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9" r:id="rId4"/>
    <p:sldId id="290" r:id="rId5"/>
    <p:sldId id="266" r:id="rId6"/>
    <p:sldId id="267" r:id="rId7"/>
    <p:sldId id="294" r:id="rId8"/>
    <p:sldId id="295" r:id="rId9"/>
    <p:sldId id="296" r:id="rId10"/>
    <p:sldId id="297" r:id="rId11"/>
    <p:sldId id="298" r:id="rId12"/>
    <p:sldId id="299" r:id="rId13"/>
    <p:sldId id="301" r:id="rId14"/>
    <p:sldId id="286" r:id="rId15"/>
    <p:sldId id="302" r:id="rId16"/>
    <p:sldId id="303" r:id="rId17"/>
    <p:sldId id="304" r:id="rId18"/>
    <p:sldId id="305"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D5E3D8"/>
    <a:srgbClr val="B5CFBA"/>
    <a:srgbClr val="97BB9E"/>
    <a:srgbClr val="2A95A4"/>
    <a:srgbClr val="FFFF00"/>
    <a:srgbClr val="E9E9E9"/>
    <a:srgbClr val="FFFF66"/>
    <a:srgbClr val="00B050"/>
    <a:srgbClr val="CFA5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3" autoAdjust="0"/>
    <p:restoredTop sz="94631" autoAdjust="0"/>
  </p:normalViewPr>
  <p:slideViewPr>
    <p:cSldViewPr>
      <p:cViewPr>
        <p:scale>
          <a:sx n="75" d="100"/>
          <a:sy n="75" d="100"/>
        </p:scale>
        <p:origin x="-1950" y="-85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637657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40536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2405360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240536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240536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245315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240536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Asia"/>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endParaRPr lang="en-US"/>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12114212" cy="914400"/>
          </a:xfrm>
        </p:spPr>
        <p:txBody>
          <a:bodyPr>
            <a:normAutofit/>
          </a:bodyPr>
          <a:lstStyle/>
          <a:p>
            <a:pPr algn="ctr"/>
            <a:r>
              <a:rPr lang="en-US" sz="3600" b="1" dirty="0">
                <a:solidFill>
                  <a:schemeClr val="accent1">
                    <a:lumMod val="50000"/>
                  </a:schemeClr>
                </a:solidFill>
                <a:latin typeface="+mn-lt"/>
                <a:ea typeface="+mn-ea"/>
                <a:cs typeface="+mn-cs"/>
              </a:rPr>
              <a:t>Social-Listening</a:t>
            </a:r>
          </a:p>
        </p:txBody>
      </p:sp>
      <p:sp>
        <p:nvSpPr>
          <p:cNvPr id="8" name="Rounded Rectangle 7"/>
          <p:cNvSpPr/>
          <p:nvPr/>
        </p:nvSpPr>
        <p:spPr>
          <a:xfrm>
            <a:off x="1310696" y="224155"/>
            <a:ext cx="9493828" cy="12192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b="1" dirty="0" smtClean="0">
              <a:solidFill>
                <a:srgbClr val="0070C0"/>
              </a:solidFill>
              <a:latin typeface="Arial" panose="020B0604020202020204" pitchFamily="34" charset="0"/>
              <a:cs typeface="Arial" panose="020B0604020202020204" pitchFamily="34" charset="0"/>
            </a:endParaRPr>
          </a:p>
          <a:p>
            <a:pPr algn="ctr"/>
            <a:r>
              <a:rPr lang="en-US" sz="2400" b="1" dirty="0" err="1" smtClean="0">
                <a:solidFill>
                  <a:srgbClr val="0070C0"/>
                </a:solidFill>
                <a:latin typeface="Arial" panose="020B0604020202020204" pitchFamily="34" charset="0"/>
                <a:cs typeface="Arial" panose="020B0604020202020204" pitchFamily="34" charset="0"/>
              </a:rPr>
              <a:t>Tổng</a:t>
            </a:r>
            <a:r>
              <a:rPr lang="en-US" sz="2400" b="1" dirty="0" smtClean="0">
                <a:solidFill>
                  <a:srgbClr val="0070C0"/>
                </a:solidFill>
                <a:latin typeface="Arial" panose="020B0604020202020204" pitchFamily="34" charset="0"/>
                <a:cs typeface="Arial" panose="020B0604020202020204" pitchFamily="34" charset="0"/>
              </a:rPr>
              <a:t> </a:t>
            </a:r>
            <a:r>
              <a:rPr lang="en-US" sz="2400" b="1" dirty="0" err="1" smtClean="0">
                <a:solidFill>
                  <a:srgbClr val="0070C0"/>
                </a:solidFill>
                <a:latin typeface="Arial" panose="020B0604020202020204" pitchFamily="34" charset="0"/>
                <a:cs typeface="Arial" panose="020B0604020202020204" pitchFamily="34" charset="0"/>
              </a:rPr>
              <a:t>Công</a:t>
            </a:r>
            <a:r>
              <a:rPr lang="en-US" sz="2400" b="1" dirty="0" smtClean="0">
                <a:solidFill>
                  <a:srgbClr val="0070C0"/>
                </a:solidFill>
                <a:latin typeface="Arial" panose="020B0604020202020204" pitchFamily="34" charset="0"/>
                <a:cs typeface="Arial" panose="020B0604020202020204" pitchFamily="34" charset="0"/>
              </a:rPr>
              <a:t> </a:t>
            </a:r>
            <a:r>
              <a:rPr lang="en-US" sz="2400" b="1" dirty="0" err="1" smtClean="0">
                <a:solidFill>
                  <a:srgbClr val="0070C0"/>
                </a:solidFill>
                <a:latin typeface="Arial" panose="020B0604020202020204" pitchFamily="34" charset="0"/>
                <a:cs typeface="Arial" panose="020B0604020202020204" pitchFamily="34" charset="0"/>
              </a:rPr>
              <a:t>ty</a:t>
            </a:r>
            <a:r>
              <a:rPr lang="en-US" sz="2400" b="1" dirty="0" smtClean="0">
                <a:solidFill>
                  <a:srgbClr val="0070C0"/>
                </a:solidFill>
                <a:latin typeface="Arial" panose="020B0604020202020204" pitchFamily="34" charset="0"/>
                <a:cs typeface="Arial" panose="020B0604020202020204" pitchFamily="34" charset="0"/>
              </a:rPr>
              <a:t> </a:t>
            </a:r>
            <a:r>
              <a:rPr lang="en-US" sz="2400" b="1" dirty="0" err="1" smtClean="0">
                <a:solidFill>
                  <a:srgbClr val="0070C0"/>
                </a:solidFill>
                <a:latin typeface="Arial" panose="020B0604020202020204" pitchFamily="34" charset="0"/>
                <a:cs typeface="Arial" panose="020B0604020202020204" pitchFamily="34" charset="0"/>
              </a:rPr>
              <a:t>Truyền</a:t>
            </a:r>
            <a:r>
              <a:rPr lang="en-US" sz="2400" b="1" dirty="0" smtClean="0">
                <a:solidFill>
                  <a:srgbClr val="0070C0"/>
                </a:solidFill>
                <a:latin typeface="Arial" panose="020B0604020202020204" pitchFamily="34" charset="0"/>
                <a:cs typeface="Arial" panose="020B0604020202020204" pitchFamily="34" charset="0"/>
              </a:rPr>
              <a:t> </a:t>
            </a:r>
            <a:r>
              <a:rPr lang="en-US" sz="2400" b="1" dirty="0" err="1" smtClean="0">
                <a:solidFill>
                  <a:srgbClr val="0070C0"/>
                </a:solidFill>
                <a:latin typeface="Arial" panose="020B0604020202020204" pitchFamily="34" charset="0"/>
                <a:cs typeface="Arial" panose="020B0604020202020204" pitchFamily="34" charset="0"/>
              </a:rPr>
              <a:t>thông</a:t>
            </a:r>
            <a:endParaRPr lang="en-US" sz="2400" b="1" dirty="0" smtClean="0">
              <a:solidFill>
                <a:srgbClr val="0070C0"/>
              </a:solidFill>
              <a:latin typeface="Arial" panose="020B0604020202020204" pitchFamily="34" charset="0"/>
              <a:cs typeface="Arial" panose="020B0604020202020204" pitchFamily="34" charset="0"/>
            </a:endParaRPr>
          </a:p>
          <a:p>
            <a:pPr algn="ctr"/>
            <a:r>
              <a:rPr lang="en-US" sz="2400" b="1" dirty="0" err="1">
                <a:solidFill>
                  <a:srgbClr val="0070C0"/>
                </a:solidFill>
                <a:latin typeface="Arial" panose="020B0604020202020204" pitchFamily="34" charset="0"/>
                <a:cs typeface="Arial" panose="020B0604020202020204" pitchFamily="34" charset="0"/>
              </a:rPr>
              <a:t>Công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ty</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Phát</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triển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Phần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mềm</a:t>
            </a:r>
            <a:r>
              <a:rPr lang="en-US" sz="2400" b="1" dirty="0">
                <a:solidFill>
                  <a:srgbClr val="0070C0"/>
                </a:solidFill>
                <a:latin typeface="Arial" panose="020B0604020202020204" pitchFamily="34" charset="0"/>
                <a:cs typeface="Arial" panose="020B0604020202020204" pitchFamily="34" charset="0"/>
              </a:rPr>
              <a:t> VNPT-Media </a:t>
            </a:r>
          </a:p>
          <a:p>
            <a:pPr algn="ctr"/>
            <a:endParaRPr lang="en-US" sz="2400" b="1" dirty="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674812" y="2819400"/>
            <a:ext cx="8999261" cy="523220"/>
          </a:xfrm>
          <a:prstGeom prst="rect">
            <a:avLst/>
          </a:prstGeom>
        </p:spPr>
        <p:txBody>
          <a:bodyPr wrap="square">
            <a:spAutoFit/>
          </a:bodyPr>
          <a:lstStyle/>
          <a:p>
            <a:pPr algn="ctr"/>
            <a:r>
              <a:rPr lang="en-US" sz="2800" b="1" dirty="0" smtClean="0">
                <a:solidFill>
                  <a:schemeClr val="accent5">
                    <a:lumMod val="50000"/>
                  </a:schemeClr>
                </a:solidFill>
                <a:latin typeface="Arial" panose="020B0604020202020204" pitchFamily="34" charset="0"/>
                <a:cs typeface="Arial" panose="020B0604020202020204" pitchFamily="34" charset="0"/>
              </a:rPr>
              <a:t>TÌM HIỂU VỀ CÔNG NGHỆ NODE.JS</a:t>
            </a:r>
            <a:endParaRPr lang="en-US" sz="2800" b="1" dirty="0">
              <a:solidFill>
                <a:schemeClr val="accent5">
                  <a:lumMod val="50000"/>
                </a:schemeClr>
              </a:solidFill>
              <a:latin typeface="Arial" panose="020B0604020202020204" pitchFamily="34" charset="0"/>
              <a:cs typeface="Arial" panose="020B0604020202020204" pitchFamily="34" charset="0"/>
            </a:endParaRPr>
          </a:p>
        </p:txBody>
      </p:sp>
      <p:sp>
        <p:nvSpPr>
          <p:cNvPr id="11" name="Rectangle 10"/>
          <p:cNvSpPr/>
          <p:nvPr/>
        </p:nvSpPr>
        <p:spPr>
          <a:xfrm>
            <a:off x="2066362" y="4114800"/>
            <a:ext cx="9601200" cy="1200329"/>
          </a:xfrm>
          <a:prstGeom prst="rect">
            <a:avLst/>
          </a:prstGeom>
        </p:spPr>
        <p:txBody>
          <a:bodyPr wrap="square">
            <a:spAutoFit/>
          </a:bodyPr>
          <a:lstStyle/>
          <a:p>
            <a:r>
              <a:rPr lang="en-US" sz="2400" dirty="0" err="1" smtClean="0">
                <a:solidFill>
                  <a:schemeClr val="accent5">
                    <a:lumMod val="50000"/>
                  </a:schemeClr>
                </a:solidFill>
                <a:latin typeface="Arial" panose="020B0604020202020204" pitchFamily="34" charset="0"/>
                <a:cs typeface="Arial" panose="020B0604020202020204" pitchFamily="34" charset="0"/>
              </a:rPr>
              <a:t>Trình</a:t>
            </a:r>
            <a:r>
              <a:rPr lang="en-US" sz="2400" dirty="0" smtClean="0">
                <a:solidFill>
                  <a:schemeClr val="accent5">
                    <a:lumMod val="50000"/>
                  </a:schemeClr>
                </a:solidFill>
                <a:latin typeface="Arial" panose="020B0604020202020204" pitchFamily="34" charset="0"/>
                <a:cs typeface="Arial" panose="020B0604020202020204" pitchFamily="34" charset="0"/>
              </a:rPr>
              <a:t> </a:t>
            </a:r>
            <a:r>
              <a:rPr lang="en-US" sz="2400" dirty="0" err="1" smtClean="0">
                <a:solidFill>
                  <a:schemeClr val="accent5">
                    <a:lumMod val="50000"/>
                  </a:schemeClr>
                </a:solidFill>
                <a:latin typeface="Arial" panose="020B0604020202020204" pitchFamily="34" charset="0"/>
                <a:cs typeface="Arial" panose="020B0604020202020204" pitchFamily="34" charset="0"/>
              </a:rPr>
              <a:t>bày</a:t>
            </a:r>
            <a:r>
              <a:rPr lang="en-US" sz="2400" dirty="0" smtClean="0">
                <a:solidFill>
                  <a:schemeClr val="accent5">
                    <a:lumMod val="50000"/>
                  </a:schemeClr>
                </a:solidFill>
                <a:latin typeface="Arial" panose="020B0604020202020204" pitchFamily="34" charset="0"/>
                <a:cs typeface="Arial" panose="020B0604020202020204" pitchFamily="34" charset="0"/>
              </a:rPr>
              <a:t>: </a:t>
            </a:r>
            <a:r>
              <a:rPr lang="en-US" sz="2400" b="1" dirty="0" err="1">
                <a:solidFill>
                  <a:schemeClr val="accent5">
                    <a:lumMod val="50000"/>
                  </a:schemeClr>
                </a:solidFill>
                <a:latin typeface="Arial" panose="020B0604020202020204" pitchFamily="34" charset="0"/>
                <a:cs typeface="Arial" panose="020B0604020202020204" pitchFamily="34" charset="0"/>
              </a:rPr>
              <a:t>Đinh</a:t>
            </a:r>
            <a:r>
              <a:rPr lang="en-US" sz="2400" b="1" dirty="0">
                <a:solidFill>
                  <a:schemeClr val="accent5">
                    <a:lumMod val="50000"/>
                  </a:schemeClr>
                </a:solidFill>
                <a:latin typeface="Arial" panose="020B0604020202020204" pitchFamily="34" charset="0"/>
                <a:cs typeface="Arial" panose="020B0604020202020204" pitchFamily="34" charset="0"/>
              </a:rPr>
              <a:t> </a:t>
            </a:r>
            <a:r>
              <a:rPr lang="en-US" sz="2400" b="1" dirty="0" err="1">
                <a:solidFill>
                  <a:schemeClr val="accent5">
                    <a:lumMod val="50000"/>
                  </a:schemeClr>
                </a:solidFill>
                <a:latin typeface="Arial" panose="020B0604020202020204" pitchFamily="34" charset="0"/>
                <a:cs typeface="Arial" panose="020B0604020202020204" pitchFamily="34" charset="0"/>
              </a:rPr>
              <a:t>Văn</a:t>
            </a:r>
            <a:r>
              <a:rPr lang="en-US" sz="2400" b="1" dirty="0">
                <a:solidFill>
                  <a:schemeClr val="accent5">
                    <a:lumMod val="50000"/>
                  </a:schemeClr>
                </a:solidFill>
                <a:latin typeface="Arial" panose="020B0604020202020204" pitchFamily="34" charset="0"/>
                <a:cs typeface="Arial" panose="020B0604020202020204" pitchFamily="34" charset="0"/>
              </a:rPr>
              <a:t> </a:t>
            </a:r>
            <a:r>
              <a:rPr lang="en-US" sz="2400" b="1" dirty="0" err="1">
                <a:solidFill>
                  <a:schemeClr val="accent5">
                    <a:lumMod val="50000"/>
                  </a:schemeClr>
                </a:solidFill>
                <a:latin typeface="Arial" panose="020B0604020202020204" pitchFamily="34" charset="0"/>
                <a:cs typeface="Arial" panose="020B0604020202020204" pitchFamily="34" charset="0"/>
              </a:rPr>
              <a:t>Thạnh</a:t>
            </a:r>
            <a:endParaRPr lang="en-US" sz="2400" b="1" dirty="0">
              <a:solidFill>
                <a:schemeClr val="accent5">
                  <a:lumMod val="50000"/>
                </a:schemeClr>
              </a:solidFill>
              <a:latin typeface="Arial" panose="020B0604020202020204" pitchFamily="34" charset="0"/>
              <a:cs typeface="Arial" panose="020B0604020202020204" pitchFamily="34" charset="0"/>
            </a:endParaRPr>
          </a:p>
          <a:p>
            <a:r>
              <a:rPr lang="en-US" sz="2400" dirty="0" err="1">
                <a:solidFill>
                  <a:schemeClr val="accent5">
                    <a:lumMod val="50000"/>
                  </a:schemeClr>
                </a:solidFill>
                <a:latin typeface="Arial" panose="020B0604020202020204" pitchFamily="34" charset="0"/>
                <a:cs typeface="Arial" panose="020B0604020202020204" pitchFamily="34" charset="0"/>
              </a:rPr>
              <a:t>Chức</a:t>
            </a:r>
            <a:r>
              <a:rPr lang="en-US" sz="2400" dirty="0">
                <a:solidFill>
                  <a:schemeClr val="accent5">
                    <a:lumMod val="50000"/>
                  </a:schemeClr>
                </a:solidFill>
                <a:latin typeface="Arial" panose="020B0604020202020204" pitchFamily="34" charset="0"/>
                <a:cs typeface="Arial" panose="020B0604020202020204" pitchFamily="34" charset="0"/>
              </a:rPr>
              <a:t> </a:t>
            </a:r>
            <a:r>
              <a:rPr lang="en-US" sz="2400" dirty="0" err="1">
                <a:solidFill>
                  <a:schemeClr val="accent5">
                    <a:lumMod val="50000"/>
                  </a:schemeClr>
                </a:solidFill>
                <a:latin typeface="Arial" panose="020B0604020202020204" pitchFamily="34" charset="0"/>
                <a:cs typeface="Arial" panose="020B0604020202020204" pitchFamily="34" charset="0"/>
              </a:rPr>
              <a:t>vụ</a:t>
            </a:r>
            <a:r>
              <a:rPr lang="en-US" sz="2400" dirty="0">
                <a:solidFill>
                  <a:schemeClr val="accent5">
                    <a:lumMod val="50000"/>
                  </a:schemeClr>
                </a:solidFill>
                <a:latin typeface="Arial" panose="020B0604020202020204" pitchFamily="34" charset="0"/>
                <a:cs typeface="Arial" panose="020B0604020202020204" pitchFamily="34" charset="0"/>
              </a:rPr>
              <a:t>, </a:t>
            </a:r>
            <a:r>
              <a:rPr lang="en-US" sz="2400" dirty="0" err="1">
                <a:solidFill>
                  <a:schemeClr val="accent5">
                    <a:lumMod val="50000"/>
                  </a:schemeClr>
                </a:solidFill>
                <a:latin typeface="Arial" panose="020B0604020202020204" pitchFamily="34" charset="0"/>
                <a:cs typeface="Arial" panose="020B0604020202020204" pitchFamily="34" charset="0"/>
              </a:rPr>
              <a:t>Đơn</a:t>
            </a:r>
            <a:r>
              <a:rPr lang="en-US" sz="2400" dirty="0">
                <a:solidFill>
                  <a:schemeClr val="accent5">
                    <a:lumMod val="50000"/>
                  </a:schemeClr>
                </a:solidFill>
                <a:latin typeface="Arial" panose="020B0604020202020204" pitchFamily="34" charset="0"/>
                <a:cs typeface="Arial" panose="020B0604020202020204" pitchFamily="34" charset="0"/>
              </a:rPr>
              <a:t> </a:t>
            </a:r>
            <a:r>
              <a:rPr lang="en-US" sz="2400" dirty="0" err="1">
                <a:solidFill>
                  <a:schemeClr val="accent5">
                    <a:lumMod val="50000"/>
                  </a:schemeClr>
                </a:solidFill>
                <a:latin typeface="Arial" panose="020B0604020202020204" pitchFamily="34" charset="0"/>
                <a:cs typeface="Arial" panose="020B0604020202020204" pitchFamily="34" charset="0"/>
              </a:rPr>
              <a:t>vị</a:t>
            </a:r>
            <a:r>
              <a:rPr lang="en-US" sz="2400" dirty="0">
                <a:solidFill>
                  <a:schemeClr val="accent5">
                    <a:lumMod val="50000"/>
                  </a:schemeClr>
                </a:solidFill>
                <a:latin typeface="Arial" panose="020B0604020202020204" pitchFamily="34" charset="0"/>
                <a:cs typeface="Arial" panose="020B0604020202020204" pitchFamily="34" charset="0"/>
              </a:rPr>
              <a:t> </a:t>
            </a:r>
            <a:r>
              <a:rPr lang="en-US" sz="2400" dirty="0" err="1" smtClean="0">
                <a:solidFill>
                  <a:schemeClr val="accent5">
                    <a:lumMod val="50000"/>
                  </a:schemeClr>
                </a:solidFill>
                <a:latin typeface="Arial" panose="020B0604020202020204" pitchFamily="34" charset="0"/>
                <a:cs typeface="Arial" panose="020B0604020202020204" pitchFamily="34" charset="0"/>
              </a:rPr>
              <a:t>công</a:t>
            </a:r>
            <a:r>
              <a:rPr lang="en-US" sz="2400" dirty="0" smtClean="0">
                <a:solidFill>
                  <a:schemeClr val="accent5">
                    <a:lumMod val="50000"/>
                  </a:schemeClr>
                </a:solidFill>
                <a:latin typeface="Arial" panose="020B0604020202020204" pitchFamily="34" charset="0"/>
                <a:cs typeface="Arial" panose="020B0604020202020204" pitchFamily="34" charset="0"/>
              </a:rPr>
              <a:t> </a:t>
            </a:r>
            <a:r>
              <a:rPr lang="en-US" sz="2400" dirty="0" err="1">
                <a:solidFill>
                  <a:schemeClr val="accent5">
                    <a:lumMod val="50000"/>
                  </a:schemeClr>
                </a:solidFill>
                <a:latin typeface="Arial" panose="020B0604020202020204" pitchFamily="34" charset="0"/>
                <a:cs typeface="Arial" panose="020B0604020202020204" pitchFamily="34" charset="0"/>
              </a:rPr>
              <a:t>tác</a:t>
            </a:r>
            <a:r>
              <a:rPr lang="en-US" sz="2400" dirty="0" smtClean="0">
                <a:solidFill>
                  <a:schemeClr val="accent5">
                    <a:lumMod val="50000"/>
                  </a:schemeClr>
                </a:solidFill>
                <a:latin typeface="Arial" panose="020B0604020202020204" pitchFamily="34" charset="0"/>
                <a:cs typeface="Arial" panose="020B0604020202020204" pitchFamily="34" charset="0"/>
              </a:rPr>
              <a:t>:  </a:t>
            </a:r>
            <a:r>
              <a:rPr lang="en-US" sz="2400" b="1" dirty="0" err="1" smtClean="0">
                <a:solidFill>
                  <a:schemeClr val="accent5">
                    <a:lumMod val="50000"/>
                  </a:schemeClr>
                </a:solidFill>
                <a:latin typeface="Arial" panose="020B0604020202020204" pitchFamily="34" charset="0"/>
                <a:cs typeface="Arial" panose="020B0604020202020204" pitchFamily="34" charset="0"/>
              </a:rPr>
              <a:t>Phòng</a:t>
            </a:r>
            <a:r>
              <a:rPr lang="en-US" sz="2400" b="1" dirty="0" smtClean="0">
                <a:solidFill>
                  <a:schemeClr val="accent5">
                    <a:lumMod val="50000"/>
                  </a:schemeClr>
                </a:solidFill>
                <a:latin typeface="Arial" panose="020B0604020202020204" pitchFamily="34" charset="0"/>
                <a:cs typeface="Arial" panose="020B0604020202020204" pitchFamily="34" charset="0"/>
              </a:rPr>
              <a:t> </a:t>
            </a:r>
            <a:r>
              <a:rPr lang="en-US" sz="2400" b="1" dirty="0" err="1">
                <a:solidFill>
                  <a:schemeClr val="accent5">
                    <a:lumMod val="50000"/>
                  </a:schemeClr>
                </a:solidFill>
                <a:latin typeface="Arial" panose="020B0604020202020204" pitchFamily="34" charset="0"/>
                <a:cs typeface="Arial" panose="020B0604020202020204" pitchFamily="34" charset="0"/>
              </a:rPr>
              <a:t>Phần</a:t>
            </a:r>
            <a:r>
              <a:rPr lang="en-US" sz="2400" b="1" dirty="0">
                <a:solidFill>
                  <a:schemeClr val="accent5">
                    <a:lumMod val="50000"/>
                  </a:schemeClr>
                </a:solidFill>
                <a:latin typeface="Arial" panose="020B0604020202020204" pitchFamily="34" charset="0"/>
                <a:cs typeface="Arial" panose="020B0604020202020204" pitchFamily="34" charset="0"/>
              </a:rPr>
              <a:t> </a:t>
            </a:r>
            <a:r>
              <a:rPr lang="en-US" sz="2400" b="1" dirty="0" err="1">
                <a:solidFill>
                  <a:schemeClr val="accent5">
                    <a:lumMod val="50000"/>
                  </a:schemeClr>
                </a:solidFill>
                <a:latin typeface="Arial" panose="020B0604020202020204" pitchFamily="34" charset="0"/>
                <a:cs typeface="Arial" panose="020B0604020202020204" pitchFamily="34" charset="0"/>
              </a:rPr>
              <a:t>mềm</a:t>
            </a:r>
            <a:r>
              <a:rPr lang="en-US" sz="2400" b="1" dirty="0">
                <a:solidFill>
                  <a:schemeClr val="accent5">
                    <a:lumMod val="50000"/>
                  </a:schemeClr>
                </a:solidFill>
                <a:latin typeface="Arial" panose="020B0604020202020204" pitchFamily="34" charset="0"/>
                <a:cs typeface="Arial" panose="020B0604020202020204" pitchFamily="34" charset="0"/>
              </a:rPr>
              <a:t> DV CNTT</a:t>
            </a:r>
          </a:p>
          <a:p>
            <a:endParaRPr lang="en-US" sz="2400" dirty="0">
              <a:solidFill>
                <a:schemeClr val="accent5">
                  <a:lumMod val="50000"/>
                </a:schemeClr>
              </a:solidFill>
              <a:latin typeface="Arial" panose="020B0604020202020204" pitchFamily="34" charset="0"/>
              <a:cs typeface="Arial" panose="020B0604020202020204" pitchFamily="34" charset="0"/>
            </a:endParaRPr>
          </a:p>
        </p:txBody>
      </p:sp>
      <p:sp>
        <p:nvSpPr>
          <p:cNvPr id="12" name="Rectangle 11"/>
          <p:cNvSpPr/>
          <p:nvPr/>
        </p:nvSpPr>
        <p:spPr>
          <a:xfrm>
            <a:off x="4204998" y="6463268"/>
            <a:ext cx="3733800" cy="369332"/>
          </a:xfrm>
          <a:prstGeom prst="rect">
            <a:avLst/>
          </a:prstGeom>
        </p:spPr>
        <p:txBody>
          <a:bodyPr wrap="square">
            <a:spAutoFit/>
          </a:bodyPr>
          <a:lstStyle/>
          <a:p>
            <a:r>
              <a:rPr lang="en-US" dirty="0" err="1">
                <a:solidFill>
                  <a:schemeClr val="accent5">
                    <a:lumMod val="50000"/>
                  </a:schemeClr>
                </a:solidFill>
                <a:latin typeface="Arial" panose="020B0604020202020204" pitchFamily="34" charset="0"/>
                <a:cs typeface="Arial" panose="020B0604020202020204" pitchFamily="34" charset="0"/>
              </a:rPr>
              <a:t>Hà</a:t>
            </a:r>
            <a:r>
              <a:rPr lang="en-US" dirty="0">
                <a:solidFill>
                  <a:schemeClr val="accent5">
                    <a:lumMod val="50000"/>
                  </a:schemeClr>
                </a:solidFill>
                <a:latin typeface="Arial" panose="020B0604020202020204" pitchFamily="34" charset="0"/>
                <a:cs typeface="Arial" panose="020B0604020202020204" pitchFamily="34" charset="0"/>
              </a:rPr>
              <a:t> </a:t>
            </a:r>
            <a:r>
              <a:rPr lang="en-US" dirty="0" err="1">
                <a:solidFill>
                  <a:schemeClr val="accent5">
                    <a:lumMod val="50000"/>
                  </a:schemeClr>
                </a:solidFill>
                <a:latin typeface="Arial" panose="020B0604020202020204" pitchFamily="34" charset="0"/>
                <a:cs typeface="Arial" panose="020B0604020202020204" pitchFamily="34" charset="0"/>
              </a:rPr>
              <a:t>Nội</a:t>
            </a:r>
            <a:r>
              <a:rPr lang="en-US" dirty="0">
                <a:solidFill>
                  <a:schemeClr val="accent5">
                    <a:lumMod val="50000"/>
                  </a:schemeClr>
                </a:solidFill>
                <a:latin typeface="Arial" panose="020B0604020202020204" pitchFamily="34" charset="0"/>
                <a:cs typeface="Arial" panose="020B0604020202020204" pitchFamily="34" charset="0"/>
              </a:rPr>
              <a:t>, </a:t>
            </a:r>
            <a:r>
              <a:rPr lang="en-US" dirty="0" err="1">
                <a:solidFill>
                  <a:schemeClr val="accent5">
                    <a:lumMod val="50000"/>
                  </a:schemeClr>
                </a:solidFill>
                <a:latin typeface="Arial" panose="020B0604020202020204" pitchFamily="34" charset="0"/>
                <a:cs typeface="Arial" panose="020B0604020202020204" pitchFamily="34" charset="0"/>
              </a:rPr>
              <a:t>ngày</a:t>
            </a:r>
            <a:r>
              <a:rPr lang="en-US" dirty="0">
                <a:solidFill>
                  <a:schemeClr val="accent5">
                    <a:lumMod val="50000"/>
                  </a:schemeClr>
                </a:solidFill>
                <a:latin typeface="Arial" panose="020B0604020202020204" pitchFamily="34" charset="0"/>
                <a:cs typeface="Arial" panose="020B0604020202020204" pitchFamily="34" charset="0"/>
              </a:rPr>
              <a:t> </a:t>
            </a:r>
            <a:r>
              <a:rPr lang="en-US" dirty="0" smtClean="0">
                <a:solidFill>
                  <a:schemeClr val="accent5">
                    <a:lumMod val="50000"/>
                  </a:schemeClr>
                </a:solidFill>
                <a:latin typeface="Arial" panose="020B0604020202020204" pitchFamily="34" charset="0"/>
                <a:cs typeface="Arial" panose="020B0604020202020204" pitchFamily="34" charset="0"/>
              </a:rPr>
              <a:t>20 </a:t>
            </a:r>
            <a:r>
              <a:rPr lang="en-US" dirty="0" err="1">
                <a:solidFill>
                  <a:schemeClr val="accent5">
                    <a:lumMod val="50000"/>
                  </a:schemeClr>
                </a:solidFill>
                <a:latin typeface="Arial" panose="020B0604020202020204" pitchFamily="34" charset="0"/>
                <a:cs typeface="Arial" panose="020B0604020202020204" pitchFamily="34" charset="0"/>
              </a:rPr>
              <a:t>tháng</a:t>
            </a:r>
            <a:r>
              <a:rPr lang="en-US" dirty="0">
                <a:solidFill>
                  <a:schemeClr val="accent5">
                    <a:lumMod val="50000"/>
                  </a:schemeClr>
                </a:solidFill>
                <a:latin typeface="Arial" panose="020B0604020202020204" pitchFamily="34" charset="0"/>
                <a:cs typeface="Arial" panose="020B0604020202020204" pitchFamily="34" charset="0"/>
              </a:rPr>
              <a:t> </a:t>
            </a:r>
            <a:r>
              <a:rPr lang="en-US" dirty="0" smtClean="0">
                <a:solidFill>
                  <a:schemeClr val="accent5">
                    <a:lumMod val="50000"/>
                  </a:schemeClr>
                </a:solidFill>
                <a:latin typeface="Arial" panose="020B0604020202020204" pitchFamily="34" charset="0"/>
                <a:cs typeface="Arial" panose="020B0604020202020204" pitchFamily="34" charset="0"/>
              </a:rPr>
              <a:t>9 </a:t>
            </a:r>
            <a:r>
              <a:rPr lang="en-US" dirty="0" err="1">
                <a:solidFill>
                  <a:schemeClr val="accent5">
                    <a:lumMod val="50000"/>
                  </a:schemeClr>
                </a:solidFill>
                <a:latin typeface="Arial" panose="020B0604020202020204" pitchFamily="34" charset="0"/>
                <a:cs typeface="Arial" panose="020B0604020202020204" pitchFamily="34" charset="0"/>
              </a:rPr>
              <a:t>năm</a:t>
            </a:r>
            <a:r>
              <a:rPr lang="en-US" dirty="0">
                <a:solidFill>
                  <a:schemeClr val="accent5">
                    <a:lumMod val="50000"/>
                  </a:schemeClr>
                </a:solidFill>
                <a:latin typeface="Arial" panose="020B0604020202020204" pitchFamily="34" charset="0"/>
                <a:cs typeface="Arial" panose="020B0604020202020204" pitchFamily="34" charset="0"/>
              </a:rPr>
              <a:t> 2019</a:t>
            </a:r>
            <a:endParaRPr lang="en-US" dirty="0">
              <a:solidFill>
                <a:schemeClr val="accent5">
                  <a:lumMod val="50000"/>
                </a:schemeClr>
              </a:solidFill>
            </a:endParaRPr>
          </a:p>
        </p:txBody>
      </p:sp>
      <p:pic>
        <p:nvPicPr>
          <p:cNvPr id="9" name="Picture 8"/>
          <p:cNvPicPr/>
          <p:nvPr/>
        </p:nvPicPr>
        <p:blipFill>
          <a:blip r:embed="rId3" cstate="print"/>
          <a:stretch>
            <a:fillRect/>
          </a:stretch>
        </p:blipFill>
        <p:spPr bwMode="auto">
          <a:xfrm>
            <a:off x="55562" y="372263"/>
            <a:ext cx="1085850" cy="999337"/>
          </a:xfrm>
          <a:prstGeom prst="rect">
            <a:avLst/>
          </a:prstGeom>
        </p:spPr>
      </p:pic>
    </p:spTree>
    <p:extLst>
      <p:ext uri="{BB962C8B-B14F-4D97-AF65-F5344CB8AC3E}">
        <p14:creationId xmlns:p14="http://schemas.microsoft.com/office/powerpoint/2010/main" val="402501354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10</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b="1" dirty="0">
              <a:solidFill>
                <a:schemeClr val="tx2">
                  <a:lumMod val="75000"/>
                </a:schemeClr>
              </a:solidFill>
              <a:latin typeface="Arial" panose="020B0604020202020204" pitchFamily="34" charset="0"/>
              <a:cs typeface="Arial" panose="020B0604020202020204" pitchFamily="34" charset="0"/>
            </a:endParaRPr>
          </a:p>
          <a:p>
            <a:pPr algn="ctr"/>
            <a:r>
              <a:rPr lang="en-US" sz="3600" b="1" dirty="0" smtClean="0">
                <a:solidFill>
                  <a:schemeClr val="tx2">
                    <a:lumMod val="75000"/>
                  </a:schemeClr>
                </a:solidFill>
                <a:latin typeface="Arial" panose="020B0604020202020204" pitchFamily="34" charset="0"/>
                <a:cs typeface="Arial" panose="020B0604020202020204" pitchFamily="34" charset="0"/>
              </a:rPr>
              <a:t>EXPRESS </a:t>
            </a:r>
            <a:r>
              <a:rPr lang="en-US" sz="3600" b="1" dirty="0">
                <a:solidFill>
                  <a:schemeClr val="tx2">
                    <a:lumMod val="75000"/>
                  </a:schemeClr>
                </a:solidFill>
                <a:latin typeface="Arial" panose="020B0604020202020204" pitchFamily="34" charset="0"/>
                <a:cs typeface="Arial" panose="020B0604020202020204" pitchFamily="34" charset="0"/>
              </a:rPr>
              <a:t>FRAMEWORK</a:t>
            </a:r>
          </a:p>
          <a:p>
            <a:pPr lvl="0" algn="ct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441146" cy="646331"/>
          </a:xfrm>
          <a:prstGeom prst="rect">
            <a:avLst/>
          </a:prstGeom>
        </p:spPr>
        <p:txBody>
          <a:bodyPr wrap="none">
            <a:spAutoFit/>
          </a:bodyPr>
          <a:lstStyle/>
          <a:p>
            <a:r>
              <a:rPr lang="en-US" sz="3600" b="1" dirty="0" smtClean="0">
                <a:solidFill>
                  <a:srgbClr val="002060"/>
                </a:solidFill>
                <a:latin typeface="Arial" panose="020B0604020202020204" pitchFamily="34" charset="0"/>
                <a:cs typeface="Arial" panose="020B0604020202020204" pitchFamily="34" charset="0"/>
              </a:rPr>
              <a:t>5</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1048183" y="1066800"/>
            <a:ext cx="10380229" cy="4191000"/>
          </a:xfrm>
        </p:spPr>
        <p:txBody>
          <a:bodyPr>
            <a:normAutofit/>
          </a:bodyPr>
          <a:lstStyle/>
          <a:p>
            <a:pPr>
              <a:buFont typeface="Wingdings" pitchFamily="2" charset="2"/>
              <a:buChar char="ü"/>
            </a:pPr>
            <a:r>
              <a:rPr lang="vi-VN" sz="2200" dirty="0">
                <a:latin typeface="Times New Roman" pitchFamily="18" charset="0"/>
                <a:cs typeface="Times New Roman" pitchFamily="18" charset="0"/>
              </a:rPr>
              <a:t>Cho phép thiết lập các lớp trung gian để trả về các HTTP request.</a:t>
            </a:r>
          </a:p>
          <a:p>
            <a:pPr>
              <a:buFont typeface="Wingdings" pitchFamily="2" charset="2"/>
              <a:buChar char="ü"/>
            </a:pPr>
            <a:r>
              <a:rPr lang="vi-VN" sz="2200" dirty="0">
                <a:latin typeface="Times New Roman" pitchFamily="18" charset="0"/>
                <a:cs typeface="Times New Roman" pitchFamily="18" charset="0"/>
              </a:rPr>
              <a:t>Định nghĩ bảng routing có thể được sử dụng với các hành động khác nhau dựa trên phương thức HTTP và URL.</a:t>
            </a:r>
          </a:p>
          <a:p>
            <a:pPr>
              <a:buFont typeface="Wingdings" pitchFamily="2" charset="2"/>
              <a:buChar char="ü"/>
            </a:pPr>
            <a:r>
              <a:rPr lang="vi-VN" sz="2200" dirty="0">
                <a:latin typeface="Times New Roman" pitchFamily="18" charset="0"/>
                <a:cs typeface="Times New Roman" pitchFamily="18" charset="0"/>
              </a:rPr>
              <a:t>Cho phép trả về các trang HTML dựa vào các tham số truyền vào đến template</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spcBef>
                <a:spcPts val="3000"/>
              </a:spcBef>
              <a:buFont typeface="Wingdings" pitchFamily="2" charset="2"/>
              <a:buChar char="q"/>
            </a:pPr>
            <a:r>
              <a:rPr lang="vi-VN" sz="2200" dirty="0">
                <a:latin typeface="Times New Roman" pitchFamily="18" charset="0"/>
                <a:cs typeface="Times New Roman" pitchFamily="18" charset="0"/>
              </a:rPr>
              <a:t>Cài đặt Express Framework</a:t>
            </a:r>
            <a:endParaRPr lang="en-US" sz="2200" dirty="0">
              <a:latin typeface="Times New Roman" pitchFamily="18" charset="0"/>
              <a:cs typeface="Times New Roman" pitchFamily="18" charset="0"/>
            </a:endParaRPr>
          </a:p>
          <a:p>
            <a:pPr>
              <a:spcBef>
                <a:spcPts val="3000"/>
              </a:spcBef>
              <a:buFont typeface="Wingdings" pitchFamily="2" charset="2"/>
              <a:buChar char="q"/>
            </a:pPr>
            <a:r>
              <a:rPr lang="vi-VN" sz="2200" dirty="0">
                <a:latin typeface="Times New Roman" pitchFamily="18" charset="0"/>
                <a:cs typeface="Times New Roman" pitchFamily="18" charset="0"/>
              </a:rPr>
              <a:t>Định tuyến cơ bản</a:t>
            </a:r>
          </a:p>
          <a:p>
            <a:pPr>
              <a:spcBef>
                <a:spcPts val="3000"/>
              </a:spcBef>
              <a:buFont typeface="Wingdings" pitchFamily="2" charset="2"/>
              <a:buChar char="q"/>
            </a:pPr>
            <a:r>
              <a:rPr lang="en-US" sz="2200" dirty="0" err="1">
                <a:latin typeface="Times New Roman" pitchFamily="18" charset="0"/>
                <a:cs typeface="Times New Roman" pitchFamily="18" charset="0"/>
              </a:rPr>
              <a:t>Ví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Dụ</a:t>
            </a:r>
            <a:endParaRPr lang="vi-VN" sz="2200" dirty="0">
              <a:latin typeface="Times New Roman" pitchFamily="18" charset="0"/>
              <a:cs typeface="Times New Roman" pitchFamily="18" charset="0"/>
            </a:endParaRPr>
          </a:p>
          <a:p>
            <a:pPr>
              <a:buFont typeface="Wingdings" pitchFamily="2" charset="2"/>
              <a:buChar char="q"/>
            </a:pPr>
            <a:endParaRPr lang="vi-VN" sz="2200" dirty="0">
              <a:latin typeface="Times New Roman" pitchFamily="18" charset="0"/>
              <a:cs typeface="Times New Roman" pitchFamily="18" charset="0"/>
            </a:endParaRPr>
          </a:p>
          <a:p>
            <a:pPr marL="274320" lvl="1" indent="0" algn="just">
              <a:lnSpc>
                <a:spcPct val="150000"/>
              </a:lnSpc>
              <a:buNone/>
            </a:pPr>
            <a:endParaRPr lang="en-US" sz="2400" dirty="0">
              <a:solidFill>
                <a:schemeClr val="tx2"/>
              </a:solidFill>
              <a:latin typeface="Arial" panose="020B0604020202020204" pitchFamily="34" charset="0"/>
              <a:cs typeface="Arial" panose="020B0604020202020204" pitchFamily="34" charset="0"/>
            </a:endParaRPr>
          </a:p>
        </p:txBody>
      </p:sp>
      <p:sp>
        <p:nvSpPr>
          <p:cNvPr id="18" name="Flowchart: Connector 17"/>
          <p:cNvSpPr/>
          <p:nvPr/>
        </p:nvSpPr>
        <p:spPr>
          <a:xfrm>
            <a:off x="302580" y="2819400"/>
            <a:ext cx="663120" cy="685800"/>
          </a:xfrm>
          <a:prstGeom prst="flowChartConnector">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0" name="Flowchart: Connector 19"/>
          <p:cNvSpPr/>
          <p:nvPr/>
        </p:nvSpPr>
        <p:spPr>
          <a:xfrm>
            <a:off x="279662" y="3556000"/>
            <a:ext cx="663120" cy="685800"/>
          </a:xfrm>
          <a:prstGeom prst="flowChartConnector">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1" name="Flowchart: Connector 20"/>
          <p:cNvSpPr/>
          <p:nvPr/>
        </p:nvSpPr>
        <p:spPr>
          <a:xfrm>
            <a:off x="248797" y="4298434"/>
            <a:ext cx="663120" cy="685800"/>
          </a:xfrm>
          <a:prstGeom prst="flowChartConnector">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3" name="Rectangle 22"/>
          <p:cNvSpPr/>
          <p:nvPr/>
        </p:nvSpPr>
        <p:spPr>
          <a:xfrm>
            <a:off x="327724" y="2977634"/>
            <a:ext cx="505267" cy="369332"/>
          </a:xfrm>
          <a:prstGeom prst="rect">
            <a:avLst/>
          </a:prstGeom>
        </p:spPr>
        <p:txBody>
          <a:bodyPr wrap="none">
            <a:spAutoFit/>
          </a:bodyPr>
          <a:lstStyle/>
          <a:p>
            <a:r>
              <a:rPr lang="en-US" b="1" dirty="0">
                <a:solidFill>
                  <a:srgbClr val="002060"/>
                </a:solidFill>
                <a:latin typeface="Arial" panose="020B0604020202020204" pitchFamily="34" charset="0"/>
                <a:cs typeface="Arial" panose="020B0604020202020204" pitchFamily="34" charset="0"/>
              </a:rPr>
              <a:t>5</a:t>
            </a:r>
            <a:r>
              <a:rPr lang="en-US" b="1" dirty="0" smtClean="0">
                <a:solidFill>
                  <a:srgbClr val="002060"/>
                </a:solidFill>
                <a:latin typeface="Arial" panose="020B0604020202020204" pitchFamily="34" charset="0"/>
                <a:cs typeface="Arial" panose="020B0604020202020204" pitchFamily="34" charset="0"/>
              </a:rPr>
              <a:t>.1</a:t>
            </a:r>
            <a:endParaRPr lang="en-US" b="1" dirty="0">
              <a:solidFill>
                <a:srgbClr val="002060"/>
              </a:solidFill>
              <a:latin typeface="Arial" panose="020B0604020202020204" pitchFamily="34" charset="0"/>
              <a:cs typeface="Arial" panose="020B0604020202020204" pitchFamily="34" charset="0"/>
            </a:endParaRPr>
          </a:p>
        </p:txBody>
      </p:sp>
      <p:sp>
        <p:nvSpPr>
          <p:cNvPr id="24" name="Rectangle 23"/>
          <p:cNvSpPr/>
          <p:nvPr/>
        </p:nvSpPr>
        <p:spPr>
          <a:xfrm>
            <a:off x="327724" y="3663434"/>
            <a:ext cx="505267" cy="369332"/>
          </a:xfrm>
          <a:prstGeom prst="rect">
            <a:avLst/>
          </a:prstGeom>
        </p:spPr>
        <p:txBody>
          <a:bodyPr wrap="none">
            <a:spAutoFit/>
          </a:bodyPr>
          <a:lstStyle/>
          <a:p>
            <a:r>
              <a:rPr lang="en-US" b="1" dirty="0" smtClean="0">
                <a:solidFill>
                  <a:srgbClr val="002060"/>
                </a:solidFill>
                <a:latin typeface="Arial" panose="020B0604020202020204" pitchFamily="34" charset="0"/>
                <a:cs typeface="Arial" panose="020B0604020202020204" pitchFamily="34" charset="0"/>
              </a:rPr>
              <a:t>5.2</a:t>
            </a:r>
            <a:endParaRPr lang="en-US" b="1" dirty="0">
              <a:solidFill>
                <a:srgbClr val="002060"/>
              </a:solidFill>
              <a:latin typeface="Arial" panose="020B0604020202020204" pitchFamily="34" charset="0"/>
              <a:cs typeface="Arial" panose="020B0604020202020204" pitchFamily="34" charset="0"/>
            </a:endParaRPr>
          </a:p>
        </p:txBody>
      </p:sp>
      <p:sp>
        <p:nvSpPr>
          <p:cNvPr id="25" name="Rectangle 24"/>
          <p:cNvSpPr/>
          <p:nvPr/>
        </p:nvSpPr>
        <p:spPr>
          <a:xfrm>
            <a:off x="325242" y="4349234"/>
            <a:ext cx="505267" cy="369332"/>
          </a:xfrm>
          <a:prstGeom prst="rect">
            <a:avLst/>
          </a:prstGeom>
        </p:spPr>
        <p:txBody>
          <a:bodyPr wrap="none">
            <a:spAutoFit/>
          </a:bodyPr>
          <a:lstStyle/>
          <a:p>
            <a:r>
              <a:rPr lang="en-US" b="1" dirty="0" smtClean="0">
                <a:solidFill>
                  <a:srgbClr val="002060"/>
                </a:solidFill>
                <a:latin typeface="Arial" panose="020B0604020202020204" pitchFamily="34" charset="0"/>
                <a:cs typeface="Arial" panose="020B0604020202020204" pitchFamily="34" charset="0"/>
              </a:rPr>
              <a:t>5.3</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1918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11</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b="1" dirty="0">
              <a:solidFill>
                <a:schemeClr val="tx2">
                  <a:lumMod val="75000"/>
                </a:schemeClr>
              </a:solidFill>
              <a:latin typeface="Arial" panose="020B0604020202020204" pitchFamily="34" charset="0"/>
              <a:cs typeface="Arial" panose="020B0604020202020204" pitchFamily="34" charset="0"/>
            </a:endParaRPr>
          </a:p>
          <a:p>
            <a:pPr algn="ctr"/>
            <a:r>
              <a:rPr lang="en-US" sz="3600" b="1" dirty="0" smtClean="0">
                <a:solidFill>
                  <a:schemeClr val="tx2">
                    <a:lumMod val="75000"/>
                  </a:schemeClr>
                </a:solidFill>
                <a:latin typeface="Arial" panose="020B0604020202020204" pitchFamily="34" charset="0"/>
                <a:cs typeface="Arial" panose="020B0604020202020204" pitchFamily="34" charset="0"/>
              </a:rPr>
              <a:t> </a:t>
            </a:r>
            <a:r>
              <a:rPr lang="vi-VN" sz="3600" b="1" dirty="0">
                <a:solidFill>
                  <a:schemeClr val="tx2">
                    <a:lumMod val="75000"/>
                  </a:schemeClr>
                </a:solidFill>
                <a:latin typeface="Arial" panose="020B0604020202020204" pitchFamily="34" charset="0"/>
                <a:cs typeface="Arial" panose="020B0604020202020204" pitchFamily="34" charset="0"/>
              </a:rPr>
              <a:t>Cài đặt Express Framework</a:t>
            </a:r>
            <a:endParaRPr lang="en-US" sz="3600" b="1" dirty="0">
              <a:solidFill>
                <a:schemeClr val="tx2">
                  <a:lumMod val="75000"/>
                </a:schemeClr>
              </a:solidFill>
              <a:latin typeface="Arial" panose="020B0604020202020204" pitchFamily="34" charset="0"/>
              <a:cs typeface="Arial" panose="020B0604020202020204" pitchFamily="34" charset="0"/>
            </a:endParaRPr>
          </a:p>
          <a:p>
            <a:pPr lvl="0" algn="ct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825867" cy="646331"/>
          </a:xfrm>
          <a:prstGeom prst="rect">
            <a:avLst/>
          </a:prstGeom>
        </p:spPr>
        <p:txBody>
          <a:bodyPr wrap="none">
            <a:spAutoFit/>
          </a:bodyPr>
          <a:lstStyle/>
          <a:p>
            <a:r>
              <a:rPr lang="en-US" sz="3600" b="1" dirty="0" smtClean="0">
                <a:solidFill>
                  <a:srgbClr val="002060"/>
                </a:solidFill>
                <a:latin typeface="Arial" panose="020B0604020202020204" pitchFamily="34" charset="0"/>
                <a:cs typeface="Arial" panose="020B0604020202020204" pitchFamily="34" charset="0"/>
              </a:rPr>
              <a:t>5.1</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1048183" y="1295400"/>
            <a:ext cx="10380229" cy="2057400"/>
          </a:xfrm>
        </p:spPr>
        <p:txBody>
          <a:bodyPr>
            <a:normAutofit/>
          </a:bodyPr>
          <a:lstStyle/>
          <a:p>
            <a:pPr lvl="1" algn="just">
              <a:lnSpc>
                <a:spcPct val="150000"/>
              </a:lnSpc>
              <a:buFont typeface="Wingdings" pitchFamily="2" charset="2"/>
              <a:buChar char="ü"/>
            </a:pPr>
            <a:r>
              <a:rPr lang="en-US" sz="2200" dirty="0" err="1" smtClean="0">
                <a:solidFill>
                  <a:schemeClr val="tx2"/>
                </a:solidFill>
                <a:latin typeface="Times New Roman" pitchFamily="18" charset="0"/>
                <a:cs typeface="Times New Roman" pitchFamily="18" charset="0"/>
              </a:rPr>
              <a:t>Cài</a:t>
            </a:r>
            <a:r>
              <a:rPr lang="en-US" sz="2200" dirty="0" smtClean="0">
                <a:solidFill>
                  <a:schemeClr val="tx2"/>
                </a:solidFill>
                <a:latin typeface="Times New Roman" pitchFamily="18" charset="0"/>
                <a:cs typeface="Times New Roman" pitchFamily="18" charset="0"/>
              </a:rPr>
              <a:t> </a:t>
            </a:r>
            <a:r>
              <a:rPr lang="en-US" sz="2200" dirty="0" err="1" smtClean="0">
                <a:solidFill>
                  <a:schemeClr val="tx2"/>
                </a:solidFill>
                <a:latin typeface="Times New Roman" pitchFamily="18" charset="0"/>
                <a:cs typeface="Times New Roman" pitchFamily="18" charset="0"/>
              </a:rPr>
              <a:t>đặt</a:t>
            </a:r>
            <a:r>
              <a:rPr lang="en-US" sz="2200" dirty="0" smtClean="0">
                <a:solidFill>
                  <a:schemeClr val="tx2"/>
                </a:solidFill>
                <a:latin typeface="Times New Roman" pitchFamily="18" charset="0"/>
                <a:cs typeface="Times New Roman" pitchFamily="18" charset="0"/>
              </a:rPr>
              <a:t>:</a:t>
            </a:r>
          </a:p>
          <a:p>
            <a:pPr marL="274320" lvl="1" indent="0" algn="just">
              <a:lnSpc>
                <a:spcPct val="150000"/>
              </a:lnSpc>
              <a:buNone/>
            </a:pPr>
            <a:endParaRPr lang="en-US" sz="2400" dirty="0" smtClean="0">
              <a:solidFill>
                <a:schemeClr val="tx2"/>
              </a:solidFill>
              <a:latin typeface="Arial" panose="020B0604020202020204" pitchFamily="34" charset="0"/>
              <a:cs typeface="Arial" panose="020B0604020202020204" pitchFamily="34" charset="0"/>
            </a:endParaRPr>
          </a:p>
          <a:p>
            <a:pPr lvl="1" algn="just">
              <a:lnSpc>
                <a:spcPct val="150000"/>
              </a:lnSpc>
              <a:buFont typeface="Wingdings" pitchFamily="2" charset="2"/>
              <a:buChar char="ü"/>
            </a:pPr>
            <a:r>
              <a:rPr lang="en-US" sz="2200" dirty="0">
                <a:solidFill>
                  <a:schemeClr val="tx2"/>
                </a:solidFill>
                <a:latin typeface="Times New Roman" pitchFamily="18" charset="0"/>
                <a:cs typeface="Times New Roman" pitchFamily="18" charset="0"/>
              </a:rPr>
              <a:t>Test </a:t>
            </a:r>
            <a:r>
              <a:rPr lang="en-US" sz="2200" dirty="0" err="1">
                <a:solidFill>
                  <a:schemeClr val="tx2"/>
                </a:solidFill>
                <a:latin typeface="Times New Roman" pitchFamily="18" charset="0"/>
                <a:cs typeface="Times New Roman" pitchFamily="18" charset="0"/>
              </a:rPr>
              <a:t>thành</a:t>
            </a:r>
            <a:r>
              <a:rPr lang="en-US" sz="2200" dirty="0">
                <a:solidFill>
                  <a:schemeClr val="tx2"/>
                </a:solidFill>
                <a:latin typeface="Times New Roman" pitchFamily="18" charset="0"/>
                <a:cs typeface="Times New Roman" pitchFamily="18" charset="0"/>
              </a:rPr>
              <a:t> </a:t>
            </a:r>
            <a:r>
              <a:rPr lang="en-US" sz="2200" dirty="0" err="1">
                <a:solidFill>
                  <a:schemeClr val="tx2"/>
                </a:solidFill>
                <a:latin typeface="Times New Roman" pitchFamily="18" charset="0"/>
                <a:cs typeface="Times New Roman" pitchFamily="18" charset="0"/>
              </a:rPr>
              <a:t>công</a:t>
            </a:r>
            <a:endParaRPr lang="en-US" sz="2200" dirty="0">
              <a:solidFill>
                <a:schemeClr val="tx2"/>
              </a:solidFill>
              <a:latin typeface="Times New Roman" pitchFamily="18" charset="0"/>
              <a:cs typeface="Times New Roman" pitchFamily="18" charset="0"/>
            </a:endParaRPr>
          </a:p>
          <a:p>
            <a:pPr marL="274320" lvl="1" indent="0" algn="just">
              <a:lnSpc>
                <a:spcPct val="150000"/>
              </a:lnSpc>
              <a:buNone/>
            </a:pPr>
            <a:endParaRPr lang="en-US" sz="2400" dirty="0">
              <a:solidFill>
                <a:schemeClr val="tx2"/>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882" y="3543299"/>
            <a:ext cx="55149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0012" y="3976686"/>
            <a:ext cx="19621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600" y="1981200"/>
            <a:ext cx="550432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ight Arrow 25"/>
          <p:cNvSpPr/>
          <p:nvPr/>
        </p:nvSpPr>
        <p:spPr>
          <a:xfrm>
            <a:off x="7466012" y="4030609"/>
            <a:ext cx="528747" cy="368352"/>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5461927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12</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sz="3600" b="1" dirty="0" smtClean="0">
                <a:solidFill>
                  <a:schemeClr val="tx2">
                    <a:lumMod val="75000"/>
                  </a:schemeClr>
                </a:solidFill>
                <a:latin typeface="Arial" panose="020B0604020202020204" pitchFamily="34" charset="0"/>
                <a:cs typeface="Arial" panose="020B0604020202020204" pitchFamily="34" charset="0"/>
              </a:rPr>
              <a:t>Định </a:t>
            </a:r>
            <a:r>
              <a:rPr lang="vi-VN" sz="3600" b="1" dirty="0">
                <a:solidFill>
                  <a:schemeClr val="tx2">
                    <a:lumMod val="75000"/>
                  </a:schemeClr>
                </a:solidFill>
                <a:latin typeface="Arial" panose="020B0604020202020204" pitchFamily="34" charset="0"/>
                <a:cs typeface="Arial" panose="020B0604020202020204" pitchFamily="34" charset="0"/>
              </a:rPr>
              <a:t>tuyến cơ bản</a:t>
            </a: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825867" cy="646331"/>
          </a:xfrm>
          <a:prstGeom prst="rect">
            <a:avLst/>
          </a:prstGeom>
        </p:spPr>
        <p:txBody>
          <a:bodyPr wrap="none">
            <a:spAutoFit/>
          </a:bodyPr>
          <a:lstStyle/>
          <a:p>
            <a:r>
              <a:rPr lang="en-US" sz="3600" b="1" dirty="0" smtClean="0">
                <a:solidFill>
                  <a:srgbClr val="002060"/>
                </a:solidFill>
                <a:latin typeface="Arial" panose="020B0604020202020204" pitchFamily="34" charset="0"/>
                <a:cs typeface="Arial" panose="020B0604020202020204" pitchFamily="34" charset="0"/>
              </a:rPr>
              <a:t>5.2</a:t>
            </a:r>
            <a:endParaRPr lang="en-US" sz="3600" b="1" dirty="0">
              <a:solidFill>
                <a:srgbClr val="002060"/>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3" y="1143000"/>
            <a:ext cx="5943600" cy="556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320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13</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err="1" smtClean="0">
                <a:solidFill>
                  <a:schemeClr val="tx2">
                    <a:lumMod val="75000"/>
                  </a:schemeClr>
                </a:solidFill>
                <a:latin typeface="Arial" panose="020B0604020202020204" pitchFamily="34" charset="0"/>
                <a:cs typeface="Arial" panose="020B0604020202020204" pitchFamily="34" charset="0"/>
              </a:rPr>
              <a:t>Ví</a:t>
            </a:r>
            <a:r>
              <a:rPr lang="en-US" sz="3600" b="1" dirty="0" smtClean="0">
                <a:solidFill>
                  <a:schemeClr val="tx2">
                    <a:lumMod val="75000"/>
                  </a:schemeClr>
                </a:solidFill>
                <a:latin typeface="Arial" panose="020B0604020202020204" pitchFamily="34" charset="0"/>
                <a:cs typeface="Arial" panose="020B0604020202020204" pitchFamily="34" charset="0"/>
              </a:rPr>
              <a:t> </a:t>
            </a:r>
            <a:r>
              <a:rPr lang="en-US" sz="3600" b="1" dirty="0" err="1" smtClean="0">
                <a:solidFill>
                  <a:schemeClr val="tx2">
                    <a:lumMod val="75000"/>
                  </a:schemeClr>
                </a:solidFill>
                <a:latin typeface="Arial" panose="020B0604020202020204" pitchFamily="34" charset="0"/>
                <a:cs typeface="Arial" panose="020B0604020202020204" pitchFamily="34" charset="0"/>
              </a:rPr>
              <a:t>dụ</a:t>
            </a:r>
            <a:r>
              <a:rPr lang="en-US" sz="3600" b="1" dirty="0" smtClean="0">
                <a:solidFill>
                  <a:schemeClr val="tx2">
                    <a:lumMod val="75000"/>
                  </a:schemeClr>
                </a:solidFill>
                <a:latin typeface="Arial" panose="020B0604020202020204" pitchFamily="34" charset="0"/>
                <a:cs typeface="Arial" panose="020B0604020202020204" pitchFamily="34" charset="0"/>
              </a:rPr>
              <a:t> Express</a:t>
            </a: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825867" cy="646331"/>
          </a:xfrm>
          <a:prstGeom prst="rect">
            <a:avLst/>
          </a:prstGeom>
        </p:spPr>
        <p:txBody>
          <a:bodyPr wrap="none">
            <a:spAutoFit/>
          </a:bodyPr>
          <a:lstStyle/>
          <a:p>
            <a:r>
              <a:rPr lang="en-US" sz="3600" b="1" dirty="0">
                <a:solidFill>
                  <a:srgbClr val="002060"/>
                </a:solidFill>
                <a:latin typeface="Arial" panose="020B0604020202020204" pitchFamily="34" charset="0"/>
                <a:cs typeface="Arial" panose="020B0604020202020204" pitchFamily="34" charset="0"/>
              </a:rPr>
              <a:t>5</a:t>
            </a:r>
            <a:r>
              <a:rPr lang="en-US" sz="3600" b="1" dirty="0" smtClean="0">
                <a:solidFill>
                  <a:srgbClr val="002060"/>
                </a:solidFill>
                <a:latin typeface="Arial" panose="020B0604020202020204" pitchFamily="34" charset="0"/>
                <a:cs typeface="Arial" panose="020B0604020202020204" pitchFamily="34" charset="0"/>
              </a:rPr>
              <a:t>.3</a:t>
            </a:r>
            <a:endParaRPr lang="en-US" sz="36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531812" y="954935"/>
            <a:ext cx="10515600" cy="2668423"/>
          </a:xfrm>
          <a:prstGeom prst="rect">
            <a:avLst/>
          </a:prstGeom>
          <a:noFill/>
        </p:spPr>
        <p:txBody>
          <a:bodyPr wrap="square" rtlCol="0">
            <a:spAutoFit/>
          </a:bodyPr>
          <a:lstStyle/>
          <a:p>
            <a:pPr marL="342900" indent="-342900">
              <a:lnSpc>
                <a:spcPct val="90000"/>
              </a:lnSpc>
              <a:buFont typeface="Wingdings" pitchFamily="2" charset="2"/>
              <a:buChar char="ü"/>
            </a:pPr>
            <a:r>
              <a:rPr lang="en-US" sz="2200" dirty="0" err="1" smtClean="0">
                <a:latin typeface="Times New Roman" pitchFamily="18" charset="0"/>
                <a:cs typeface="Times New Roman" pitchFamily="18" charset="0"/>
              </a:rPr>
              <a:t>Tạo</a:t>
            </a:r>
            <a:r>
              <a:rPr lang="en-US" sz="2200" dirty="0" smtClean="0">
                <a:latin typeface="Times New Roman" pitchFamily="18" charset="0"/>
                <a:cs typeface="Times New Roman" pitchFamily="18" charset="0"/>
              </a:rPr>
              <a:t> file index.html</a:t>
            </a:r>
          </a:p>
          <a:p>
            <a:pPr marL="342900" indent="-342900">
              <a:lnSpc>
                <a:spcPct val="90000"/>
              </a:lnSpc>
              <a:buFont typeface="Wingdings" pitchFamily="2" charset="2"/>
              <a:buChar char="ü"/>
            </a:pPr>
            <a:endParaRPr lang="en-US" sz="2200" dirty="0" smtClean="0">
              <a:latin typeface="Times New Roman" pitchFamily="18" charset="0"/>
              <a:cs typeface="Times New Roman" pitchFamily="18" charset="0"/>
            </a:endParaRPr>
          </a:p>
          <a:p>
            <a:pPr>
              <a:lnSpc>
                <a:spcPct val="90000"/>
              </a:lnSpc>
            </a:pPr>
            <a:endParaRPr lang="en-US" sz="2400" dirty="0"/>
          </a:p>
          <a:p>
            <a:pPr>
              <a:lnSpc>
                <a:spcPct val="90000"/>
              </a:lnSpc>
            </a:pPr>
            <a:endParaRPr lang="en-US" sz="2400" dirty="0" smtClean="0"/>
          </a:p>
          <a:p>
            <a:pPr>
              <a:lnSpc>
                <a:spcPct val="90000"/>
              </a:lnSpc>
            </a:pPr>
            <a:endParaRPr lang="en-US" sz="2400" dirty="0"/>
          </a:p>
          <a:p>
            <a:pPr>
              <a:lnSpc>
                <a:spcPct val="90000"/>
              </a:lnSpc>
            </a:pPr>
            <a:endParaRPr lang="en-US" sz="2400" dirty="0" smtClean="0"/>
          </a:p>
          <a:p>
            <a:pPr marL="342900" indent="-342900">
              <a:lnSpc>
                <a:spcPct val="90000"/>
              </a:lnSpc>
              <a:buFont typeface="Wingdings" pitchFamily="2" charset="2"/>
              <a:buChar char="ü"/>
            </a:pPr>
            <a:r>
              <a:rPr lang="en-US" sz="2200" dirty="0" err="1" smtClean="0">
                <a:latin typeface="Times New Roman" pitchFamily="18" charset="0"/>
                <a:cs typeface="Times New Roman" pitchFamily="18" charset="0"/>
              </a:rPr>
              <a:t>Tạo</a:t>
            </a:r>
            <a:r>
              <a:rPr lang="en-US" sz="2200" dirty="0" smtClean="0">
                <a:latin typeface="Times New Roman" pitchFamily="18" charset="0"/>
                <a:cs typeface="Times New Roman" pitchFamily="18" charset="0"/>
              </a:rPr>
              <a:t> file exmExpress.js</a:t>
            </a:r>
          </a:p>
          <a:p>
            <a:pPr>
              <a:lnSpc>
                <a:spcPct val="90000"/>
              </a:lnSpc>
            </a:pP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37" y="1295400"/>
            <a:ext cx="3809999" cy="119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4" y="3311753"/>
            <a:ext cx="4876800" cy="348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5012" y="3962400"/>
            <a:ext cx="3381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5012" y="5468749"/>
            <a:ext cx="30765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931024" y="1601069"/>
            <a:ext cx="4495800" cy="3748719"/>
          </a:xfrm>
          <a:prstGeom prst="rect">
            <a:avLst/>
          </a:prstGeom>
          <a:noFill/>
        </p:spPr>
        <p:txBody>
          <a:bodyPr wrap="square" rtlCol="0">
            <a:spAutoFit/>
          </a:bodyPr>
          <a:lstStyle/>
          <a:p>
            <a:pPr marL="342900" indent="-342900">
              <a:lnSpc>
                <a:spcPct val="90000"/>
              </a:lnSpc>
              <a:buFont typeface="Wingdings" pitchFamily="2" charset="2"/>
              <a:buChar char="ü"/>
            </a:pPr>
            <a:r>
              <a:rPr lang="en-US" sz="2200" dirty="0" smtClean="0">
                <a:latin typeface="Times New Roman" pitchFamily="18" charset="0"/>
                <a:cs typeface="Times New Roman" pitchFamily="18" charset="0"/>
              </a:rPr>
              <a:t>Build server</a:t>
            </a:r>
          </a:p>
          <a:p>
            <a:pPr marL="342900" indent="-342900">
              <a:lnSpc>
                <a:spcPct val="90000"/>
              </a:lnSpc>
              <a:buFont typeface="Wingdings" pitchFamily="2" charset="2"/>
              <a:buChar char="ü"/>
            </a:pPr>
            <a:endParaRPr lang="en-US" sz="2200" dirty="0">
              <a:latin typeface="Times New Roman" pitchFamily="18" charset="0"/>
              <a:cs typeface="Times New Roman" pitchFamily="18" charset="0"/>
            </a:endParaRPr>
          </a:p>
          <a:p>
            <a:pPr marL="342900" indent="-342900">
              <a:lnSpc>
                <a:spcPct val="90000"/>
              </a:lnSpc>
              <a:buFont typeface="Wingdings" pitchFamily="2" charset="2"/>
              <a:buChar char="ü"/>
            </a:pPr>
            <a:endParaRPr lang="en-US" sz="2200" dirty="0" smtClean="0">
              <a:latin typeface="Times New Roman" pitchFamily="18" charset="0"/>
              <a:cs typeface="Times New Roman" pitchFamily="18" charset="0"/>
            </a:endParaRPr>
          </a:p>
          <a:p>
            <a:pPr marL="342900" indent="-342900">
              <a:lnSpc>
                <a:spcPct val="90000"/>
              </a:lnSpc>
              <a:buFont typeface="Wingdings" pitchFamily="2" charset="2"/>
              <a:buChar char="ü"/>
            </a:pPr>
            <a:endParaRPr lang="en-US" sz="2200" dirty="0">
              <a:latin typeface="Times New Roman" pitchFamily="18" charset="0"/>
              <a:cs typeface="Times New Roman" pitchFamily="18" charset="0"/>
            </a:endParaRPr>
          </a:p>
          <a:p>
            <a:pPr marL="342900" indent="-342900">
              <a:lnSpc>
                <a:spcPct val="90000"/>
              </a:lnSpc>
              <a:buFont typeface="Wingdings" pitchFamily="2" charset="2"/>
              <a:buChar char="ü"/>
            </a:pPr>
            <a:endParaRPr lang="en-US" sz="2200" dirty="0" smtClean="0">
              <a:latin typeface="Times New Roman" pitchFamily="18" charset="0"/>
              <a:cs typeface="Times New Roman" pitchFamily="18" charset="0"/>
            </a:endParaRPr>
          </a:p>
          <a:p>
            <a:pPr marL="342900" indent="-342900">
              <a:lnSpc>
                <a:spcPct val="90000"/>
              </a:lnSpc>
              <a:buFont typeface="Wingdings" pitchFamily="2" charset="2"/>
              <a:buChar char="ü"/>
            </a:pPr>
            <a:r>
              <a:rPr lang="en-US" sz="2200" dirty="0" smtClean="0">
                <a:latin typeface="Times New Roman" pitchFamily="18" charset="0"/>
                <a:cs typeface="Times New Roman" pitchFamily="18" charset="0"/>
              </a:rPr>
              <a:t>Localhost:8081/</a:t>
            </a:r>
          </a:p>
          <a:p>
            <a:pPr marL="342900" indent="-342900">
              <a:lnSpc>
                <a:spcPct val="90000"/>
              </a:lnSpc>
              <a:buFont typeface="Wingdings" pitchFamily="2" charset="2"/>
              <a:buChar char="ü"/>
            </a:pPr>
            <a:endParaRPr lang="en-US" sz="2200" dirty="0">
              <a:latin typeface="Times New Roman" pitchFamily="18" charset="0"/>
              <a:cs typeface="Times New Roman" pitchFamily="18" charset="0"/>
            </a:endParaRPr>
          </a:p>
          <a:p>
            <a:pPr marL="342900" indent="-342900">
              <a:lnSpc>
                <a:spcPct val="90000"/>
              </a:lnSpc>
              <a:buFont typeface="Wingdings" pitchFamily="2" charset="2"/>
              <a:buChar char="ü"/>
            </a:pPr>
            <a:endParaRPr lang="en-US" sz="2200" dirty="0" smtClean="0">
              <a:latin typeface="Times New Roman" pitchFamily="18" charset="0"/>
              <a:cs typeface="Times New Roman" pitchFamily="18" charset="0"/>
            </a:endParaRPr>
          </a:p>
          <a:p>
            <a:pPr marL="342900" indent="-342900">
              <a:lnSpc>
                <a:spcPct val="90000"/>
              </a:lnSpc>
              <a:buFont typeface="Wingdings" pitchFamily="2" charset="2"/>
              <a:buChar char="ü"/>
            </a:pPr>
            <a:endParaRPr lang="en-US" sz="2200" dirty="0">
              <a:latin typeface="Times New Roman" pitchFamily="18" charset="0"/>
              <a:cs typeface="Times New Roman" pitchFamily="18" charset="0"/>
            </a:endParaRPr>
          </a:p>
          <a:p>
            <a:pPr marL="342900" indent="-342900">
              <a:lnSpc>
                <a:spcPct val="90000"/>
              </a:lnSpc>
              <a:buFont typeface="Wingdings" pitchFamily="2" charset="2"/>
              <a:buChar char="ü"/>
            </a:pPr>
            <a:endParaRPr lang="en-US" sz="2200" dirty="0" smtClean="0">
              <a:latin typeface="Times New Roman" pitchFamily="18" charset="0"/>
              <a:cs typeface="Times New Roman" pitchFamily="18" charset="0"/>
            </a:endParaRPr>
          </a:p>
          <a:p>
            <a:pPr>
              <a:lnSpc>
                <a:spcPct val="90000"/>
              </a:lnSpc>
            </a:pPr>
            <a:endParaRPr lang="en-US" sz="2200" dirty="0" smtClean="0">
              <a:latin typeface="Times New Roman" pitchFamily="18" charset="0"/>
              <a:cs typeface="Times New Roman" pitchFamily="18" charset="0"/>
            </a:endParaRPr>
          </a:p>
          <a:p>
            <a:pPr marL="342900" indent="-342900">
              <a:lnSpc>
                <a:spcPct val="90000"/>
              </a:lnSpc>
              <a:buFont typeface="Wingdings" pitchFamily="2" charset="2"/>
              <a:buChar char="ü"/>
            </a:pPr>
            <a:r>
              <a:rPr lang="en-US" sz="2200" dirty="0" err="1" smtClean="0">
                <a:latin typeface="Times New Roman" pitchFamily="18" charset="0"/>
                <a:cs typeface="Times New Roman" pitchFamily="18" charset="0"/>
              </a:rPr>
              <a:t>Nhập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thông</a:t>
            </a:r>
            <a:r>
              <a:rPr lang="en-US" sz="2200" dirty="0" smtClean="0">
                <a:latin typeface="Times New Roman" pitchFamily="18" charset="0"/>
                <a:cs typeface="Times New Roman" pitchFamily="18" charset="0"/>
              </a:rPr>
              <a:t> tin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submit</a:t>
            </a:r>
            <a:endParaRPr lang="en-US" sz="2200" dirty="0">
              <a:latin typeface="Times New Roman" pitchFamily="18" charset="0"/>
              <a:cs typeface="Times New Roman" pitchFamily="18" charset="0"/>
            </a:endParaRPr>
          </a:p>
        </p:txBody>
      </p:sp>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0564" y="2070070"/>
            <a:ext cx="4924285" cy="52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4771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838200"/>
            <a:ext cx="88296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037012" y="244834"/>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Buffer</a:t>
            </a:r>
            <a:endParaRPr lang="en-US" sz="240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971800"/>
            <a:ext cx="87344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037012" y="2362200"/>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Stream</a:t>
            </a:r>
            <a:endParaRPr lang="en-US" sz="2400"/>
          </a:p>
        </p:txBody>
      </p:sp>
      <p:sp>
        <p:nvSpPr>
          <p:cNvPr id="9" name="TextBox 8"/>
          <p:cNvSpPr txBox="1"/>
          <p:nvPr/>
        </p:nvSpPr>
        <p:spPr>
          <a:xfrm>
            <a:off x="4048124" y="4648200"/>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Chunk</a:t>
            </a:r>
            <a:endParaRPr lang="en-US" sz="240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2" y="5410200"/>
            <a:ext cx="8362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43365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37011" y="4572000"/>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Callback</a:t>
            </a:r>
            <a:endParaRPr lang="en-US" sz="2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3" y="5257800"/>
            <a:ext cx="90582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037011" y="228600"/>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Pipe</a:t>
            </a:r>
            <a:endParaRPr lang="en-US" sz="240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460" y="914400"/>
            <a:ext cx="95631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475" y="2752725"/>
            <a:ext cx="104298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36715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37011" y="228600"/>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Protocol</a:t>
            </a:r>
            <a:endParaRPr lang="en-US" sz="24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981075"/>
            <a:ext cx="90011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037011" y="3717566"/>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IP</a:t>
            </a:r>
            <a:endParaRPr lang="en-US" sz="240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4" y="4394201"/>
            <a:ext cx="91916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580932"/>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519113"/>
            <a:ext cx="1079182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77057"/>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3412" y="228600"/>
            <a:ext cx="8686800" cy="757130"/>
          </a:xfrm>
          <a:prstGeom prst="rect">
            <a:avLst/>
          </a:prstGeom>
          <a:noFill/>
        </p:spPr>
        <p:txBody>
          <a:bodyPr wrap="square" rtlCol="0">
            <a:spAutoFit/>
          </a:bodyPr>
          <a:lstStyle/>
          <a:p>
            <a:pPr algn="ctr">
              <a:lnSpc>
                <a:spcPct val="90000"/>
              </a:lnSpc>
            </a:pPr>
            <a:r>
              <a:rPr lang="en-US" sz="2400" b="1"/>
              <a:t>T</a:t>
            </a:r>
            <a:r>
              <a:rPr lang="en-US" sz="2400" b="1" smtClean="0"/>
              <a:t>emplate </a:t>
            </a:r>
            <a:r>
              <a:rPr lang="en-US" sz="2400" b="1"/>
              <a:t>engines with Express</a:t>
            </a:r>
          </a:p>
          <a:p>
            <a:pPr algn="ctr">
              <a:lnSpc>
                <a:spcPct val="90000"/>
              </a:lnSpc>
            </a:pPr>
            <a:endParaRPr lang="en-US" sz="240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712" y="752260"/>
            <a:ext cx="2362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812" y="1447800"/>
            <a:ext cx="3048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73523" y="2133600"/>
            <a:ext cx="4114800" cy="424732"/>
          </a:xfrm>
          <a:prstGeom prst="rect">
            <a:avLst/>
          </a:prstGeom>
          <a:solidFill>
            <a:schemeClr val="accent1"/>
          </a:solidFill>
          <a:ln w="12700">
            <a:solidFill>
              <a:schemeClr val="accent1"/>
            </a:solidFill>
          </a:ln>
        </p:spPr>
        <p:txBody>
          <a:bodyPr wrap="square" rtlCol="0">
            <a:spAutoFit/>
          </a:bodyPr>
          <a:lstStyle/>
          <a:p>
            <a:pPr algn="ctr">
              <a:lnSpc>
                <a:spcPct val="90000"/>
              </a:lnSpc>
            </a:pPr>
            <a:r>
              <a:rPr lang="en-US" sz="2400" smtClean="0"/>
              <a:t>Middleware</a:t>
            </a:r>
            <a:endParaRPr lang="en-US" sz="2400"/>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685" y="3124200"/>
            <a:ext cx="91344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0398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2</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a:solidFill>
                  <a:schemeClr val="tx2">
                    <a:lumMod val="75000"/>
                  </a:schemeClr>
                </a:solidFill>
                <a:latin typeface="Arial" panose="020B0604020202020204" pitchFamily="34" charset="0"/>
                <a:cs typeface="Arial" panose="020B0604020202020204" pitchFamily="34" charset="0"/>
              </a:rPr>
              <a:t>NỘI DUNG</a:t>
            </a: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7" name="Rounded Rectangle 26"/>
          <p:cNvSpPr/>
          <p:nvPr/>
        </p:nvSpPr>
        <p:spPr>
          <a:xfrm>
            <a:off x="2720831" y="1208134"/>
            <a:ext cx="7620000" cy="656309"/>
          </a:xfrm>
          <a:prstGeom prst="roundRect">
            <a:avLst/>
          </a:prstGeom>
          <a:solidFill>
            <a:srgbClr val="C2E46D"/>
          </a:solidFill>
          <a:ln>
            <a:solidFill>
              <a:srgbClr val="C2E46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NODE.JS LÀ GÌ?</a:t>
            </a:r>
            <a:endParaRPr lang="en-US" sz="2400" dirty="0">
              <a:solidFill>
                <a:srgbClr val="002060"/>
              </a:solidFill>
              <a:latin typeface="Arial" panose="020B0604020202020204" pitchFamily="34" charset="0"/>
              <a:cs typeface="Arial" panose="020B0604020202020204" pitchFamily="34" charset="0"/>
            </a:endParaRPr>
          </a:p>
        </p:txBody>
      </p:sp>
      <p:sp>
        <p:nvSpPr>
          <p:cNvPr id="30" name="10-Point Star 29"/>
          <p:cNvSpPr/>
          <p:nvPr/>
        </p:nvSpPr>
        <p:spPr>
          <a:xfrm>
            <a:off x="1844096" y="1117188"/>
            <a:ext cx="838200" cy="838200"/>
          </a:xfrm>
          <a:prstGeom prst="star10">
            <a:avLst/>
          </a:prstGeom>
          <a:solidFill>
            <a:srgbClr val="C2E46D"/>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3" name="Rounded Rectangle 32"/>
          <p:cNvSpPr/>
          <p:nvPr/>
        </p:nvSpPr>
        <p:spPr>
          <a:xfrm>
            <a:off x="2720831" y="2234497"/>
            <a:ext cx="7620000" cy="656309"/>
          </a:xfrm>
          <a:prstGeom prst="roundRect">
            <a:avLst/>
          </a:prstGeom>
          <a:solidFill>
            <a:srgbClr val="9C97BB"/>
          </a:solidFill>
          <a:ln>
            <a:solidFill>
              <a:srgbClr val="C2E46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CÀI ĐẶT NODE.JS</a:t>
            </a:r>
            <a:endParaRPr lang="en-US" sz="2400" dirty="0">
              <a:solidFill>
                <a:srgbClr val="002060"/>
              </a:solidFill>
              <a:latin typeface="Arial" panose="020B0604020202020204" pitchFamily="34" charset="0"/>
              <a:cs typeface="Arial" panose="020B0604020202020204" pitchFamily="34" charset="0"/>
            </a:endParaRPr>
          </a:p>
        </p:txBody>
      </p:sp>
      <p:sp>
        <p:nvSpPr>
          <p:cNvPr id="34" name="10-Point Star 33"/>
          <p:cNvSpPr/>
          <p:nvPr/>
        </p:nvSpPr>
        <p:spPr>
          <a:xfrm>
            <a:off x="1832027" y="2143551"/>
            <a:ext cx="838200" cy="838200"/>
          </a:xfrm>
          <a:prstGeom prst="star10">
            <a:avLst/>
          </a:prstGeom>
          <a:solidFill>
            <a:srgbClr val="9C97B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5" name="Rounded Rectangle 34"/>
          <p:cNvSpPr/>
          <p:nvPr/>
        </p:nvSpPr>
        <p:spPr>
          <a:xfrm>
            <a:off x="2735340" y="3306091"/>
            <a:ext cx="7620000" cy="656309"/>
          </a:xfrm>
          <a:prstGeom prst="roundRect">
            <a:avLst/>
          </a:prstGeom>
          <a:solidFill>
            <a:srgbClr val="B69CAA"/>
          </a:solidFill>
          <a:ln>
            <a:solidFill>
              <a:srgbClr val="C2E46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CÁC KHÁI NIỆM TRONG NODE JS</a:t>
            </a:r>
            <a:endParaRPr lang="en-US" sz="2400" dirty="0">
              <a:solidFill>
                <a:srgbClr val="002060"/>
              </a:solidFill>
              <a:latin typeface="Arial" panose="020B0604020202020204" pitchFamily="34" charset="0"/>
              <a:cs typeface="Arial" panose="020B0604020202020204" pitchFamily="34" charset="0"/>
            </a:endParaRPr>
          </a:p>
        </p:txBody>
      </p:sp>
      <p:sp>
        <p:nvSpPr>
          <p:cNvPr id="36" name="10-Point Star 35"/>
          <p:cNvSpPr/>
          <p:nvPr/>
        </p:nvSpPr>
        <p:spPr>
          <a:xfrm>
            <a:off x="1835200" y="3189357"/>
            <a:ext cx="838200" cy="838200"/>
          </a:xfrm>
          <a:prstGeom prst="star10">
            <a:avLst/>
          </a:prstGeom>
          <a:solidFill>
            <a:srgbClr val="B69CA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41" name="TextBox 20"/>
          <p:cNvSpPr txBox="1">
            <a:spLocks noChangeArrowheads="1"/>
          </p:cNvSpPr>
          <p:nvPr/>
        </p:nvSpPr>
        <p:spPr bwMode="auto">
          <a:xfrm>
            <a:off x="2001719" y="1182345"/>
            <a:ext cx="5721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3600" b="1" dirty="0">
              <a:solidFill>
                <a:schemeClr val="bg1"/>
              </a:solidFill>
              <a:latin typeface="Verdana" panose="020B0604030504040204" pitchFamily="34" charset="0"/>
            </a:endParaRPr>
          </a:p>
        </p:txBody>
      </p:sp>
      <p:sp>
        <p:nvSpPr>
          <p:cNvPr id="44" name="TextBox 20"/>
          <p:cNvSpPr txBox="1">
            <a:spLocks noChangeArrowheads="1"/>
          </p:cNvSpPr>
          <p:nvPr/>
        </p:nvSpPr>
        <p:spPr bwMode="auto">
          <a:xfrm>
            <a:off x="2001719" y="2122557"/>
            <a:ext cx="5721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2</a:t>
            </a:r>
            <a:endParaRPr lang="en-US" sz="3600" b="1" dirty="0">
              <a:solidFill>
                <a:schemeClr val="bg1"/>
              </a:solidFill>
              <a:latin typeface="Verdana" panose="020B0604030504040204" pitchFamily="34" charset="0"/>
            </a:endParaRPr>
          </a:p>
        </p:txBody>
      </p:sp>
      <p:sp>
        <p:nvSpPr>
          <p:cNvPr id="45" name="TextBox 20"/>
          <p:cNvSpPr txBox="1">
            <a:spLocks noChangeArrowheads="1"/>
          </p:cNvSpPr>
          <p:nvPr/>
        </p:nvSpPr>
        <p:spPr bwMode="auto">
          <a:xfrm>
            <a:off x="1977135" y="3243304"/>
            <a:ext cx="5721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3</a:t>
            </a:r>
            <a:endParaRPr lang="en-US" sz="3600" b="1" dirty="0">
              <a:solidFill>
                <a:schemeClr val="bg1"/>
              </a:solidFill>
              <a:latin typeface="Verdana" panose="020B0604030504040204" pitchFamily="34" charset="0"/>
            </a:endParaRPr>
          </a:p>
        </p:txBody>
      </p:sp>
      <p:sp>
        <p:nvSpPr>
          <p:cNvPr id="20" name="10-Point Star 19"/>
          <p:cNvSpPr/>
          <p:nvPr/>
        </p:nvSpPr>
        <p:spPr>
          <a:xfrm>
            <a:off x="1835200" y="4240230"/>
            <a:ext cx="838200" cy="838200"/>
          </a:xfrm>
          <a:prstGeom prst="star10">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rgbClr val="FF0000"/>
              </a:solidFill>
            </a:endParaRPr>
          </a:p>
        </p:txBody>
      </p:sp>
      <p:sp>
        <p:nvSpPr>
          <p:cNvPr id="21" name="TextBox 20"/>
          <p:cNvSpPr txBox="1">
            <a:spLocks noChangeArrowheads="1"/>
          </p:cNvSpPr>
          <p:nvPr/>
        </p:nvSpPr>
        <p:spPr bwMode="auto">
          <a:xfrm>
            <a:off x="1977135" y="4323923"/>
            <a:ext cx="5721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3600" b="1" dirty="0">
              <a:solidFill>
                <a:schemeClr val="bg1"/>
              </a:solidFill>
              <a:latin typeface="Verdana" panose="020B0604030504040204" pitchFamily="34" charset="0"/>
            </a:endParaRPr>
          </a:p>
        </p:txBody>
      </p:sp>
      <p:sp>
        <p:nvSpPr>
          <p:cNvPr id="22" name="Rounded Rectangle 21"/>
          <p:cNvSpPr/>
          <p:nvPr/>
        </p:nvSpPr>
        <p:spPr>
          <a:xfrm>
            <a:off x="2755938" y="4300996"/>
            <a:ext cx="7620000" cy="656309"/>
          </a:xfrm>
          <a:prstGeom prst="roundRect">
            <a:avLst/>
          </a:prstGeom>
          <a:solidFill>
            <a:srgbClr val="00B0F0"/>
          </a:solidFill>
          <a:ln>
            <a:solidFill>
              <a:srgbClr val="C2E46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WEBSERVER</a:t>
            </a:r>
            <a:endParaRPr lang="en-US" sz="2400" dirty="0">
              <a:solidFill>
                <a:srgbClr val="002060"/>
              </a:solidFill>
              <a:latin typeface="Arial" panose="020B0604020202020204" pitchFamily="34" charset="0"/>
              <a:cs typeface="Arial" panose="020B0604020202020204" pitchFamily="34" charset="0"/>
            </a:endParaRPr>
          </a:p>
        </p:txBody>
      </p:sp>
      <p:sp>
        <p:nvSpPr>
          <p:cNvPr id="23" name="Rounded Rectangle 22"/>
          <p:cNvSpPr/>
          <p:nvPr/>
        </p:nvSpPr>
        <p:spPr>
          <a:xfrm>
            <a:off x="2755938" y="5410200"/>
            <a:ext cx="7620000" cy="656309"/>
          </a:xfrm>
          <a:prstGeom prst="roundRect">
            <a:avLst/>
          </a:prstGeom>
          <a:solidFill>
            <a:schemeClr val="accent2"/>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EXPRESS FRAMEWORK</a:t>
            </a:r>
            <a:endParaRPr lang="en-US" sz="2400" dirty="0">
              <a:solidFill>
                <a:srgbClr val="002060"/>
              </a:solidFill>
              <a:latin typeface="Arial" panose="020B0604020202020204" pitchFamily="34" charset="0"/>
              <a:cs typeface="Arial" panose="020B0604020202020204" pitchFamily="34" charset="0"/>
            </a:endParaRPr>
          </a:p>
        </p:txBody>
      </p:sp>
      <p:sp>
        <p:nvSpPr>
          <p:cNvPr id="24" name="10-Point Star 23"/>
          <p:cNvSpPr/>
          <p:nvPr/>
        </p:nvSpPr>
        <p:spPr>
          <a:xfrm>
            <a:off x="1835200" y="5319254"/>
            <a:ext cx="838200" cy="838200"/>
          </a:xfrm>
          <a:prstGeom prst="star10">
            <a:avLst/>
          </a:prstGeom>
          <a:solidFill>
            <a:schemeClr val="accent2"/>
          </a:solidFill>
          <a:ln>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rgbClr val="002060"/>
              </a:solidFill>
              <a:latin typeface="Arial" panose="020B0604020202020204" pitchFamily="34" charset="0"/>
              <a:cs typeface="Arial" panose="020B0604020202020204" pitchFamily="34" charset="0"/>
            </a:endParaRPr>
          </a:p>
        </p:txBody>
      </p:sp>
      <p:sp>
        <p:nvSpPr>
          <p:cNvPr id="25" name="TextBox 24"/>
          <p:cNvSpPr txBox="1">
            <a:spLocks noChangeArrowheads="1"/>
          </p:cNvSpPr>
          <p:nvPr/>
        </p:nvSpPr>
        <p:spPr bwMode="auto">
          <a:xfrm>
            <a:off x="1977135" y="5410200"/>
            <a:ext cx="5721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4000" b="1">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r>
              <a:rPr lang="en-US" dirty="0"/>
              <a:t>5</a:t>
            </a:r>
          </a:p>
        </p:txBody>
      </p:sp>
    </p:spTree>
    <p:extLst>
      <p:ext uri="{BB962C8B-B14F-4D97-AF65-F5344CB8AC3E}">
        <p14:creationId xmlns:p14="http://schemas.microsoft.com/office/powerpoint/2010/main" val="84361010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3</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solidFill>
                  <a:schemeClr val="tx2">
                    <a:lumMod val="75000"/>
                  </a:schemeClr>
                </a:solidFill>
                <a:latin typeface="Arial" panose="020B0604020202020204" pitchFamily="34" charset="0"/>
                <a:cs typeface="Arial" panose="020B0604020202020204" pitchFamily="34" charset="0"/>
              </a:rPr>
              <a:t>NODE.JS </a:t>
            </a:r>
            <a:r>
              <a:rPr lang="en-US" sz="3600" b="1" dirty="0" err="1" smtClean="0">
                <a:solidFill>
                  <a:schemeClr val="tx2">
                    <a:lumMod val="75000"/>
                  </a:schemeClr>
                </a:solidFill>
                <a:latin typeface="Arial" panose="020B0604020202020204" pitchFamily="34" charset="0"/>
                <a:cs typeface="Arial" panose="020B0604020202020204" pitchFamily="34" charset="0"/>
              </a:rPr>
              <a:t>là</a:t>
            </a:r>
            <a:r>
              <a:rPr lang="en-US" sz="3600" b="1" dirty="0" smtClean="0">
                <a:solidFill>
                  <a:schemeClr val="tx2">
                    <a:lumMod val="75000"/>
                  </a:schemeClr>
                </a:solidFill>
                <a:latin typeface="Arial" panose="020B0604020202020204" pitchFamily="34" charset="0"/>
                <a:cs typeface="Arial" panose="020B0604020202020204" pitchFamily="34" charset="0"/>
              </a:rPr>
              <a:t> </a:t>
            </a:r>
            <a:r>
              <a:rPr lang="en-US" sz="3600" b="1" dirty="0" err="1" smtClean="0">
                <a:solidFill>
                  <a:schemeClr val="tx2">
                    <a:lumMod val="75000"/>
                  </a:schemeClr>
                </a:solidFill>
                <a:latin typeface="Arial" panose="020B0604020202020204" pitchFamily="34" charset="0"/>
                <a:cs typeface="Arial" panose="020B0604020202020204" pitchFamily="34" charset="0"/>
              </a:rPr>
              <a:t>gì</a:t>
            </a:r>
            <a:r>
              <a:rPr lang="en-US" sz="3600" b="1" dirty="0" smtClean="0">
                <a:solidFill>
                  <a:schemeClr val="tx2">
                    <a:lumMod val="75000"/>
                  </a:schemeClr>
                </a:solidFill>
                <a:latin typeface="Arial" panose="020B0604020202020204" pitchFamily="34" charset="0"/>
                <a:cs typeface="Arial" panose="020B0604020202020204" pitchFamily="34" charset="0"/>
              </a:rPr>
              <a:t>?</a:t>
            </a: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441146" cy="646331"/>
          </a:xfrm>
          <a:prstGeom prst="rect">
            <a:avLst/>
          </a:prstGeom>
        </p:spPr>
        <p:txBody>
          <a:bodyPr wrap="none">
            <a:spAutoFit/>
          </a:bodyPr>
          <a:lstStyle/>
          <a:p>
            <a:r>
              <a:rPr lang="en-US" sz="3600" b="1" dirty="0" smtClean="0">
                <a:solidFill>
                  <a:srgbClr val="002060"/>
                </a:solidFill>
                <a:latin typeface="Arial" panose="020B0604020202020204" pitchFamily="34" charset="0"/>
                <a:cs typeface="Arial" panose="020B0604020202020204" pitchFamily="34" charset="0"/>
              </a:rPr>
              <a:t>1</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991353" y="899890"/>
            <a:ext cx="10970459" cy="4820893"/>
          </a:xfrm>
        </p:spPr>
        <p:txBody>
          <a:bodyPr>
            <a:normAutofit/>
          </a:bodyPr>
          <a:lstStyle/>
          <a:p>
            <a:pPr marL="45720" indent="0">
              <a:lnSpc>
                <a:spcPct val="150000"/>
              </a:lnSpc>
              <a:spcBef>
                <a:spcPts val="600"/>
              </a:spcBef>
              <a:buNone/>
            </a:pPr>
            <a:r>
              <a:rPr lang="vi-VN" sz="2200" b="1" dirty="0">
                <a:latin typeface="Times New Roman" pitchFamily="18" charset="0"/>
                <a:cs typeface="Times New Roman" pitchFamily="18" charset="0"/>
              </a:rPr>
              <a:t>NodeJS là một nền tảng Server side được xây dựng dựa trên Javascript Engine (V8 Engine)</a:t>
            </a:r>
            <a:r>
              <a:rPr lang="en-US" sz="2200" b="1" dirty="0" smtClean="0">
                <a:solidFill>
                  <a:schemeClr val="tx2">
                    <a:lumMod val="95000"/>
                    <a:lumOff val="5000"/>
                  </a:schemeClr>
                </a:solidFill>
                <a:latin typeface="Times New Roman" pitchFamily="18" charset="0"/>
                <a:cs typeface="Times New Roman" pitchFamily="18" charset="0"/>
              </a:rPr>
              <a:t>  :</a:t>
            </a:r>
          </a:p>
          <a:p>
            <a:pPr>
              <a:lnSpc>
                <a:spcPct val="150000"/>
              </a:lnSpc>
              <a:spcBef>
                <a:spcPts val="600"/>
              </a:spcBef>
              <a:buFont typeface="Wingdings" pitchFamily="2" charset="2"/>
              <a:buChar char="ü"/>
            </a:pPr>
            <a:r>
              <a:rPr lang="vi-VN" sz="2200" dirty="0">
                <a:latin typeface="Times New Roman" pitchFamily="18" charset="0"/>
                <a:cs typeface="Times New Roman" pitchFamily="18" charset="0"/>
              </a:rPr>
              <a:t>Không đồng </a:t>
            </a:r>
            <a:r>
              <a:rPr lang="vi-VN" sz="2200" dirty="0" smtClean="0">
                <a:latin typeface="Times New Roman" pitchFamily="18" charset="0"/>
                <a:cs typeface="Times New Roman" pitchFamily="18" charset="0"/>
              </a:rPr>
              <a:t>bộ</a:t>
            </a:r>
            <a:endParaRPr lang="en-US" sz="2200" dirty="0" smtClean="0">
              <a:latin typeface="Times New Roman" pitchFamily="18" charset="0"/>
              <a:cs typeface="Times New Roman" pitchFamily="18" charset="0"/>
            </a:endParaRPr>
          </a:p>
          <a:p>
            <a:pPr>
              <a:lnSpc>
                <a:spcPct val="150000"/>
              </a:lnSpc>
              <a:spcBef>
                <a:spcPts val="600"/>
              </a:spcBef>
              <a:buFont typeface="Wingdings" pitchFamily="2" charset="2"/>
              <a:buChar char="ü"/>
            </a:pPr>
            <a:r>
              <a:rPr lang="en-US" sz="2200" dirty="0" err="1">
                <a:latin typeface="Times New Roman" pitchFamily="18" charset="0"/>
                <a:cs typeface="Times New Roman" pitchFamily="18" charset="0"/>
              </a:rPr>
              <a:t>Chạy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rất</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nhanh</a:t>
            </a:r>
            <a:endParaRPr lang="en-US" sz="2200" dirty="0" smtClean="0">
              <a:latin typeface="Times New Roman" pitchFamily="18" charset="0"/>
              <a:cs typeface="Times New Roman" pitchFamily="18" charset="0"/>
            </a:endParaRPr>
          </a:p>
          <a:p>
            <a:pPr>
              <a:lnSpc>
                <a:spcPct val="150000"/>
              </a:lnSpc>
              <a:spcBef>
                <a:spcPts val="600"/>
              </a:spcBef>
              <a:buFont typeface="Wingdings" pitchFamily="2" charset="2"/>
              <a:buChar char="ü"/>
            </a:pPr>
            <a:r>
              <a:rPr lang="vi-VN" sz="2200" dirty="0">
                <a:latin typeface="Times New Roman" pitchFamily="18" charset="0"/>
                <a:cs typeface="Times New Roman" pitchFamily="18" charset="0"/>
              </a:rPr>
              <a:t>Đơn luồng nhưng khả năng mở rộng </a:t>
            </a:r>
            <a:r>
              <a:rPr lang="vi-VN" sz="2200" dirty="0" smtClean="0">
                <a:latin typeface="Times New Roman" pitchFamily="18" charset="0"/>
                <a:cs typeface="Times New Roman" pitchFamily="18" charset="0"/>
              </a:rPr>
              <a:t>cao</a:t>
            </a:r>
            <a:endParaRPr lang="en-US" sz="2200" dirty="0" smtClean="0">
              <a:latin typeface="Times New Roman" pitchFamily="18" charset="0"/>
              <a:cs typeface="Times New Roman" pitchFamily="18" charset="0"/>
            </a:endParaRPr>
          </a:p>
          <a:p>
            <a:pPr>
              <a:lnSpc>
                <a:spcPct val="150000"/>
              </a:lnSpc>
              <a:spcBef>
                <a:spcPts val="600"/>
              </a:spcBef>
              <a:buFont typeface="Wingdings" pitchFamily="2" charset="2"/>
              <a:buChar char="ü"/>
            </a:pPr>
            <a:r>
              <a:rPr lang="vi-VN" sz="2200" dirty="0">
                <a:latin typeface="Times New Roman" pitchFamily="18" charset="0"/>
                <a:cs typeface="Times New Roman" pitchFamily="18" charset="0"/>
              </a:rPr>
              <a:t>Không đệm</a:t>
            </a:r>
            <a:r>
              <a:rPr lang="en-US" sz="2200" dirty="0" smtClean="0">
                <a:solidFill>
                  <a:schemeClr val="tx2">
                    <a:lumMod val="95000"/>
                    <a:lumOff val="5000"/>
                  </a:schemeClr>
                </a:solidFill>
                <a:latin typeface="Times New Roman" pitchFamily="18" charset="0"/>
                <a:cs typeface="Times New Roman" pitchFamily="18" charset="0"/>
              </a:rPr>
              <a:t>       </a:t>
            </a:r>
            <a:r>
              <a:rPr lang="vi-VN" dirty="0">
                <a:solidFill>
                  <a:schemeClr val="tx2"/>
                </a:solidFill>
                <a:latin typeface="Arial" panose="020B0604020202020204" pitchFamily="34" charset="0"/>
                <a:cs typeface="Arial" panose="020B0604020202020204" pitchFamily="34" charset="0"/>
              </a:rPr>
              <a:t/>
            </a:r>
            <a:br>
              <a:rPr lang="vi-VN" dirty="0">
                <a:solidFill>
                  <a:schemeClr val="tx2"/>
                </a:solidFill>
                <a:latin typeface="Arial" panose="020B0604020202020204" pitchFamily="34" charset="0"/>
                <a:cs typeface="Arial" panose="020B0604020202020204" pitchFamily="34" charset="0"/>
              </a:rPr>
            </a:br>
            <a:endParaRPr lang="en-US" dirty="0">
              <a:solidFill>
                <a:schemeClr val="tx2"/>
              </a:solidFill>
              <a:latin typeface="Arial" panose="020B0604020202020204" pitchFamily="34" charset="0"/>
              <a:cs typeface="Arial" panose="020B0604020202020204" pitchFamily="34" charset="0"/>
            </a:endParaRPr>
          </a:p>
        </p:txBody>
      </p:sp>
      <p:sp>
        <p:nvSpPr>
          <p:cNvPr id="23" name="Right Arrow 22"/>
          <p:cNvSpPr/>
          <p:nvPr/>
        </p:nvSpPr>
        <p:spPr>
          <a:xfrm>
            <a:off x="411464" y="5240668"/>
            <a:ext cx="528747" cy="368352"/>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026" name="Picture 2" descr="C:\Users\MSI\Desktop\nodejs-essentials-13-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612" y="1600200"/>
            <a:ext cx="5958458" cy="3352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48411" y="5040124"/>
            <a:ext cx="9844401" cy="769441"/>
          </a:xfrm>
          <a:prstGeom prst="rect">
            <a:avLst/>
          </a:prstGeom>
        </p:spPr>
        <p:txBody>
          <a:bodyPr wrap="square">
            <a:spAutoFit/>
          </a:bodyPr>
          <a:lstStyle/>
          <a:p>
            <a:pPr marL="342900" indent="-342900">
              <a:buFont typeface="Wingdings" pitchFamily="2" charset="2"/>
              <a:buChar char="Ø"/>
            </a:pPr>
            <a:r>
              <a:rPr lang="vi-VN" sz="2200" b="1" dirty="0">
                <a:latin typeface="Times New Roman" pitchFamily="18" charset="0"/>
                <a:cs typeface="Times New Roman" pitchFamily="18" charset="0"/>
              </a:rPr>
              <a:t>NodeJS sinh ra là để xây dựng các ứng dụng thời gian thực (Real time</a:t>
            </a:r>
            <a:r>
              <a:rPr lang="vi-VN" sz="2200" b="1" dirty="0" smtClean="0">
                <a:latin typeface="Times New Roman" pitchFamily="18" charset="0"/>
                <a:cs typeface="Times New Roman" pitchFamily="18" charset="0"/>
              </a:rPr>
              <a:t>)</a:t>
            </a:r>
            <a:endParaRPr lang="en-US" sz="2200" b="1" dirty="0" smtClean="0">
              <a:latin typeface="Times New Roman" pitchFamily="18" charset="0"/>
              <a:cs typeface="Times New Roman" pitchFamily="18" charset="0"/>
            </a:endParaRPr>
          </a:p>
          <a:p>
            <a:pPr marL="342900" indent="-342900">
              <a:buFont typeface="Wingdings" pitchFamily="2" charset="2"/>
              <a:buChar char="Ø"/>
            </a:pPr>
            <a:r>
              <a:rPr lang="en-US" sz="2200" b="1" dirty="0" err="1">
                <a:latin typeface="Times New Roman" pitchFamily="18" charset="0"/>
                <a:cs typeface="Times New Roman" pitchFamily="18" charset="0"/>
              </a:rPr>
              <a:t>NodeJS</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thực</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sự</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tỏa</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sáng</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trong</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việc</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xây</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dựng</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RESTful</a:t>
            </a:r>
            <a:r>
              <a:rPr lang="en-US" sz="2200" b="1" dirty="0">
                <a:latin typeface="Times New Roman" pitchFamily="18" charset="0"/>
                <a:cs typeface="Times New Roman" pitchFamily="18" charset="0"/>
              </a:rPr>
              <a:t> API (JSON)</a:t>
            </a:r>
          </a:p>
        </p:txBody>
      </p:sp>
    </p:spTree>
    <p:extLst>
      <p:ext uri="{BB962C8B-B14F-4D97-AF65-F5344CB8AC3E}">
        <p14:creationId xmlns:p14="http://schemas.microsoft.com/office/powerpoint/2010/main" val="87969755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4</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solidFill>
                  <a:schemeClr val="tx2">
                    <a:lumMod val="75000"/>
                  </a:schemeClr>
                </a:solidFill>
                <a:latin typeface="Arial" panose="020B0604020202020204" pitchFamily="34" charset="0"/>
                <a:cs typeface="Arial" panose="020B0604020202020204" pitchFamily="34" charset="0"/>
              </a:rPr>
              <a:t>CÀI ĐẶT NODE.JS</a:t>
            </a: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441146" cy="646331"/>
          </a:xfrm>
          <a:prstGeom prst="rect">
            <a:avLst/>
          </a:prstGeom>
        </p:spPr>
        <p:txBody>
          <a:bodyPr wrap="none">
            <a:spAutoFit/>
          </a:bodyPr>
          <a:lstStyle/>
          <a:p>
            <a:r>
              <a:rPr lang="en-US" sz="3600" b="1" dirty="0">
                <a:solidFill>
                  <a:srgbClr val="002060"/>
                </a:solidFill>
                <a:latin typeface="Arial" panose="020B0604020202020204" pitchFamily="34" charset="0"/>
                <a:cs typeface="Arial" panose="020B0604020202020204" pitchFamily="34" charset="0"/>
              </a:rPr>
              <a:t>2</a:t>
            </a:r>
          </a:p>
        </p:txBody>
      </p:sp>
      <p:sp>
        <p:nvSpPr>
          <p:cNvPr id="22" name="Content Placeholder 2"/>
          <p:cNvSpPr>
            <a:spLocks noGrp="1"/>
          </p:cNvSpPr>
          <p:nvPr>
            <p:ph idx="1"/>
          </p:nvPr>
        </p:nvSpPr>
        <p:spPr>
          <a:xfrm>
            <a:off x="774518" y="990600"/>
            <a:ext cx="11034894" cy="5410200"/>
          </a:xfrm>
        </p:spPr>
        <p:txBody>
          <a:bodyPr>
            <a:noAutofit/>
          </a:bodyPr>
          <a:lstStyle/>
          <a:p>
            <a:pPr>
              <a:lnSpc>
                <a:spcPct val="150000"/>
              </a:lnSpc>
              <a:spcBef>
                <a:spcPts val="600"/>
              </a:spcBef>
              <a:buFont typeface="Wingdings" pitchFamily="2" charset="2"/>
              <a:buChar char="ü"/>
            </a:pPr>
            <a:r>
              <a:rPr lang="en-US" sz="2200" dirty="0">
                <a:latin typeface="Times New Roman" pitchFamily="18" charset="0"/>
                <a:cs typeface="Times New Roman" pitchFamily="18" charset="0"/>
              </a:rPr>
              <a:t>Text </a:t>
            </a:r>
            <a:r>
              <a:rPr lang="en-US" sz="2200" dirty="0" smtClean="0">
                <a:latin typeface="Times New Roman" pitchFamily="18" charset="0"/>
                <a:cs typeface="Times New Roman" pitchFamily="18" charset="0"/>
              </a:rPr>
              <a:t>Editor </a:t>
            </a:r>
          </a:p>
          <a:p>
            <a:pPr>
              <a:lnSpc>
                <a:spcPct val="150000"/>
              </a:lnSpc>
              <a:spcBef>
                <a:spcPts val="600"/>
              </a:spcBef>
              <a:buFont typeface="Wingdings" pitchFamily="2" charset="2"/>
              <a:buChar char="ü"/>
            </a:pPr>
            <a:r>
              <a:rPr lang="vi-VN" sz="2200" dirty="0">
                <a:latin typeface="Times New Roman" pitchFamily="18" charset="0"/>
                <a:cs typeface="Times New Roman" pitchFamily="18" charset="0"/>
              </a:rPr>
              <a:t>Cài đặt Node.js </a:t>
            </a:r>
            <a:r>
              <a:rPr lang="vi-VN" sz="2200" dirty="0" smtClean="0">
                <a:latin typeface="Times New Roman" pitchFamily="18" charset="0"/>
                <a:cs typeface="Times New Roman" pitchFamily="18" charset="0"/>
              </a:rPr>
              <a:t>Runtime</a:t>
            </a:r>
            <a:r>
              <a:rPr lang="en-US" sz="2200" dirty="0" smtClean="0">
                <a:latin typeface="Times New Roman" pitchFamily="18" charset="0"/>
                <a:cs typeface="Times New Roman" pitchFamily="18" charset="0"/>
              </a:rPr>
              <a:t>: </a:t>
            </a:r>
            <a:r>
              <a:rPr lang="en-US" sz="2200" i="1" u="sng" dirty="0" smtClean="0">
                <a:latin typeface="Times New Roman" pitchFamily="18" charset="0"/>
                <a:cs typeface="Times New Roman" pitchFamily="18" charset="0"/>
                <a:hlinkClick r:id="rId2"/>
              </a:rPr>
              <a:t>https</a:t>
            </a:r>
            <a:r>
              <a:rPr lang="en-US" sz="2200" i="1" u="sng" dirty="0">
                <a:latin typeface="Times New Roman" pitchFamily="18" charset="0"/>
                <a:cs typeface="Times New Roman" pitchFamily="18" charset="0"/>
                <a:hlinkClick r:id="rId2"/>
              </a:rPr>
              <a:t>://nodejs.org/en</a:t>
            </a:r>
            <a:r>
              <a:rPr lang="en-US" sz="2200" i="1" u="sng" dirty="0" smtClean="0">
                <a:latin typeface="Times New Roman" pitchFamily="18" charset="0"/>
                <a:cs typeface="Times New Roman" pitchFamily="18" charset="0"/>
                <a:hlinkClick r:id="rId2"/>
              </a:rPr>
              <a:t>/</a:t>
            </a:r>
            <a:endParaRPr lang="en-US" sz="2200" i="1" u="sng" dirty="0" smtClean="0">
              <a:latin typeface="Times New Roman" pitchFamily="18" charset="0"/>
              <a:cs typeface="Times New Roman" pitchFamily="18" charset="0"/>
            </a:endParaRPr>
          </a:p>
          <a:p>
            <a:pPr>
              <a:lnSpc>
                <a:spcPct val="150000"/>
              </a:lnSpc>
              <a:spcBef>
                <a:spcPts val="600"/>
              </a:spcBef>
              <a:buFont typeface="Wingdings" pitchFamily="2" charset="2"/>
              <a:buChar char="ü"/>
            </a:pPr>
            <a:r>
              <a:rPr lang="en-US" sz="2200" dirty="0" err="1">
                <a:latin typeface="Times New Roman" pitchFamily="18" charset="0"/>
                <a:cs typeface="Times New Roman" pitchFamily="18" charset="0"/>
              </a:rPr>
              <a:t>Trình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biên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dịch</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Node.js</a:t>
            </a:r>
          </a:p>
          <a:p>
            <a:pPr>
              <a:lnSpc>
                <a:spcPct val="150000"/>
              </a:lnSpc>
              <a:spcBef>
                <a:spcPts val="600"/>
              </a:spcBef>
              <a:buFont typeface="Wingdings" pitchFamily="2" charset="2"/>
              <a:buChar char="ü"/>
            </a:pPr>
            <a:r>
              <a:rPr lang="en-US" sz="2200" dirty="0" smtClean="0">
                <a:latin typeface="Times New Roman" pitchFamily="18" charset="0"/>
                <a:cs typeface="Times New Roman" pitchFamily="18" charset="0"/>
              </a:rPr>
              <a:t>Test </a:t>
            </a:r>
            <a:r>
              <a:rPr lang="en-US" sz="2200" dirty="0" err="1" smtClean="0">
                <a:latin typeface="Times New Roman" pitchFamily="18" charset="0"/>
                <a:cs typeface="Times New Roman" pitchFamily="18" charset="0"/>
              </a:rPr>
              <a:t>cài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đặt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thành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công</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Tạo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một</a:t>
            </a:r>
            <a:r>
              <a:rPr lang="en-US" sz="2200" dirty="0">
                <a:latin typeface="Times New Roman" pitchFamily="18" charset="0"/>
                <a:cs typeface="Times New Roman" pitchFamily="18" charset="0"/>
              </a:rPr>
              <a:t> file </a:t>
            </a:r>
            <a:r>
              <a:rPr lang="en-US" sz="2200" dirty="0" err="1">
                <a:latin typeface="Times New Roman" pitchFamily="18" charset="0"/>
                <a:cs typeface="Times New Roman" pitchFamily="18" charset="0"/>
              </a:rPr>
              <a:t>js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tên</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demo.js</a:t>
            </a:r>
            <a:endParaRPr lang="en-US" sz="2200" dirty="0">
              <a:latin typeface="Times New Roman" pitchFamily="18" charset="0"/>
              <a:cs typeface="Times New Roman" pitchFamily="18" charset="0"/>
            </a:endParaRPr>
          </a:p>
          <a:p>
            <a:pPr marL="45720" indent="0" algn="just">
              <a:lnSpc>
                <a:spcPct val="150000"/>
              </a:lnSpc>
              <a:spcBef>
                <a:spcPts val="600"/>
              </a:spcBef>
              <a:buNone/>
            </a:pPr>
            <a:r>
              <a:rPr lang="en-US" sz="2200" dirty="0" smtClean="0">
                <a:solidFill>
                  <a:schemeClr val="tx2">
                    <a:lumMod val="95000"/>
                    <a:lumOff val="5000"/>
                  </a:schemeClr>
                </a:solidFill>
                <a:latin typeface="Times New Roman" pitchFamily="18" charset="0"/>
                <a:cs typeface="Times New Roman" pitchFamily="18" charset="0"/>
              </a:rPr>
              <a:t>         </a:t>
            </a:r>
            <a:r>
              <a:rPr lang="vi-VN" sz="2200" dirty="0">
                <a:solidFill>
                  <a:schemeClr val="tx2"/>
                </a:solidFill>
                <a:latin typeface="Times New Roman" pitchFamily="18" charset="0"/>
                <a:cs typeface="Times New Roman" pitchFamily="18" charset="0"/>
              </a:rPr>
              <a:t/>
            </a:r>
            <a:br>
              <a:rPr lang="vi-VN" sz="2200" dirty="0">
                <a:solidFill>
                  <a:schemeClr val="tx2"/>
                </a:solidFill>
                <a:latin typeface="Times New Roman" pitchFamily="18" charset="0"/>
                <a:cs typeface="Times New Roman" pitchFamily="18" charset="0"/>
              </a:rPr>
            </a:br>
            <a:endParaRPr lang="en-US" sz="2200" dirty="0">
              <a:solidFill>
                <a:schemeClr val="tx2"/>
              </a:solidFill>
              <a:latin typeface="Times New Roman" pitchFamily="18" charset="0"/>
              <a:cs typeface="Times New Roman" pitchFamily="18"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06" y="3984625"/>
            <a:ext cx="4174772"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212" y="3832224"/>
            <a:ext cx="4232391"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Arrow 15"/>
          <p:cNvSpPr/>
          <p:nvPr/>
        </p:nvSpPr>
        <p:spPr>
          <a:xfrm>
            <a:off x="5901585" y="4108424"/>
            <a:ext cx="528747" cy="368352"/>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29929835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5</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b="1" dirty="0">
              <a:solidFill>
                <a:schemeClr val="tx2">
                  <a:lumMod val="75000"/>
                </a:schemeClr>
              </a:solidFill>
              <a:latin typeface="Arial" panose="020B0604020202020204" pitchFamily="34" charset="0"/>
              <a:cs typeface="Arial" panose="020B0604020202020204" pitchFamily="34" charset="0"/>
            </a:endParaRPr>
          </a:p>
          <a:p>
            <a:pPr algn="ctr"/>
            <a:r>
              <a:rPr lang="en-US" sz="3200" dirty="0">
                <a:solidFill>
                  <a:srgbClr val="002060"/>
                </a:solidFill>
                <a:latin typeface="Arial" panose="020B0604020202020204" pitchFamily="34" charset="0"/>
                <a:cs typeface="Arial" panose="020B0604020202020204" pitchFamily="34" charset="0"/>
              </a:rPr>
              <a:t>CÁC KHÁI NIỆM TRONG NODE JS</a:t>
            </a:r>
          </a:p>
          <a:p>
            <a:pPr algn="ct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441146" cy="646331"/>
          </a:xfrm>
          <a:prstGeom prst="rect">
            <a:avLst/>
          </a:prstGeom>
        </p:spPr>
        <p:txBody>
          <a:bodyPr wrap="none">
            <a:spAutoFit/>
          </a:bodyPr>
          <a:lstStyle/>
          <a:p>
            <a:r>
              <a:rPr lang="en-US" sz="3600" b="1" dirty="0">
                <a:solidFill>
                  <a:srgbClr val="002060"/>
                </a:solidFill>
                <a:latin typeface="Arial" panose="020B0604020202020204" pitchFamily="34" charset="0"/>
                <a:cs typeface="Arial" panose="020B0604020202020204" pitchFamily="34" charset="0"/>
              </a:rPr>
              <a:t>3</a:t>
            </a:r>
          </a:p>
        </p:txBody>
      </p:sp>
      <p:sp>
        <p:nvSpPr>
          <p:cNvPr id="22" name="Content Placeholder 2"/>
          <p:cNvSpPr>
            <a:spLocks noGrp="1"/>
          </p:cNvSpPr>
          <p:nvPr>
            <p:ph idx="1"/>
          </p:nvPr>
        </p:nvSpPr>
        <p:spPr>
          <a:xfrm>
            <a:off x="1029412" y="990601"/>
            <a:ext cx="8951200" cy="5867400"/>
          </a:xfrm>
        </p:spPr>
        <p:txBody>
          <a:bodyPr>
            <a:normAutofit fontScale="85000" lnSpcReduction="20000"/>
          </a:bodyPr>
          <a:lstStyle/>
          <a:p>
            <a:pPr algn="just">
              <a:lnSpc>
                <a:spcPct val="150000"/>
              </a:lnSpc>
              <a:buFont typeface="Wingdings" pitchFamily="2" charset="2"/>
              <a:buChar char="ü"/>
            </a:pPr>
            <a:r>
              <a:rPr lang="en-US" sz="2600" b="1" dirty="0" smtClean="0">
                <a:latin typeface="Times New Roman" pitchFamily="18" charset="0"/>
                <a:cs typeface="Times New Roman" pitchFamily="18" charset="0"/>
              </a:rPr>
              <a:t>Module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a:t>
            </a:r>
            <a:r>
              <a:rPr lang="en-US" sz="2600" b="1" dirty="0" smtClean="0">
                <a:latin typeface="Times New Roman" pitchFamily="18" charset="0"/>
                <a:cs typeface="Times New Roman" pitchFamily="18" charset="0"/>
              </a:rPr>
              <a:t>Node.js</a:t>
            </a:r>
          </a:p>
          <a:p>
            <a:pPr algn="just">
              <a:lnSpc>
                <a:spcPct val="150000"/>
              </a:lnSpc>
              <a:buFont typeface="Wingdings" pitchFamily="2" charset="2"/>
              <a:buChar char="ü"/>
            </a:pPr>
            <a:r>
              <a:rPr lang="en-US" sz="2600" b="1" dirty="0">
                <a:latin typeface="Times New Roman" pitchFamily="18" charset="0"/>
                <a:cs typeface="Times New Roman" pitchFamily="18" charset="0"/>
              </a:rPr>
              <a:t>REPL Terminal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a:t>
            </a:r>
            <a:r>
              <a:rPr lang="en-US" sz="2600" b="1" dirty="0" smtClean="0">
                <a:latin typeface="Times New Roman" pitchFamily="18" charset="0"/>
                <a:cs typeface="Times New Roman" pitchFamily="18" charset="0"/>
              </a:rPr>
              <a:t>Node.js</a:t>
            </a:r>
            <a:endParaRPr lang="en-US" sz="2600" b="1" dirty="0">
              <a:latin typeface="Times New Roman" pitchFamily="18" charset="0"/>
              <a:cs typeface="Times New Roman" pitchFamily="18" charset="0"/>
            </a:endParaRPr>
          </a:p>
          <a:p>
            <a:pPr algn="just">
              <a:lnSpc>
                <a:spcPct val="150000"/>
              </a:lnSpc>
              <a:buFont typeface="Wingdings" pitchFamily="2" charset="2"/>
              <a:buChar char="ü"/>
            </a:pPr>
            <a:r>
              <a:rPr lang="en-US" sz="2600" b="1" dirty="0">
                <a:latin typeface="Times New Roman" pitchFamily="18" charset="0"/>
                <a:cs typeface="Times New Roman" pitchFamily="18" charset="0"/>
              </a:rPr>
              <a:t>NPM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Node.js</a:t>
            </a:r>
          </a:p>
          <a:p>
            <a:pPr algn="just">
              <a:lnSpc>
                <a:spcPct val="150000"/>
              </a:lnSpc>
              <a:buFont typeface="Wingdings" pitchFamily="2" charset="2"/>
              <a:buChar char="ü"/>
            </a:pPr>
            <a:r>
              <a:rPr lang="en-US" sz="2600" b="1" dirty="0">
                <a:latin typeface="Times New Roman" pitchFamily="18" charset="0"/>
                <a:cs typeface="Times New Roman" pitchFamily="18" charset="0"/>
              </a:rPr>
              <a:t>Callbacks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Node.js</a:t>
            </a:r>
          </a:p>
          <a:p>
            <a:pPr algn="just">
              <a:lnSpc>
                <a:spcPct val="150000"/>
              </a:lnSpc>
              <a:buFont typeface="Wingdings" pitchFamily="2" charset="2"/>
              <a:buChar char="ü"/>
            </a:pPr>
            <a:r>
              <a:rPr lang="en-US" sz="2600" b="1" dirty="0">
                <a:latin typeface="Times New Roman" pitchFamily="18" charset="0"/>
                <a:cs typeface="Times New Roman" pitchFamily="18" charset="0"/>
              </a:rPr>
              <a:t>Event Loop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Node.js</a:t>
            </a:r>
          </a:p>
          <a:p>
            <a:pPr algn="just">
              <a:lnSpc>
                <a:spcPct val="150000"/>
              </a:lnSpc>
              <a:buFont typeface="Wingdings" pitchFamily="2" charset="2"/>
              <a:buChar char="ü"/>
            </a:pPr>
            <a:r>
              <a:rPr lang="en-US" sz="2600" b="1" dirty="0">
                <a:latin typeface="Times New Roman" pitchFamily="18" charset="0"/>
                <a:cs typeface="Times New Roman" pitchFamily="18" charset="0"/>
              </a:rPr>
              <a:t>Event Emitter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Node.js</a:t>
            </a:r>
          </a:p>
          <a:p>
            <a:pPr algn="just">
              <a:lnSpc>
                <a:spcPct val="150000"/>
              </a:lnSpc>
              <a:buFont typeface="Wingdings" pitchFamily="2" charset="2"/>
              <a:buChar char="ü"/>
            </a:pPr>
            <a:r>
              <a:rPr lang="en-US" sz="2600" b="1" dirty="0" smtClean="0">
                <a:latin typeface="Times New Roman" pitchFamily="18" charset="0"/>
                <a:cs typeface="Times New Roman" pitchFamily="18" charset="0"/>
              </a:rPr>
              <a:t>Buffer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a:t>
            </a:r>
            <a:r>
              <a:rPr lang="en-US" sz="2600" b="1" dirty="0" smtClean="0">
                <a:latin typeface="Times New Roman" pitchFamily="18" charset="0"/>
                <a:cs typeface="Times New Roman" pitchFamily="18" charset="0"/>
              </a:rPr>
              <a:t>Node.js</a:t>
            </a:r>
          </a:p>
          <a:p>
            <a:pPr algn="just">
              <a:lnSpc>
                <a:spcPct val="150000"/>
              </a:lnSpc>
              <a:buFont typeface="Wingdings" pitchFamily="2" charset="2"/>
              <a:buChar char="ü"/>
            </a:pPr>
            <a:r>
              <a:rPr lang="en-US" sz="2600" b="1" dirty="0">
                <a:latin typeface="Times New Roman" pitchFamily="18" charset="0"/>
                <a:cs typeface="Times New Roman" pitchFamily="18" charset="0"/>
              </a:rPr>
              <a:t>Stream </a:t>
            </a:r>
            <a:r>
              <a:rPr lang="en-US" sz="2600" b="1" dirty="0" err="1">
                <a:latin typeface="Times New Roman" pitchFamily="18" charset="0"/>
                <a:cs typeface="Times New Roman" pitchFamily="18" charset="0"/>
              </a:rPr>
              <a:t>trong</a:t>
            </a:r>
            <a:r>
              <a:rPr lang="en-US" sz="2600" b="1" dirty="0">
                <a:latin typeface="Times New Roman" pitchFamily="18" charset="0"/>
                <a:cs typeface="Times New Roman" pitchFamily="18" charset="0"/>
              </a:rPr>
              <a:t> </a:t>
            </a:r>
            <a:r>
              <a:rPr lang="en-US" sz="2600" b="1" dirty="0" smtClean="0">
                <a:latin typeface="Times New Roman" pitchFamily="18" charset="0"/>
                <a:cs typeface="Times New Roman" pitchFamily="18" charset="0"/>
              </a:rPr>
              <a:t>Node.js</a:t>
            </a:r>
          </a:p>
          <a:p>
            <a:pPr algn="just">
              <a:lnSpc>
                <a:spcPct val="150000"/>
              </a:lnSpc>
              <a:buFont typeface="Wingdings" pitchFamily="2" charset="2"/>
              <a:buChar char="ü"/>
            </a:pP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a:p>
            <a:pPr marL="45720" indent="0" algn="just">
              <a:lnSpc>
                <a:spcPct val="150000"/>
              </a:lnSpc>
              <a:buNone/>
            </a:pPr>
            <a:endParaRPr lang="en-US" b="1" dirty="0"/>
          </a:p>
          <a:p>
            <a:pPr marL="45720" indent="0" algn="just">
              <a:lnSpc>
                <a:spcPct val="150000"/>
              </a:lnSpc>
              <a:buNone/>
            </a:pPr>
            <a:endParaRPr lang="en-US" dirty="0">
              <a:latin typeface="Arial" pitchFamily="34" charset="0"/>
              <a:cs typeface="Arial" pitchFamily="34" charset="0"/>
            </a:endParaRPr>
          </a:p>
        </p:txBody>
      </p:sp>
      <p:sp>
        <p:nvSpPr>
          <p:cNvPr id="11" name="Flowchart: Connector 10"/>
          <p:cNvSpPr/>
          <p:nvPr/>
        </p:nvSpPr>
        <p:spPr>
          <a:xfrm>
            <a:off x="328037" y="912590"/>
            <a:ext cx="663120" cy="685800"/>
          </a:xfrm>
          <a:prstGeom prst="flowChartConnector">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2" name="Flowchart: Connector 11"/>
          <p:cNvSpPr/>
          <p:nvPr/>
        </p:nvSpPr>
        <p:spPr>
          <a:xfrm>
            <a:off x="344278" y="2857272"/>
            <a:ext cx="663120" cy="685800"/>
          </a:xfrm>
          <a:prstGeom prst="flowChartConnector">
            <a:avLst/>
          </a:prstGeom>
          <a:solidFill>
            <a:schemeClr val="bg1"/>
          </a:solidFill>
          <a:ln w="28575">
            <a:solidFill>
              <a:schemeClr val="tx2">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Flowchart: Connector 15"/>
          <p:cNvSpPr/>
          <p:nvPr/>
        </p:nvSpPr>
        <p:spPr>
          <a:xfrm>
            <a:off x="344278" y="3682890"/>
            <a:ext cx="663120" cy="685800"/>
          </a:xfrm>
          <a:prstGeom prst="flowChartConnector">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17" name="Straight Connector 16"/>
          <p:cNvCxnSpPr>
            <a:stCxn id="11" idx="4"/>
            <a:endCxn id="12" idx="0"/>
          </p:cNvCxnSpPr>
          <p:nvPr/>
        </p:nvCxnSpPr>
        <p:spPr>
          <a:xfrm>
            <a:off x="659597" y="1598390"/>
            <a:ext cx="16241" cy="125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6" idx="0"/>
          </p:cNvCxnSpPr>
          <p:nvPr/>
        </p:nvCxnSpPr>
        <p:spPr>
          <a:xfrm>
            <a:off x="675838" y="3543072"/>
            <a:ext cx="0" cy="139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3204" y="1070824"/>
            <a:ext cx="505267" cy="369332"/>
          </a:xfrm>
          <a:prstGeom prst="rect">
            <a:avLst/>
          </a:prstGeom>
        </p:spPr>
        <p:txBody>
          <a:bodyPr wrap="none">
            <a:spAutoFit/>
          </a:bodyPr>
          <a:lstStyle/>
          <a:p>
            <a:r>
              <a:rPr lang="en-US" b="1" dirty="0">
                <a:solidFill>
                  <a:srgbClr val="002060"/>
                </a:solidFill>
                <a:latin typeface="Arial" panose="020B0604020202020204" pitchFamily="34" charset="0"/>
                <a:cs typeface="Arial" panose="020B0604020202020204" pitchFamily="34" charset="0"/>
              </a:rPr>
              <a:t>3</a:t>
            </a:r>
            <a:r>
              <a:rPr lang="en-US" b="1" dirty="0" smtClean="0">
                <a:solidFill>
                  <a:srgbClr val="002060"/>
                </a:solidFill>
                <a:latin typeface="Arial" panose="020B0604020202020204" pitchFamily="34" charset="0"/>
                <a:cs typeface="Arial" panose="020B0604020202020204" pitchFamily="34" charset="0"/>
              </a:rPr>
              <a:t>.1</a:t>
            </a:r>
            <a:endParaRPr lang="en-US" b="1" dirty="0">
              <a:solidFill>
                <a:srgbClr val="002060"/>
              </a:solidFill>
              <a:latin typeface="Arial" panose="020B0604020202020204" pitchFamily="34" charset="0"/>
              <a:cs typeface="Arial" panose="020B0604020202020204" pitchFamily="34" charset="0"/>
            </a:endParaRPr>
          </a:p>
        </p:txBody>
      </p:sp>
      <p:sp>
        <p:nvSpPr>
          <p:cNvPr id="21" name="Rectangle 20"/>
          <p:cNvSpPr/>
          <p:nvPr/>
        </p:nvSpPr>
        <p:spPr>
          <a:xfrm>
            <a:off x="430958" y="3053412"/>
            <a:ext cx="505267" cy="369332"/>
          </a:xfrm>
          <a:prstGeom prst="rect">
            <a:avLst/>
          </a:prstGeom>
        </p:spPr>
        <p:txBody>
          <a:bodyPr wrap="none">
            <a:spAutoFit/>
          </a:bodyPr>
          <a:lstStyle/>
          <a:p>
            <a:r>
              <a:rPr lang="en-US" b="1" dirty="0">
                <a:solidFill>
                  <a:srgbClr val="002060"/>
                </a:solidFill>
                <a:latin typeface="Arial" panose="020B0604020202020204" pitchFamily="34" charset="0"/>
                <a:cs typeface="Arial" panose="020B0604020202020204" pitchFamily="34" charset="0"/>
              </a:rPr>
              <a:t>3</a:t>
            </a:r>
            <a:r>
              <a:rPr lang="en-US" b="1" dirty="0" smtClean="0">
                <a:solidFill>
                  <a:srgbClr val="002060"/>
                </a:solidFill>
                <a:latin typeface="Arial" panose="020B0604020202020204" pitchFamily="34" charset="0"/>
                <a:cs typeface="Arial" panose="020B0604020202020204" pitchFamily="34" charset="0"/>
              </a:rPr>
              <a:t>.2</a:t>
            </a:r>
            <a:endParaRPr lang="en-US" b="1" dirty="0">
              <a:solidFill>
                <a:srgbClr val="002060"/>
              </a:solidFill>
              <a:latin typeface="Arial" panose="020B0604020202020204" pitchFamily="34" charset="0"/>
              <a:cs typeface="Arial" panose="020B0604020202020204" pitchFamily="34" charset="0"/>
            </a:endParaRPr>
          </a:p>
        </p:txBody>
      </p:sp>
      <p:sp>
        <p:nvSpPr>
          <p:cNvPr id="24" name="Rectangle 23"/>
          <p:cNvSpPr/>
          <p:nvPr/>
        </p:nvSpPr>
        <p:spPr>
          <a:xfrm>
            <a:off x="418571" y="3841124"/>
            <a:ext cx="505267" cy="369332"/>
          </a:xfrm>
          <a:prstGeom prst="rect">
            <a:avLst/>
          </a:prstGeom>
        </p:spPr>
        <p:txBody>
          <a:bodyPr wrap="none">
            <a:spAutoFit/>
          </a:bodyPr>
          <a:lstStyle/>
          <a:p>
            <a:r>
              <a:rPr lang="en-US" b="1" dirty="0">
                <a:solidFill>
                  <a:srgbClr val="002060"/>
                </a:solidFill>
                <a:latin typeface="Arial" panose="020B0604020202020204" pitchFamily="34" charset="0"/>
                <a:cs typeface="Arial" panose="020B0604020202020204" pitchFamily="34" charset="0"/>
              </a:rPr>
              <a:t>3</a:t>
            </a:r>
            <a:r>
              <a:rPr lang="en-US" b="1" dirty="0" smtClean="0">
                <a:solidFill>
                  <a:srgbClr val="002060"/>
                </a:solidFill>
                <a:latin typeface="Arial" panose="020B0604020202020204" pitchFamily="34" charset="0"/>
                <a:cs typeface="Arial" panose="020B0604020202020204" pitchFamily="34" charset="0"/>
              </a:rPr>
              <a:t>.3</a:t>
            </a:r>
            <a:endParaRPr lang="en-US" b="1" dirty="0">
              <a:solidFill>
                <a:srgbClr val="002060"/>
              </a:solidFill>
              <a:latin typeface="Arial" panose="020B0604020202020204" pitchFamily="34" charset="0"/>
              <a:cs typeface="Arial" panose="020B0604020202020204" pitchFamily="34" charset="0"/>
            </a:endParaRPr>
          </a:p>
        </p:txBody>
      </p:sp>
      <p:pic>
        <p:nvPicPr>
          <p:cNvPr id="1026" name="Picture 2" descr="Node.js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1547480"/>
            <a:ext cx="4645635" cy="387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2323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6</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lang="en-US" sz="3600" b="1" dirty="0">
              <a:solidFill>
                <a:schemeClr val="tx2">
                  <a:lumMod val="75000"/>
                </a:schemeClr>
              </a:solidFill>
              <a:latin typeface="Arial" panose="020B0604020202020204" pitchFamily="34" charset="0"/>
              <a:cs typeface="Arial" panose="020B0604020202020204" pitchFamily="34" charset="0"/>
            </a:endParaRPr>
          </a:p>
          <a:p>
            <a:pPr algn="ctr"/>
            <a:r>
              <a:rPr lang="en-US" sz="3600" b="1" dirty="0" smtClean="0">
                <a:solidFill>
                  <a:schemeClr val="tx2">
                    <a:lumMod val="75000"/>
                  </a:schemeClr>
                </a:solidFill>
                <a:latin typeface="Arial" panose="020B0604020202020204" pitchFamily="34" charset="0"/>
                <a:cs typeface="Arial" panose="020B0604020202020204" pitchFamily="34" charset="0"/>
              </a:rPr>
              <a:t>Module </a:t>
            </a:r>
            <a:r>
              <a:rPr lang="en-US" sz="3600" b="1" dirty="0" err="1">
                <a:solidFill>
                  <a:schemeClr val="tx2">
                    <a:lumMod val="75000"/>
                  </a:schemeClr>
                </a:solidFill>
                <a:latin typeface="Arial" panose="020B0604020202020204" pitchFamily="34" charset="0"/>
                <a:cs typeface="Arial" panose="020B0604020202020204" pitchFamily="34" charset="0"/>
              </a:rPr>
              <a:t>trong</a:t>
            </a:r>
            <a:r>
              <a:rPr lang="en-US" sz="3600" b="1" dirty="0">
                <a:solidFill>
                  <a:schemeClr val="tx2">
                    <a:lumMod val="75000"/>
                  </a:schemeClr>
                </a:solidFill>
                <a:latin typeface="Arial" panose="020B0604020202020204" pitchFamily="34" charset="0"/>
                <a:cs typeface="Arial" panose="020B0604020202020204" pitchFamily="34" charset="0"/>
              </a:rPr>
              <a:t> Node.js</a:t>
            </a:r>
          </a:p>
          <a:p>
            <a:pPr algn="ctr"/>
            <a:endParaRPr lang="en-US" sz="3600" b="1" dirty="0">
              <a:solidFill>
                <a:schemeClr val="tx2">
                  <a:lumMod val="75000"/>
                </a:schemeClr>
              </a:solidFill>
              <a:latin typeface="Arial" panose="020B0604020202020204" pitchFamily="34" charset="0"/>
              <a:cs typeface="Arial" panose="020B0604020202020204" pitchFamily="34" charset="0"/>
            </a:endParaRP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825867" cy="646331"/>
          </a:xfrm>
          <a:prstGeom prst="rect">
            <a:avLst/>
          </a:prstGeom>
        </p:spPr>
        <p:txBody>
          <a:bodyPr wrap="none">
            <a:spAutoFit/>
          </a:bodyPr>
          <a:lstStyle/>
          <a:p>
            <a:r>
              <a:rPr lang="en-US" sz="3600" b="1" dirty="0">
                <a:solidFill>
                  <a:srgbClr val="002060"/>
                </a:solidFill>
                <a:latin typeface="Arial" panose="020B0604020202020204" pitchFamily="34" charset="0"/>
                <a:cs typeface="Arial" panose="020B0604020202020204" pitchFamily="34" charset="0"/>
              </a:rPr>
              <a:t>3</a:t>
            </a:r>
            <a:r>
              <a:rPr lang="en-US" sz="3600" b="1" dirty="0" smtClean="0">
                <a:solidFill>
                  <a:srgbClr val="002060"/>
                </a:solidFill>
                <a:latin typeface="Arial" panose="020B0604020202020204" pitchFamily="34" charset="0"/>
                <a:cs typeface="Arial" panose="020B0604020202020204" pitchFamily="34" charset="0"/>
              </a:rPr>
              <a:t>.1</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1036866" y="1219200"/>
            <a:ext cx="10161358" cy="3144493"/>
          </a:xfrm>
        </p:spPr>
        <p:txBody>
          <a:bodyPr>
            <a:normAutofit/>
          </a:bodyPr>
          <a:lstStyle/>
          <a:p>
            <a:pPr lvl="1" algn="just">
              <a:lnSpc>
                <a:spcPct val="150000"/>
              </a:lnSpc>
              <a:buFont typeface="Wingdings" pitchFamily="2" charset="2"/>
              <a:buChar char="ü"/>
            </a:pPr>
            <a:r>
              <a:rPr lang="vi-VN" sz="2200" dirty="0">
                <a:latin typeface="Times New Roman" pitchFamily="18" charset="0"/>
                <a:cs typeface="Times New Roman" pitchFamily="18" charset="0"/>
              </a:rPr>
              <a:t>Module là giống như các thư viện trong C, C#, Java, </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lvl="1" algn="just">
              <a:lnSpc>
                <a:spcPct val="150000"/>
              </a:lnSpc>
              <a:buFont typeface="Wingdings" pitchFamily="2" charset="2"/>
              <a:buChar char="ü"/>
            </a:pPr>
            <a:r>
              <a:rPr lang="vi-VN" sz="2200" dirty="0">
                <a:latin typeface="Times New Roman" pitchFamily="18" charset="0"/>
                <a:cs typeface="Times New Roman" pitchFamily="18" charset="0"/>
              </a:rPr>
              <a:t>Mỗi module chứa một tập các hàm chức năng có liên quan đến một "đối tượng" của </a:t>
            </a:r>
            <a:r>
              <a:rPr lang="vi-VN" sz="2200" dirty="0" smtClean="0">
                <a:latin typeface="Times New Roman" pitchFamily="18" charset="0"/>
                <a:cs typeface="Times New Roman" pitchFamily="18" charset="0"/>
              </a:rPr>
              <a:t>Module</a:t>
            </a:r>
            <a:endParaRPr lang="en-US" sz="2200" dirty="0" smtClean="0">
              <a:latin typeface="Times New Roman" pitchFamily="18" charset="0"/>
              <a:cs typeface="Times New Roman" pitchFamily="18" charset="0"/>
            </a:endParaRPr>
          </a:p>
          <a:p>
            <a:pPr lvl="1" algn="just">
              <a:lnSpc>
                <a:spcPct val="150000"/>
              </a:lnSpc>
              <a:buFont typeface="Wingdings" pitchFamily="2" charset="2"/>
              <a:buChar char="ü"/>
            </a:pPr>
            <a:r>
              <a:rPr lang="en-US" sz="2200" dirty="0">
                <a:latin typeface="Times New Roman" pitchFamily="18" charset="0"/>
                <a:cs typeface="Times New Roman" pitchFamily="18" charset="0"/>
              </a:rPr>
              <a:t>Module </a:t>
            </a:r>
            <a:r>
              <a:rPr lang="en-US" sz="2200" dirty="0" err="1">
                <a:latin typeface="Times New Roman" pitchFamily="18" charset="0"/>
                <a:cs typeface="Times New Roman" pitchFamily="18" charset="0"/>
              </a:rPr>
              <a:t>thường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nằm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trong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thư</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mục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node_modules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ứng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dụng</a:t>
            </a:r>
            <a:endParaRPr lang="en-US" sz="2200" dirty="0">
              <a:latin typeface="Times New Roman" pitchFamily="18" charset="0"/>
              <a:cs typeface="Times New Roman" pitchFamily="18" charset="0"/>
            </a:endParaRPr>
          </a:p>
          <a:p>
            <a:pPr marL="274320" lvl="1" indent="0" algn="just">
              <a:lnSpc>
                <a:spcPct val="150000"/>
              </a:lnSpc>
              <a:buNone/>
            </a:pPr>
            <a:r>
              <a:rPr lang="en-US" sz="2200" dirty="0" smtClean="0">
                <a:latin typeface="Times New Roman" pitchFamily="18" charset="0"/>
                <a:cs typeface="Times New Roman" pitchFamily="18" charset="0"/>
              </a:rPr>
              <a:t>		</a:t>
            </a:r>
            <a:r>
              <a:rPr lang="en-US" sz="2200" i="1" dirty="0" err="1" smtClean="0">
                <a:solidFill>
                  <a:srgbClr val="FF0000"/>
                </a:solidFill>
                <a:latin typeface="Times New Roman" pitchFamily="18" charset="0"/>
                <a:cs typeface="Times New Roman" pitchFamily="18" charset="0"/>
              </a:rPr>
              <a:t>var</a:t>
            </a:r>
            <a:r>
              <a:rPr lang="en-US" sz="2200" i="1" dirty="0" smtClean="0">
                <a:solidFill>
                  <a:srgbClr val="FF0000"/>
                </a:solidFill>
                <a:latin typeface="Times New Roman" pitchFamily="18" charset="0"/>
                <a:cs typeface="Times New Roman" pitchFamily="18" charset="0"/>
              </a:rPr>
              <a:t> </a:t>
            </a:r>
            <a:r>
              <a:rPr lang="en-US" sz="2200" i="1" dirty="0">
                <a:solidFill>
                  <a:srgbClr val="FF0000"/>
                </a:solidFill>
                <a:latin typeface="Times New Roman" pitchFamily="18" charset="0"/>
                <a:cs typeface="Times New Roman" pitchFamily="18" charset="0"/>
              </a:rPr>
              <a:t>http = require("http");</a:t>
            </a:r>
          </a:p>
        </p:txBody>
      </p:sp>
    </p:spTree>
    <p:extLst>
      <p:ext uri="{BB962C8B-B14F-4D97-AF65-F5344CB8AC3E}">
        <p14:creationId xmlns:p14="http://schemas.microsoft.com/office/powerpoint/2010/main" val="294975460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7</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solidFill>
                  <a:schemeClr val="tx2">
                    <a:lumMod val="75000"/>
                  </a:schemeClr>
                </a:solidFill>
                <a:latin typeface="Arial" panose="020B0604020202020204" pitchFamily="34" charset="0"/>
                <a:cs typeface="Arial" panose="020B0604020202020204" pitchFamily="34" charset="0"/>
              </a:rPr>
              <a:t>Callbacks </a:t>
            </a:r>
            <a:r>
              <a:rPr lang="en-US" sz="3600" b="1" dirty="0" err="1">
                <a:solidFill>
                  <a:schemeClr val="tx2">
                    <a:lumMod val="75000"/>
                  </a:schemeClr>
                </a:solidFill>
                <a:latin typeface="Arial" panose="020B0604020202020204" pitchFamily="34" charset="0"/>
                <a:cs typeface="Arial" panose="020B0604020202020204" pitchFamily="34" charset="0"/>
              </a:rPr>
              <a:t>trong</a:t>
            </a:r>
            <a:r>
              <a:rPr lang="en-US" sz="3600" b="1" dirty="0">
                <a:solidFill>
                  <a:schemeClr val="tx2">
                    <a:lumMod val="75000"/>
                  </a:schemeClr>
                </a:solidFill>
                <a:latin typeface="Arial" panose="020B0604020202020204" pitchFamily="34" charset="0"/>
                <a:cs typeface="Arial" panose="020B0604020202020204" pitchFamily="34" charset="0"/>
              </a:rPr>
              <a:t> Node.js</a:t>
            </a: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825867" cy="646331"/>
          </a:xfrm>
          <a:prstGeom prst="rect">
            <a:avLst/>
          </a:prstGeom>
        </p:spPr>
        <p:txBody>
          <a:bodyPr wrap="none">
            <a:spAutoFit/>
          </a:bodyPr>
          <a:lstStyle/>
          <a:p>
            <a:r>
              <a:rPr lang="en-US" sz="3600" b="1" dirty="0">
                <a:solidFill>
                  <a:srgbClr val="002060"/>
                </a:solidFill>
                <a:latin typeface="Arial" panose="020B0604020202020204" pitchFamily="34" charset="0"/>
                <a:cs typeface="Arial" panose="020B0604020202020204" pitchFamily="34" charset="0"/>
              </a:rPr>
              <a:t>3</a:t>
            </a:r>
            <a:r>
              <a:rPr lang="en-US" sz="3600" b="1" dirty="0" smtClean="0">
                <a:solidFill>
                  <a:srgbClr val="002060"/>
                </a:solidFill>
                <a:latin typeface="Arial" panose="020B0604020202020204" pitchFamily="34" charset="0"/>
                <a:cs typeface="Arial" panose="020B0604020202020204" pitchFamily="34" charset="0"/>
              </a:rPr>
              <a:t>.2</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1033571" y="1066800"/>
            <a:ext cx="10380229" cy="2286000"/>
          </a:xfrm>
        </p:spPr>
        <p:txBody>
          <a:bodyPr>
            <a:normAutofit/>
          </a:bodyPr>
          <a:lstStyle/>
          <a:p>
            <a:pPr lvl="1" algn="just">
              <a:lnSpc>
                <a:spcPct val="150000"/>
              </a:lnSpc>
              <a:buFont typeface="Wingdings" pitchFamily="2" charset="2"/>
              <a:buChar char="ü"/>
            </a:pPr>
            <a:r>
              <a:rPr lang="vi-VN" sz="2200" dirty="0">
                <a:latin typeface="Times New Roman" pitchFamily="18" charset="0"/>
                <a:cs typeface="Times New Roman" pitchFamily="18" charset="0"/>
              </a:rPr>
              <a:t>Callback có tính chất không đồng bộ tương đương cho một hàm</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lvl="1" algn="just">
              <a:lnSpc>
                <a:spcPct val="150000"/>
              </a:lnSpc>
              <a:buFont typeface="Wingdings" pitchFamily="2" charset="2"/>
              <a:buChar char="ü"/>
            </a:pPr>
            <a:r>
              <a:rPr lang="vi-VN" sz="2200" dirty="0">
                <a:latin typeface="Times New Roman" pitchFamily="18" charset="0"/>
                <a:cs typeface="Times New Roman" pitchFamily="18" charset="0"/>
              </a:rPr>
              <a:t>Tất cả các API của Node đều được viết theo các cách của hàm callback</a:t>
            </a:r>
            <a:endParaRPr lang="en-US" sz="2200" dirty="0" smtClean="0">
              <a:solidFill>
                <a:schemeClr val="tx2"/>
              </a:solidFill>
              <a:latin typeface="Times New Roman" pitchFamily="18" charset="0"/>
              <a:cs typeface="Times New Roman" pitchFamily="18" charset="0"/>
            </a:endParaRPr>
          </a:p>
          <a:p>
            <a:pPr marL="274320" lvl="1" indent="0" algn="just">
              <a:lnSpc>
                <a:spcPct val="150000"/>
              </a:lnSpc>
              <a:buNone/>
            </a:pPr>
            <a:endParaRPr lang="en-US" sz="2400" dirty="0" smtClean="0">
              <a:solidFill>
                <a:schemeClr val="tx2"/>
              </a:solidFill>
              <a:latin typeface="Arial" panose="020B0604020202020204" pitchFamily="34" charset="0"/>
              <a:cs typeface="Arial" panose="020B0604020202020204" pitchFamily="34" charset="0"/>
            </a:endParaRPr>
          </a:p>
          <a:p>
            <a:pPr marL="274320" lvl="1" indent="0" algn="just">
              <a:lnSpc>
                <a:spcPct val="150000"/>
              </a:lnSpc>
              <a:buNone/>
            </a:pPr>
            <a:endParaRPr lang="en-US" sz="2400" dirty="0">
              <a:solidFill>
                <a:schemeClr val="tx2"/>
              </a:solidFill>
              <a:latin typeface="Arial" panose="020B0604020202020204" pitchFamily="34" charset="0"/>
              <a:cs typeface="Arial" panose="020B0604020202020204" pitchFamily="34" charset="0"/>
            </a:endParaRPr>
          </a:p>
        </p:txBody>
      </p:sp>
      <p:sp>
        <p:nvSpPr>
          <p:cNvPr id="9" name="TextBox 8"/>
          <p:cNvSpPr txBox="1"/>
          <p:nvPr/>
        </p:nvSpPr>
        <p:spPr>
          <a:xfrm>
            <a:off x="1044682" y="2819400"/>
            <a:ext cx="7778642" cy="2529923"/>
          </a:xfrm>
          <a:prstGeom prst="rect">
            <a:avLst/>
          </a:prstGeom>
          <a:noFill/>
        </p:spPr>
        <p:txBody>
          <a:bodyPr wrap="square" rtlCol="0">
            <a:spAutoFit/>
          </a:bodyPr>
          <a:lstStyle/>
          <a:p>
            <a:pPr>
              <a:lnSpc>
                <a:spcPct val="90000"/>
              </a:lnSpc>
            </a:pP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fs</a:t>
            </a:r>
            <a:r>
              <a:rPr lang="en-US" sz="2200" dirty="0">
                <a:latin typeface="Times New Roman" pitchFamily="18" charset="0"/>
                <a:cs typeface="Times New Roman" pitchFamily="18" charset="0"/>
              </a:rPr>
              <a:t> = require("</a:t>
            </a:r>
            <a:r>
              <a:rPr lang="en-US" sz="2200" dirty="0" err="1">
                <a:latin typeface="Times New Roman" pitchFamily="18" charset="0"/>
                <a:cs typeface="Times New Roman" pitchFamily="18" charset="0"/>
              </a:rPr>
              <a:t>fs</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nSpc>
                <a:spcPct val="90000"/>
              </a:lnSpc>
            </a:pPr>
            <a:r>
              <a:rPr lang="en-US" sz="2200" dirty="0" err="1" smtClean="0">
                <a:latin typeface="Times New Roman" pitchFamily="18" charset="0"/>
                <a:cs typeface="Times New Roman" pitchFamily="18" charset="0"/>
              </a:rPr>
              <a:t>fs.readFile</a:t>
            </a:r>
            <a:r>
              <a:rPr lang="en-US" sz="2200" dirty="0">
                <a:latin typeface="Times New Roman" pitchFamily="18" charset="0"/>
                <a:cs typeface="Times New Roman" pitchFamily="18" charset="0"/>
              </a:rPr>
              <a:t>('input.txt', function (err, data) { </a:t>
            </a:r>
            <a:r>
              <a:rPr lang="en-US" sz="2200" dirty="0" smtClean="0">
                <a:latin typeface="Times New Roman" pitchFamily="18" charset="0"/>
                <a:cs typeface="Times New Roman" pitchFamily="18" charset="0"/>
              </a:rPr>
              <a:t>	</a:t>
            </a:r>
          </a:p>
          <a:p>
            <a:pPr>
              <a:lnSpc>
                <a:spcPct val="90000"/>
              </a:lnSpc>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(err) </a:t>
            </a:r>
            <a:r>
              <a:rPr lang="en-US" sz="2200" dirty="0" smtClean="0">
                <a:latin typeface="Times New Roman" pitchFamily="18" charset="0"/>
                <a:cs typeface="Times New Roman" pitchFamily="18" charset="0"/>
              </a:rPr>
              <a:t>{</a:t>
            </a:r>
          </a:p>
          <a:p>
            <a:pPr>
              <a:lnSpc>
                <a:spcPct val="90000"/>
              </a:lnSpc>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return </a:t>
            </a:r>
            <a:r>
              <a:rPr lang="en-US" sz="2200" dirty="0" err="1">
                <a:latin typeface="Times New Roman" pitchFamily="18" charset="0"/>
                <a:cs typeface="Times New Roman" pitchFamily="18" charset="0"/>
              </a:rPr>
              <a:t>console.error</a:t>
            </a:r>
            <a:r>
              <a:rPr lang="en-US" sz="2200" dirty="0">
                <a:latin typeface="Times New Roman" pitchFamily="18" charset="0"/>
                <a:cs typeface="Times New Roman" pitchFamily="18" charset="0"/>
              </a:rPr>
              <a:t>(err); </a:t>
            </a:r>
            <a:endParaRPr lang="en-US" sz="2200" dirty="0" smtClean="0">
              <a:latin typeface="Times New Roman" pitchFamily="18" charset="0"/>
              <a:cs typeface="Times New Roman" pitchFamily="18" charset="0"/>
            </a:endParaRPr>
          </a:p>
          <a:p>
            <a:pPr>
              <a:lnSpc>
                <a:spcPct val="90000"/>
              </a:lnSpc>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p>
          <a:p>
            <a:pPr>
              <a:lnSpc>
                <a:spcPct val="90000"/>
              </a:lnSpc>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console.log(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Noi</a:t>
            </a:r>
            <a:r>
              <a:rPr lang="en-US" sz="2200" dirty="0" smtClean="0">
                <a:latin typeface="Times New Roman" pitchFamily="18" charset="0"/>
                <a:cs typeface="Times New Roman" pitchFamily="18" charset="0"/>
              </a:rPr>
              <a:t> dung: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data.toString</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nSpc>
                <a:spcPct val="90000"/>
              </a:lnSpc>
            </a:pPr>
            <a:r>
              <a:rPr lang="en-US" sz="2200" dirty="0" smtClean="0">
                <a:latin typeface="Times New Roman" pitchFamily="18" charset="0"/>
                <a:cs typeface="Times New Roman" pitchFamily="18" charset="0"/>
              </a:rPr>
              <a:t>});</a:t>
            </a:r>
          </a:p>
          <a:p>
            <a:pPr>
              <a:lnSpc>
                <a:spcPct val="90000"/>
              </a:lnSpc>
            </a:pPr>
            <a:r>
              <a:rPr lang="en-US" sz="2200" dirty="0">
                <a:latin typeface="Times New Roman" pitchFamily="18" charset="0"/>
                <a:cs typeface="Times New Roman" pitchFamily="18" charset="0"/>
              </a:rPr>
              <a:t>console.log("</a:t>
            </a:r>
            <a:r>
              <a:rPr lang="en-US" sz="2200" dirty="0" err="1">
                <a:latin typeface="Times New Roman" pitchFamily="18" charset="0"/>
                <a:cs typeface="Times New Roman" pitchFamily="18" charset="0"/>
              </a:rPr>
              <a:t>Ket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thuc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chuong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trinh</a:t>
            </a:r>
            <a:r>
              <a:rPr lang="en-US" sz="2200"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611" y="2794000"/>
            <a:ext cx="5224201"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9794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8</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solidFill>
                  <a:schemeClr val="tx2">
                    <a:lumMod val="75000"/>
                  </a:schemeClr>
                </a:solidFill>
                <a:latin typeface="Arial" panose="020B0604020202020204" pitchFamily="34" charset="0"/>
                <a:cs typeface="Arial" panose="020B0604020202020204" pitchFamily="34" charset="0"/>
              </a:rPr>
              <a:t>Event </a:t>
            </a:r>
            <a:r>
              <a:rPr lang="en-US" sz="3600" b="1" dirty="0">
                <a:solidFill>
                  <a:schemeClr val="tx2">
                    <a:lumMod val="75000"/>
                  </a:schemeClr>
                </a:solidFill>
                <a:latin typeface="Arial" panose="020B0604020202020204" pitchFamily="34" charset="0"/>
                <a:cs typeface="Arial" panose="020B0604020202020204" pitchFamily="34" charset="0"/>
              </a:rPr>
              <a:t>Loop </a:t>
            </a:r>
            <a:r>
              <a:rPr lang="en-US" sz="3600" b="1" dirty="0" err="1">
                <a:solidFill>
                  <a:schemeClr val="tx2">
                    <a:lumMod val="75000"/>
                  </a:schemeClr>
                </a:solidFill>
                <a:latin typeface="Arial" panose="020B0604020202020204" pitchFamily="34" charset="0"/>
                <a:cs typeface="Arial" panose="020B0604020202020204" pitchFamily="34" charset="0"/>
              </a:rPr>
              <a:t>trong</a:t>
            </a:r>
            <a:r>
              <a:rPr lang="en-US" sz="3600" b="1" dirty="0">
                <a:solidFill>
                  <a:schemeClr val="tx2">
                    <a:lumMod val="75000"/>
                  </a:schemeClr>
                </a:solidFill>
                <a:latin typeface="Arial" panose="020B0604020202020204" pitchFamily="34" charset="0"/>
                <a:cs typeface="Arial" panose="020B0604020202020204" pitchFamily="34" charset="0"/>
              </a:rPr>
              <a:t> Node.js</a:t>
            </a: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825867" cy="646331"/>
          </a:xfrm>
          <a:prstGeom prst="rect">
            <a:avLst/>
          </a:prstGeom>
        </p:spPr>
        <p:txBody>
          <a:bodyPr wrap="none">
            <a:spAutoFit/>
          </a:bodyPr>
          <a:lstStyle/>
          <a:p>
            <a:r>
              <a:rPr lang="en-US" sz="3600" b="1" dirty="0" smtClean="0">
                <a:solidFill>
                  <a:srgbClr val="002060"/>
                </a:solidFill>
                <a:latin typeface="Arial" panose="020B0604020202020204" pitchFamily="34" charset="0"/>
                <a:cs typeface="Arial" panose="020B0604020202020204" pitchFamily="34" charset="0"/>
              </a:rPr>
              <a:t>3.3</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908159" y="990600"/>
            <a:ext cx="10520253" cy="2743200"/>
          </a:xfrm>
        </p:spPr>
        <p:txBody>
          <a:bodyPr>
            <a:normAutofit/>
          </a:bodyPr>
          <a:lstStyle/>
          <a:p>
            <a:pPr lvl="1" algn="just">
              <a:lnSpc>
                <a:spcPct val="150000"/>
              </a:lnSpc>
              <a:buFont typeface="Wingdings" pitchFamily="2" charset="2"/>
              <a:buChar char="ü"/>
            </a:pPr>
            <a:r>
              <a:rPr lang="vi-VN" sz="2200" dirty="0">
                <a:latin typeface="Times New Roman" pitchFamily="18" charset="0"/>
                <a:cs typeface="Times New Roman" pitchFamily="18" charset="0"/>
              </a:rPr>
              <a:t>Node.js là ứng dụng đơn luồng nhưng có hỗ trợ việc xử lí đồng thời thông qua các định nghĩa về sự kiện và </a:t>
            </a:r>
            <a:r>
              <a:rPr lang="vi-VN" sz="2200" dirty="0" smtClean="0">
                <a:latin typeface="Times New Roman" pitchFamily="18" charset="0"/>
                <a:cs typeface="Times New Roman" pitchFamily="18" charset="0"/>
              </a:rPr>
              <a:t>callback</a:t>
            </a:r>
            <a:endParaRPr lang="en-US" sz="2200" dirty="0" smtClean="0">
              <a:latin typeface="Times New Roman" pitchFamily="18" charset="0"/>
              <a:cs typeface="Times New Roman" pitchFamily="18" charset="0"/>
            </a:endParaRPr>
          </a:p>
          <a:p>
            <a:pPr lvl="1" algn="just">
              <a:lnSpc>
                <a:spcPct val="160000"/>
              </a:lnSpc>
              <a:buFont typeface="Wingdings" pitchFamily="2" charset="2"/>
              <a:buChar char="ü"/>
            </a:pPr>
            <a:r>
              <a:rPr lang="vi-VN" sz="2200" dirty="0">
                <a:latin typeface="Times New Roman" pitchFamily="18" charset="0"/>
                <a:cs typeface="Times New Roman" pitchFamily="18" charset="0"/>
              </a:rPr>
              <a:t>Các Thread trong Node.js giữ một Event Loop và bất cứ khi nào có tác vụ nào hoàn thành, nó sẽ kích hoạt sự kiện tương ứng để báo cho Event Listener sẵn sàng thực </a:t>
            </a:r>
            <a:r>
              <a:rPr lang="vi-VN" sz="2200" dirty="0" smtClean="0">
                <a:latin typeface="Times New Roman" pitchFamily="18" charset="0"/>
                <a:cs typeface="Times New Roman" pitchFamily="18" charset="0"/>
              </a:rPr>
              <a:t>hiệ</a:t>
            </a:r>
            <a:r>
              <a:rPr lang="en-US" sz="2200" dirty="0" smtClean="0">
                <a:latin typeface="Times New Roman" pitchFamily="18" charset="0"/>
                <a:cs typeface="Times New Roman" pitchFamily="18" charset="0"/>
              </a:rPr>
              <a:t>n</a:t>
            </a:r>
            <a:endParaRPr lang="en-US" sz="2200" dirty="0">
              <a:latin typeface="Times New Roman" pitchFamily="18" charset="0"/>
              <a:cs typeface="Times New Roman" pitchFamily="18" charset="0"/>
            </a:endParaRPr>
          </a:p>
          <a:p>
            <a:pPr lvl="1" algn="just">
              <a:lnSpc>
                <a:spcPct val="160000"/>
              </a:lnSpc>
              <a:buFont typeface="Wingdings" pitchFamily="2" charset="2"/>
              <a:buChar char="ü"/>
            </a:pPr>
            <a:endParaRPr lang="en-US" sz="2200" dirty="0">
              <a:latin typeface="Times New Roman" pitchFamily="18" charset="0"/>
              <a:cs typeface="Times New Roman" pitchFamily="18" charset="0"/>
            </a:endParaRPr>
          </a:p>
          <a:p>
            <a:pPr marL="274320" lvl="1" indent="0" algn="just">
              <a:lnSpc>
                <a:spcPct val="150000"/>
              </a:lnSpc>
              <a:buNone/>
            </a:pPr>
            <a:endParaRPr lang="en-US" sz="2400" dirty="0">
              <a:solidFill>
                <a:schemeClr val="tx2"/>
              </a:solidFill>
              <a:latin typeface="Arial" panose="020B0604020202020204" pitchFamily="34" charset="0"/>
              <a:cs typeface="Arial" panose="020B0604020202020204" pitchFamily="34" charset="0"/>
            </a:endParaRPr>
          </a:p>
        </p:txBody>
      </p:sp>
      <p:pic>
        <p:nvPicPr>
          <p:cNvPr id="3074" name="Picture 2" descr="Event Loop trong Node.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2" y="3276600"/>
            <a:ext cx="596265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49" y="3124200"/>
            <a:ext cx="443922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590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574792" y="6527127"/>
            <a:ext cx="1143001" cy="180974"/>
          </a:xfrm>
        </p:spPr>
        <p:txBody>
          <a:bodyPr/>
          <a:lstStyle/>
          <a:p>
            <a:fld id="{F36C87F6-986D-49E6-AF40-1B3A1EE8064D}" type="slidenum">
              <a:rPr lang="en-US" smtClean="0"/>
              <a:t>9</a:t>
            </a:fld>
            <a:endParaRPr lang="en-US"/>
          </a:p>
        </p:txBody>
      </p:sp>
      <p:sp>
        <p:nvSpPr>
          <p:cNvPr id="13" name="Chevron 12"/>
          <p:cNvSpPr/>
          <p:nvPr/>
        </p:nvSpPr>
        <p:spPr>
          <a:xfrm>
            <a:off x="1903412" y="152400"/>
            <a:ext cx="9525000" cy="747490"/>
          </a:xfrm>
          <a:prstGeom prst="chevron">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solidFill>
                  <a:schemeClr val="tx2">
                    <a:lumMod val="75000"/>
                  </a:schemeClr>
                </a:solidFill>
                <a:latin typeface="Arial" panose="020B0604020202020204" pitchFamily="34" charset="0"/>
                <a:cs typeface="Arial" panose="020B0604020202020204" pitchFamily="34" charset="0"/>
              </a:rPr>
              <a:t> </a:t>
            </a:r>
            <a:r>
              <a:rPr lang="en-US" sz="3600" b="1" dirty="0">
                <a:solidFill>
                  <a:schemeClr val="tx2">
                    <a:lumMod val="75000"/>
                  </a:schemeClr>
                </a:solidFill>
                <a:latin typeface="Arial" panose="020B0604020202020204" pitchFamily="34" charset="0"/>
                <a:cs typeface="Arial" panose="020B0604020202020204" pitchFamily="34" charset="0"/>
              </a:rPr>
              <a:t>WEBSERVER</a:t>
            </a:r>
          </a:p>
        </p:txBody>
      </p:sp>
      <p:sp>
        <p:nvSpPr>
          <p:cNvPr id="14" name="Pentagon 13"/>
          <p:cNvSpPr/>
          <p:nvPr/>
        </p:nvSpPr>
        <p:spPr>
          <a:xfrm>
            <a:off x="74612" y="152400"/>
            <a:ext cx="1402988" cy="747490"/>
          </a:xfrm>
          <a:prstGeom prst="homePlate">
            <a:avLst/>
          </a:prstGeom>
          <a:solidFill>
            <a:srgbClr val="AAC6B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Chevron 14"/>
          <p:cNvSpPr/>
          <p:nvPr/>
        </p:nvSpPr>
        <p:spPr>
          <a:xfrm>
            <a:off x="11199812" y="152400"/>
            <a:ext cx="7620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19" name="Chevron 18"/>
          <p:cNvSpPr/>
          <p:nvPr/>
        </p:nvSpPr>
        <p:spPr>
          <a:xfrm>
            <a:off x="1271406" y="152400"/>
            <a:ext cx="838200" cy="747490"/>
          </a:xfrm>
          <a:prstGeom prst="chevron">
            <a:avLst/>
          </a:prstGeom>
          <a:solidFill>
            <a:srgbClr val="C4DCD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solidFill>
            </a:endParaRPr>
          </a:p>
        </p:txBody>
      </p:sp>
      <p:sp>
        <p:nvSpPr>
          <p:cNvPr id="2" name="Rectangle 1"/>
          <p:cNvSpPr/>
          <p:nvPr/>
        </p:nvSpPr>
        <p:spPr>
          <a:xfrm>
            <a:off x="234692" y="190500"/>
            <a:ext cx="441146" cy="646331"/>
          </a:xfrm>
          <a:prstGeom prst="rect">
            <a:avLst/>
          </a:prstGeom>
        </p:spPr>
        <p:txBody>
          <a:bodyPr wrap="none">
            <a:spAutoFit/>
          </a:bodyPr>
          <a:lstStyle/>
          <a:p>
            <a:r>
              <a:rPr lang="en-US" sz="3600" b="1" dirty="0" smtClean="0">
                <a:solidFill>
                  <a:srgbClr val="002060"/>
                </a:solidFill>
                <a:latin typeface="Arial" panose="020B0604020202020204" pitchFamily="34" charset="0"/>
                <a:cs typeface="Arial" panose="020B0604020202020204" pitchFamily="34" charset="0"/>
              </a:rPr>
              <a:t>4</a:t>
            </a:r>
            <a:endParaRPr lang="en-US" sz="3600" b="1" dirty="0">
              <a:solidFill>
                <a:srgbClr val="002060"/>
              </a:solidFill>
              <a:latin typeface="Arial" panose="020B0604020202020204" pitchFamily="34" charset="0"/>
              <a:cs typeface="Arial" panose="020B0604020202020204" pitchFamily="34" charset="0"/>
            </a:endParaRPr>
          </a:p>
        </p:txBody>
      </p:sp>
      <p:sp>
        <p:nvSpPr>
          <p:cNvPr id="22" name="Content Placeholder 2"/>
          <p:cNvSpPr>
            <a:spLocks noGrp="1"/>
          </p:cNvSpPr>
          <p:nvPr>
            <p:ph idx="1"/>
          </p:nvPr>
        </p:nvSpPr>
        <p:spPr>
          <a:xfrm>
            <a:off x="1048183" y="1093232"/>
            <a:ext cx="10380229" cy="2057400"/>
          </a:xfrm>
        </p:spPr>
        <p:txBody>
          <a:bodyPr>
            <a:normAutofit/>
          </a:bodyPr>
          <a:lstStyle/>
          <a:p>
            <a:pPr lvl="1" algn="just">
              <a:lnSpc>
                <a:spcPct val="150000"/>
              </a:lnSpc>
              <a:buFont typeface="Wingdings" pitchFamily="2" charset="2"/>
              <a:buChar char="ü"/>
            </a:pPr>
            <a:r>
              <a:rPr lang="vi-VN" sz="2200" dirty="0">
                <a:latin typeface="Times New Roman" pitchFamily="18" charset="0"/>
                <a:cs typeface="Times New Roman" pitchFamily="18" charset="0"/>
              </a:rPr>
              <a:t>Node.js cung cấp </a:t>
            </a:r>
            <a:r>
              <a:rPr lang="vi-VN" sz="2200" b="1" dirty="0">
                <a:latin typeface="Times New Roman" pitchFamily="18" charset="0"/>
                <a:cs typeface="Times New Roman" pitchFamily="18" charset="0"/>
              </a:rPr>
              <a:t>http</a:t>
            </a:r>
            <a:r>
              <a:rPr lang="vi-VN" sz="2200" dirty="0">
                <a:latin typeface="Times New Roman" pitchFamily="18" charset="0"/>
                <a:cs typeface="Times New Roman" pitchFamily="18" charset="0"/>
              </a:rPr>
              <a:t> Module có thể được sử dụng để tạo các HTTP client và </a:t>
            </a:r>
            <a:r>
              <a:rPr lang="vi-VN" sz="2200" dirty="0" smtClean="0">
                <a:latin typeface="Times New Roman" pitchFamily="18" charset="0"/>
                <a:cs typeface="Times New Roman" pitchFamily="18" charset="0"/>
              </a:rPr>
              <a:t>server</a:t>
            </a:r>
            <a:endParaRPr lang="en-US" sz="2200" dirty="0" smtClean="0">
              <a:latin typeface="Times New Roman" pitchFamily="18" charset="0"/>
              <a:cs typeface="Times New Roman" pitchFamily="18" charset="0"/>
            </a:endParaRPr>
          </a:p>
          <a:p>
            <a:pPr lvl="1" algn="just">
              <a:lnSpc>
                <a:spcPct val="150000"/>
              </a:lnSpc>
              <a:buFont typeface="Wingdings" pitchFamily="2" charset="2"/>
              <a:buChar char="ü"/>
            </a:pP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kiểu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text, html, </a:t>
            </a:r>
            <a:r>
              <a:rPr lang="en-US" sz="2200" dirty="0" err="1" smtClean="0">
                <a:latin typeface="Times New Roman" pitchFamily="18" charset="0"/>
                <a:cs typeface="Times New Roman" pitchFamily="18" charset="0"/>
              </a:rPr>
              <a:t>json</a:t>
            </a:r>
            <a:r>
              <a:rPr lang="en-US" sz="2200" dirty="0" smtClean="0">
                <a:latin typeface="Times New Roman" pitchFamily="18" charset="0"/>
                <a:cs typeface="Times New Roman" pitchFamily="18" charset="0"/>
              </a:rPr>
              <a:t>…</a:t>
            </a:r>
          </a:p>
          <a:p>
            <a:pPr lvl="1" algn="just">
              <a:lnSpc>
                <a:spcPct val="150000"/>
              </a:lnSpc>
              <a:buFont typeface="Wingdings" pitchFamily="2" charset="2"/>
              <a:buChar char="ü"/>
            </a:pPr>
            <a:endParaRPr lang="en-US" sz="2200" dirty="0" smtClean="0">
              <a:solidFill>
                <a:schemeClr val="tx2"/>
              </a:solidFill>
              <a:latin typeface="Times New Roman" pitchFamily="18" charset="0"/>
              <a:cs typeface="Times New Roman" pitchFamily="18" charset="0"/>
            </a:endParaRPr>
          </a:p>
          <a:p>
            <a:pPr marL="274320" lvl="1" indent="0" algn="just">
              <a:lnSpc>
                <a:spcPct val="150000"/>
              </a:lnSpc>
              <a:buNone/>
            </a:pPr>
            <a:endParaRPr lang="en-US" sz="2400" dirty="0">
              <a:solidFill>
                <a:schemeClr val="tx2"/>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06" y="3200400"/>
            <a:ext cx="57150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074" y="3709987"/>
            <a:ext cx="39052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ight Arrow 29"/>
          <p:cNvSpPr/>
          <p:nvPr/>
        </p:nvSpPr>
        <p:spPr>
          <a:xfrm>
            <a:off x="7161212" y="3728985"/>
            <a:ext cx="528747" cy="368352"/>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6104094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ontinental As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World maps series, Asian continent presentation (widescreen).potx" id="{31FB3925-764B-43EF-9872-B9679BB7E4DF}" vid="{673206A3-E9F7-473E-92E4-819DC3D81381}"/>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Asian continent presentation (widescreen)</Template>
  <TotalTime>8716</TotalTime>
  <Words>529</Words>
  <Application>Microsoft Office PowerPoint</Application>
  <PresentationFormat>Custom</PresentationFormat>
  <Paragraphs>152</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Continental Asia 16x9</vt:lpstr>
      <vt:lpstr>Social-Listening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MaSSAGE LAYER</dc:title>
  <dc:creator>hoa bui</dc:creator>
  <cp:lastModifiedBy>MSI</cp:lastModifiedBy>
  <cp:revision>426</cp:revision>
  <dcterms:created xsi:type="dcterms:W3CDTF">2018-09-27T09:37:45Z</dcterms:created>
  <dcterms:modified xsi:type="dcterms:W3CDTF">2020-03-11T06:50:15Z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