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4"/>
  </p:notesMasterIdLst>
  <p:sldIdLst>
    <p:sldId id="256" r:id="rId2"/>
    <p:sldId id="266" r:id="rId3"/>
    <p:sldId id="258" r:id="rId4"/>
    <p:sldId id="259" r:id="rId5"/>
    <p:sldId id="257" r:id="rId6"/>
    <p:sldId id="262" r:id="rId7"/>
    <p:sldId id="261" r:id="rId8"/>
    <p:sldId id="260" r:id="rId9"/>
    <p:sldId id="288" r:id="rId10"/>
    <p:sldId id="263" r:id="rId11"/>
    <p:sldId id="264" r:id="rId12"/>
    <p:sldId id="265" r:id="rId13"/>
    <p:sldId id="272" r:id="rId14"/>
    <p:sldId id="285" r:id="rId15"/>
    <p:sldId id="267" r:id="rId16"/>
    <p:sldId id="270" r:id="rId17"/>
    <p:sldId id="305" r:id="rId18"/>
    <p:sldId id="306" r:id="rId19"/>
    <p:sldId id="286" r:id="rId20"/>
    <p:sldId id="290" r:id="rId21"/>
    <p:sldId id="268" r:id="rId22"/>
    <p:sldId id="296" r:id="rId23"/>
    <p:sldId id="304" r:id="rId24"/>
    <p:sldId id="294" r:id="rId25"/>
    <p:sldId id="298" r:id="rId26"/>
    <p:sldId id="299" r:id="rId27"/>
    <p:sldId id="300" r:id="rId28"/>
    <p:sldId id="301" r:id="rId29"/>
    <p:sldId id="302" r:id="rId30"/>
    <p:sldId id="303" r:id="rId31"/>
    <p:sldId id="307" r:id="rId32"/>
    <p:sldId id="280" r:id="rId33"/>
  </p:sldIdLst>
  <p:sldSz cx="9144000" cy="5143500" type="screen16x9"/>
  <p:notesSz cx="6858000" cy="9144000"/>
  <p:embeddedFontLst>
    <p:embeddedFont>
      <p:font typeface="Arvo" charset="0"/>
      <p:regular r:id="rId35"/>
      <p:bold r:id="rId36"/>
      <p:italic r:id="rId37"/>
      <p:boldItalic r:id="rId38"/>
    </p:embeddedFont>
    <p:embeddedFont>
      <p:font typeface="Lato Light" charset="0"/>
      <p:regular r:id="rId39"/>
      <p:bold r:id="rId40"/>
      <p:italic r:id="rId41"/>
      <p:boldItalic r:id="rId42"/>
    </p:embeddedFont>
    <p:embeddedFont>
      <p:font typeface="Verdana" pitchFamily="34" charset="0"/>
      <p:regular r:id="rId43"/>
      <p:bold r:id="rId44"/>
      <p:italic r:id="rId45"/>
      <p:boldItalic r:id="rId46"/>
    </p:embeddedFont>
    <p:embeddedFont>
      <p:font typeface="Muli" charset="0"/>
      <p:regular r:id="rId47"/>
      <p:italic r:id="rId48"/>
    </p:embeddedFont>
    <p:embeddedFont>
      <p:font typeface="Comic Sans MS" pitchFamily="66"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480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185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9124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766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0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9104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5" name="Shape 3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857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887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56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1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503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938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648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460967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1.xml"/><Relationship Id="rId5" Type="http://schemas.openxmlformats.org/officeDocument/2006/relationships/image" Target="../media/image2.jpg"/><Relationship Id="rId4"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3">
    <p:spTree>
      <p:nvGrpSpPr>
        <p:cNvPr id="1" name="Shape 226"/>
        <p:cNvGrpSpPr/>
        <p:nvPr/>
      </p:nvGrpSpPr>
      <p:grpSpPr>
        <a:xfrm>
          <a:off x="0" y="0"/>
          <a:ext cx="0" cy="0"/>
          <a:chOff x="0" y="0"/>
          <a:chExt cx="0" cy="0"/>
        </a:xfrm>
      </p:grpSpPr>
      <p:pic>
        <p:nvPicPr>
          <p:cNvPr id="227" name="Shape 227"/>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id="228" name="Shape 228"/>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10900" y="1862680"/>
            <a:ext cx="932999" cy="9329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286" y="3743869"/>
            <a:ext cx="932999" cy="9329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292" y="4676847"/>
            <a:ext cx="466499" cy="4664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677502" y="2798990"/>
            <a:ext cx="466499" cy="4664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id="246" name="Shape 246"/>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208899" y="935036"/>
            <a:ext cx="935099" cy="9350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13" y="4208473"/>
            <a:ext cx="935099" cy="9350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935031" y="4208476"/>
            <a:ext cx="467399" cy="4673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7741457" y="935016"/>
            <a:ext cx="467399" cy="4673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7689535" y="3100147"/>
            <a:ext cx="410308" cy="37325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flipH="1">
            <a:off x="7385584" y="3052605"/>
            <a:ext cx="273000" cy="24832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lvl1pPr>
              <a:defRPr/>
            </a:lvl1pPr>
          </a:lstStyle>
          <a:p>
            <a:pPr>
              <a:defRPr/>
            </a:pPr>
            <a:fld id="{16DBEA30-6327-49A2-B44E-FDE8C303038D}" type="datetimeFigureOut">
              <a:rPr lang="en-US"/>
              <a:pPr>
                <a:defRPr/>
              </a:pPr>
              <a:t>3/9/2020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146D47A4-D426-42EB-B1A7-D696A364C51F}" type="slidenum">
              <a:rPr lang="en-US"/>
              <a:pPr>
                <a:defRPr/>
              </a:pPr>
              <a:t>‹#›</a:t>
            </a:fld>
            <a:endParaRPr lang="en-US"/>
          </a:p>
        </p:txBody>
      </p:sp>
    </p:spTree>
    <p:extLst>
      <p:ext uri="{BB962C8B-B14F-4D97-AF65-F5344CB8AC3E}">
        <p14:creationId xmlns:p14="http://schemas.microsoft.com/office/powerpoint/2010/main" val="284399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7"/>
        <p:cNvGrpSpPr/>
        <p:nvPr/>
      </p:nvGrpSpPr>
      <p:grpSpPr>
        <a:xfrm>
          <a:off x="0" y="0"/>
          <a:ext cx="0" cy="0"/>
          <a:chOff x="0" y="0"/>
          <a:chExt cx="0" cy="0"/>
        </a:xfrm>
      </p:grpSpPr>
      <p:pic>
        <p:nvPicPr>
          <p:cNvPr id="38" name="Shape 38"/>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39" name="Shape 39"/>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40" name="Shape 40"/>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41" name="Shape 41"/>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42" name="Shape 42"/>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44" name="Shape 44"/>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45" name="Shape 45"/>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46" name="Shape 46"/>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47" name="Shape 47"/>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48" name="Shape 48"/>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flipH="1">
            <a:off x="2000249" y="411488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flipH="1">
            <a:off x="3028949" y="0"/>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6117974" y="-9555"/>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40576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965075" y="1019175"/>
            <a:ext cx="7207200"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2014575" y="1583350"/>
            <a:ext cx="5114700" cy="1159799"/>
          </a:xfrm>
          <a:prstGeom prst="rect">
            <a:avLst/>
          </a:prstGeom>
        </p:spPr>
        <p:txBody>
          <a:bodyPr lIns="91425" tIns="91425" rIns="91425" bIns="91425" anchor="b" anchorCtr="0"/>
          <a:lstStyle>
            <a:lvl1pPr lvl="0" algn="ctr" rtl="0">
              <a:spcBef>
                <a:spcPts val="0"/>
              </a:spcBef>
              <a:buClr>
                <a:srgbClr val="4D778A"/>
              </a:buClr>
              <a:buSzPct val="100000"/>
              <a:defRPr sz="1800">
                <a:solidFill>
                  <a:srgbClr val="4D778A"/>
                </a:solidFill>
              </a:defRPr>
            </a:lvl1pPr>
            <a:lvl2pPr lvl="1" algn="ctr" rtl="0">
              <a:spcBef>
                <a:spcPts val="0"/>
              </a:spcBef>
              <a:buClr>
                <a:srgbClr val="4D778A"/>
              </a:buClr>
              <a:buSzPct val="100000"/>
              <a:defRPr sz="1800">
                <a:solidFill>
                  <a:srgbClr val="4D778A"/>
                </a:solidFill>
              </a:defRPr>
            </a:lvl2pPr>
            <a:lvl3pPr lvl="2" algn="ctr" rtl="0">
              <a:spcBef>
                <a:spcPts val="0"/>
              </a:spcBef>
              <a:buClr>
                <a:srgbClr val="4D778A"/>
              </a:buClr>
              <a:buSzPct val="100000"/>
              <a:defRPr sz="1800">
                <a:solidFill>
                  <a:srgbClr val="4D778A"/>
                </a:solidFill>
              </a:defRPr>
            </a:lvl3pPr>
            <a:lvl4pPr lvl="3" algn="ctr" rtl="0">
              <a:spcBef>
                <a:spcPts val="0"/>
              </a:spcBef>
              <a:buClr>
                <a:srgbClr val="4D778A"/>
              </a:buClr>
              <a:buSzPct val="100000"/>
              <a:defRPr sz="1800">
                <a:solidFill>
                  <a:srgbClr val="4D778A"/>
                </a:solidFill>
              </a:defRPr>
            </a:lvl4pPr>
            <a:lvl5pPr lvl="4" algn="ctr" rtl="0">
              <a:spcBef>
                <a:spcPts val="0"/>
              </a:spcBef>
              <a:buClr>
                <a:srgbClr val="4D778A"/>
              </a:buClr>
              <a:buSzPct val="100000"/>
              <a:defRPr sz="1800">
                <a:solidFill>
                  <a:srgbClr val="4D778A"/>
                </a:solidFill>
              </a:defRPr>
            </a:lvl5pPr>
            <a:lvl6pPr lvl="5" algn="ctr" rtl="0">
              <a:spcBef>
                <a:spcPts val="0"/>
              </a:spcBef>
              <a:buClr>
                <a:srgbClr val="4D778A"/>
              </a:buClr>
              <a:buSzPct val="100000"/>
              <a:defRPr sz="1800">
                <a:solidFill>
                  <a:srgbClr val="4D778A"/>
                </a:solidFill>
              </a:defRPr>
            </a:lvl6pPr>
            <a:lvl7pPr lvl="6" algn="ctr" rtl="0">
              <a:spcBef>
                <a:spcPts val="0"/>
              </a:spcBef>
              <a:buClr>
                <a:srgbClr val="4D778A"/>
              </a:buClr>
              <a:buSzPct val="100000"/>
              <a:defRPr sz="1800">
                <a:solidFill>
                  <a:srgbClr val="4D778A"/>
                </a:solidFill>
              </a:defRPr>
            </a:lvl7pPr>
            <a:lvl8pPr lvl="7" algn="ctr" rtl="0">
              <a:spcBef>
                <a:spcPts val="0"/>
              </a:spcBef>
              <a:buClr>
                <a:srgbClr val="4D778A"/>
              </a:buClr>
              <a:buSzPct val="100000"/>
              <a:defRPr sz="1800">
                <a:solidFill>
                  <a:srgbClr val="4D778A"/>
                </a:solidFill>
              </a:defRPr>
            </a:lvl8pPr>
            <a:lvl9pPr lvl="8" algn="ctr" rtl="0">
              <a:spcBef>
                <a:spcPts val="0"/>
              </a:spcBef>
              <a:buClr>
                <a:srgbClr val="4D778A"/>
              </a:buClr>
              <a:buSzPct val="100000"/>
              <a:defRPr sz="1800">
                <a:solidFill>
                  <a:srgbClr val="4D778A"/>
                </a:solidFill>
              </a:defRPr>
            </a:lvl9pPr>
          </a:lstStyle>
          <a:p>
            <a:endParaRPr/>
          </a:p>
        </p:txBody>
      </p:sp>
      <p:sp>
        <p:nvSpPr>
          <p:cNvPr id="61" name="Shape 61"/>
          <p:cNvSpPr txBox="1">
            <a:spLocks noGrp="1"/>
          </p:cNvSpPr>
          <p:nvPr>
            <p:ph type="subTitle" idx="1"/>
          </p:nvPr>
        </p:nvSpPr>
        <p:spPr>
          <a:xfrm>
            <a:off x="2014575" y="2611454"/>
            <a:ext cx="5114700" cy="784799"/>
          </a:xfrm>
          <a:prstGeom prst="rect">
            <a:avLst/>
          </a:prstGeom>
        </p:spPr>
        <p:txBody>
          <a:bodyPr lIns="91425" tIns="91425" rIns="91425" bIns="91425" anchor="t" anchorCtr="0"/>
          <a:lstStyle>
            <a:lvl1pPr lvl="0" algn="ctr" rtl="0">
              <a:spcBef>
                <a:spcPts val="0"/>
              </a:spcBef>
              <a:buClr>
                <a:srgbClr val="7198A9"/>
              </a:buClr>
              <a:buSzPct val="100000"/>
              <a:buNone/>
              <a:defRPr sz="1400">
                <a:solidFill>
                  <a:srgbClr val="7198A9"/>
                </a:solidFill>
              </a:defRPr>
            </a:lvl1pPr>
            <a:lvl2pPr lvl="1" algn="ctr" rtl="0">
              <a:spcBef>
                <a:spcPts val="0"/>
              </a:spcBef>
              <a:buClr>
                <a:srgbClr val="7198A9"/>
              </a:buClr>
              <a:buSzPct val="100000"/>
              <a:buNone/>
              <a:defRPr sz="1400">
                <a:solidFill>
                  <a:srgbClr val="7198A9"/>
                </a:solidFill>
              </a:defRPr>
            </a:lvl2pPr>
            <a:lvl3pPr lvl="2" algn="ctr" rtl="0">
              <a:spcBef>
                <a:spcPts val="0"/>
              </a:spcBef>
              <a:buClr>
                <a:srgbClr val="7198A9"/>
              </a:buClr>
              <a:buSzPct val="100000"/>
              <a:buNone/>
              <a:defRPr sz="1400">
                <a:solidFill>
                  <a:srgbClr val="7198A9"/>
                </a:solidFill>
              </a:defRPr>
            </a:lvl3pPr>
            <a:lvl4pPr lvl="3" algn="ctr" rtl="0">
              <a:spcBef>
                <a:spcPts val="0"/>
              </a:spcBef>
              <a:buClr>
                <a:srgbClr val="7198A9"/>
              </a:buClr>
              <a:buSzPct val="100000"/>
              <a:buNone/>
              <a:defRPr sz="1400">
                <a:solidFill>
                  <a:srgbClr val="7198A9"/>
                </a:solidFill>
              </a:defRPr>
            </a:lvl4pPr>
            <a:lvl5pPr lvl="4" algn="ctr" rtl="0">
              <a:spcBef>
                <a:spcPts val="0"/>
              </a:spcBef>
              <a:buClr>
                <a:srgbClr val="7198A9"/>
              </a:buClr>
              <a:buSzPct val="100000"/>
              <a:buNone/>
              <a:defRPr sz="1400">
                <a:solidFill>
                  <a:srgbClr val="7198A9"/>
                </a:solidFill>
              </a:defRPr>
            </a:lvl5pPr>
            <a:lvl6pPr lvl="5" algn="ctr" rtl="0">
              <a:spcBef>
                <a:spcPts val="0"/>
              </a:spcBef>
              <a:buClr>
                <a:srgbClr val="7198A9"/>
              </a:buClr>
              <a:buSzPct val="100000"/>
              <a:buNone/>
              <a:defRPr sz="1400">
                <a:solidFill>
                  <a:srgbClr val="7198A9"/>
                </a:solidFill>
              </a:defRPr>
            </a:lvl6pPr>
            <a:lvl7pPr lvl="6" algn="ctr" rtl="0">
              <a:spcBef>
                <a:spcPts val="0"/>
              </a:spcBef>
              <a:buClr>
                <a:srgbClr val="7198A9"/>
              </a:buClr>
              <a:buSzPct val="100000"/>
              <a:buNone/>
              <a:defRPr sz="1400">
                <a:solidFill>
                  <a:srgbClr val="7198A9"/>
                </a:solidFill>
              </a:defRPr>
            </a:lvl7pPr>
            <a:lvl8pPr lvl="7" algn="ctr" rtl="0">
              <a:spcBef>
                <a:spcPts val="0"/>
              </a:spcBef>
              <a:buClr>
                <a:srgbClr val="7198A9"/>
              </a:buClr>
              <a:buSzPct val="100000"/>
              <a:buNone/>
              <a:defRPr sz="1400">
                <a:solidFill>
                  <a:srgbClr val="7198A9"/>
                </a:solidFill>
              </a:defRPr>
            </a:lvl8pPr>
            <a:lvl9pPr lvl="8" algn="ctr" rtl="0">
              <a:spcBef>
                <a:spcPts val="0"/>
              </a:spcBef>
              <a:buClr>
                <a:srgbClr val="7198A9"/>
              </a:buClr>
              <a:buSzPct val="100000"/>
              <a:buNone/>
              <a:defRPr sz="1400">
                <a:solidFill>
                  <a:srgbClr val="7198A9"/>
                </a:solidFill>
              </a:defRPr>
            </a:lvl9pPr>
          </a:lstStyle>
          <a:p>
            <a:endParaRPr/>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63"/>
        <p:cNvGrpSpPr/>
        <p:nvPr/>
      </p:nvGrpSpPr>
      <p:grpSpPr>
        <a:xfrm>
          <a:off x="0" y="0"/>
          <a:ext cx="0" cy="0"/>
          <a:chOff x="0" y="0"/>
          <a:chExt cx="0" cy="0"/>
        </a:xfrm>
      </p:grpSpPr>
      <p:pic>
        <p:nvPicPr>
          <p:cNvPr id="64" name="Shape 64"/>
          <p:cNvPicPr preferRelativeResize="0"/>
          <p:nvPr/>
        </p:nvPicPr>
        <p:blipFill>
          <a:blip r:embed="rId2">
            <a:alphaModFix/>
          </a:blip>
          <a:stretch>
            <a:fillRect/>
          </a:stretch>
        </p:blipFill>
        <p:spPr>
          <a:xfrm>
            <a:off x="-3550" y="995050"/>
            <a:ext cx="1037699" cy="1037699"/>
          </a:xfrm>
          <a:prstGeom prst="rect">
            <a:avLst/>
          </a:prstGeom>
          <a:noFill/>
          <a:ln>
            <a:noFill/>
          </a:ln>
        </p:spPr>
      </p:pic>
      <p:pic>
        <p:nvPicPr>
          <p:cNvPr id="65" name="Shape 65"/>
          <p:cNvPicPr preferRelativeResize="0"/>
          <p:nvPr/>
        </p:nvPicPr>
        <p:blipFill>
          <a:blip r:embed="rId3">
            <a:alphaModFix/>
          </a:blip>
          <a:stretch>
            <a:fillRect/>
          </a:stretch>
        </p:blipFill>
        <p:spPr>
          <a:xfrm>
            <a:off x="-3550" y="3065725"/>
            <a:ext cx="2077775" cy="2077775"/>
          </a:xfrm>
          <a:prstGeom prst="rect">
            <a:avLst/>
          </a:prstGeom>
          <a:noFill/>
          <a:ln>
            <a:noFill/>
          </a:ln>
        </p:spPr>
      </p:pic>
      <p:sp>
        <p:nvSpPr>
          <p:cNvPr id="66" name="Shape 66"/>
          <p:cNvSpPr/>
          <p:nvPr/>
        </p:nvSpPr>
        <p:spPr>
          <a:xfrm>
            <a:off x="8107794" y="31101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pic>
        <p:nvPicPr>
          <p:cNvPr id="67" name="Shape 67"/>
          <p:cNvPicPr preferRelativeResize="0"/>
          <p:nvPr/>
        </p:nvPicPr>
        <p:blipFill>
          <a:blip r:embed="rId4">
            <a:alphaModFix/>
          </a:blip>
          <a:stretch>
            <a:fillRect/>
          </a:stretch>
        </p:blipFill>
        <p:spPr>
          <a:xfrm>
            <a:off x="7070025" y="1037700"/>
            <a:ext cx="2084474" cy="2084474"/>
          </a:xfrm>
          <a:prstGeom prst="rect">
            <a:avLst/>
          </a:prstGeom>
          <a:noFill/>
          <a:ln>
            <a:noFill/>
          </a:ln>
        </p:spPr>
      </p:pic>
      <p:sp>
        <p:nvSpPr>
          <p:cNvPr id="68" name="Shape 68"/>
          <p:cNvSpPr txBox="1">
            <a:spLocks noGrp="1"/>
          </p:cNvSpPr>
          <p:nvPr>
            <p:ph type="body" idx="1"/>
          </p:nvPr>
        </p:nvSpPr>
        <p:spPr>
          <a:xfrm>
            <a:off x="2901375" y="2161800"/>
            <a:ext cx="3341400" cy="819899"/>
          </a:xfrm>
          <a:prstGeom prst="rect">
            <a:avLst/>
          </a:prstGeom>
        </p:spPr>
        <p:txBody>
          <a:bodyPr lIns="91425" tIns="91425" rIns="91425" bIns="91425" anchor="ctr" anchorCtr="0"/>
          <a:lstStyle>
            <a:lvl1pPr lvl="0" algn="ctr" rtl="0">
              <a:spcBef>
                <a:spcPts val="0"/>
              </a:spcBef>
              <a:buFont typeface="Arvo"/>
              <a:defRPr i="1">
                <a:latin typeface="Arvo"/>
                <a:ea typeface="Arvo"/>
                <a:cs typeface="Arvo"/>
                <a:sym typeface="Arvo"/>
              </a:defRPr>
            </a:lvl1pPr>
            <a:lvl2pPr lvl="1" algn="ctr" rtl="0">
              <a:spcBef>
                <a:spcPts val="0"/>
              </a:spcBef>
              <a:buFont typeface="Arvo"/>
              <a:defRPr i="1">
                <a:latin typeface="Arvo"/>
                <a:ea typeface="Arvo"/>
                <a:cs typeface="Arvo"/>
                <a:sym typeface="Arvo"/>
              </a:defRPr>
            </a:lvl2pPr>
            <a:lvl3pPr lvl="2" algn="ctr" rtl="0">
              <a:spcBef>
                <a:spcPts val="0"/>
              </a:spcBef>
              <a:buFont typeface="Arvo"/>
              <a:defRPr i="1">
                <a:latin typeface="Arvo"/>
                <a:ea typeface="Arvo"/>
                <a:cs typeface="Arvo"/>
                <a:sym typeface="Arvo"/>
              </a:defRPr>
            </a:lvl3pPr>
            <a:lvl4pPr lvl="3" algn="ctr" rtl="0">
              <a:spcBef>
                <a:spcPts val="0"/>
              </a:spcBef>
              <a:buFont typeface="Arvo"/>
              <a:defRPr i="1">
                <a:latin typeface="Arvo"/>
                <a:ea typeface="Arvo"/>
                <a:cs typeface="Arvo"/>
                <a:sym typeface="Arvo"/>
              </a:defRPr>
            </a:lvl4pPr>
            <a:lvl5pPr lvl="4" algn="ctr" rtl="0">
              <a:spcBef>
                <a:spcPts val="0"/>
              </a:spcBef>
              <a:buFont typeface="Arvo"/>
              <a:defRPr i="1">
                <a:latin typeface="Arvo"/>
                <a:ea typeface="Arvo"/>
                <a:cs typeface="Arvo"/>
                <a:sym typeface="Arvo"/>
              </a:defRPr>
            </a:lvl5pPr>
            <a:lvl6pPr lvl="5" algn="ctr" rtl="0">
              <a:spcBef>
                <a:spcPts val="0"/>
              </a:spcBef>
              <a:buFont typeface="Arvo"/>
              <a:defRPr i="1">
                <a:latin typeface="Arvo"/>
                <a:ea typeface="Arvo"/>
                <a:cs typeface="Arvo"/>
                <a:sym typeface="Arvo"/>
              </a:defRPr>
            </a:lvl6pPr>
            <a:lvl7pPr lvl="6" algn="ctr" rtl="0">
              <a:spcBef>
                <a:spcPts val="0"/>
              </a:spcBef>
              <a:buFont typeface="Arvo"/>
              <a:defRPr i="1">
                <a:latin typeface="Arvo"/>
                <a:ea typeface="Arvo"/>
                <a:cs typeface="Arvo"/>
                <a:sym typeface="Arvo"/>
              </a:defRPr>
            </a:lvl7pPr>
            <a:lvl8pPr lvl="7" algn="ctr" rtl="0">
              <a:spcBef>
                <a:spcPts val="0"/>
              </a:spcBef>
              <a:buFont typeface="Arvo"/>
              <a:defRPr i="1">
                <a:latin typeface="Arvo"/>
                <a:ea typeface="Arvo"/>
                <a:cs typeface="Arvo"/>
                <a:sym typeface="Arvo"/>
              </a:defRPr>
            </a:lvl8pPr>
            <a:lvl9pPr lvl="8" algn="ctr">
              <a:spcBef>
                <a:spcPts val="0"/>
              </a:spcBef>
              <a:buFont typeface="Arvo"/>
              <a:defRPr i="1">
                <a:latin typeface="Arvo"/>
                <a:ea typeface="Arvo"/>
                <a:cs typeface="Arvo"/>
                <a:sym typeface="Arvo"/>
              </a:defRPr>
            </a:lvl9pPr>
          </a:lstStyle>
          <a:p>
            <a:endParaRPr/>
          </a:p>
        </p:txBody>
      </p:sp>
      <p:sp>
        <p:nvSpPr>
          <p:cNvPr id="69" name="Shape 69"/>
          <p:cNvSpPr/>
          <p:nvPr/>
        </p:nvSpPr>
        <p:spPr>
          <a:xfrm>
            <a:off x="7070023" y="103770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a:off x="7070023" y="4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1322" y="-9"/>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8107728" y="312216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flipH="1">
            <a:off x="1032726" y="99505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flipH="1">
            <a:off x="-3494" y="20327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flipH="1">
            <a:off x="1032726" y="30657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flipH="1">
            <a:off x="2070427" y="4624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flipH="1">
            <a:off x="1551734" y="15140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78" name="Shape 78"/>
          <p:cNvPicPr preferRelativeResize="0"/>
          <p:nvPr/>
        </p:nvPicPr>
        <p:blipFill>
          <a:blip r:embed="rId5">
            <a:alphaModFix/>
          </a:blip>
          <a:stretch>
            <a:fillRect/>
          </a:stretch>
        </p:blipFill>
        <p:spPr>
          <a:xfrm>
            <a:off x="8107734" y="-5"/>
            <a:ext cx="1037814" cy="1037812"/>
          </a:xfrm>
          <a:prstGeom prst="rect">
            <a:avLst/>
          </a:prstGeom>
          <a:noFill/>
          <a:ln>
            <a:noFill/>
          </a:ln>
        </p:spPr>
      </p:pic>
      <p:grpSp>
        <p:nvGrpSpPr>
          <p:cNvPr id="79" name="Shape 79"/>
          <p:cNvGrpSpPr/>
          <p:nvPr/>
        </p:nvGrpSpPr>
        <p:grpSpPr>
          <a:xfrm>
            <a:off x="1310131" y="3331423"/>
            <a:ext cx="482890" cy="506303"/>
            <a:chOff x="5961125" y="1623900"/>
            <a:chExt cx="427450" cy="448175"/>
          </a:xfrm>
        </p:grpSpPr>
        <p:sp>
          <p:nvSpPr>
            <p:cNvPr id="80" name="Shape 8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 name="Shape 87"/>
          <p:cNvSpPr/>
          <p:nvPr/>
        </p:nvSpPr>
        <p:spPr>
          <a:xfrm>
            <a:off x="7349050" y="1316723"/>
            <a:ext cx="479648" cy="479648"/>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body" idx="1"/>
          </p:nvPr>
        </p:nvSpPr>
        <p:spPr>
          <a:xfrm>
            <a:off x="1842475" y="1918281"/>
            <a:ext cx="4115399" cy="27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91" name="Shape 91"/>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id="92" name="Shape 92"/>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8106244" y="31085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6" y="4105794"/>
            <a:ext cx="1037699" cy="1037699"/>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0" y="35870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6551322" y="-9"/>
            <a:ext cx="518700" cy="51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8"/>
        <p:cNvGrpSpPr/>
        <p:nvPr/>
      </p:nvGrpSpPr>
      <p:grpSpPr>
        <a:xfrm>
          <a:off x="0" y="0"/>
          <a:ext cx="0" cy="0"/>
          <a:chOff x="0" y="0"/>
          <a:chExt cx="0" cy="0"/>
        </a:xfrm>
      </p:grpSpPr>
      <p:pic>
        <p:nvPicPr>
          <p:cNvPr id="109" name="Shape 109"/>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0" name="Shape 110"/>
          <p:cNvSpPr/>
          <p:nvPr/>
        </p:nvSpPr>
        <p:spPr>
          <a:xfrm>
            <a:off x="7070023" y="207232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11" name="Shape 111"/>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2" name="Shape 112"/>
          <p:cNvSpPr txBox="1">
            <a:spLocks noGrp="1"/>
          </p:cNvSpPr>
          <p:nvPr>
            <p:ph type="title"/>
          </p:nvPr>
        </p:nvSpPr>
        <p:spPr>
          <a:xfrm>
            <a:off x="1842475" y="1197075"/>
            <a:ext cx="4406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3" name="Shape 113"/>
          <p:cNvSpPr txBox="1">
            <a:spLocks noGrp="1"/>
          </p:cNvSpPr>
          <p:nvPr>
            <p:ph type="body" idx="1"/>
          </p:nvPr>
        </p:nvSpPr>
        <p:spPr>
          <a:xfrm>
            <a:off x="1842475" y="1818975"/>
            <a:ext cx="21729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4" name="Shape 114"/>
          <p:cNvSpPr txBox="1">
            <a:spLocks noGrp="1"/>
          </p:cNvSpPr>
          <p:nvPr>
            <p:ph type="body" idx="2"/>
          </p:nvPr>
        </p:nvSpPr>
        <p:spPr>
          <a:xfrm>
            <a:off x="4063135" y="1818975"/>
            <a:ext cx="21858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5" name="Shape 115"/>
          <p:cNvSpPr/>
          <p:nvPr/>
        </p:nvSpPr>
        <p:spPr>
          <a:xfrm>
            <a:off x="8102685" y="311009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070032" y="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 y="4105794"/>
            <a:ext cx="1037699" cy="10376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0377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9" y="4105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621747" y="4146315"/>
            <a:ext cx="518700" cy="51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621753" y="36276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22" name="Shape 122"/>
          <p:cNvGrpSpPr/>
          <p:nvPr/>
        </p:nvGrpSpPr>
        <p:grpSpPr>
          <a:xfrm>
            <a:off x="7424021" y="2343454"/>
            <a:ext cx="329718" cy="522702"/>
            <a:chOff x="6718575" y="2318625"/>
            <a:chExt cx="256950" cy="407375"/>
          </a:xfrm>
        </p:grpSpPr>
        <p:sp>
          <p:nvSpPr>
            <p:cNvPr id="123" name="Shape 1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31"/>
        <p:cNvGrpSpPr/>
        <p:nvPr/>
      </p:nvGrpSpPr>
      <p:grpSpPr>
        <a:xfrm>
          <a:off x="0" y="0"/>
          <a:ext cx="0" cy="0"/>
          <a:chOff x="0" y="0"/>
          <a:chExt cx="0" cy="0"/>
        </a:xfrm>
      </p:grpSpPr>
      <p:pic>
        <p:nvPicPr>
          <p:cNvPr id="132" name="Shape 132"/>
          <p:cNvPicPr preferRelativeResize="0"/>
          <p:nvPr/>
        </p:nvPicPr>
        <p:blipFill>
          <a:blip r:embed="rId2">
            <a:alphaModFix/>
          </a:blip>
          <a:stretch>
            <a:fillRect/>
          </a:stretch>
        </p:blipFill>
        <p:spPr>
          <a:xfrm>
            <a:off x="7068350" y="2070675"/>
            <a:ext cx="1037825" cy="1037825"/>
          </a:xfrm>
          <a:prstGeom prst="rect">
            <a:avLst/>
          </a:prstGeom>
          <a:noFill/>
          <a:ln>
            <a:noFill/>
          </a:ln>
        </p:spPr>
      </p:pic>
      <p:pic>
        <p:nvPicPr>
          <p:cNvPr id="133" name="Shape 133"/>
          <p:cNvPicPr preferRelativeResize="0"/>
          <p:nvPr/>
        </p:nvPicPr>
        <p:blipFill>
          <a:blip r:embed="rId3">
            <a:alphaModFix/>
          </a:blip>
          <a:stretch>
            <a:fillRect/>
          </a:stretch>
        </p:blipFill>
        <p:spPr>
          <a:xfrm>
            <a:off x="7066225" y="0"/>
            <a:ext cx="2077775" cy="2077775"/>
          </a:xfrm>
          <a:prstGeom prst="rect">
            <a:avLst/>
          </a:prstGeom>
          <a:noFill/>
          <a:ln>
            <a:noFill/>
          </a:ln>
        </p:spPr>
      </p:pic>
      <p:sp>
        <p:nvSpPr>
          <p:cNvPr id="134" name="Shape 134"/>
          <p:cNvSpPr txBox="1">
            <a:spLocks noGrp="1"/>
          </p:cNvSpPr>
          <p:nvPr>
            <p:ph type="title"/>
          </p:nvPr>
        </p:nvSpPr>
        <p:spPr>
          <a:xfrm>
            <a:off x="1842475" y="1197075"/>
            <a:ext cx="4441799" cy="621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1842475"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6" name="Shape 136"/>
          <p:cNvSpPr txBox="1">
            <a:spLocks noGrp="1"/>
          </p:cNvSpPr>
          <p:nvPr>
            <p:ph type="body" idx="2"/>
          </p:nvPr>
        </p:nvSpPr>
        <p:spPr>
          <a:xfrm>
            <a:off x="3347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7" name="Shape 137"/>
          <p:cNvSpPr txBox="1">
            <a:spLocks noGrp="1"/>
          </p:cNvSpPr>
          <p:nvPr>
            <p:ph type="body" idx="3"/>
          </p:nvPr>
        </p:nvSpPr>
        <p:spPr>
          <a:xfrm>
            <a:off x="4852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8" name="Shape 138"/>
          <p:cNvSpPr/>
          <p:nvPr/>
        </p:nvSpPr>
        <p:spPr>
          <a:xfrm>
            <a:off x="6030660"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106244" y="2071755"/>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8106235" y="10346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293" y="3586794"/>
            <a:ext cx="1037699" cy="10376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309" y="3586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8625222" y="3113165"/>
            <a:ext cx="518700" cy="51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7068340" y="-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46" name="Shape 146"/>
          <p:cNvGrpSpPr/>
          <p:nvPr/>
        </p:nvGrpSpPr>
        <p:grpSpPr>
          <a:xfrm>
            <a:off x="8352270" y="1280646"/>
            <a:ext cx="545654" cy="545654"/>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3"/>
        <p:cNvGrpSpPr/>
        <p:nvPr/>
      </p:nvGrpSpPr>
      <p:grpSpPr>
        <a:xfrm>
          <a:off x="0" y="0"/>
          <a:ext cx="0" cy="0"/>
          <a:chOff x="0" y="0"/>
          <a:chExt cx="0" cy="0"/>
        </a:xfrm>
      </p:grpSpPr>
      <p:pic>
        <p:nvPicPr>
          <p:cNvPr id="154" name="Shape 154"/>
          <p:cNvPicPr preferRelativeResize="0"/>
          <p:nvPr/>
        </p:nvPicPr>
        <p:blipFill>
          <a:blip r:embed="rId2">
            <a:alphaModFix/>
          </a:blip>
          <a:stretch>
            <a:fillRect/>
          </a:stretch>
        </p:blipFill>
        <p:spPr>
          <a:xfrm>
            <a:off x="8106250" y="0"/>
            <a:ext cx="1037699" cy="1037699"/>
          </a:xfrm>
          <a:prstGeom prst="rect">
            <a:avLst/>
          </a:prstGeom>
          <a:noFill/>
          <a:ln>
            <a:noFill/>
          </a:ln>
        </p:spPr>
      </p:pic>
      <p:pic>
        <p:nvPicPr>
          <p:cNvPr id="155" name="Shape 155"/>
          <p:cNvPicPr preferRelativeResize="0"/>
          <p:nvPr/>
        </p:nvPicPr>
        <p:blipFill>
          <a:blip r:embed="rId3">
            <a:alphaModFix/>
          </a:blip>
          <a:stretch>
            <a:fillRect/>
          </a:stretch>
        </p:blipFill>
        <p:spPr>
          <a:xfrm>
            <a:off x="7066225" y="2070675"/>
            <a:ext cx="2077775" cy="2077775"/>
          </a:xfrm>
          <a:prstGeom prst="rect">
            <a:avLst/>
          </a:prstGeom>
          <a:noFill/>
          <a:ln>
            <a:noFill/>
          </a:ln>
        </p:spPr>
      </p:pic>
      <p:sp>
        <p:nvSpPr>
          <p:cNvPr id="156" name="Shape 156"/>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7" name="Shape 157"/>
          <p:cNvSpPr/>
          <p:nvPr/>
        </p:nvSpPr>
        <p:spPr>
          <a:xfrm>
            <a:off x="7070023"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8106244" y="10377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7070023" y="310245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6" y="4105794"/>
            <a:ext cx="1037699" cy="10376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1037700" y="41057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9" y="4624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7587472" y="1037690"/>
            <a:ext cx="518700" cy="51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8625290" y="5189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7529848" y="3440573"/>
            <a:ext cx="455350" cy="41422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flipH="1">
            <a:off x="7192539" y="3387810"/>
            <a:ext cx="302960" cy="27557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2">
    <p:spTree>
      <p:nvGrpSpPr>
        <p:cNvPr id="1" name="Shape 206"/>
        <p:cNvGrpSpPr/>
        <p:nvPr/>
      </p:nvGrpSpPr>
      <p:grpSpPr>
        <a:xfrm>
          <a:off x="0" y="0"/>
          <a:ext cx="0" cy="0"/>
          <a:chOff x="0" y="0"/>
          <a:chExt cx="0" cy="0"/>
        </a:xfrm>
      </p:grpSpPr>
      <p:pic>
        <p:nvPicPr>
          <p:cNvPr id="207" name="Shape 207"/>
          <p:cNvPicPr preferRelativeResize="0"/>
          <p:nvPr/>
        </p:nvPicPr>
        <p:blipFill>
          <a:blip r:embed="rId2">
            <a:alphaModFix/>
          </a:blip>
          <a:stretch>
            <a:fillRect/>
          </a:stretch>
        </p:blipFill>
        <p:spPr>
          <a:xfrm>
            <a:off x="7274671" y="936760"/>
            <a:ext cx="1869249" cy="1869255"/>
          </a:xfrm>
          <a:prstGeom prst="rect">
            <a:avLst/>
          </a:prstGeom>
          <a:noFill/>
          <a:ln>
            <a:noFill/>
          </a:ln>
        </p:spPr>
      </p:pic>
      <p:sp>
        <p:nvSpPr>
          <p:cNvPr id="208" name="Shape 208"/>
          <p:cNvSpPr/>
          <p:nvPr/>
        </p:nvSpPr>
        <p:spPr>
          <a:xfrm>
            <a:off x="7274894" y="1870745"/>
            <a:ext cx="936899" cy="9368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209" name="Shape 209"/>
          <p:cNvPicPr preferRelativeResize="0"/>
          <p:nvPr/>
        </p:nvPicPr>
        <p:blipFill>
          <a:blip r:embed="rId3">
            <a:alphaModFix/>
          </a:blip>
          <a:stretch>
            <a:fillRect/>
          </a:stretch>
        </p:blipFill>
        <p:spPr>
          <a:xfrm>
            <a:off x="8207050" y="0"/>
            <a:ext cx="936870" cy="936872"/>
          </a:xfrm>
          <a:prstGeom prst="rect">
            <a:avLst/>
          </a:prstGeom>
          <a:noFill/>
          <a:ln>
            <a:noFill/>
          </a:ln>
        </p:spPr>
      </p:pic>
      <p:sp>
        <p:nvSpPr>
          <p:cNvPr id="210" name="Shape 210"/>
          <p:cNvSpPr/>
          <p:nvPr/>
        </p:nvSpPr>
        <p:spPr>
          <a:xfrm>
            <a:off x="8207105" y="2807566"/>
            <a:ext cx="936899" cy="9368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7274902" y="55"/>
            <a:ext cx="936899" cy="9368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3" y="4206738"/>
            <a:ext cx="936899" cy="9368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936765" y="4674986"/>
            <a:ext cx="468300" cy="468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0" y="4206735"/>
            <a:ext cx="468300" cy="4683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8675675" y="3742993"/>
            <a:ext cx="468300" cy="4683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8675680" y="3274748"/>
            <a:ext cx="468300" cy="468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17" name="Shape 217"/>
          <p:cNvGrpSpPr/>
          <p:nvPr/>
        </p:nvGrpSpPr>
        <p:grpSpPr>
          <a:xfrm>
            <a:off x="7594613" y="2115524"/>
            <a:ext cx="297650" cy="471862"/>
            <a:chOff x="6718575" y="2318625"/>
            <a:chExt cx="256950" cy="407375"/>
          </a:xfrm>
        </p:grpSpPr>
        <p:sp>
          <p:nvSpPr>
            <p:cNvPr id="218" name="Shape 21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v4.angular.io/api/common/DecimalPipe"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953237" y="2033388"/>
            <a:ext cx="3220800" cy="1159799"/>
          </a:xfrm>
          <a:prstGeom prst="rect">
            <a:avLst/>
          </a:prstGeom>
        </p:spPr>
        <p:txBody>
          <a:bodyPr lIns="91425" tIns="91425" rIns="91425" bIns="91425" anchor="ctr" anchorCtr="0">
            <a:noAutofit/>
          </a:bodyPr>
          <a:lstStyle/>
          <a:p>
            <a:pPr lvl="0">
              <a:spcBef>
                <a:spcPts val="0"/>
              </a:spcBef>
              <a:buNone/>
            </a:pPr>
            <a:r>
              <a:rPr lang="en" smtClean="0"/>
              <a:t>ANGULAR 4</a:t>
            </a:r>
            <a:endParaRPr lang="en"/>
          </a:p>
        </p:txBody>
      </p:sp>
      <p:sp>
        <p:nvSpPr>
          <p:cNvPr id="4" name="TextBox 3"/>
          <p:cNvSpPr txBox="1"/>
          <p:nvPr/>
        </p:nvSpPr>
        <p:spPr>
          <a:xfrm>
            <a:off x="3357599" y="3504092"/>
            <a:ext cx="2607876" cy="307777"/>
          </a:xfrm>
          <a:prstGeom prst="rect">
            <a:avLst/>
          </a:prstGeom>
          <a:noFill/>
        </p:spPr>
        <p:txBody>
          <a:bodyPr wrap="square" rtlCol="0">
            <a:spAutoFit/>
          </a:bodyPr>
          <a:lstStyle/>
          <a:p>
            <a:pPr algn="ctr"/>
            <a:r>
              <a:rPr lang="en-US" smtClean="0">
                <a:solidFill>
                  <a:schemeClr val="accent1">
                    <a:lumMod val="75000"/>
                  </a:schemeClr>
                </a:solidFill>
              </a:rPr>
              <a:t>By hcdung@vnpt.vn</a:t>
            </a:r>
            <a:endParaRPr lang="en-US">
              <a:solidFill>
                <a:schemeClr val="accent1">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248" y="1203052"/>
            <a:ext cx="4811263" cy="221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891742" y="365624"/>
            <a:ext cx="2172900" cy="3106799"/>
          </a:xfrm>
          <a:prstGeom prst="rect">
            <a:avLst/>
          </a:prstGeom>
        </p:spPr>
        <p:txBody>
          <a:bodyPr lIns="91425" tIns="91425" rIns="91425" bIns="91425" anchor="t" anchorCtr="0">
            <a:noAutofit/>
          </a:bodyPr>
          <a:lstStyle/>
          <a:p>
            <a:pPr lvl="0" rtl="0">
              <a:spcBef>
                <a:spcPts val="0"/>
              </a:spcBef>
              <a:buNone/>
            </a:pPr>
            <a:endParaRPr lang="en"/>
          </a:p>
        </p:txBody>
      </p:sp>
      <p:sp>
        <p:nvSpPr>
          <p:cNvPr id="327" name="Shape 327"/>
          <p:cNvSpPr txBox="1">
            <a:spLocks noGrp="1"/>
          </p:cNvSpPr>
          <p:nvPr>
            <p:ph type="body" idx="2"/>
          </p:nvPr>
        </p:nvSpPr>
        <p:spPr>
          <a:xfrm>
            <a:off x="3478450" y="175613"/>
            <a:ext cx="3512265" cy="4633117"/>
          </a:xfrm>
          <a:prstGeom prst="rect">
            <a:avLst/>
          </a:prstGeom>
          <a:noFill/>
          <a:ln w="15875">
            <a:solidFill>
              <a:schemeClr val="accent1"/>
            </a:solidFill>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marL="285750" indent="-285750"/>
            <a:r>
              <a:rPr lang="en-US" sz="1300" b="1" smtClean="0">
                <a:solidFill>
                  <a:schemeClr val="bg2"/>
                </a:solidFill>
                <a:latin typeface="+mn-lt"/>
              </a:rPr>
              <a:t>e</a:t>
            </a:r>
            <a:r>
              <a:rPr lang="vi-VN" sz="1300" b="1" smtClean="0">
                <a:solidFill>
                  <a:schemeClr val="bg2"/>
                </a:solidFill>
                <a:latin typeface="+mn-lt"/>
              </a:rPr>
              <a:t>2e</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này dùng để chứa các tập tin dành cho mục đích </a:t>
            </a:r>
            <a:r>
              <a:rPr lang="vi-VN" sz="1300" smtClean="0">
                <a:solidFill>
                  <a:schemeClr val="bg2"/>
                </a:solidFill>
                <a:latin typeface="+mn-lt"/>
              </a:rPr>
              <a:t>testing</a:t>
            </a:r>
            <a:endParaRPr lang="en-US" sz="1300" smtClean="0">
              <a:solidFill>
                <a:schemeClr val="bg2"/>
              </a:solidFill>
              <a:latin typeface="+mn-lt"/>
            </a:endParaRPr>
          </a:p>
          <a:p>
            <a:pPr marL="285750" indent="-285750"/>
            <a:r>
              <a:rPr lang="en-US" sz="1300" b="1" err="1" smtClean="0">
                <a:solidFill>
                  <a:schemeClr val="bg2"/>
                </a:solidFill>
                <a:latin typeface="+mn-lt"/>
              </a:rPr>
              <a:t>node_modules</a:t>
            </a:r>
            <a:r>
              <a:rPr lang="en-US" sz="1300" smtClean="0">
                <a:solidFill>
                  <a:schemeClr val="bg2"/>
                </a:solidFill>
                <a:latin typeface="+mn-lt"/>
              </a:rPr>
              <a:t> - </a:t>
            </a:r>
            <a:r>
              <a:rPr lang="en-US" sz="1300" err="1" smtClean="0">
                <a:solidFill>
                  <a:schemeClr val="bg2"/>
                </a:solidFill>
                <a:latin typeface="+mn-lt"/>
              </a:rPr>
              <a:t>Chứa</a:t>
            </a:r>
            <a:r>
              <a:rPr lang="en-US" sz="1300" smtClean="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smtClean="0">
                <a:solidFill>
                  <a:schemeClr val="bg2"/>
                </a:solidFill>
                <a:latin typeface="+mn-lt"/>
              </a:rPr>
              <a:t>package </a:t>
            </a:r>
            <a:r>
              <a:rPr lang="en-US" sz="1300" err="1" smtClean="0">
                <a:solidFill>
                  <a:schemeClr val="bg2"/>
                </a:solidFill>
                <a:latin typeface="+mn-lt"/>
              </a:rPr>
              <a:t>js</a:t>
            </a:r>
            <a:r>
              <a:rPr lang="en-US" sz="1300" smtClean="0">
                <a:solidFill>
                  <a:schemeClr val="bg2"/>
                </a:solidFill>
                <a:latin typeface="+mn-lt"/>
              </a:rPr>
              <a:t> </a:t>
            </a:r>
            <a:r>
              <a:rPr lang="en-US" sz="1300" err="1" smtClean="0">
                <a:solidFill>
                  <a:schemeClr val="bg2"/>
                </a:solidFill>
                <a:latin typeface="+mn-lt"/>
              </a:rPr>
              <a:t>được</a:t>
            </a:r>
            <a:r>
              <a:rPr lang="en-US" sz="1300" smtClean="0">
                <a:solidFill>
                  <a:schemeClr val="bg2"/>
                </a:solidFill>
                <a:latin typeface="+mn-lt"/>
              </a:rPr>
              <a:t> </a:t>
            </a:r>
            <a:r>
              <a:rPr lang="en-US" sz="1300" err="1" smtClean="0">
                <a:solidFill>
                  <a:schemeClr val="bg2"/>
                </a:solidFill>
                <a:latin typeface="+mn-lt"/>
              </a:rPr>
              <a:t>cài</a:t>
            </a:r>
            <a:r>
              <a:rPr lang="en-US" sz="1300" smtClean="0">
                <a:solidFill>
                  <a:schemeClr val="bg2"/>
                </a:solidFill>
                <a:latin typeface="+mn-lt"/>
              </a:rPr>
              <a:t> </a:t>
            </a:r>
            <a:r>
              <a:rPr lang="en-US" sz="1300" err="1" smtClean="0">
                <a:solidFill>
                  <a:schemeClr val="bg2"/>
                </a:solidFill>
                <a:latin typeface="+mn-lt"/>
              </a:rPr>
              <a:t>đặt</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en-US" sz="1300" b="1" smtClean="0">
                <a:solidFill>
                  <a:schemeClr val="bg2"/>
                </a:solidFill>
                <a:latin typeface="+mn-lt"/>
              </a:rPr>
              <a:t>s</a:t>
            </a:r>
            <a:r>
              <a:rPr lang="vi-VN" sz="1300" b="1" smtClean="0">
                <a:solidFill>
                  <a:schemeClr val="bg2"/>
                </a:solidFill>
                <a:latin typeface="+mn-lt"/>
              </a:rPr>
              <a:t>rc</a:t>
            </a:r>
            <a:r>
              <a:rPr lang="en-US" sz="1300" b="1" smtClean="0">
                <a:solidFill>
                  <a:schemeClr val="bg2"/>
                </a:solidFill>
                <a:latin typeface="+mn-lt"/>
              </a:rPr>
              <a:t> </a:t>
            </a:r>
            <a:r>
              <a:rPr lang="en-US" sz="1300" smtClean="0">
                <a:solidFill>
                  <a:schemeClr val="bg2"/>
                </a:solidFill>
                <a:latin typeface="+mn-lt"/>
              </a:rPr>
              <a:t>- </a:t>
            </a:r>
            <a:r>
              <a:rPr lang="en-US" sz="1300" err="1" smtClean="0">
                <a:solidFill>
                  <a:schemeClr val="bg2"/>
                </a:solidFill>
                <a:latin typeface="+mn-lt"/>
              </a:rPr>
              <a:t>Thư</a:t>
            </a:r>
            <a:r>
              <a:rPr lang="en-US" sz="1300" smtClean="0">
                <a:solidFill>
                  <a:schemeClr val="bg2"/>
                </a:solidFill>
                <a:latin typeface="+mn-lt"/>
              </a:rPr>
              <a:t> </a:t>
            </a:r>
            <a:r>
              <a:rPr lang="vi-VN" sz="1300" smtClean="0">
                <a:solidFill>
                  <a:schemeClr val="bg2"/>
                </a:solidFill>
                <a:latin typeface="+mn-lt"/>
              </a:rPr>
              <a:t>mục </a:t>
            </a:r>
            <a:r>
              <a:rPr lang="vi-VN" sz="1300">
                <a:solidFill>
                  <a:schemeClr val="bg2"/>
                </a:solidFill>
                <a:latin typeface="+mn-lt"/>
              </a:rPr>
              <a:t>sẽ chứa toàn bộ source code của ứng </a:t>
            </a:r>
            <a:r>
              <a:rPr lang="vi-VN" sz="1300" smtClean="0">
                <a:solidFill>
                  <a:schemeClr val="bg2"/>
                </a:solidFill>
                <a:latin typeface="+mn-lt"/>
              </a:rPr>
              <a:t>dụng</a:t>
            </a:r>
            <a:r>
              <a:rPr lang="en-US" sz="1300" smtClean="0">
                <a:solidFill>
                  <a:schemeClr val="bg2"/>
                </a:solidFill>
                <a:latin typeface="+mn-lt"/>
              </a:rPr>
              <a:t>.</a:t>
            </a:r>
          </a:p>
          <a:p>
            <a:pPr marL="285750" indent="-285750"/>
            <a:endParaRPr lang="en-US" sz="1300" smtClean="0">
              <a:solidFill>
                <a:schemeClr val="bg2"/>
              </a:solidFill>
              <a:latin typeface="+mn-lt"/>
            </a:endParaRPr>
          </a:p>
          <a:p>
            <a:pPr marL="285750" indent="-285750"/>
            <a:r>
              <a:rPr lang="vi-VN" sz="1200" b="1">
                <a:solidFill>
                  <a:schemeClr val="bg2"/>
                </a:solidFill>
                <a:latin typeface="+mn-lt"/>
              </a:rPr>
              <a:t>.editorconfig</a:t>
            </a:r>
            <a:r>
              <a:rPr lang="vi-VN" sz="1200">
                <a:solidFill>
                  <a:schemeClr val="bg2"/>
                </a:solidFill>
                <a:latin typeface="+mn-lt"/>
              </a:rPr>
              <a:t>: file chứa cài đặt cho </a:t>
            </a:r>
            <a:r>
              <a:rPr lang="vi-VN" sz="1200" smtClean="0">
                <a:solidFill>
                  <a:schemeClr val="bg2"/>
                </a:solidFill>
                <a:latin typeface="+mn-lt"/>
              </a:rPr>
              <a:t>editor</a:t>
            </a:r>
            <a:endParaRPr lang="en-US" sz="1200" smtClean="0">
              <a:solidFill>
                <a:schemeClr val="bg2"/>
              </a:solidFill>
              <a:latin typeface="+mn-lt"/>
            </a:endParaRPr>
          </a:p>
          <a:p>
            <a:pPr marL="285750" indent="-285750"/>
            <a:r>
              <a:rPr lang="en-US" sz="1200" b="1">
                <a:solidFill>
                  <a:schemeClr val="bg2"/>
                </a:solidFill>
                <a:latin typeface="+mn-lt"/>
              </a:rPr>
              <a:t>a</a:t>
            </a:r>
            <a:r>
              <a:rPr lang="en-US" sz="1200" b="1" smtClean="0">
                <a:solidFill>
                  <a:schemeClr val="bg2"/>
                </a:solidFill>
                <a:latin typeface="+mn-lt"/>
              </a:rPr>
              <a:t>ngular-</a:t>
            </a:r>
            <a:r>
              <a:rPr lang="en-US" sz="1200" b="1" err="1" smtClean="0">
                <a:solidFill>
                  <a:schemeClr val="bg2"/>
                </a:solidFill>
                <a:latin typeface="+mn-lt"/>
              </a:rPr>
              <a:t>cli.json</a:t>
            </a:r>
            <a:r>
              <a:rPr lang="en-US" sz="1200">
                <a:solidFill>
                  <a:schemeClr val="bg2"/>
                </a:solidFill>
                <a:latin typeface="+mn-lt"/>
              </a:rPr>
              <a:t>: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của</a:t>
            </a:r>
            <a:r>
              <a:rPr lang="en-US" sz="1200">
                <a:solidFill>
                  <a:schemeClr val="bg2"/>
                </a:solidFill>
                <a:latin typeface="+mn-lt"/>
              </a:rPr>
              <a:t> </a:t>
            </a:r>
            <a:r>
              <a:rPr lang="en-US" sz="1200" smtClean="0">
                <a:solidFill>
                  <a:schemeClr val="bg2"/>
                </a:solidFill>
                <a:latin typeface="+mn-lt"/>
              </a:rPr>
              <a:t>project</a:t>
            </a:r>
          </a:p>
          <a:p>
            <a:pPr marL="285750" indent="-285750"/>
            <a:r>
              <a:rPr lang="en-US" sz="1200" b="1">
                <a:solidFill>
                  <a:schemeClr val="bg2"/>
                </a:solidFill>
                <a:latin typeface="+mn-lt"/>
              </a:rPr>
              <a:t>.</a:t>
            </a:r>
            <a:r>
              <a:rPr lang="en-US" sz="1200" b="1" err="1" smtClean="0">
                <a:solidFill>
                  <a:schemeClr val="bg2"/>
                </a:solidFill>
                <a:latin typeface="+mn-lt"/>
              </a:rPr>
              <a:t>gitignore</a:t>
            </a:r>
            <a:r>
              <a:rPr lang="en-US" sz="1200">
                <a:solidFill>
                  <a:schemeClr val="bg2"/>
                </a:solidFill>
                <a:latin typeface="+mn-lt"/>
              </a:rPr>
              <a:t> </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danh</a:t>
            </a:r>
            <a:r>
              <a:rPr lang="en-US" sz="1200">
                <a:solidFill>
                  <a:schemeClr val="bg2"/>
                </a:solidFill>
                <a:latin typeface="+mn-lt"/>
              </a:rPr>
              <a:t> </a:t>
            </a:r>
            <a:r>
              <a:rPr lang="en-US" sz="1200" err="1">
                <a:solidFill>
                  <a:schemeClr val="bg2"/>
                </a:solidFill>
                <a:latin typeface="+mn-lt"/>
              </a:rPr>
              <a:t>sách</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file, </a:t>
            </a:r>
            <a:r>
              <a:rPr lang="en-US" sz="1200" smtClean="0">
                <a:solidFill>
                  <a:schemeClr val="bg2"/>
                </a:solidFill>
                <a:latin typeface="+mn-lt"/>
              </a:rPr>
              <a:t>folder </a:t>
            </a:r>
            <a:r>
              <a:rPr lang="en-US" sz="1200" err="1" smtClean="0">
                <a:solidFill>
                  <a:schemeClr val="bg2"/>
                </a:solidFill>
                <a:latin typeface="+mn-lt"/>
              </a:rPr>
              <a:t>không</a:t>
            </a:r>
            <a:r>
              <a:rPr lang="en-US" sz="1200" smtClean="0">
                <a:solidFill>
                  <a:schemeClr val="bg2"/>
                </a:solidFill>
                <a:latin typeface="+mn-lt"/>
              </a:rPr>
              <a:t> </a:t>
            </a:r>
            <a:r>
              <a:rPr lang="en-US" sz="1200" err="1" smtClean="0">
                <a:solidFill>
                  <a:schemeClr val="bg2"/>
                </a:solidFill>
                <a:latin typeface="+mn-lt"/>
              </a:rPr>
              <a:t>nằm</a:t>
            </a:r>
            <a:r>
              <a:rPr lang="en-US" sz="1200" smtClean="0">
                <a:solidFill>
                  <a:schemeClr val="bg2"/>
                </a:solidFill>
                <a:latin typeface="+mn-lt"/>
              </a:rPr>
              <a:t> </a:t>
            </a:r>
            <a:r>
              <a:rPr lang="en-US" sz="1200" err="1" smtClean="0">
                <a:solidFill>
                  <a:schemeClr val="bg2"/>
                </a:solidFill>
                <a:latin typeface="+mn-lt"/>
              </a:rPr>
              <a:t>trong</a:t>
            </a:r>
            <a:r>
              <a:rPr lang="en-US" sz="1200" smtClean="0">
                <a:solidFill>
                  <a:schemeClr val="bg2"/>
                </a:solidFill>
                <a:latin typeface="+mn-lt"/>
              </a:rPr>
              <a:t> </a:t>
            </a:r>
            <a:r>
              <a:rPr lang="en-US" sz="1200" err="1" smtClean="0">
                <a:solidFill>
                  <a:schemeClr val="bg2"/>
                </a:solidFill>
                <a:latin typeface="+mn-lt"/>
              </a:rPr>
              <a:t>danh</a:t>
            </a:r>
            <a:r>
              <a:rPr lang="en-US" sz="1200" smtClean="0">
                <a:solidFill>
                  <a:schemeClr val="bg2"/>
                </a:solidFill>
                <a:latin typeface="+mn-lt"/>
              </a:rPr>
              <a:t> </a:t>
            </a:r>
            <a:r>
              <a:rPr lang="en-US" sz="1200" err="1" smtClean="0">
                <a:solidFill>
                  <a:schemeClr val="bg2"/>
                </a:solidFill>
                <a:latin typeface="+mn-lt"/>
              </a:rPr>
              <a:t>mục</a:t>
            </a:r>
            <a:r>
              <a:rPr lang="en-US" sz="1200" smtClean="0">
                <a:solidFill>
                  <a:schemeClr val="bg2"/>
                </a:solidFill>
                <a:latin typeface="+mn-lt"/>
              </a:rPr>
              <a:t> commit </a:t>
            </a:r>
            <a:r>
              <a:rPr lang="en-US" sz="1200" err="1" smtClean="0">
                <a:solidFill>
                  <a:schemeClr val="bg2"/>
                </a:solidFill>
                <a:latin typeface="+mn-lt"/>
              </a:rPr>
              <a:t>khi</a:t>
            </a:r>
            <a:r>
              <a:rPr lang="en-US" sz="1200" smtClean="0">
                <a:solidFill>
                  <a:schemeClr val="bg2"/>
                </a:solidFill>
                <a:latin typeface="+mn-lt"/>
              </a:rPr>
              <a:t> </a:t>
            </a:r>
            <a:r>
              <a:rPr lang="en-US" sz="1200" err="1" smtClean="0">
                <a:solidFill>
                  <a:schemeClr val="bg2"/>
                </a:solidFill>
                <a:latin typeface="+mn-lt"/>
              </a:rPr>
              <a:t>sử</a:t>
            </a:r>
            <a:r>
              <a:rPr lang="en-US" sz="1200" smtClean="0">
                <a:solidFill>
                  <a:schemeClr val="bg2"/>
                </a:solidFill>
                <a:latin typeface="+mn-lt"/>
              </a:rPr>
              <a:t> </a:t>
            </a:r>
            <a:r>
              <a:rPr lang="en-US" sz="1200" err="1" smtClean="0">
                <a:solidFill>
                  <a:schemeClr val="bg2"/>
                </a:solidFill>
                <a:latin typeface="+mn-lt"/>
              </a:rPr>
              <a:t>dụng</a:t>
            </a:r>
            <a:r>
              <a:rPr lang="en-US" sz="1200" smtClean="0">
                <a:solidFill>
                  <a:schemeClr val="bg2"/>
                </a:solidFill>
                <a:latin typeface="+mn-lt"/>
              </a:rPr>
              <a:t> </a:t>
            </a:r>
            <a:r>
              <a:rPr lang="en-US" sz="1200" err="1" smtClean="0">
                <a:solidFill>
                  <a:schemeClr val="bg2"/>
                </a:solidFill>
                <a:latin typeface="+mn-lt"/>
              </a:rPr>
              <a:t>github</a:t>
            </a:r>
            <a:endParaRPr lang="en-US" sz="1200" smtClean="0">
              <a:solidFill>
                <a:schemeClr val="bg2"/>
              </a:solidFill>
              <a:latin typeface="+mn-lt"/>
            </a:endParaRPr>
          </a:p>
          <a:p>
            <a:pPr marL="285750" indent="-285750"/>
            <a:r>
              <a:rPr lang="en-US" sz="1200" b="1">
                <a:solidFill>
                  <a:schemeClr val="bg2"/>
                </a:solidFill>
                <a:latin typeface="+mn-lt"/>
              </a:rPr>
              <a:t>karma.conf.js </a:t>
            </a:r>
            <a:r>
              <a:rPr lang="en-US" sz="1200">
                <a:solidFill>
                  <a:schemeClr val="bg2"/>
                </a:solidFill>
                <a:latin typeface="+mn-lt"/>
              </a:rPr>
              <a:t>-</a:t>
            </a:r>
            <a:r>
              <a:rPr lang="en-US" sz="1200" smtClean="0">
                <a:solidFill>
                  <a:schemeClr val="bg2"/>
                </a:solidFill>
                <a:latin typeface="+mn-lt"/>
              </a:rPr>
              <a:t> </a:t>
            </a:r>
            <a:r>
              <a:rPr lang="en-US" sz="1200">
                <a:solidFill>
                  <a:schemeClr val="bg2"/>
                </a:solidFill>
                <a:latin typeface="+mn-lt"/>
              </a:rPr>
              <a:t>file </a:t>
            </a:r>
            <a:r>
              <a:rPr lang="en-US" sz="1200" err="1">
                <a:solidFill>
                  <a:schemeClr val="bg2"/>
                </a:solidFill>
                <a:latin typeface="+mn-lt"/>
              </a:rPr>
              <a:t>chứa</a:t>
            </a:r>
            <a:r>
              <a:rPr lang="en-US" sz="1200">
                <a:solidFill>
                  <a:schemeClr val="bg2"/>
                </a:solidFill>
                <a:latin typeface="+mn-lt"/>
              </a:rPr>
              <a:t> </a:t>
            </a:r>
            <a:r>
              <a:rPr lang="en-US" sz="1200" err="1">
                <a:solidFill>
                  <a:schemeClr val="bg2"/>
                </a:solidFill>
                <a:latin typeface="+mn-lt"/>
              </a:rPr>
              <a:t>các</a:t>
            </a:r>
            <a:r>
              <a:rPr lang="en-US" sz="1200">
                <a:solidFill>
                  <a:schemeClr val="bg2"/>
                </a:solidFill>
                <a:latin typeface="+mn-lt"/>
              </a:rPr>
              <a:t> </a:t>
            </a:r>
            <a:r>
              <a:rPr lang="en-US" sz="1200" err="1">
                <a:solidFill>
                  <a:schemeClr val="bg2"/>
                </a:solidFill>
                <a:latin typeface="+mn-lt"/>
              </a:rPr>
              <a:t>thông</a:t>
            </a:r>
            <a:r>
              <a:rPr lang="en-US" sz="1200">
                <a:solidFill>
                  <a:schemeClr val="bg2"/>
                </a:solidFill>
                <a:latin typeface="+mn-lt"/>
              </a:rPr>
              <a:t> tin </a:t>
            </a:r>
            <a:r>
              <a:rPr lang="en-US" sz="1200" err="1">
                <a:solidFill>
                  <a:schemeClr val="bg2"/>
                </a:solidFill>
                <a:latin typeface="+mn-lt"/>
              </a:rPr>
              <a:t>yêu</a:t>
            </a:r>
            <a:r>
              <a:rPr lang="en-US" sz="1200">
                <a:solidFill>
                  <a:schemeClr val="bg2"/>
                </a:solidFill>
                <a:latin typeface="+mn-lt"/>
              </a:rPr>
              <a:t> </a:t>
            </a:r>
            <a:r>
              <a:rPr lang="en-US" sz="1200" err="1">
                <a:solidFill>
                  <a:schemeClr val="bg2"/>
                </a:solidFill>
                <a:latin typeface="+mn-lt"/>
              </a:rPr>
              <a:t>cầu</a:t>
            </a:r>
            <a:r>
              <a:rPr lang="en-US" sz="1200">
                <a:solidFill>
                  <a:schemeClr val="bg2"/>
                </a:solidFill>
                <a:latin typeface="+mn-lt"/>
              </a:rPr>
              <a:t> </a:t>
            </a:r>
            <a:r>
              <a:rPr lang="en-US" sz="1200" err="1">
                <a:solidFill>
                  <a:schemeClr val="bg2"/>
                </a:solidFill>
                <a:latin typeface="+mn-lt"/>
              </a:rPr>
              <a:t>của</a:t>
            </a:r>
            <a:r>
              <a:rPr lang="en-US" sz="1200">
                <a:solidFill>
                  <a:schemeClr val="bg2"/>
                </a:solidFill>
                <a:latin typeface="+mn-lt"/>
              </a:rPr>
              <a:t> project </a:t>
            </a:r>
            <a:r>
              <a:rPr lang="en-US" sz="1200" err="1">
                <a:solidFill>
                  <a:schemeClr val="bg2"/>
                </a:solidFill>
                <a:latin typeface="+mn-lt"/>
              </a:rPr>
              <a:t>sử</a:t>
            </a:r>
            <a:r>
              <a:rPr lang="en-US" sz="1200">
                <a:solidFill>
                  <a:schemeClr val="bg2"/>
                </a:solidFill>
                <a:latin typeface="+mn-lt"/>
              </a:rPr>
              <a:t> </a:t>
            </a:r>
            <a:r>
              <a:rPr lang="en-US" sz="1200" err="1">
                <a:solidFill>
                  <a:schemeClr val="bg2"/>
                </a:solidFill>
                <a:latin typeface="+mn-lt"/>
              </a:rPr>
              <a:t>dụng</a:t>
            </a:r>
            <a:r>
              <a:rPr lang="en-US" sz="1200">
                <a:solidFill>
                  <a:schemeClr val="bg2"/>
                </a:solidFill>
                <a:latin typeface="+mn-lt"/>
              </a:rPr>
              <a:t> </a:t>
            </a:r>
            <a:r>
              <a:rPr lang="en-US" sz="1200" err="1">
                <a:solidFill>
                  <a:schemeClr val="bg2"/>
                </a:solidFill>
                <a:latin typeface="+mn-lt"/>
              </a:rPr>
              <a:t>cho</a:t>
            </a:r>
            <a:r>
              <a:rPr lang="en-US" sz="1200">
                <a:solidFill>
                  <a:schemeClr val="bg2"/>
                </a:solidFill>
                <a:latin typeface="+mn-lt"/>
              </a:rPr>
              <a:t> unit </a:t>
            </a:r>
            <a:r>
              <a:rPr lang="en-US" sz="1200" smtClean="0">
                <a:solidFill>
                  <a:schemeClr val="bg2"/>
                </a:solidFill>
                <a:latin typeface="+mn-lt"/>
              </a:rPr>
              <a:t>testing</a:t>
            </a:r>
          </a:p>
          <a:p>
            <a:pPr marL="285750" indent="-285750"/>
            <a:r>
              <a:rPr lang="vi-VN" sz="1200" b="1" smtClean="0">
                <a:solidFill>
                  <a:schemeClr val="bg2"/>
                </a:solidFill>
                <a:latin typeface="+mn-lt"/>
              </a:rPr>
              <a:t>package.json</a:t>
            </a:r>
            <a:r>
              <a:rPr lang="en-US" sz="1200" b="1" smtClean="0">
                <a:solidFill>
                  <a:schemeClr val="bg2"/>
                </a:solidFill>
                <a:latin typeface="+mn-lt"/>
              </a:rPr>
              <a:t> - </a:t>
            </a:r>
            <a:r>
              <a:rPr lang="vi-VN" sz="1200" smtClean="0">
                <a:solidFill>
                  <a:schemeClr val="bg2"/>
                </a:solidFill>
                <a:latin typeface="+mn-lt"/>
              </a:rPr>
              <a:t>file </a:t>
            </a:r>
            <a:r>
              <a:rPr lang="vi-VN" sz="1200">
                <a:solidFill>
                  <a:schemeClr val="bg2"/>
                </a:solidFill>
                <a:latin typeface="+mn-lt"/>
              </a:rPr>
              <a:t>chứa thông tin các thư viện sử dụng trong </a:t>
            </a:r>
            <a:r>
              <a:rPr lang="vi-VN" sz="1200" smtClean="0">
                <a:solidFill>
                  <a:schemeClr val="bg2"/>
                </a:solidFill>
                <a:latin typeface="+mn-lt"/>
              </a:rPr>
              <a:t>project</a:t>
            </a:r>
            <a:endParaRPr lang="en-US" sz="1200" smtClean="0">
              <a:solidFill>
                <a:schemeClr val="bg2"/>
              </a:solidFill>
              <a:latin typeface="+mn-lt"/>
            </a:endParaRPr>
          </a:p>
          <a:p>
            <a:pPr marL="285750" indent="-285750"/>
            <a:r>
              <a:rPr lang="vi-VN" sz="1200" b="1" smtClean="0">
                <a:solidFill>
                  <a:schemeClr val="bg2"/>
                </a:solidFill>
                <a:latin typeface="+mn-lt"/>
              </a:rPr>
              <a:t>tsconfig.json</a:t>
            </a:r>
            <a:r>
              <a:rPr lang="en-US" sz="1200" b="1" smtClean="0">
                <a:solidFill>
                  <a:schemeClr val="bg2"/>
                </a:solidFill>
                <a:latin typeface="+mn-lt"/>
              </a:rPr>
              <a:t> -</a:t>
            </a:r>
            <a:r>
              <a:rPr lang="vi-VN" sz="1200">
                <a:solidFill>
                  <a:schemeClr val="bg2"/>
                </a:solidFill>
                <a:latin typeface="+mn-lt"/>
              </a:rPr>
              <a:t> chứa các quy tắc phụ khi project được dịch như </a:t>
            </a:r>
            <a:r>
              <a:rPr lang="vi-VN" sz="1200" smtClean="0">
                <a:solidFill>
                  <a:schemeClr val="bg2"/>
                </a:solidFill>
                <a:latin typeface="+mn-lt"/>
              </a:rPr>
              <a:t>dịch</a:t>
            </a:r>
            <a:endParaRPr lang="en-US" sz="1200" smtClean="0">
              <a:solidFill>
                <a:schemeClr val="bg2"/>
              </a:solidFill>
              <a:latin typeface="+mn-lt"/>
            </a:endParaRPr>
          </a:p>
          <a:p>
            <a:pPr marL="285750" indent="-285750"/>
            <a:r>
              <a:rPr lang="vi-VN" sz="1200" b="1" smtClean="0">
                <a:solidFill>
                  <a:schemeClr val="bg2"/>
                </a:solidFill>
                <a:latin typeface="+mn-lt"/>
              </a:rPr>
              <a:t>.tslint.json</a:t>
            </a:r>
            <a:r>
              <a:rPr lang="vi-VN" sz="1200" b="1">
                <a:solidFill>
                  <a:schemeClr val="bg2"/>
                </a:solidFill>
                <a:latin typeface="+mn-lt"/>
              </a:rPr>
              <a:t> </a:t>
            </a:r>
            <a:r>
              <a:rPr lang="vi-VN" sz="1200">
                <a:solidFill>
                  <a:schemeClr val="bg2"/>
                </a:solidFill>
                <a:latin typeface="+mn-lt"/>
              </a:rPr>
              <a:t>(TypeScript lint): </a:t>
            </a:r>
            <a:r>
              <a:rPr lang="vi-VN" sz="1200" smtClean="0">
                <a:solidFill>
                  <a:schemeClr val="bg2"/>
                </a:solidFill>
                <a:latin typeface="+mn-lt"/>
              </a:rPr>
              <a:t>là </a:t>
            </a:r>
            <a:r>
              <a:rPr lang="vi-VN" sz="1200">
                <a:solidFill>
                  <a:schemeClr val="bg2"/>
                </a:solidFill>
                <a:latin typeface="+mn-lt"/>
              </a:rPr>
              <a:t>công cụ phân tích source code để đánh dấu các </a:t>
            </a:r>
            <a:r>
              <a:rPr lang="vi-VN" sz="1200" smtClean="0">
                <a:solidFill>
                  <a:schemeClr val="bg2"/>
                </a:solidFill>
                <a:latin typeface="+mn-lt"/>
              </a:rPr>
              <a:t>lỗi</a:t>
            </a:r>
            <a:r>
              <a:rPr lang="en-US" sz="1200">
                <a:solidFill>
                  <a:schemeClr val="bg2"/>
                </a:solidFill>
                <a:latin typeface="+mn-lt"/>
              </a:rPr>
              <a:t>.</a:t>
            </a:r>
            <a:endParaRPr lang="en-US" sz="1300" smtClean="0">
              <a:solidFill>
                <a:schemeClr val="bg2"/>
              </a:solidFill>
              <a:latin typeface="+mj-lt"/>
            </a:endParaRPr>
          </a:p>
          <a:p>
            <a:pPr marL="285750" indent="-285750"/>
            <a:endParaRPr lang="en-US" sz="1300" smtClean="0">
              <a:solidFill>
                <a:schemeClr val="bg2"/>
              </a:solidFill>
              <a:latin typeface="+mj-lt"/>
            </a:endParaRPr>
          </a:p>
          <a:p>
            <a:pPr marL="285750" indent="-285750"/>
            <a:endParaRPr lang="en" sz="1300" smtClean="0">
              <a:solidFill>
                <a:schemeClr val="bg2"/>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05" y="17561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592553" y="66611"/>
            <a:ext cx="3171586" cy="621900"/>
          </a:xfrm>
          <a:prstGeom prst="rect">
            <a:avLst/>
          </a:prstGeom>
        </p:spPr>
        <p:txBody>
          <a:bodyPr lIns="91425" tIns="91425" rIns="91425" bIns="91425" anchor="b" anchorCtr="0">
            <a:noAutofit/>
          </a:bodyPr>
          <a:lstStyle/>
          <a:p>
            <a:pPr lvl="0">
              <a:spcBef>
                <a:spcPts val="0"/>
              </a:spcBef>
              <a:buNone/>
            </a:pPr>
            <a:r>
              <a:rPr lang="en" b="1" smtClean="0"/>
              <a:t>Cấu trúc thư mục src</a:t>
            </a:r>
            <a:endParaRPr lang="en" b="1"/>
          </a:p>
        </p:txBody>
      </p:sp>
      <p:sp>
        <p:nvSpPr>
          <p:cNvPr id="335" name="Shape 335"/>
          <p:cNvSpPr txBox="1">
            <a:spLocks noGrp="1"/>
          </p:cNvSpPr>
          <p:nvPr>
            <p:ph type="body" idx="3"/>
          </p:nvPr>
        </p:nvSpPr>
        <p:spPr>
          <a:xfrm>
            <a:off x="3354819" y="738787"/>
            <a:ext cx="3603099" cy="4187288"/>
          </a:xfrm>
          <a:prstGeom prst="rect">
            <a:avLst/>
          </a:prstGeom>
          <a:ln>
            <a:solidFill>
              <a:schemeClr val="accent1"/>
            </a:solidFill>
          </a:ln>
        </p:spPr>
        <p:txBody>
          <a:bodyPr lIns="91425" tIns="91425" rIns="91425" bIns="91425" anchor="t" anchorCtr="0">
            <a:noAutofit/>
          </a:bodyPr>
          <a:lstStyle/>
          <a:p>
            <a:pPr marL="285750" indent="-285750"/>
            <a:r>
              <a:rPr lang="vi-VN" sz="1300" b="1" smtClean="0">
                <a:solidFill>
                  <a:schemeClr val="bg2"/>
                </a:solidFill>
                <a:latin typeface="+mn-lt"/>
              </a:rPr>
              <a:t>app</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Thư</a:t>
            </a:r>
            <a:r>
              <a:rPr lang="en-US" sz="1300">
                <a:solidFill>
                  <a:schemeClr val="bg2"/>
                </a:solidFill>
                <a:latin typeface="+mn-lt"/>
              </a:rPr>
              <a:t> </a:t>
            </a:r>
            <a:r>
              <a:rPr lang="vi-VN" sz="1300">
                <a:solidFill>
                  <a:schemeClr val="bg2"/>
                </a:solidFill>
                <a:latin typeface="+mn-lt"/>
              </a:rPr>
              <a:t>mục sẽ chứa toàn bộ code của ứng dụng Angular</a:t>
            </a:r>
            <a:endParaRPr lang="en-US" sz="1300">
              <a:solidFill>
                <a:schemeClr val="bg2"/>
              </a:solidFill>
              <a:latin typeface="+mn-lt"/>
            </a:endParaRPr>
          </a:p>
          <a:p>
            <a:pPr marL="285750" indent="-285750"/>
            <a:r>
              <a:rPr lang="vi-VN" sz="1300" b="1">
                <a:solidFill>
                  <a:schemeClr val="bg2"/>
                </a:solidFill>
                <a:latin typeface="+mn-lt"/>
              </a:rPr>
              <a:t>assets</a:t>
            </a:r>
            <a:r>
              <a:rPr lang="vi-VN"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a:t>
            </a:r>
            <a:r>
              <a:rPr lang="vi-VN" sz="1300">
                <a:solidFill>
                  <a:schemeClr val="bg2"/>
                </a:solidFill>
                <a:latin typeface="+mn-lt"/>
              </a:rPr>
              <a:t>mục chứa các file tài nguyên như css, js, hình ảnh</a:t>
            </a:r>
            <a:endParaRPr lang="en-US" sz="1300">
              <a:solidFill>
                <a:schemeClr val="bg2"/>
              </a:solidFill>
              <a:latin typeface="+mn-lt"/>
            </a:endParaRPr>
          </a:p>
          <a:p>
            <a:pPr marL="285750" indent="-285750"/>
            <a:r>
              <a:rPr lang="en-US" sz="1300" b="1" smtClean="0">
                <a:solidFill>
                  <a:schemeClr val="bg2"/>
                </a:solidFill>
                <a:latin typeface="+mn-lt"/>
              </a:rPr>
              <a:t>e</a:t>
            </a:r>
            <a:r>
              <a:rPr lang="vi-VN" sz="1300" b="1" smtClean="0">
                <a:solidFill>
                  <a:schemeClr val="bg2"/>
                </a:solidFill>
                <a:latin typeface="+mn-lt"/>
              </a:rPr>
              <a:t>nvironments</a:t>
            </a:r>
            <a:r>
              <a:rPr lang="en-US" sz="1300" b="1" smtClean="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thư mục chứa các file cài đặt môi trường.</a:t>
            </a:r>
            <a:endParaRPr lang="en-US" sz="1300" smtClean="0">
              <a:solidFill>
                <a:schemeClr val="bg2"/>
              </a:solidFill>
              <a:latin typeface="+mn-lt"/>
            </a:endParaRPr>
          </a:p>
          <a:p>
            <a:pPr marL="285750" indent="-285750"/>
            <a:r>
              <a:rPr lang="en-US" sz="1300" b="1" smtClean="0">
                <a:solidFill>
                  <a:schemeClr val="bg2"/>
                </a:solidFill>
                <a:latin typeface="+mn-lt"/>
              </a:rPr>
              <a:t>favicon.ico</a:t>
            </a:r>
            <a:r>
              <a:rPr lang="en-US" sz="1300" smtClean="0">
                <a:solidFill>
                  <a:schemeClr val="bg2"/>
                </a:solidFill>
                <a:latin typeface="+mn-lt"/>
              </a:rPr>
              <a:t> </a:t>
            </a:r>
            <a:r>
              <a:rPr lang="en-US" sz="1300">
                <a:solidFill>
                  <a:schemeClr val="bg2"/>
                </a:solidFill>
                <a:latin typeface="+mn-lt"/>
              </a:rPr>
              <a:t>- Icon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a:solidFill>
                  <a:schemeClr val="bg2"/>
                </a:solidFill>
                <a:latin typeface="+mn-lt"/>
              </a:rPr>
              <a:t>dụng</a:t>
            </a:r>
            <a:r>
              <a:rPr lang="en-US" sz="1300">
                <a:solidFill>
                  <a:schemeClr val="bg2"/>
                </a:solidFill>
                <a:latin typeface="+mn-lt"/>
              </a:rPr>
              <a:t> Angular</a:t>
            </a:r>
          </a:p>
          <a:p>
            <a:pPr marL="285750" indent="-285750"/>
            <a:r>
              <a:rPr lang="en-US" sz="1300" b="1" smtClean="0">
                <a:solidFill>
                  <a:schemeClr val="bg2"/>
                </a:solidFill>
                <a:latin typeface="+mn-lt"/>
              </a:rPr>
              <a:t>index.html</a:t>
            </a:r>
            <a:r>
              <a:rPr lang="en-US" sz="1300" smtClean="0">
                <a:solidFill>
                  <a:schemeClr val="bg2"/>
                </a:solidFill>
                <a:latin typeface="+mn-lt"/>
              </a:rPr>
              <a:t> </a:t>
            </a:r>
            <a:r>
              <a:rPr lang="en-US" sz="1300">
                <a:solidFill>
                  <a:schemeClr val="bg2"/>
                </a:solidFill>
                <a:latin typeface="+mn-lt"/>
              </a:rPr>
              <a:t>- </a:t>
            </a:r>
            <a:r>
              <a:rPr lang="en-US" sz="1300" err="1">
                <a:solidFill>
                  <a:schemeClr val="bg2"/>
                </a:solidFill>
                <a:latin typeface="+mn-lt"/>
              </a:rPr>
              <a:t>Trang</a:t>
            </a:r>
            <a:r>
              <a:rPr lang="en-US" sz="1300">
                <a:solidFill>
                  <a:schemeClr val="bg2"/>
                </a:solidFill>
                <a:latin typeface="+mn-lt"/>
              </a:rPr>
              <a:t> </a:t>
            </a:r>
            <a:r>
              <a:rPr lang="en-US" sz="1300" err="1">
                <a:solidFill>
                  <a:schemeClr val="bg2"/>
                </a:solidFill>
                <a:latin typeface="+mn-lt"/>
              </a:rPr>
              <a:t>chủ</a:t>
            </a:r>
            <a:r>
              <a:rPr lang="en-US" sz="1300">
                <a:solidFill>
                  <a:schemeClr val="bg2"/>
                </a:solidFill>
                <a:latin typeface="+mn-lt"/>
              </a:rPr>
              <a:t> </a:t>
            </a:r>
            <a:r>
              <a:rPr lang="en-US" sz="1300" err="1">
                <a:solidFill>
                  <a:schemeClr val="bg2"/>
                </a:solidFill>
                <a:latin typeface="+mn-lt"/>
              </a:rPr>
              <a:t>của</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vi-VN" sz="1300" b="1">
                <a:solidFill>
                  <a:schemeClr val="bg2"/>
                </a:solidFill>
                <a:latin typeface="+mn-lt"/>
              </a:rPr>
              <a:t>main.ts</a:t>
            </a:r>
            <a:r>
              <a:rPr lang="vi-VN" sz="1300" smtClean="0">
                <a:solidFill>
                  <a:schemeClr val="bg2"/>
                </a:solidFill>
                <a:latin typeface="+mn-lt"/>
              </a:rPr>
              <a:t>​</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là </a:t>
            </a:r>
            <a:r>
              <a:rPr lang="vi-VN" sz="1300">
                <a:solidFill>
                  <a:schemeClr val="bg2"/>
                </a:solidFill>
                <a:latin typeface="+mn-lt"/>
              </a:rPr>
              <a:t>file đầu tiên được chạy khi ứng dụng của bạn chạy</a:t>
            </a:r>
            <a:endParaRPr lang="en-US" sz="1300">
              <a:solidFill>
                <a:schemeClr val="bg2"/>
              </a:solidFill>
              <a:latin typeface="+mn-lt"/>
            </a:endParaRPr>
          </a:p>
          <a:p>
            <a:pPr marL="285750" indent="-285750"/>
            <a:r>
              <a:rPr lang="vi-VN" sz="1300" b="1" smtClean="0">
                <a:solidFill>
                  <a:schemeClr val="bg2"/>
                </a:solidFill>
                <a:latin typeface="+mn-lt"/>
              </a:rPr>
              <a:t>polyfill.ts</a:t>
            </a:r>
            <a:r>
              <a:rPr lang="en-US" sz="1300">
                <a:solidFill>
                  <a:schemeClr val="bg2"/>
                </a:solidFill>
                <a:latin typeface="+mn-lt"/>
              </a:rPr>
              <a:t> </a:t>
            </a:r>
            <a:r>
              <a:rPr lang="en-US" sz="1300" smtClean="0">
                <a:solidFill>
                  <a:schemeClr val="bg2"/>
                </a:solidFill>
                <a:latin typeface="+mn-lt"/>
              </a:rPr>
              <a:t>- </a:t>
            </a:r>
            <a:r>
              <a:rPr lang="vi-VN" sz="1300" smtClean="0">
                <a:solidFill>
                  <a:schemeClr val="bg2"/>
                </a:solidFill>
                <a:latin typeface="+mn-lt"/>
              </a:rPr>
              <a:t>file </a:t>
            </a:r>
            <a:r>
              <a:rPr lang="vi-VN" sz="1300">
                <a:solidFill>
                  <a:schemeClr val="bg2"/>
                </a:solidFill>
                <a:latin typeface="+mn-lt"/>
              </a:rPr>
              <a:t>sử dụng cho việc tương thích ngược</a:t>
            </a:r>
            <a:endParaRPr lang="en-US" sz="1300">
              <a:solidFill>
                <a:schemeClr val="bg2"/>
              </a:solidFill>
              <a:latin typeface="+mn-lt"/>
            </a:endParaRPr>
          </a:p>
          <a:p>
            <a:pPr marL="285750" indent="-285750"/>
            <a:r>
              <a:rPr lang="en-US" sz="1300" b="1" smtClean="0">
                <a:solidFill>
                  <a:schemeClr val="bg2"/>
                </a:solidFill>
                <a:latin typeface="+mn-lt"/>
              </a:rPr>
              <a:t>style.css</a:t>
            </a:r>
            <a:r>
              <a:rPr lang="en-US" sz="1300">
                <a:solidFill>
                  <a:schemeClr val="bg2"/>
                </a:solidFill>
                <a:latin typeface="+mn-lt"/>
              </a:rPr>
              <a:t> </a:t>
            </a:r>
            <a:r>
              <a:rPr lang="en-US" sz="1300" smtClean="0">
                <a:solidFill>
                  <a:schemeClr val="bg2"/>
                </a:solidFill>
                <a:latin typeface="+mn-lt"/>
              </a:rPr>
              <a:t>- file </a:t>
            </a:r>
            <a:r>
              <a:rPr lang="en-US" sz="1300">
                <a:solidFill>
                  <a:schemeClr val="bg2"/>
                </a:solidFill>
                <a:latin typeface="+mn-lt"/>
              </a:rPr>
              <a:t>style </a:t>
            </a:r>
            <a:r>
              <a:rPr lang="en-US" sz="1300" err="1">
                <a:solidFill>
                  <a:schemeClr val="bg2"/>
                </a:solidFill>
                <a:latin typeface="+mn-lt"/>
              </a:rPr>
              <a:t>cho</a:t>
            </a:r>
            <a:r>
              <a:rPr lang="en-US" sz="1300">
                <a:solidFill>
                  <a:schemeClr val="bg2"/>
                </a:solidFill>
                <a:latin typeface="+mn-lt"/>
              </a:rPr>
              <a:t> </a:t>
            </a:r>
            <a:r>
              <a:rPr lang="en-US" sz="1300" err="1">
                <a:solidFill>
                  <a:schemeClr val="bg2"/>
                </a:solidFill>
                <a:latin typeface="+mn-lt"/>
              </a:rPr>
              <a:t>ứng</a:t>
            </a:r>
            <a:r>
              <a:rPr lang="en-US" sz="1300">
                <a:solidFill>
                  <a:schemeClr val="bg2"/>
                </a:solidFill>
                <a:latin typeface="+mn-lt"/>
              </a:rPr>
              <a:t> </a:t>
            </a:r>
            <a:r>
              <a:rPr lang="en-US" sz="1300" err="1" smtClean="0">
                <a:solidFill>
                  <a:schemeClr val="bg2"/>
                </a:solidFill>
                <a:latin typeface="+mn-lt"/>
              </a:rPr>
              <a:t>dụng</a:t>
            </a:r>
            <a:endParaRPr lang="en-US" sz="1300">
              <a:solidFill>
                <a:schemeClr val="bg2"/>
              </a:solidFill>
              <a:latin typeface="+mn-lt"/>
            </a:endParaRPr>
          </a:p>
          <a:p>
            <a:pPr marL="285750" indent="-285750"/>
            <a:r>
              <a:rPr lang="en-US" sz="1300" b="1" err="1" smtClean="0">
                <a:solidFill>
                  <a:schemeClr val="bg2"/>
                </a:solidFill>
                <a:latin typeface="+mn-lt"/>
              </a:rPr>
              <a:t>test.ts</a:t>
            </a:r>
            <a:r>
              <a:rPr lang="en-US" sz="1300" b="1" smtClean="0">
                <a:solidFill>
                  <a:schemeClr val="bg2"/>
                </a:solidFill>
                <a:latin typeface="+mn-lt"/>
              </a:rPr>
              <a:t> </a:t>
            </a:r>
            <a:r>
              <a:rPr lang="en-US" sz="1300" smtClean="0">
                <a:solidFill>
                  <a:schemeClr val="bg2"/>
                </a:solidFill>
                <a:latin typeface="+mn-lt"/>
              </a:rPr>
              <a:t>- </a:t>
            </a:r>
            <a:r>
              <a:rPr lang="en-US" sz="1300">
                <a:solidFill>
                  <a:schemeClr val="bg2"/>
                </a:solidFill>
                <a:latin typeface="+mn-lt"/>
              </a:rPr>
              <a:t>file </a:t>
            </a:r>
            <a:r>
              <a:rPr lang="en-US" sz="1300" err="1">
                <a:solidFill>
                  <a:schemeClr val="bg2"/>
                </a:solidFill>
                <a:latin typeface="+mn-lt"/>
              </a:rPr>
              <a:t>chứa</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test case </a:t>
            </a:r>
            <a:r>
              <a:rPr lang="en-US" sz="1300" err="1">
                <a:solidFill>
                  <a:schemeClr val="bg2"/>
                </a:solidFill>
                <a:latin typeface="+mn-lt"/>
              </a:rPr>
              <a:t>cho</a:t>
            </a:r>
            <a:r>
              <a:rPr lang="en-US" sz="1300">
                <a:solidFill>
                  <a:schemeClr val="bg2"/>
                </a:solidFill>
                <a:latin typeface="+mn-lt"/>
              </a:rPr>
              <a:t> project</a:t>
            </a:r>
          </a:p>
          <a:p>
            <a:pPr marL="285750" indent="-285750"/>
            <a:r>
              <a:rPr lang="vi-VN" sz="1300" b="1" smtClean="0">
                <a:solidFill>
                  <a:schemeClr val="bg2"/>
                </a:solidFill>
                <a:latin typeface="+mn-lt"/>
              </a:rPr>
              <a:t>tsconfig.app.json</a:t>
            </a:r>
            <a:r>
              <a:rPr lang="en-US" sz="1300" b="1" smtClean="0">
                <a:solidFill>
                  <a:schemeClr val="bg2"/>
                </a:solidFill>
                <a:latin typeface="+mn-lt"/>
              </a:rPr>
              <a:t> </a:t>
            </a:r>
            <a:r>
              <a:rPr lang="en-US" sz="1300" smtClean="0">
                <a:solidFill>
                  <a:schemeClr val="bg2"/>
                </a:solidFill>
                <a:latin typeface="+mn-lt"/>
              </a:rPr>
              <a:t> - </a:t>
            </a:r>
            <a:r>
              <a:rPr lang="vi-VN" sz="1300" smtClean="0">
                <a:solidFill>
                  <a:schemeClr val="bg2"/>
                </a:solidFill>
                <a:latin typeface="+mn-lt"/>
              </a:rPr>
              <a:t>file </a:t>
            </a:r>
            <a:r>
              <a:rPr lang="vi-VN" sz="1300">
                <a:solidFill>
                  <a:schemeClr val="bg2"/>
                </a:solidFill>
                <a:latin typeface="+mn-lt"/>
              </a:rPr>
              <a:t>chứa các cấu hình biên dịch, "hướng dẫn" cho trình dịch biên dịch </a:t>
            </a:r>
            <a:r>
              <a:rPr lang="vi-VN" sz="1300" smtClean="0">
                <a:solidFill>
                  <a:schemeClr val="bg2"/>
                </a:solidFill>
                <a:latin typeface="+mn-lt"/>
              </a:rPr>
              <a:t>code</a:t>
            </a:r>
            <a:endParaRPr lang="en-US" sz="1300" smtClean="0">
              <a:solidFill>
                <a:schemeClr val="bg2"/>
              </a:solidFill>
              <a:latin typeface="+mn-lt"/>
            </a:endParaRPr>
          </a:p>
          <a:p>
            <a:pPr marL="285750" indent="-285750"/>
            <a:r>
              <a:rPr lang="en-US" sz="1300" b="1" err="1">
                <a:solidFill>
                  <a:schemeClr val="bg2"/>
                </a:solidFill>
                <a:latin typeface="+mn-lt"/>
              </a:rPr>
              <a:t>typings.d.ts</a:t>
            </a:r>
            <a:r>
              <a:rPr lang="en-US" sz="1300">
                <a:solidFill>
                  <a:schemeClr val="bg2"/>
                </a:solidFill>
                <a:latin typeface="+mn-lt"/>
              </a:rPr>
              <a:t>: file </a:t>
            </a:r>
            <a:r>
              <a:rPr lang="en-US" sz="1300" err="1">
                <a:solidFill>
                  <a:schemeClr val="bg2"/>
                </a:solidFill>
                <a:latin typeface="+mn-lt"/>
              </a:rPr>
              <a:t>quản</a:t>
            </a:r>
            <a:r>
              <a:rPr lang="en-US" sz="1300">
                <a:solidFill>
                  <a:schemeClr val="bg2"/>
                </a:solidFill>
                <a:latin typeface="+mn-lt"/>
              </a:rPr>
              <a:t> </a:t>
            </a:r>
            <a:r>
              <a:rPr lang="en-US" sz="1300" err="1">
                <a:solidFill>
                  <a:schemeClr val="bg2"/>
                </a:solidFill>
                <a:latin typeface="+mn-lt"/>
              </a:rPr>
              <a:t>lý</a:t>
            </a:r>
            <a:r>
              <a:rPr lang="en-US" sz="1300">
                <a:solidFill>
                  <a:schemeClr val="bg2"/>
                </a:solidFill>
                <a:latin typeface="+mn-lt"/>
              </a:rPr>
              <a:t> </a:t>
            </a:r>
            <a:r>
              <a:rPr lang="en-US" sz="1300" err="1">
                <a:solidFill>
                  <a:schemeClr val="bg2"/>
                </a:solidFill>
                <a:latin typeface="+mn-lt"/>
              </a:rPr>
              <a:t>các</a:t>
            </a:r>
            <a:r>
              <a:rPr lang="en-US" sz="1300">
                <a:solidFill>
                  <a:schemeClr val="bg2"/>
                </a:solidFill>
                <a:latin typeface="+mn-lt"/>
              </a:rPr>
              <a:t> </a:t>
            </a:r>
            <a:r>
              <a:rPr lang="en-US" sz="1300" err="1">
                <a:solidFill>
                  <a:schemeClr val="bg2"/>
                </a:solidFill>
                <a:latin typeface="+mn-lt"/>
              </a:rPr>
              <a:t>định</a:t>
            </a:r>
            <a:r>
              <a:rPr lang="en-US" sz="1300">
                <a:solidFill>
                  <a:schemeClr val="bg2"/>
                </a:solidFill>
                <a:latin typeface="+mn-lt"/>
              </a:rPr>
              <a:t> </a:t>
            </a:r>
            <a:r>
              <a:rPr lang="en-US" sz="1300" err="1">
                <a:solidFill>
                  <a:schemeClr val="bg2"/>
                </a:solidFill>
                <a:latin typeface="+mn-lt"/>
              </a:rPr>
              <a:t>nghĩa</a:t>
            </a:r>
            <a:r>
              <a:rPr lang="en-US" sz="1300">
                <a:solidFill>
                  <a:schemeClr val="bg2"/>
                </a:solidFill>
                <a:latin typeface="+mn-lt"/>
              </a:rPr>
              <a:t> </a:t>
            </a:r>
            <a:r>
              <a:rPr lang="en-US" sz="1300" err="1">
                <a:solidFill>
                  <a:schemeClr val="bg2"/>
                </a:solidFill>
                <a:latin typeface="+mn-lt"/>
              </a:rPr>
              <a:t>trong</a:t>
            </a:r>
            <a:r>
              <a:rPr lang="en-US" sz="1300">
                <a:solidFill>
                  <a:schemeClr val="bg2"/>
                </a:solidFill>
                <a:latin typeface="+mn-lt"/>
              </a:rPr>
              <a:t> Typescript.</a:t>
            </a:r>
          </a:p>
          <a:p>
            <a:pPr lvl="0">
              <a:spcBef>
                <a:spcPts val="0"/>
              </a:spcBef>
              <a:buNone/>
            </a:pPr>
            <a:endParaRPr sz="1300">
              <a:solidFill>
                <a:schemeClr val="bg2"/>
              </a:solidFill>
              <a:latin typeface="+mn-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35" y="288643"/>
            <a:ext cx="2437733" cy="46331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1495790" y="796673"/>
            <a:ext cx="1840911" cy="327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62121" y="1078090"/>
            <a:ext cx="18167" cy="160474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D778A"/>
        </a:solidFill>
        <a:effectLst/>
      </p:bgPr>
    </p:bg>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393460" y="417631"/>
            <a:ext cx="5389966" cy="331070"/>
          </a:xfrm>
          <a:prstGeom prst="rect">
            <a:avLst/>
          </a:prstGeom>
          <a:ln w="12700">
            <a:solidFill>
              <a:schemeClr val="bg2"/>
            </a:solidFill>
          </a:ln>
        </p:spPr>
        <p:txBody>
          <a:bodyPr lIns="91425" tIns="91425" rIns="91425" bIns="91425" anchor="b" anchorCtr="0">
            <a:noAutofit/>
          </a:bodyPr>
          <a:lstStyle/>
          <a:p>
            <a:pPr lvl="0" algn="ctr" rtl="0">
              <a:spcBef>
                <a:spcPts val="0"/>
              </a:spcBef>
              <a:buNone/>
            </a:pPr>
            <a:r>
              <a:rPr lang="en" sz="1300" smtClean="0">
                <a:solidFill>
                  <a:schemeClr val="bg1"/>
                </a:solidFill>
              </a:rPr>
              <a:t>Component - Header</a:t>
            </a:r>
            <a:endParaRPr lang="en" sz="1300">
              <a:solidFill>
                <a:schemeClr val="bg1"/>
              </a:solidFill>
            </a:endParaRPr>
          </a:p>
        </p:txBody>
      </p:sp>
      <p:sp>
        <p:nvSpPr>
          <p:cNvPr id="341" name="Shape 341"/>
          <p:cNvSpPr txBox="1">
            <a:spLocks noGrp="1"/>
          </p:cNvSpPr>
          <p:nvPr>
            <p:ph type="body" idx="1"/>
          </p:nvPr>
        </p:nvSpPr>
        <p:spPr>
          <a:xfrm>
            <a:off x="1393471" y="1238305"/>
            <a:ext cx="5389955" cy="3703269"/>
          </a:xfrm>
          <a:prstGeom prst="rect">
            <a:avLst/>
          </a:prstGeom>
          <a:ln w="12700">
            <a:solidFill>
              <a:schemeClr val="bg2"/>
            </a:solidFill>
          </a:ln>
        </p:spPr>
        <p:txBody>
          <a:bodyPr lIns="91425" tIns="91425" rIns="91425" bIns="91425" anchor="t" anchorCtr="0">
            <a:noAutofit/>
          </a:bodyPr>
          <a:lstStyle/>
          <a:p>
            <a:pPr lvl="0" rtl="0">
              <a:spcBef>
                <a:spcPts val="0"/>
              </a:spcBef>
              <a:buNone/>
            </a:pPr>
            <a:r>
              <a:rPr lang="en" sz="1400" smtClean="0">
                <a:latin typeface="+mj-lt"/>
              </a:rPr>
              <a:t> </a:t>
            </a:r>
            <a:endParaRPr lang="en" sz="1400">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2" y="102072"/>
            <a:ext cx="403979" cy="33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13"/>
          <p:cNvGrpSpPr>
            <a:grpSpLocks/>
          </p:cNvGrpSpPr>
          <p:nvPr/>
        </p:nvGrpSpPr>
        <p:grpSpPr bwMode="auto">
          <a:xfrm>
            <a:off x="1873337" y="1679561"/>
            <a:ext cx="1916237" cy="1063639"/>
            <a:chOff x="1292225" y="1295400"/>
            <a:chExt cx="2822575" cy="1498600"/>
          </a:xfrm>
        </p:grpSpPr>
        <p:sp>
          <p:nvSpPr>
            <p:cNvPr id="8" name="Rectangle 7"/>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292225" y="1295400"/>
              <a:ext cx="2822575" cy="36036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Group 14"/>
          <p:cNvGrpSpPr>
            <a:grpSpLocks/>
          </p:cNvGrpSpPr>
          <p:nvPr/>
        </p:nvGrpSpPr>
        <p:grpSpPr bwMode="auto">
          <a:xfrm>
            <a:off x="4513183" y="1646802"/>
            <a:ext cx="1943066" cy="1096398"/>
            <a:chOff x="4862513" y="1295400"/>
            <a:chExt cx="2833687" cy="1498600"/>
          </a:xfrm>
        </p:grpSpPr>
        <p:sp>
          <p:nvSpPr>
            <p:cNvPr id="12" name="Rectangle 11"/>
            <p:cNvSpPr/>
            <p:nvPr/>
          </p:nvSpPr>
          <p:spPr>
            <a:xfrm>
              <a:off x="4873626" y="1295400"/>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4873626" y="1295400"/>
              <a:ext cx="2822574" cy="36036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 name="Straight Connector 13"/>
            <p:cNvCxnSpPr/>
            <p:nvPr/>
          </p:nvCxnSpPr>
          <p:spPr>
            <a:xfrm>
              <a:off x="4862513" y="1739900"/>
              <a:ext cx="2822574"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5"/>
          <p:cNvGrpSpPr>
            <a:grpSpLocks/>
          </p:cNvGrpSpPr>
          <p:nvPr/>
        </p:nvGrpSpPr>
        <p:grpSpPr bwMode="auto">
          <a:xfrm>
            <a:off x="1873338" y="3211661"/>
            <a:ext cx="1916238" cy="1201313"/>
            <a:chOff x="1292225" y="3124200"/>
            <a:chExt cx="2822575" cy="1498600"/>
          </a:xfrm>
        </p:grpSpPr>
        <p:sp>
          <p:nvSpPr>
            <p:cNvPr id="16" name="Rectangle 15"/>
            <p:cNvSpPr/>
            <p:nvPr/>
          </p:nvSpPr>
          <p:spPr>
            <a:xfrm>
              <a:off x="1292225" y="31242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1292225" y="3124200"/>
              <a:ext cx="2822575" cy="36036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 name="Straight Connector 17"/>
            <p:cNvCxnSpPr/>
            <p:nvPr/>
          </p:nvCxnSpPr>
          <p:spPr>
            <a:xfrm>
              <a:off x="1292225" y="3568700"/>
              <a:ext cx="2822575"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2026655" y="2155226"/>
            <a:ext cx="1258887" cy="338554"/>
          </a:xfrm>
          <a:prstGeom prst="rect">
            <a:avLst/>
          </a:prstGeom>
        </p:spPr>
        <p:txBody>
          <a:bodyPr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Sidebar</a:t>
            </a:r>
            <a:endParaRPr lang="en-US" sz="1600">
              <a:solidFill>
                <a:schemeClr val="tx1">
                  <a:lumMod val="75000"/>
                  <a:lumOff val="25000"/>
                </a:schemeClr>
              </a:solidFill>
              <a:latin typeface="Arial" pitchFamily="34" charset="0"/>
              <a:cs typeface="Arial" pitchFamily="34" charset="0"/>
            </a:endParaRPr>
          </a:p>
        </p:txBody>
      </p:sp>
      <p:sp>
        <p:nvSpPr>
          <p:cNvPr id="38" name="Rectangle 37"/>
          <p:cNvSpPr/>
          <p:nvPr/>
        </p:nvSpPr>
        <p:spPr>
          <a:xfrm>
            <a:off x="1873338" y="3773443"/>
            <a:ext cx="1831594" cy="338554"/>
          </a:xfrm>
          <a:prstGeom prst="rect">
            <a:avLst/>
          </a:prstGeom>
        </p:spPr>
        <p:txBody>
          <a:bodyPr wrap="square" anchor="ctr">
            <a:spAutoFit/>
          </a:bodyPr>
          <a:lstStyle/>
          <a:p>
            <a:pPr fontAlgn="auto">
              <a:spcBef>
                <a:spcPts val="0"/>
              </a:spcBef>
              <a:spcAft>
                <a:spcPts val="0"/>
              </a:spcAft>
              <a:defRPr/>
            </a:pPr>
            <a:r>
              <a:rPr lang="en-US" sz="1600" err="1" smtClean="0">
                <a:solidFill>
                  <a:schemeClr val="tx1">
                    <a:lumMod val="75000"/>
                    <a:lumOff val="25000"/>
                  </a:schemeClr>
                </a:solidFill>
                <a:latin typeface="Arial" pitchFamily="34" charset="0"/>
                <a:cs typeface="Arial" pitchFamily="34" charset="0"/>
              </a:rPr>
              <a:t>Thương</a:t>
            </a:r>
            <a:r>
              <a:rPr lang="en-US" sz="1600" smtClean="0">
                <a:solidFill>
                  <a:schemeClr val="tx1">
                    <a:lumMod val="75000"/>
                    <a:lumOff val="25000"/>
                  </a:schemeClr>
                </a:solidFill>
                <a:latin typeface="Arial" pitchFamily="34" charset="0"/>
                <a:cs typeface="Arial" pitchFamily="34" charset="0"/>
              </a:rPr>
              <a:t> </a:t>
            </a:r>
            <a:r>
              <a:rPr lang="en-US" sz="1600" err="1" smtClean="0">
                <a:solidFill>
                  <a:schemeClr val="tx1">
                    <a:lumMod val="75000"/>
                    <a:lumOff val="25000"/>
                  </a:schemeClr>
                </a:solidFill>
                <a:latin typeface="Arial" pitchFamily="34" charset="0"/>
                <a:cs typeface="Arial" pitchFamily="34" charset="0"/>
              </a:rPr>
              <a:t>Hiệu</a:t>
            </a:r>
            <a:endParaRPr lang="en-US" sz="1600">
              <a:solidFill>
                <a:schemeClr val="tx1">
                  <a:lumMod val="75000"/>
                  <a:lumOff val="25000"/>
                </a:schemeClr>
              </a:solidFill>
              <a:latin typeface="Arial" pitchFamily="34" charset="0"/>
              <a:cs typeface="Arial" pitchFamily="34" charset="0"/>
            </a:endParaRPr>
          </a:p>
        </p:txBody>
      </p:sp>
      <p:sp>
        <p:nvSpPr>
          <p:cNvPr id="40" name="Rectangle 39"/>
          <p:cNvSpPr/>
          <p:nvPr/>
        </p:nvSpPr>
        <p:spPr>
          <a:xfrm>
            <a:off x="4728080" y="2150132"/>
            <a:ext cx="1547520" cy="338554"/>
          </a:xfrm>
          <a:prstGeom prst="rect">
            <a:avLst/>
          </a:prstGeom>
        </p:spPr>
        <p:txBody>
          <a:bodyPr wrap="square" anchor="ctr">
            <a:spAutoFit/>
          </a:bodyPr>
          <a:lstStyle/>
          <a:p>
            <a:pPr fontAlgn="auto">
              <a:spcBef>
                <a:spcPts val="0"/>
              </a:spcBef>
              <a:spcAft>
                <a:spcPts val="0"/>
              </a:spcAft>
              <a:defRPr/>
            </a:pPr>
            <a:r>
              <a:rPr lang="en-US" sz="1600" smtClean="0">
                <a:solidFill>
                  <a:schemeClr val="tx1">
                    <a:lumMod val="75000"/>
                    <a:lumOff val="25000"/>
                  </a:schemeClr>
                </a:solidFill>
                <a:latin typeface="Arial" pitchFamily="34" charset="0"/>
                <a:cs typeface="Arial" pitchFamily="34" charset="0"/>
              </a:rPr>
              <a:t>List Product</a:t>
            </a:r>
            <a:endParaRPr lang="en-US" sz="1600">
              <a:solidFill>
                <a:schemeClr val="tx1">
                  <a:lumMod val="75000"/>
                  <a:lumOff val="25000"/>
                </a:schemeClr>
              </a:solidFill>
              <a:latin typeface="Arial" pitchFamily="34" charset="0"/>
              <a:cs typeface="Arial" pitchFamily="34" charset="0"/>
            </a:endParaRPr>
          </a:p>
        </p:txBody>
      </p:sp>
      <p:sp>
        <p:nvSpPr>
          <p:cNvPr id="43" name="Rectangle 69"/>
          <p:cNvSpPr>
            <a:spLocks noChangeArrowheads="1"/>
          </p:cNvSpPr>
          <p:nvPr/>
        </p:nvSpPr>
        <p:spPr bwMode="auto">
          <a:xfrm>
            <a:off x="1740906" y="1684112"/>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1</a:t>
            </a:r>
            <a:endParaRPr lang="en-US" sz="1300" b="1">
              <a:solidFill>
                <a:schemeClr val="bg1"/>
              </a:solidFill>
              <a:latin typeface="Arial" charset="0"/>
            </a:endParaRPr>
          </a:p>
        </p:txBody>
      </p:sp>
      <p:sp>
        <p:nvSpPr>
          <p:cNvPr id="44" name="Rectangle 70"/>
          <p:cNvSpPr>
            <a:spLocks noChangeArrowheads="1"/>
          </p:cNvSpPr>
          <p:nvPr/>
        </p:nvSpPr>
        <p:spPr bwMode="auto">
          <a:xfrm>
            <a:off x="1571207"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3</a:t>
            </a:r>
            <a:endParaRPr lang="en-US" sz="1300" b="1">
              <a:solidFill>
                <a:schemeClr val="bg1"/>
              </a:solidFill>
              <a:latin typeface="Arial" charset="0"/>
            </a:endParaRPr>
          </a:p>
        </p:txBody>
      </p:sp>
      <p:sp>
        <p:nvSpPr>
          <p:cNvPr id="46" name="Rectangle 72"/>
          <p:cNvSpPr>
            <a:spLocks noChangeArrowheads="1"/>
          </p:cNvSpPr>
          <p:nvPr/>
        </p:nvSpPr>
        <p:spPr bwMode="auto">
          <a:xfrm>
            <a:off x="4728080" y="1629990"/>
            <a:ext cx="1503276" cy="292388"/>
          </a:xfrm>
          <a:prstGeom prst="rect">
            <a:avLst/>
          </a:prstGeom>
          <a:noFill/>
          <a:ln w="9525">
            <a:noFill/>
            <a:miter lim="800000"/>
            <a:headEnd/>
            <a:tailEnd/>
          </a:ln>
        </p:spPr>
        <p:txBody>
          <a:bodyPr wrap="square" anchor="ctr">
            <a:spAutoFit/>
          </a:bodyPr>
          <a:lstStyle/>
          <a:p>
            <a:pPr algn="ctr"/>
            <a:r>
              <a:rPr lang="en-US" sz="1300" b="1" smtClean="0">
                <a:solidFill>
                  <a:schemeClr val="bg1"/>
                </a:solidFill>
                <a:latin typeface="Arial" charset="0"/>
              </a:rPr>
              <a:t>Component 2</a:t>
            </a:r>
            <a:endParaRPr lang="en-US" sz="1300" b="1">
              <a:solidFill>
                <a:schemeClr val="bg1"/>
              </a:solidFill>
              <a:latin typeface="Arial" charset="0"/>
            </a:endParaRPr>
          </a:p>
        </p:txBody>
      </p:sp>
      <p:sp>
        <p:nvSpPr>
          <p:cNvPr id="47" name="Rectangle 74"/>
          <p:cNvSpPr>
            <a:spLocks noChangeArrowheads="1"/>
          </p:cNvSpPr>
          <p:nvPr/>
        </p:nvSpPr>
        <p:spPr bwMode="auto">
          <a:xfrm>
            <a:off x="4513183" y="3255967"/>
            <a:ext cx="1830387" cy="292388"/>
          </a:xfrm>
          <a:prstGeom prst="rect">
            <a:avLst/>
          </a:prstGeom>
          <a:noFill/>
          <a:ln w="9525">
            <a:noFill/>
            <a:miter lim="800000"/>
            <a:headEnd/>
            <a:tailEnd/>
          </a:ln>
        </p:spPr>
        <p:txBody>
          <a:bodyPr anchor="ctr">
            <a:spAutoFit/>
          </a:bodyPr>
          <a:lstStyle/>
          <a:p>
            <a:pPr algn="ctr"/>
            <a:r>
              <a:rPr lang="en-US" sz="1300" b="1" smtClean="0">
                <a:solidFill>
                  <a:schemeClr val="bg1"/>
                </a:solidFill>
                <a:latin typeface="Arial" charset="0"/>
              </a:rPr>
              <a:t>Component  …</a:t>
            </a:r>
            <a:endParaRPr lang="en-US" sz="1300" b="1">
              <a:solidFill>
                <a:schemeClr val="bg1"/>
              </a:solidFill>
              <a:latin typeface="Arial" charset="0"/>
            </a:endParaRPr>
          </a:p>
        </p:txBody>
      </p:sp>
      <p:sp>
        <p:nvSpPr>
          <p:cNvPr id="50" name="Shape 340"/>
          <p:cNvSpPr txBox="1">
            <a:spLocks/>
          </p:cNvSpPr>
          <p:nvPr/>
        </p:nvSpPr>
        <p:spPr>
          <a:xfrm>
            <a:off x="1391609" y="812379"/>
            <a:ext cx="5389966" cy="331070"/>
          </a:xfrm>
          <a:prstGeom prst="rect">
            <a:avLst/>
          </a:prstGeom>
          <a:noFill/>
          <a:ln w="12700">
            <a:solidFill>
              <a:schemeClr val="bg2"/>
            </a:solid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pPr algn="ctr"/>
            <a:r>
              <a:rPr lang="en" sz="1300" smtClean="0">
                <a:solidFill>
                  <a:schemeClr val="bg1"/>
                </a:solidFill>
              </a:rPr>
              <a:t>Component - Menu</a:t>
            </a:r>
            <a:endParaRPr lang="en" sz="130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01" y="0"/>
            <a:ext cx="7442363" cy="5143500"/>
          </a:xfrm>
          <a:prstGeom prst="rect">
            <a:avLst/>
          </a:prstGeom>
        </p:spPr>
      </p:pic>
      <p:sp>
        <p:nvSpPr>
          <p:cNvPr id="57" name="Cloud Callout 56"/>
          <p:cNvSpPr/>
          <p:nvPr/>
        </p:nvSpPr>
        <p:spPr>
          <a:xfrm>
            <a:off x="7253992" y="1130314"/>
            <a:ext cx="1800432" cy="612648"/>
          </a:xfrm>
          <a:prstGeom prst="cloudCallout">
            <a:avLst>
              <a:gd name="adj1" fmla="val -69378"/>
              <a:gd name="adj2" fmla="val 93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Component</a:t>
            </a:r>
            <a:endParaRPr lang="en-US"/>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1613875" y="1197075"/>
            <a:ext cx="4115399" cy="621900"/>
          </a:xfrm>
          <a:prstGeom prst="rect">
            <a:avLst/>
          </a:prstGeom>
        </p:spPr>
        <p:txBody>
          <a:bodyPr lIns="91425" tIns="91425" rIns="91425" bIns="91425" anchor="b" anchorCtr="0">
            <a:noAutofit/>
          </a:bodyPr>
          <a:lstStyle/>
          <a:p>
            <a:pPr lvl="0" rtl="0">
              <a:spcBef>
                <a:spcPts val="0"/>
              </a:spcBef>
              <a:buNone/>
            </a:pPr>
            <a:r>
              <a:rPr lang="en" smtClean="0"/>
              <a:t>Running</a:t>
            </a:r>
            <a:endParaRPr lang="en"/>
          </a:p>
        </p:txBody>
      </p:sp>
      <p:sp>
        <p:nvSpPr>
          <p:cNvPr id="398" name="Shape 398"/>
          <p:cNvSpPr/>
          <p:nvPr/>
        </p:nvSpPr>
        <p:spPr>
          <a:xfrm>
            <a:off x="4049396" y="2073253"/>
            <a:ext cx="1701299" cy="1407900"/>
          </a:xfrm>
          <a:prstGeom prst="rightArrowCallout">
            <a:avLst>
              <a:gd name="adj1" fmla="val 10256"/>
              <a:gd name="adj2" fmla="val 11286"/>
              <a:gd name="adj3" fmla="val 11589"/>
              <a:gd name="adj4" fmla="val 82278"/>
            </a:avLst>
          </a:prstGeom>
          <a:solidFill>
            <a:srgbClr val="4D778A"/>
          </a:solidFill>
          <a:ln>
            <a:noFill/>
          </a:ln>
        </p:spPr>
        <p:txBody>
          <a:bodyPr lIns="91425" tIns="91425" rIns="91425" bIns="91425" anchor="ctr" anchorCtr="0">
            <a:noAutofit/>
          </a:bodyPr>
          <a:lstStyle/>
          <a:p>
            <a:pPr lvl="0" algn="ctr"/>
            <a:r>
              <a:rPr lang="en-US" sz="1200"/>
              <a:t>app.component.ts</a:t>
            </a:r>
            <a:endParaRPr lang="en" sz="1200">
              <a:solidFill>
                <a:srgbClr val="CEDBE0"/>
              </a:solidFill>
              <a:latin typeface="Muli"/>
              <a:ea typeface="Muli"/>
              <a:cs typeface="Muli"/>
              <a:sym typeface="Muli"/>
            </a:endParaRPr>
          </a:p>
        </p:txBody>
      </p:sp>
      <p:sp>
        <p:nvSpPr>
          <p:cNvPr id="399" name="Shape 399"/>
          <p:cNvSpPr/>
          <p:nvPr/>
        </p:nvSpPr>
        <p:spPr>
          <a:xfrm>
            <a:off x="2333506" y="2073253"/>
            <a:ext cx="1701299" cy="1407900"/>
          </a:xfrm>
          <a:prstGeom prst="rightArrowCallout">
            <a:avLst>
              <a:gd name="adj1" fmla="val 10256"/>
              <a:gd name="adj2" fmla="val 11286"/>
              <a:gd name="adj3" fmla="val 11589"/>
              <a:gd name="adj4" fmla="val 82278"/>
            </a:avLst>
          </a:prstGeom>
          <a:solidFill>
            <a:srgbClr val="7198A9"/>
          </a:solidFill>
          <a:ln>
            <a:noFill/>
          </a:ln>
        </p:spPr>
        <p:txBody>
          <a:bodyPr lIns="91425" tIns="91425" rIns="91425" bIns="91425" anchor="ctr" anchorCtr="0">
            <a:noAutofit/>
          </a:bodyPr>
          <a:lstStyle/>
          <a:p>
            <a:pPr lvl="0" algn="ctr"/>
            <a:r>
              <a:rPr lang="en-US" sz="1200"/>
              <a:t>app.module.ts</a:t>
            </a:r>
            <a:endParaRPr lang="en" sz="1200">
              <a:solidFill>
                <a:srgbClr val="CEDBE0"/>
              </a:solidFill>
              <a:latin typeface="Muli"/>
              <a:ea typeface="Muli"/>
              <a:cs typeface="Muli"/>
              <a:sym typeface="Muli"/>
            </a:endParaRPr>
          </a:p>
        </p:txBody>
      </p:sp>
      <p:sp>
        <p:nvSpPr>
          <p:cNvPr id="400" name="Shape 400"/>
          <p:cNvSpPr/>
          <p:nvPr/>
        </p:nvSpPr>
        <p:spPr>
          <a:xfrm>
            <a:off x="605539" y="2073253"/>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r>
              <a:rPr lang="en-US" sz="1200"/>
              <a:t>main.ts</a:t>
            </a:r>
            <a:endParaRPr lang="en" sz="1200">
              <a:solidFill>
                <a:srgbClr val="4D778A"/>
              </a:solidFill>
              <a:latin typeface="Muli"/>
              <a:ea typeface="Muli"/>
              <a:cs typeface="Muli"/>
              <a:sym typeface="Muli"/>
            </a:endParaRPr>
          </a:p>
        </p:txBody>
      </p:sp>
      <p:sp>
        <p:nvSpPr>
          <p:cNvPr id="6" name="Shape 398"/>
          <p:cNvSpPr/>
          <p:nvPr/>
        </p:nvSpPr>
        <p:spPr>
          <a:xfrm>
            <a:off x="5750695" y="2073253"/>
            <a:ext cx="1701299" cy="1407900"/>
          </a:xfrm>
          <a:prstGeom prst="rightArrowCallout">
            <a:avLst>
              <a:gd name="adj1" fmla="val 10256"/>
              <a:gd name="adj2" fmla="val 11286"/>
              <a:gd name="adj3" fmla="val 11589"/>
              <a:gd name="adj4" fmla="val 82278"/>
            </a:avLst>
          </a:prstGeom>
          <a:solidFill>
            <a:schemeClr val="tx1">
              <a:lumMod val="65000"/>
              <a:lumOff val="35000"/>
            </a:schemeClr>
          </a:solidFill>
          <a:ln>
            <a:noFill/>
          </a:ln>
        </p:spPr>
        <p:txBody>
          <a:bodyPr lIns="91425" tIns="91425" rIns="91425" bIns="91425" anchor="ctr" anchorCtr="0">
            <a:noAutofit/>
          </a:bodyPr>
          <a:lstStyle/>
          <a:p>
            <a:pPr lvl="0" algn="ctr"/>
            <a:r>
              <a:rPr lang="en-US" sz="1200">
                <a:solidFill>
                  <a:schemeClr val="bg1"/>
                </a:solidFill>
              </a:rPr>
              <a:t>index.html</a:t>
            </a:r>
            <a:endParaRPr lang="en" sz="1200">
              <a:solidFill>
                <a:schemeClr val="bg1"/>
              </a:solidFill>
              <a:latin typeface="Muli"/>
              <a:ea typeface="Muli"/>
              <a:cs typeface="Muli"/>
              <a:sym typeface="Muli"/>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3711532" y="155288"/>
            <a:ext cx="1617751"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Module</a:t>
            </a:r>
            <a:endParaRPr lang="en-US" sz="3200" b="1">
              <a:solidFill>
                <a:srgbClr val="7F7F7F"/>
              </a:solidFill>
              <a:latin typeface="Arial" charset="0"/>
              <a:ea typeface="Verdana" pitchFamily="34" charset="0"/>
            </a:endParaRPr>
          </a:p>
        </p:txBody>
      </p:sp>
      <p:sp>
        <p:nvSpPr>
          <p:cNvPr id="9" name="Freeform 8"/>
          <p:cNvSpPr/>
          <p:nvPr/>
        </p:nvSpPr>
        <p:spPr>
          <a:xfrm rot="374664">
            <a:off x="3819769" y="990600"/>
            <a:ext cx="1590675" cy="194786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Freeform 28"/>
          <p:cNvSpPr/>
          <p:nvPr/>
        </p:nvSpPr>
        <p:spPr>
          <a:xfrm rot="21007622" flipH="1" flipV="1">
            <a:off x="3882258" y="2953132"/>
            <a:ext cx="1590675" cy="1949053"/>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5"/>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Freeform 30"/>
          <p:cNvSpPr/>
          <p:nvPr/>
        </p:nvSpPr>
        <p:spPr>
          <a:xfrm rot="16029520" flipH="1" flipV="1">
            <a:off x="5028804" y="1540067"/>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4"/>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reeform 31"/>
          <p:cNvSpPr/>
          <p:nvPr/>
        </p:nvSpPr>
        <p:spPr>
          <a:xfrm rot="18158545">
            <a:off x="2849423" y="1109145"/>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Freeform 32"/>
          <p:cNvSpPr/>
          <p:nvPr/>
        </p:nvSpPr>
        <p:spPr>
          <a:xfrm rot="14422133">
            <a:off x="2825354" y="2171304"/>
            <a:ext cx="1193006" cy="2598737"/>
          </a:xfrm>
          <a:custGeom>
            <a:avLst/>
            <a:gdLst>
              <a:gd name="connsiteX0" fmla="*/ 590550 w 1276350"/>
              <a:gd name="connsiteY0" fmla="*/ 2349500 h 2349500"/>
              <a:gd name="connsiteX1" fmla="*/ 406400 w 1276350"/>
              <a:gd name="connsiteY1" fmla="*/ 13589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590550 w 1276350"/>
              <a:gd name="connsiteY0" fmla="*/ 2349500 h 2349500"/>
              <a:gd name="connsiteX1" fmla="*/ 394494 w 1276350"/>
              <a:gd name="connsiteY1" fmla="*/ 1397000 h 2349500"/>
              <a:gd name="connsiteX2" fmla="*/ 0 w 1276350"/>
              <a:gd name="connsiteY2" fmla="*/ 958850 h 2349500"/>
              <a:gd name="connsiteX3" fmla="*/ 12700 w 1276350"/>
              <a:gd name="connsiteY3" fmla="*/ 50800 h 2349500"/>
              <a:gd name="connsiteX4" fmla="*/ 1130300 w 1276350"/>
              <a:gd name="connsiteY4" fmla="*/ 0 h 2349500"/>
              <a:gd name="connsiteX5" fmla="*/ 1276350 w 1276350"/>
              <a:gd name="connsiteY5" fmla="*/ 1073150 h 2349500"/>
              <a:gd name="connsiteX6" fmla="*/ 590550 w 1276350"/>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73893 w 1359693"/>
              <a:gd name="connsiteY0" fmla="*/ 2349500 h 2349500"/>
              <a:gd name="connsiteX1" fmla="*/ 477837 w 1359693"/>
              <a:gd name="connsiteY1" fmla="*/ 1397000 h 2349500"/>
              <a:gd name="connsiteX2" fmla="*/ 0 w 1359693"/>
              <a:gd name="connsiteY2" fmla="*/ 908844 h 2349500"/>
              <a:gd name="connsiteX3" fmla="*/ 96043 w 1359693"/>
              <a:gd name="connsiteY3" fmla="*/ 50800 h 2349500"/>
              <a:gd name="connsiteX4" fmla="*/ 1213643 w 1359693"/>
              <a:gd name="connsiteY4" fmla="*/ 0 h 2349500"/>
              <a:gd name="connsiteX5" fmla="*/ 1359693 w 1359693"/>
              <a:gd name="connsiteY5" fmla="*/ 1073150 h 2349500"/>
              <a:gd name="connsiteX6" fmla="*/ 673893 w 1359693"/>
              <a:gd name="connsiteY6" fmla="*/ 2349500 h 2349500"/>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359693"/>
              <a:gd name="connsiteY0" fmla="*/ 2356644 h 2356644"/>
              <a:gd name="connsiteX1" fmla="*/ 477837 w 1359693"/>
              <a:gd name="connsiteY1" fmla="*/ 1397000 h 2356644"/>
              <a:gd name="connsiteX2" fmla="*/ 0 w 1359693"/>
              <a:gd name="connsiteY2" fmla="*/ 908844 h 2356644"/>
              <a:gd name="connsiteX3" fmla="*/ 96043 w 1359693"/>
              <a:gd name="connsiteY3" fmla="*/ 50800 h 2356644"/>
              <a:gd name="connsiteX4" fmla="*/ 1213643 w 1359693"/>
              <a:gd name="connsiteY4" fmla="*/ 0 h 2356644"/>
              <a:gd name="connsiteX5" fmla="*/ 1359693 w 1359693"/>
              <a:gd name="connsiteY5" fmla="*/ 1073150 h 2356644"/>
              <a:gd name="connsiteX6" fmla="*/ 685800 w 1359693"/>
              <a:gd name="connsiteY6" fmla="*/ 2356644 h 2356644"/>
              <a:gd name="connsiteX0" fmla="*/ 685800 w 1404066"/>
              <a:gd name="connsiteY0" fmla="*/ 2356644 h 2356644"/>
              <a:gd name="connsiteX1" fmla="*/ 477837 w 1404066"/>
              <a:gd name="connsiteY1" fmla="*/ 1397000 h 2356644"/>
              <a:gd name="connsiteX2" fmla="*/ 0 w 1404066"/>
              <a:gd name="connsiteY2" fmla="*/ 908844 h 2356644"/>
              <a:gd name="connsiteX3" fmla="*/ 96043 w 1404066"/>
              <a:gd name="connsiteY3" fmla="*/ 50800 h 2356644"/>
              <a:gd name="connsiteX4" fmla="*/ 1213643 w 1404066"/>
              <a:gd name="connsiteY4" fmla="*/ 0 h 2356644"/>
              <a:gd name="connsiteX5" fmla="*/ 1359693 w 1404066"/>
              <a:gd name="connsiteY5" fmla="*/ 1073150 h 2356644"/>
              <a:gd name="connsiteX6" fmla="*/ 685800 w 1404066"/>
              <a:gd name="connsiteY6" fmla="*/ 2356644 h 2356644"/>
              <a:gd name="connsiteX0" fmla="*/ 685800 w 1444658"/>
              <a:gd name="connsiteY0" fmla="*/ 2356644 h 2356644"/>
              <a:gd name="connsiteX1" fmla="*/ 477837 w 1444658"/>
              <a:gd name="connsiteY1" fmla="*/ 1397000 h 2356644"/>
              <a:gd name="connsiteX2" fmla="*/ 0 w 1444658"/>
              <a:gd name="connsiteY2" fmla="*/ 908844 h 2356644"/>
              <a:gd name="connsiteX3" fmla="*/ 96043 w 1444658"/>
              <a:gd name="connsiteY3" fmla="*/ 50800 h 2356644"/>
              <a:gd name="connsiteX4" fmla="*/ 1213643 w 1444658"/>
              <a:gd name="connsiteY4" fmla="*/ 0 h 2356644"/>
              <a:gd name="connsiteX5" fmla="*/ 1359693 w 1444658"/>
              <a:gd name="connsiteY5" fmla="*/ 1073150 h 2356644"/>
              <a:gd name="connsiteX6" fmla="*/ 685800 w 1444658"/>
              <a:gd name="connsiteY6" fmla="*/ 2356644 h 2356644"/>
              <a:gd name="connsiteX0" fmla="*/ 685800 w 1458167"/>
              <a:gd name="connsiteY0" fmla="*/ 2356644 h 2356644"/>
              <a:gd name="connsiteX1" fmla="*/ 477837 w 1458167"/>
              <a:gd name="connsiteY1" fmla="*/ 1397000 h 2356644"/>
              <a:gd name="connsiteX2" fmla="*/ 0 w 1458167"/>
              <a:gd name="connsiteY2" fmla="*/ 908844 h 2356644"/>
              <a:gd name="connsiteX3" fmla="*/ 96043 w 1458167"/>
              <a:gd name="connsiteY3" fmla="*/ 50800 h 2356644"/>
              <a:gd name="connsiteX4" fmla="*/ 1213643 w 1458167"/>
              <a:gd name="connsiteY4" fmla="*/ 0 h 2356644"/>
              <a:gd name="connsiteX5" fmla="*/ 1359693 w 1458167"/>
              <a:gd name="connsiteY5" fmla="*/ 1073150 h 2356644"/>
              <a:gd name="connsiteX6" fmla="*/ 685800 w 1458167"/>
              <a:gd name="connsiteY6" fmla="*/ 2356644 h 2356644"/>
              <a:gd name="connsiteX0" fmla="*/ 685800 w 1458167"/>
              <a:gd name="connsiteY0" fmla="*/ 2484291 h 2484291"/>
              <a:gd name="connsiteX1" fmla="*/ 477837 w 1458167"/>
              <a:gd name="connsiteY1" fmla="*/ 1524647 h 2484291"/>
              <a:gd name="connsiteX2" fmla="*/ 0 w 1458167"/>
              <a:gd name="connsiteY2" fmla="*/ 1036491 h 2484291"/>
              <a:gd name="connsiteX3" fmla="*/ 96043 w 1458167"/>
              <a:gd name="connsiteY3" fmla="*/ 178447 h 2484291"/>
              <a:gd name="connsiteX4" fmla="*/ 1213643 w 1458167"/>
              <a:gd name="connsiteY4" fmla="*/ 127647 h 2484291"/>
              <a:gd name="connsiteX5" fmla="*/ 1359693 w 1458167"/>
              <a:gd name="connsiteY5" fmla="*/ 1200797 h 2484291"/>
              <a:gd name="connsiteX6" fmla="*/ 685800 w 1458167"/>
              <a:gd name="connsiteY6" fmla="*/ 2484291 h 2484291"/>
              <a:gd name="connsiteX0" fmla="*/ 685800 w 1458167"/>
              <a:gd name="connsiteY0" fmla="*/ 2484832 h 2484832"/>
              <a:gd name="connsiteX1" fmla="*/ 477837 w 1458167"/>
              <a:gd name="connsiteY1" fmla="*/ 1525188 h 2484832"/>
              <a:gd name="connsiteX2" fmla="*/ 0 w 1458167"/>
              <a:gd name="connsiteY2" fmla="*/ 1037032 h 2484832"/>
              <a:gd name="connsiteX3" fmla="*/ 76993 w 1458167"/>
              <a:gd name="connsiteY3" fmla="*/ 176607 h 2484832"/>
              <a:gd name="connsiteX4" fmla="*/ 1213643 w 1458167"/>
              <a:gd name="connsiteY4" fmla="*/ 128188 h 2484832"/>
              <a:gd name="connsiteX5" fmla="*/ 1359693 w 1458167"/>
              <a:gd name="connsiteY5" fmla="*/ 1201338 h 2484832"/>
              <a:gd name="connsiteX6" fmla="*/ 685800 w 1458167"/>
              <a:gd name="connsiteY6" fmla="*/ 2484832 h 2484832"/>
              <a:gd name="connsiteX0" fmla="*/ 685800 w 1458167"/>
              <a:gd name="connsiteY0" fmla="*/ 2598539 h 2598539"/>
              <a:gd name="connsiteX1" fmla="*/ 477837 w 1458167"/>
              <a:gd name="connsiteY1" fmla="*/ 1638895 h 2598539"/>
              <a:gd name="connsiteX2" fmla="*/ 0 w 1458167"/>
              <a:gd name="connsiteY2" fmla="*/ 1150739 h 2598539"/>
              <a:gd name="connsiteX3" fmla="*/ 76993 w 1458167"/>
              <a:gd name="connsiteY3" fmla="*/ 290314 h 2598539"/>
              <a:gd name="connsiteX4" fmla="*/ 1213643 w 1458167"/>
              <a:gd name="connsiteY4" fmla="*/ 241895 h 2598539"/>
              <a:gd name="connsiteX5" fmla="*/ 1359693 w 1458167"/>
              <a:gd name="connsiteY5" fmla="*/ 1315045 h 2598539"/>
              <a:gd name="connsiteX6" fmla="*/ 685800 w 1458167"/>
              <a:gd name="connsiteY6" fmla="*/ 2598539 h 2598539"/>
              <a:gd name="connsiteX0" fmla="*/ 761202 w 1533569"/>
              <a:gd name="connsiteY0" fmla="*/ 2598539 h 2598539"/>
              <a:gd name="connsiteX1" fmla="*/ 553239 w 1533569"/>
              <a:gd name="connsiteY1" fmla="*/ 1638895 h 2598539"/>
              <a:gd name="connsiteX2" fmla="*/ 75402 w 1533569"/>
              <a:gd name="connsiteY2" fmla="*/ 1150739 h 2598539"/>
              <a:gd name="connsiteX3" fmla="*/ 152395 w 1533569"/>
              <a:gd name="connsiteY3" fmla="*/ 290314 h 2598539"/>
              <a:gd name="connsiteX4" fmla="*/ 1289045 w 1533569"/>
              <a:gd name="connsiteY4" fmla="*/ 241895 h 2598539"/>
              <a:gd name="connsiteX5" fmla="*/ 1435095 w 1533569"/>
              <a:gd name="connsiteY5" fmla="*/ 1315045 h 2598539"/>
              <a:gd name="connsiteX6" fmla="*/ 761202 w 1533569"/>
              <a:gd name="connsiteY6" fmla="*/ 2598539 h 2598539"/>
              <a:gd name="connsiteX0" fmla="*/ 825046 w 1597413"/>
              <a:gd name="connsiteY0" fmla="*/ 2598539 h 2598539"/>
              <a:gd name="connsiteX1" fmla="*/ 617083 w 1597413"/>
              <a:gd name="connsiteY1" fmla="*/ 1638895 h 2598539"/>
              <a:gd name="connsiteX2" fmla="*/ 139246 w 1597413"/>
              <a:gd name="connsiteY2" fmla="*/ 1150739 h 2598539"/>
              <a:gd name="connsiteX3" fmla="*/ 216239 w 1597413"/>
              <a:gd name="connsiteY3" fmla="*/ 290314 h 2598539"/>
              <a:gd name="connsiteX4" fmla="*/ 1352889 w 1597413"/>
              <a:gd name="connsiteY4" fmla="*/ 241895 h 2598539"/>
              <a:gd name="connsiteX5" fmla="*/ 1498939 w 1597413"/>
              <a:gd name="connsiteY5" fmla="*/ 1315045 h 2598539"/>
              <a:gd name="connsiteX6" fmla="*/ 825046 w 1597413"/>
              <a:gd name="connsiteY6" fmla="*/ 2598539 h 2598539"/>
              <a:gd name="connsiteX0" fmla="*/ 818095 w 1590462"/>
              <a:gd name="connsiteY0" fmla="*/ 2598539 h 2598539"/>
              <a:gd name="connsiteX1" fmla="*/ 610132 w 1590462"/>
              <a:gd name="connsiteY1" fmla="*/ 1638895 h 2598539"/>
              <a:gd name="connsiteX2" fmla="*/ 132295 w 1590462"/>
              <a:gd name="connsiteY2" fmla="*/ 1150739 h 2598539"/>
              <a:gd name="connsiteX3" fmla="*/ 209288 w 1590462"/>
              <a:gd name="connsiteY3" fmla="*/ 290314 h 2598539"/>
              <a:gd name="connsiteX4" fmla="*/ 1345938 w 1590462"/>
              <a:gd name="connsiteY4" fmla="*/ 241895 h 2598539"/>
              <a:gd name="connsiteX5" fmla="*/ 1491988 w 1590462"/>
              <a:gd name="connsiteY5" fmla="*/ 1315045 h 2598539"/>
              <a:gd name="connsiteX6" fmla="*/ 818095 w 1590462"/>
              <a:gd name="connsiteY6" fmla="*/ 2598539 h 259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462" h="2598539">
                <a:moveTo>
                  <a:pt x="818095" y="2598539"/>
                </a:moveTo>
                <a:cubicBezTo>
                  <a:pt x="771793" y="2281039"/>
                  <a:pt x="789784" y="1984970"/>
                  <a:pt x="610132" y="1638895"/>
                </a:cubicBezTo>
                <a:cubicBezTo>
                  <a:pt x="484191" y="1469032"/>
                  <a:pt x="324911" y="1322983"/>
                  <a:pt x="132295" y="1150739"/>
                </a:cubicBezTo>
                <a:cubicBezTo>
                  <a:pt x="-34922" y="997281"/>
                  <a:pt x="-78313" y="672372"/>
                  <a:pt x="209288" y="290314"/>
                </a:cubicBezTo>
                <a:cubicBezTo>
                  <a:pt x="560390" y="-112382"/>
                  <a:pt x="1037699" y="-65022"/>
                  <a:pt x="1345938" y="241895"/>
                </a:cubicBezTo>
                <a:cubicBezTo>
                  <a:pt x="1606553" y="511506"/>
                  <a:pt x="1664761" y="864458"/>
                  <a:pt x="1491988" y="1315045"/>
                </a:cubicBezTo>
                <a:cubicBezTo>
                  <a:pt x="1293551" y="1783357"/>
                  <a:pt x="1073682" y="2189758"/>
                  <a:pt x="818095" y="259853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G_Oval 58"/>
          <p:cNvSpPr/>
          <p:nvPr/>
        </p:nvSpPr>
        <p:spPr bwMode="gray">
          <a:xfrm>
            <a:off x="4286864" y="2763804"/>
            <a:ext cx="457644" cy="343233"/>
          </a:xfrm>
          <a:prstGeom prst="ellipse">
            <a:avLst/>
          </a:prstGeom>
          <a:gradFill>
            <a:gsLst>
              <a:gs pos="0">
                <a:schemeClr val="bg2"/>
              </a:gs>
              <a:gs pos="25000">
                <a:schemeClr val="bg2">
                  <a:lumMod val="75000"/>
                </a:schemeClr>
              </a:gs>
              <a:gs pos="50000">
                <a:schemeClr val="bg2">
                  <a:lumMod val="53000"/>
                </a:schemeClr>
              </a:gs>
              <a:gs pos="75000">
                <a:schemeClr val="bg2">
                  <a:lumMod val="75000"/>
                </a:schemeClr>
              </a:gs>
              <a:gs pos="100000">
                <a:schemeClr val="bg2"/>
              </a:gs>
            </a:gsLst>
            <a:lin ang="5400000" scaled="0"/>
          </a:gradFill>
          <a:ln w="28575">
            <a:noFill/>
          </a:ln>
          <a:effectLst>
            <a:outerShdw blurRad="152400" dist="127000" dir="5400000" sx="90000" sy="-19000" rotWithShape="0">
              <a:prstClr val="black">
                <a:alpha val="15000"/>
              </a:prstClr>
            </a:outerShdw>
          </a:effectLst>
          <a:scene3d>
            <a:camera prst="orthographicFront">
              <a:rot lat="0" lon="0" rev="0"/>
            </a:camera>
            <a:lightRig rig="glow" dir="t">
              <a:rot lat="0" lon="0" rev="3000000"/>
            </a:lightRig>
          </a:scene3d>
          <a:sp3d prstMaterial="dkEdge">
            <a:bevelT w="190500" h="190500"/>
            <a:contourClr>
              <a:srgbClr val="000000"/>
            </a:contourClr>
          </a:sp3d>
        </p:spPr>
        <p:style>
          <a:lnRef idx="3">
            <a:schemeClr val="lt1"/>
          </a:lnRef>
          <a:fillRef idx="1">
            <a:schemeClr val="accent3"/>
          </a:fillRef>
          <a:effectRef idx="1">
            <a:schemeClr val="accent3"/>
          </a:effectRef>
          <a:fontRef idx="minor">
            <a:schemeClr val="lt1"/>
          </a:fontRef>
        </p:style>
        <p:txBody>
          <a:bodyPr lIns="0" rIns="0" anchor="ctr"/>
          <a:lstStyle/>
          <a:p>
            <a:pPr algn="ctr" fontAlgn="auto">
              <a:spcBef>
                <a:spcPts val="0"/>
              </a:spcBef>
              <a:spcAft>
                <a:spcPts val="0"/>
              </a:spcAft>
              <a:defRPr/>
            </a:pPr>
            <a:endParaRPr 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228" name="Rectangle 36"/>
          <p:cNvSpPr>
            <a:spLocks noChangeArrowheads="1"/>
          </p:cNvSpPr>
          <p:nvPr/>
        </p:nvSpPr>
        <p:spPr bwMode="auto">
          <a:xfrm>
            <a:off x="4149727" y="1394015"/>
            <a:ext cx="1258887" cy="338554"/>
          </a:xfrm>
          <a:prstGeom prst="rect">
            <a:avLst/>
          </a:prstGeom>
          <a:noFill/>
          <a:ln w="9525">
            <a:noFill/>
            <a:miter lim="800000"/>
            <a:headEnd/>
            <a:tailEnd/>
          </a:ln>
        </p:spPr>
        <p:txBody>
          <a:bodyPr anchor="ctr">
            <a:spAutoFit/>
          </a:bodyPr>
          <a:lstStyle/>
          <a:p>
            <a:pPr algn="ctr"/>
            <a:r>
              <a:rPr lang="en-US" sz="1600"/>
              <a:t>C</a:t>
            </a:r>
            <a:r>
              <a:rPr lang="en-US" sz="1600" smtClean="0"/>
              <a:t>omponent</a:t>
            </a:r>
            <a:endParaRPr lang="en-US" sz="1600">
              <a:solidFill>
                <a:schemeClr val="bg1"/>
              </a:solidFill>
              <a:latin typeface="Arial" charset="0"/>
            </a:endParaRPr>
          </a:p>
        </p:txBody>
      </p:sp>
      <p:sp>
        <p:nvSpPr>
          <p:cNvPr id="9229" name="Rectangle 37"/>
          <p:cNvSpPr>
            <a:spLocks noChangeArrowheads="1"/>
          </p:cNvSpPr>
          <p:nvPr/>
        </p:nvSpPr>
        <p:spPr bwMode="auto">
          <a:xfrm>
            <a:off x="4092807" y="4054937"/>
            <a:ext cx="1258887" cy="338554"/>
          </a:xfrm>
          <a:prstGeom prst="rect">
            <a:avLst/>
          </a:prstGeom>
          <a:noFill/>
          <a:ln w="9525">
            <a:noFill/>
            <a:miter lim="800000"/>
            <a:headEnd/>
            <a:tailEnd/>
          </a:ln>
        </p:spPr>
        <p:txBody>
          <a:bodyPr anchor="ctr">
            <a:spAutoFit/>
          </a:bodyPr>
          <a:lstStyle/>
          <a:p>
            <a:pPr algn="ctr"/>
            <a:r>
              <a:rPr lang="en-US" sz="1600"/>
              <a:t>service</a:t>
            </a:r>
            <a:endParaRPr lang="en-US" sz="1600">
              <a:solidFill>
                <a:schemeClr val="bg1"/>
              </a:solidFill>
              <a:latin typeface="Arial" charset="0"/>
            </a:endParaRPr>
          </a:p>
        </p:txBody>
      </p:sp>
      <p:sp>
        <p:nvSpPr>
          <p:cNvPr id="9230" name="Rectangle 38"/>
          <p:cNvSpPr>
            <a:spLocks noChangeArrowheads="1"/>
          </p:cNvSpPr>
          <p:nvPr/>
        </p:nvSpPr>
        <p:spPr bwMode="auto">
          <a:xfrm>
            <a:off x="5316539" y="3421648"/>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1" name="Rectangle 39"/>
          <p:cNvSpPr>
            <a:spLocks noChangeArrowheads="1"/>
          </p:cNvSpPr>
          <p:nvPr/>
        </p:nvSpPr>
        <p:spPr bwMode="auto">
          <a:xfrm>
            <a:off x="5329283" y="2680640"/>
            <a:ext cx="1258887" cy="338554"/>
          </a:xfrm>
          <a:prstGeom prst="rect">
            <a:avLst/>
          </a:prstGeom>
          <a:noFill/>
          <a:ln w="9525">
            <a:noFill/>
            <a:miter lim="800000"/>
            <a:headEnd/>
            <a:tailEnd/>
          </a:ln>
        </p:spPr>
        <p:txBody>
          <a:bodyPr anchor="ctr">
            <a:spAutoFit/>
          </a:bodyPr>
          <a:lstStyle/>
          <a:p>
            <a:pPr algn="ctr"/>
            <a:r>
              <a:rPr lang="en-US" sz="1600" smtClean="0">
                <a:solidFill>
                  <a:schemeClr val="bg1"/>
                </a:solidFill>
                <a:latin typeface="Arial" charset="0"/>
              </a:rPr>
              <a:t>........</a:t>
            </a:r>
            <a:endParaRPr lang="en-US" sz="1600">
              <a:solidFill>
                <a:schemeClr val="bg1"/>
              </a:solidFill>
              <a:latin typeface="Arial" charset="0"/>
            </a:endParaRPr>
          </a:p>
        </p:txBody>
      </p:sp>
      <p:sp>
        <p:nvSpPr>
          <p:cNvPr id="9232" name="Rectangle 40"/>
          <p:cNvSpPr>
            <a:spLocks noChangeArrowheads="1"/>
          </p:cNvSpPr>
          <p:nvPr/>
        </p:nvSpPr>
        <p:spPr bwMode="auto">
          <a:xfrm>
            <a:off x="2374900" y="3429984"/>
            <a:ext cx="1258888" cy="338554"/>
          </a:xfrm>
          <a:prstGeom prst="rect">
            <a:avLst/>
          </a:prstGeom>
          <a:noFill/>
          <a:ln w="9525">
            <a:noFill/>
            <a:miter lim="800000"/>
            <a:headEnd/>
            <a:tailEnd/>
          </a:ln>
        </p:spPr>
        <p:txBody>
          <a:bodyPr anchor="ctr">
            <a:spAutoFit/>
          </a:bodyPr>
          <a:lstStyle/>
          <a:p>
            <a:pPr algn="ctr"/>
            <a:r>
              <a:rPr lang="en-US" sz="1600"/>
              <a:t>pipe</a:t>
            </a:r>
            <a:endParaRPr lang="en-US" sz="1600">
              <a:solidFill>
                <a:schemeClr val="bg1"/>
              </a:solidFill>
              <a:latin typeface="Arial" charset="0"/>
            </a:endParaRPr>
          </a:p>
        </p:txBody>
      </p:sp>
      <p:sp>
        <p:nvSpPr>
          <p:cNvPr id="9233" name="Rectangle 41"/>
          <p:cNvSpPr>
            <a:spLocks noChangeArrowheads="1"/>
          </p:cNvSpPr>
          <p:nvPr/>
        </p:nvSpPr>
        <p:spPr bwMode="auto">
          <a:xfrm>
            <a:off x="2507217" y="2009978"/>
            <a:ext cx="1258888" cy="338554"/>
          </a:xfrm>
          <a:prstGeom prst="rect">
            <a:avLst/>
          </a:prstGeom>
          <a:noFill/>
          <a:ln w="9525">
            <a:noFill/>
            <a:miter lim="800000"/>
            <a:headEnd/>
            <a:tailEnd/>
          </a:ln>
        </p:spPr>
        <p:txBody>
          <a:bodyPr anchor="ctr">
            <a:spAutoFit/>
          </a:bodyPr>
          <a:lstStyle/>
          <a:p>
            <a:pPr algn="ctr"/>
            <a:r>
              <a:rPr lang="en-US" sz="1600" smtClean="0"/>
              <a:t>directive</a:t>
            </a:r>
            <a:endParaRPr lang="en-US" sz="1600">
              <a:solidFill>
                <a:schemeClr val="bg1"/>
              </a:solidFill>
              <a:latin typeface="Arial" charset="0"/>
            </a:endParaRPr>
          </a:p>
        </p:txBody>
      </p:sp>
    </p:spTree>
    <p:extLst>
      <p:ext uri="{BB962C8B-B14F-4D97-AF65-F5344CB8AC3E}">
        <p14:creationId xmlns:p14="http://schemas.microsoft.com/office/powerpoint/2010/main" val="3558095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p:nvPr/>
        </p:nvSpPr>
        <p:spPr>
          <a:xfrm>
            <a:off x="3419243" y="2013662"/>
            <a:ext cx="1407900" cy="1407900"/>
          </a:xfrm>
          <a:prstGeom prst="rect">
            <a:avLst/>
          </a:prstGeom>
          <a:solidFill>
            <a:srgbClr val="7198A9"/>
          </a:solidFill>
          <a:ln>
            <a:noFill/>
          </a:ln>
        </p:spPr>
        <p:txBody>
          <a:bodyPr lIns="91425" tIns="91425" rIns="91425" bIns="91425" anchor="ctr" anchorCtr="0">
            <a:noAutofit/>
          </a:bodyPr>
          <a:lstStyle/>
          <a:p>
            <a:pPr lvl="0" algn="ctr">
              <a:spcBef>
                <a:spcPts val="0"/>
              </a:spcBef>
              <a:buNone/>
            </a:pPr>
            <a:r>
              <a:rPr lang="en" sz="1200" smtClean="0">
                <a:solidFill>
                  <a:srgbClr val="FFFFFF"/>
                </a:solidFill>
                <a:latin typeface="Muli"/>
                <a:ea typeface="Muli"/>
                <a:cs typeface="Muli"/>
                <a:sym typeface="Muli"/>
              </a:rPr>
              <a:t>Component</a:t>
            </a:r>
            <a:endParaRPr lang="en" sz="1200">
              <a:solidFill>
                <a:srgbClr val="FFFFFF"/>
              </a:solidFill>
              <a:latin typeface="Muli"/>
              <a:ea typeface="Muli"/>
              <a:cs typeface="Muli"/>
              <a:sym typeface="Muli"/>
            </a:endParaRPr>
          </a:p>
        </p:txBody>
      </p:sp>
      <p:sp>
        <p:nvSpPr>
          <p:cNvPr id="353" name="Shape 353"/>
          <p:cNvSpPr txBox="1">
            <a:spLocks noGrp="1"/>
          </p:cNvSpPr>
          <p:nvPr>
            <p:ph type="title"/>
          </p:nvPr>
        </p:nvSpPr>
        <p:spPr>
          <a:xfrm>
            <a:off x="2185242" y="54275"/>
            <a:ext cx="4115399" cy="383361"/>
          </a:xfrm>
          <a:prstGeom prst="rect">
            <a:avLst/>
          </a:prstGeom>
        </p:spPr>
        <p:txBody>
          <a:bodyPr lIns="91425" tIns="91425" rIns="91425" bIns="91425" anchor="b" anchorCtr="0">
            <a:noAutofit/>
          </a:bodyPr>
          <a:lstStyle/>
          <a:p>
            <a:pPr lvl="0" algn="ctr">
              <a:spcBef>
                <a:spcPts val="0"/>
              </a:spcBef>
              <a:buNone/>
            </a:pPr>
            <a:r>
              <a:rPr lang="en" b="1" smtClean="0"/>
              <a:t>Thành Phần Của 1 Component</a:t>
            </a:r>
            <a:endParaRPr lang="en" b="1"/>
          </a:p>
        </p:txBody>
      </p:sp>
      <p:sp>
        <p:nvSpPr>
          <p:cNvPr id="354" name="Shape 354"/>
          <p:cNvSpPr/>
          <p:nvPr/>
        </p:nvSpPr>
        <p:spPr>
          <a:xfrm>
            <a:off x="1739098" y="2008625"/>
            <a:ext cx="1701299" cy="1407900"/>
          </a:xfrm>
          <a:prstGeom prst="rightArrowCallout">
            <a:avLst>
              <a:gd name="adj1" fmla="val 10256"/>
              <a:gd name="adj2" fmla="val 11286"/>
              <a:gd name="adj3" fmla="val 11589"/>
              <a:gd name="adj4" fmla="val 82278"/>
            </a:avLst>
          </a:prstGeom>
          <a:solidFill>
            <a:srgbClr val="EDC67B"/>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Template</a:t>
            </a:r>
          </a:p>
          <a:p>
            <a:pPr lvl="0" algn="ctr">
              <a:spcBef>
                <a:spcPts val="0"/>
              </a:spcBef>
              <a:buNone/>
            </a:pPr>
            <a:r>
              <a:rPr lang="en" sz="1200" smtClean="0">
                <a:solidFill>
                  <a:srgbClr val="4D778A"/>
                </a:solidFill>
                <a:latin typeface="Muli"/>
                <a:ea typeface="Muli"/>
                <a:cs typeface="Muli"/>
                <a:sym typeface="Muli"/>
              </a:rPr>
              <a:t>( Html )</a:t>
            </a:r>
            <a:endParaRPr lang="en" sz="1200">
              <a:solidFill>
                <a:srgbClr val="4D778A"/>
              </a:solidFill>
              <a:latin typeface="Muli"/>
              <a:ea typeface="Muli"/>
              <a:cs typeface="Muli"/>
              <a:sym typeface="Muli"/>
            </a:endParaRPr>
          </a:p>
        </p:txBody>
      </p:sp>
      <p:sp>
        <p:nvSpPr>
          <p:cNvPr id="355" name="Shape 355"/>
          <p:cNvSpPr/>
          <p:nvPr/>
        </p:nvSpPr>
        <p:spPr>
          <a:xfrm flipH="1">
            <a:off x="4806068" y="2008625"/>
            <a:ext cx="1701299" cy="1407900"/>
          </a:xfrm>
          <a:prstGeom prst="rightArrowCallout">
            <a:avLst>
              <a:gd name="adj1" fmla="val 10256"/>
              <a:gd name="adj2" fmla="val 11286"/>
              <a:gd name="adj3" fmla="val 11589"/>
              <a:gd name="adj4" fmla="val 82278"/>
            </a:avLst>
          </a:prstGeom>
          <a:solidFill>
            <a:srgbClr val="CEDBE0"/>
          </a:solidFill>
          <a:ln>
            <a:noFill/>
          </a:ln>
        </p:spPr>
        <p:txBody>
          <a:bodyPr lIns="91425" tIns="91425" rIns="91425" bIns="91425" anchor="ctr" anchorCtr="0">
            <a:noAutofit/>
          </a:bodyPr>
          <a:lstStyle/>
          <a:p>
            <a:pPr lvl="0" algn="ctr">
              <a:spcBef>
                <a:spcPts val="0"/>
              </a:spcBef>
              <a:buNone/>
            </a:pPr>
            <a:r>
              <a:rPr lang="en" sz="1200" smtClean="0">
                <a:solidFill>
                  <a:srgbClr val="4D778A"/>
                </a:solidFill>
                <a:latin typeface="Muli"/>
                <a:ea typeface="Muli"/>
                <a:cs typeface="Muli"/>
                <a:sym typeface="Muli"/>
              </a:rPr>
              <a:t>CSS</a:t>
            </a:r>
            <a:endParaRPr lang="en" sz="1200">
              <a:solidFill>
                <a:srgbClr val="4D778A"/>
              </a:solidFill>
              <a:latin typeface="Muli"/>
              <a:ea typeface="Muli"/>
              <a:cs typeface="Muli"/>
              <a:sym typeface="Muli"/>
            </a:endParaRPr>
          </a:p>
        </p:txBody>
      </p:sp>
      <p:sp>
        <p:nvSpPr>
          <p:cNvPr id="2" name="Down Arrow Callout 1"/>
          <p:cNvSpPr/>
          <p:nvPr/>
        </p:nvSpPr>
        <p:spPr>
          <a:xfrm>
            <a:off x="3363402" y="540689"/>
            <a:ext cx="1471692" cy="146793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Class</a:t>
            </a:r>
          </a:p>
          <a:p>
            <a:pPr algn="ct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ts</a:t>
            </a:r>
            <a:r>
              <a:rPr lang="en-US"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3" y="126687"/>
            <a:ext cx="2400300" cy="1028700"/>
          </a:xfrm>
          <a:prstGeom prst="rect">
            <a:avLst/>
          </a:prstGeom>
          <a:noFill/>
          <a:ln w="12700">
            <a:solidFill>
              <a:schemeClr val="bg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78215" y="4171620"/>
            <a:ext cx="2271776" cy="307777"/>
          </a:xfrm>
          <a:prstGeom prst="rect">
            <a:avLst/>
          </a:prstGeom>
          <a:noFill/>
          <a:ln w="12700">
            <a:solidFill>
              <a:schemeClr val="bg2">
                <a:lumMod val="60000"/>
                <a:lumOff val="40000"/>
              </a:schemeClr>
            </a:solidFill>
          </a:ln>
        </p:spPr>
        <p:txBody>
          <a:bodyPr wrap="none" rtlCol="0">
            <a:spAutoFit/>
          </a:bodyPr>
          <a:lstStyle/>
          <a:p>
            <a:r>
              <a:rPr lang="en-US" smtClean="0">
                <a:solidFill>
                  <a:schemeClr val="bg1">
                    <a:lumMod val="50000"/>
                  </a:schemeClr>
                </a:solidFill>
              </a:rPr>
              <a:t>$ </a:t>
            </a:r>
            <a:r>
              <a:rPr lang="en-US" err="1" smtClean="0">
                <a:solidFill>
                  <a:schemeClr val="bg1">
                    <a:lumMod val="50000"/>
                  </a:schemeClr>
                </a:solidFill>
              </a:rPr>
              <a:t>ng</a:t>
            </a:r>
            <a:r>
              <a:rPr lang="en-US" smtClean="0">
                <a:solidFill>
                  <a:schemeClr val="bg1">
                    <a:lumMod val="50000"/>
                  </a:schemeClr>
                </a:solidFill>
              </a:rPr>
              <a:t> g c &lt;ten-component&gt;</a:t>
            </a:r>
            <a:endParaRPr lang="en-US">
              <a:solidFill>
                <a:schemeClr val="bg1">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51" y="315310"/>
            <a:ext cx="4360272" cy="4619297"/>
          </a:xfrm>
          <a:prstGeom prst="rect">
            <a:avLst/>
          </a:prstGeom>
        </p:spPr>
      </p:pic>
      <p:sp>
        <p:nvSpPr>
          <p:cNvPr id="3" name="TextBox 2"/>
          <p:cNvSpPr txBox="1"/>
          <p:nvPr/>
        </p:nvSpPr>
        <p:spPr>
          <a:xfrm>
            <a:off x="520261" y="835572"/>
            <a:ext cx="1608083" cy="769441"/>
          </a:xfrm>
          <a:prstGeom prst="rect">
            <a:avLst/>
          </a:prstGeom>
          <a:noFill/>
        </p:spPr>
        <p:txBody>
          <a:bodyPr wrap="square" rtlCol="0">
            <a:spAutoFit/>
          </a:bodyPr>
          <a:lstStyle/>
          <a:p>
            <a:r>
              <a:rPr lang="en-US" sz="2200" b="1"/>
              <a:t>Lifecycle Hooks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9263"/>
            <a:ext cx="91440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47975" y="103286"/>
            <a:ext cx="3448050" cy="307777"/>
          </a:xfrm>
          <a:prstGeom prst="rect">
            <a:avLst/>
          </a:prstGeom>
          <a:noFill/>
          <a:ln w="12700">
            <a:solidFill>
              <a:schemeClr val="accent1"/>
            </a:solidFill>
          </a:ln>
        </p:spPr>
        <p:txBody>
          <a:bodyPr wrap="square" rtlCol="0">
            <a:spAutoFit/>
          </a:bodyPr>
          <a:lstStyle/>
          <a:p>
            <a:pPr algn="ctr"/>
            <a:r>
              <a:rPr lang="en-US" smtClean="0"/>
              <a:t>Chi tiết</a:t>
            </a:r>
            <a:r>
              <a:rPr lang="vi-VN" smtClean="0"/>
              <a:t> các</a:t>
            </a:r>
            <a:r>
              <a:rPr lang="en-US" smtClean="0"/>
              <a:t> Hook method</a:t>
            </a:r>
            <a:endParaRPr lang="en-US"/>
          </a:p>
        </p:txBody>
      </p:sp>
      <p:sp>
        <p:nvSpPr>
          <p:cNvPr id="3" name="TextBox 2"/>
          <p:cNvSpPr txBox="1"/>
          <p:nvPr/>
        </p:nvSpPr>
        <p:spPr>
          <a:xfrm>
            <a:off x="428625" y="674786"/>
            <a:ext cx="8148384" cy="523220"/>
          </a:xfrm>
          <a:prstGeom prst="rect">
            <a:avLst/>
          </a:prstGeom>
          <a:noFill/>
        </p:spPr>
        <p:txBody>
          <a:bodyPr wrap="none" rtlCol="0">
            <a:spAutoFit/>
          </a:bodyPr>
          <a:lstStyle/>
          <a:p>
            <a:pPr marL="342900" indent="-342900">
              <a:buAutoNum type="arabicPeriod"/>
            </a:pPr>
            <a:r>
              <a:rPr lang="vi-VN" b="1" smtClean="0"/>
              <a:t>Contructor : </a:t>
            </a:r>
            <a:r>
              <a:rPr lang="vi-VN" smtClean="0"/>
              <a:t>gọi trước tất cả các lifecycle hook thường dùng để tiêm các Dependency Injection,</a:t>
            </a:r>
          </a:p>
          <a:p>
            <a:r>
              <a:rPr lang="vi-VN"/>
              <a:t>	</a:t>
            </a:r>
            <a:r>
              <a:rPr lang="vi-VN" smtClean="0"/>
              <a:t>ví dụ như các service , đây không phải là 1 hook method</a:t>
            </a:r>
            <a:endParaRPr lang="en-US"/>
          </a:p>
        </p:txBody>
      </p:sp>
      <p:sp>
        <p:nvSpPr>
          <p:cNvPr id="5" name="TextBox 4"/>
          <p:cNvSpPr txBox="1"/>
          <p:nvPr/>
        </p:nvSpPr>
        <p:spPr>
          <a:xfrm>
            <a:off x="581024" y="1076324"/>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75435187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ctrTitle" idx="4294967295"/>
          </p:nvPr>
        </p:nvSpPr>
        <p:spPr>
          <a:xfrm>
            <a:off x="1929746" y="2219455"/>
            <a:ext cx="4715399" cy="1302973"/>
          </a:xfrm>
          <a:prstGeom prst="rect">
            <a:avLst/>
          </a:prstGeom>
          <a:noFill/>
          <a:ln>
            <a:noFill/>
          </a:ln>
        </p:spPr>
        <p:txBody>
          <a:bodyPr lIns="91425" tIns="91425" rIns="91425" bIns="91425" anchor="b" anchorCtr="0">
            <a:noAutofit/>
          </a:bodyPr>
          <a:lstStyle/>
          <a:p>
            <a:pPr lvl="0"/>
            <a:r>
              <a:rPr lang="en" sz="2800"/>
              <a:t>Truyền dữ liệu từ Component sang View </a:t>
            </a:r>
            <a:r>
              <a:rPr lang="en" sz="2800" smtClean="0"/>
              <a:t>và ngược lại ?</a:t>
            </a:r>
            <a:endParaRPr lang="en" sz="2800"/>
          </a:p>
        </p:txBody>
      </p:sp>
      <p:sp>
        <p:nvSpPr>
          <p:cNvPr id="9" name="Rectangle 89"/>
          <p:cNvSpPr>
            <a:spLocks noChangeArrowheads="1"/>
          </p:cNvSpPr>
          <p:nvPr/>
        </p:nvSpPr>
        <p:spPr bwMode="auto">
          <a:xfrm>
            <a:off x="1361792" y="638039"/>
            <a:ext cx="2620962" cy="307777"/>
          </a:xfrm>
          <a:prstGeom prst="rect">
            <a:avLst/>
          </a:prstGeom>
          <a:noFill/>
          <a:ln w="9525">
            <a:noFill/>
            <a:miter lim="800000"/>
            <a:headEnd/>
            <a:tailEnd/>
          </a:ln>
        </p:spPr>
        <p:txBody>
          <a:bodyPr anchor="ctr">
            <a:spAutoFit/>
          </a:bodyPr>
          <a:lstStyle/>
          <a:p>
            <a:pPr fontAlgn="auto">
              <a:spcBef>
                <a:spcPts val="0"/>
              </a:spcBef>
              <a:spcAft>
                <a:spcPts val="0"/>
              </a:spcAft>
              <a:defRPr/>
            </a:pPr>
            <a:r>
              <a:rPr lang="en-US" sz="1400" smtClean="0">
                <a:solidFill>
                  <a:schemeClr val="bg1"/>
                </a:solidFill>
                <a:latin typeface="Arial" pitchFamily="34" charset="0"/>
                <a:cs typeface="Arial" pitchFamily="34" charset="0"/>
              </a:rPr>
              <a:t>D</a:t>
            </a:r>
            <a:endParaRPr lang="en-US" sz="1400">
              <a:solidFill>
                <a:schemeClr val="bg1"/>
              </a:solidFill>
              <a:latin typeface="Arial" pitchFamily="34" charset="0"/>
              <a:cs typeface="Arial" pitchFamily="34" charset="0"/>
            </a:endParaRPr>
          </a:p>
        </p:txBody>
      </p:sp>
      <p:sp>
        <p:nvSpPr>
          <p:cNvPr id="10" name="Freeform 9"/>
          <p:cNvSpPr/>
          <p:nvPr/>
        </p:nvSpPr>
        <p:spPr>
          <a:xfrm>
            <a:off x="381000" y="79933"/>
            <a:ext cx="2857500" cy="1423987"/>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11"/>
          <p:cNvGrpSpPr>
            <a:grpSpLocks/>
          </p:cNvGrpSpPr>
          <p:nvPr/>
        </p:nvGrpSpPr>
        <p:grpSpPr bwMode="auto">
          <a:xfrm>
            <a:off x="3238500" y="856220"/>
            <a:ext cx="369888" cy="647700"/>
            <a:chOff x="2057400" y="2332412"/>
            <a:chExt cx="324766" cy="568896"/>
          </a:xfrm>
        </p:grpSpPr>
        <p:sp>
          <p:nvSpPr>
            <p:cNvPr id="12" name="Oval 11"/>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31"/>
          <p:cNvSpPr>
            <a:spLocks noChangeArrowheads="1"/>
          </p:cNvSpPr>
          <p:nvPr/>
        </p:nvSpPr>
        <p:spPr bwMode="auto">
          <a:xfrm>
            <a:off x="984250" y="789337"/>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Data binding</a:t>
            </a:r>
            <a:endParaRPr lang="en-US" sz="1600" b="1">
              <a:solidFill>
                <a:schemeClr val="bg1"/>
              </a:solidFill>
              <a:latin typeface="Arial" charset="0"/>
            </a:endParaRPr>
          </a:p>
        </p:txBody>
      </p:sp>
    </p:spTree>
    <p:extLst>
      <p:ext uri="{BB962C8B-B14F-4D97-AF65-F5344CB8AC3E}">
        <p14:creationId xmlns:p14="http://schemas.microsoft.com/office/powerpoint/2010/main" val="315625380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3164913" y="155288"/>
            <a:ext cx="2711000"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Data Binding</a:t>
            </a:r>
            <a:endParaRPr lang="en-US" sz="3200" b="1">
              <a:solidFill>
                <a:srgbClr val="7F7F7F"/>
              </a:solidFill>
              <a:latin typeface="Arial" charset="0"/>
              <a:ea typeface="Verdana" pitchFamily="34" charset="0"/>
            </a:endParaRPr>
          </a:p>
        </p:txBody>
      </p:sp>
      <p:sp>
        <p:nvSpPr>
          <p:cNvPr id="4" name="Round Same Side Corner Rectangle 3"/>
          <p:cNvSpPr/>
          <p:nvPr/>
        </p:nvSpPr>
        <p:spPr>
          <a:xfrm rot="16200000">
            <a:off x="3568502" y="-928488"/>
            <a:ext cx="741760" cy="4713287"/>
          </a:xfrm>
          <a:prstGeom prst="round2SameRect">
            <a:avLst>
              <a:gd name="adj1" fmla="val 23321"/>
              <a:gd name="adj2" fmla="val 0"/>
            </a:avLst>
          </a:prstGeom>
          <a:gradFill flip="none" rotWithShape="1">
            <a:gsLst>
              <a:gs pos="0">
                <a:schemeClr val="accent3"/>
              </a:gs>
              <a:gs pos="99000">
                <a:schemeClr val="accent3">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ound Same Side Corner Rectangle 6"/>
          <p:cNvSpPr/>
          <p:nvPr/>
        </p:nvSpPr>
        <p:spPr>
          <a:xfrm rot="5400000" flipH="1">
            <a:off x="6427589" y="925711"/>
            <a:ext cx="741760" cy="1004888"/>
          </a:xfrm>
          <a:prstGeom prst="round2SameRect">
            <a:avLst>
              <a:gd name="adj1" fmla="val 34679"/>
              <a:gd name="adj2" fmla="val 0"/>
            </a:avLst>
          </a:prstGeom>
          <a:gradFill flip="none" rotWithShape="1">
            <a:gsLst>
              <a:gs pos="0">
                <a:schemeClr val="accent3">
                  <a:lumMod val="75000"/>
                </a:schemeClr>
              </a:gs>
              <a:gs pos="100000">
                <a:schemeClr val="accent3"/>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ound Same Side Corner Rectangle 26"/>
          <p:cNvSpPr/>
          <p:nvPr/>
        </p:nvSpPr>
        <p:spPr>
          <a:xfrm rot="16200000">
            <a:off x="3568503" y="-39092"/>
            <a:ext cx="741759" cy="4713287"/>
          </a:xfrm>
          <a:prstGeom prst="round2SameRect">
            <a:avLst>
              <a:gd name="adj1" fmla="val 23321"/>
              <a:gd name="adj2" fmla="val 0"/>
            </a:avLst>
          </a:prstGeom>
          <a:gradFill flip="none" rotWithShape="1">
            <a:gsLst>
              <a:gs pos="0">
                <a:schemeClr val="accent2"/>
              </a:gs>
              <a:gs pos="99000">
                <a:schemeClr val="accent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ound Same Side Corner Rectangle 27"/>
          <p:cNvSpPr/>
          <p:nvPr/>
        </p:nvSpPr>
        <p:spPr>
          <a:xfrm rot="5400000" flipH="1">
            <a:off x="6427590" y="1815108"/>
            <a:ext cx="741759" cy="1004888"/>
          </a:xfrm>
          <a:prstGeom prst="round2SameRect">
            <a:avLst>
              <a:gd name="adj1" fmla="val 34679"/>
              <a:gd name="adj2" fmla="val 0"/>
            </a:avLst>
          </a:prstGeom>
          <a:gradFill flip="none" rotWithShape="1">
            <a:gsLst>
              <a:gs pos="0">
                <a:schemeClr val="accent2">
                  <a:lumMod val="75000"/>
                </a:schemeClr>
              </a:gs>
              <a:gs pos="100000">
                <a:schemeClr val="accent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ound Same Side Corner Rectangle 28"/>
          <p:cNvSpPr/>
          <p:nvPr/>
        </p:nvSpPr>
        <p:spPr>
          <a:xfrm rot="16200000">
            <a:off x="3569098" y="877095"/>
            <a:ext cx="740569" cy="4713287"/>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ound Same Side Corner Rectangle 29"/>
          <p:cNvSpPr/>
          <p:nvPr/>
        </p:nvSpPr>
        <p:spPr>
          <a:xfrm rot="5400000" flipH="1">
            <a:off x="6428185" y="2731294"/>
            <a:ext cx="740569"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ound Same Side Corner Rectangle 30"/>
          <p:cNvSpPr/>
          <p:nvPr/>
        </p:nvSpPr>
        <p:spPr>
          <a:xfrm rot="16200000">
            <a:off x="3569098" y="1766491"/>
            <a:ext cx="740569" cy="4713287"/>
          </a:xfrm>
          <a:prstGeom prst="round2SameRect">
            <a:avLst>
              <a:gd name="adj1" fmla="val 23321"/>
              <a:gd name="adj2" fmla="val 0"/>
            </a:avLst>
          </a:prstGeom>
          <a:gradFill flip="none" rotWithShape="1">
            <a:gsLst>
              <a:gs pos="0">
                <a:schemeClr val="accent1"/>
              </a:gs>
              <a:gs pos="99000">
                <a:schemeClr val="accent1">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ound Same Side Corner Rectangle 31"/>
          <p:cNvSpPr/>
          <p:nvPr/>
        </p:nvSpPr>
        <p:spPr>
          <a:xfrm rot="5400000" flipH="1">
            <a:off x="6428185" y="3620691"/>
            <a:ext cx="740569" cy="1004888"/>
          </a:xfrm>
          <a:prstGeom prst="round2SameRect">
            <a:avLst>
              <a:gd name="adj1" fmla="val 34679"/>
              <a:gd name="adj2" fmla="val 0"/>
            </a:avLst>
          </a:prstGeom>
          <a:gradFill flip="none" rotWithShape="1">
            <a:gsLst>
              <a:gs pos="0">
                <a:schemeClr val="accent1">
                  <a:lumMod val="75000"/>
                </a:schemeClr>
              </a:gs>
              <a:gs pos="100000">
                <a:schemeClr val="accent1"/>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51" name="Picture 345" descr="shadow_1_m"/>
          <p:cNvPicPr>
            <a:picLocks noChangeAspect="1" noChangeArrowheads="1"/>
          </p:cNvPicPr>
          <p:nvPr/>
        </p:nvPicPr>
        <p:blipFill>
          <a:blip r:embed="rId2"/>
          <a:srcRect r="61411"/>
          <a:stretch>
            <a:fillRect/>
          </a:stretch>
        </p:blipFill>
        <p:spPr bwMode="gray">
          <a:xfrm>
            <a:off x="7848601" y="156499"/>
            <a:ext cx="131763" cy="5350669"/>
          </a:xfrm>
          <a:prstGeom prst="rect">
            <a:avLst/>
          </a:prstGeom>
          <a:noFill/>
          <a:ln w="9525">
            <a:noFill/>
            <a:miter lim="800000"/>
            <a:headEnd/>
            <a:tailEnd/>
          </a:ln>
        </p:spPr>
      </p:pic>
      <p:sp>
        <p:nvSpPr>
          <p:cNvPr id="10252" name="TextBox 8"/>
          <p:cNvSpPr txBox="1">
            <a:spLocks noChangeArrowheads="1"/>
          </p:cNvSpPr>
          <p:nvPr/>
        </p:nvSpPr>
        <p:spPr bwMode="auto">
          <a:xfrm>
            <a:off x="6502219" y="1073617"/>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1</a:t>
            </a:r>
          </a:p>
        </p:txBody>
      </p:sp>
      <p:sp>
        <p:nvSpPr>
          <p:cNvPr id="10253" name="TextBox 33"/>
          <p:cNvSpPr txBox="1">
            <a:spLocks noChangeArrowheads="1"/>
          </p:cNvSpPr>
          <p:nvPr/>
        </p:nvSpPr>
        <p:spPr bwMode="auto">
          <a:xfrm>
            <a:off x="6502219" y="1963015"/>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2</a:t>
            </a:r>
          </a:p>
        </p:txBody>
      </p:sp>
      <p:sp>
        <p:nvSpPr>
          <p:cNvPr id="10254" name="TextBox 34"/>
          <p:cNvSpPr txBox="1">
            <a:spLocks noChangeArrowheads="1"/>
          </p:cNvSpPr>
          <p:nvPr/>
        </p:nvSpPr>
        <p:spPr bwMode="auto">
          <a:xfrm>
            <a:off x="6502219" y="2879796"/>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3</a:t>
            </a:r>
          </a:p>
        </p:txBody>
      </p:sp>
      <p:sp>
        <p:nvSpPr>
          <p:cNvPr id="10255" name="TextBox 35"/>
          <p:cNvSpPr txBox="1">
            <a:spLocks noChangeArrowheads="1"/>
          </p:cNvSpPr>
          <p:nvPr/>
        </p:nvSpPr>
        <p:spPr bwMode="auto">
          <a:xfrm>
            <a:off x="6502219" y="3769192"/>
            <a:ext cx="497251" cy="707886"/>
          </a:xfrm>
          <a:prstGeom prst="rect">
            <a:avLst/>
          </a:prstGeom>
          <a:noFill/>
          <a:ln w="9525">
            <a:noFill/>
            <a:miter lim="800000"/>
            <a:headEnd/>
            <a:tailEnd/>
          </a:ln>
        </p:spPr>
        <p:txBody>
          <a:bodyPr wrap="none" anchor="ctr">
            <a:spAutoFit/>
          </a:bodyPr>
          <a:lstStyle/>
          <a:p>
            <a:pPr algn="ctr"/>
            <a:r>
              <a:rPr lang="en-US" sz="4000" b="1">
                <a:solidFill>
                  <a:schemeClr val="bg1"/>
                </a:solidFill>
                <a:latin typeface="Comic Sans MS" pitchFamily="66" charset="0"/>
              </a:rPr>
              <a:t>4</a:t>
            </a:r>
          </a:p>
        </p:txBody>
      </p:sp>
      <p:sp>
        <p:nvSpPr>
          <p:cNvPr id="10256" name="Rectangle 32"/>
          <p:cNvSpPr>
            <a:spLocks noChangeArrowheads="1"/>
          </p:cNvSpPr>
          <p:nvPr/>
        </p:nvSpPr>
        <p:spPr bwMode="auto">
          <a:xfrm>
            <a:off x="2055814" y="1301354"/>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String Interpolation – {{ value }}</a:t>
            </a:r>
            <a:endParaRPr lang="en-US" sz="1600"/>
          </a:p>
        </p:txBody>
      </p:sp>
      <p:sp>
        <p:nvSpPr>
          <p:cNvPr id="10257" name="Rectangle 37"/>
          <p:cNvSpPr>
            <a:spLocks noChangeArrowheads="1"/>
          </p:cNvSpPr>
          <p:nvPr/>
        </p:nvSpPr>
        <p:spPr bwMode="auto">
          <a:xfrm>
            <a:off x="2055814" y="2190750"/>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Property Binding – [property] = “value”</a:t>
            </a:r>
            <a:endParaRPr lang="en-US" sz="1600"/>
          </a:p>
        </p:txBody>
      </p:sp>
      <p:sp>
        <p:nvSpPr>
          <p:cNvPr id="10258" name="Rectangle 38"/>
          <p:cNvSpPr>
            <a:spLocks noChangeArrowheads="1"/>
          </p:cNvSpPr>
          <p:nvPr/>
        </p:nvSpPr>
        <p:spPr bwMode="auto">
          <a:xfrm>
            <a:off x="2055814" y="3107531"/>
            <a:ext cx="3779837" cy="338554"/>
          </a:xfrm>
          <a:prstGeom prst="rect">
            <a:avLst/>
          </a:prstGeom>
          <a:noFill/>
          <a:ln w="9525">
            <a:noFill/>
            <a:miter lim="800000"/>
            <a:headEnd/>
            <a:tailEnd/>
          </a:ln>
        </p:spPr>
        <p:txBody>
          <a:bodyPr>
            <a:spAutoFit/>
          </a:bodyPr>
          <a:lstStyle/>
          <a:p>
            <a:pPr algn="ctr"/>
            <a:r>
              <a:rPr lang="en-US" sz="1600" smtClean="0">
                <a:solidFill>
                  <a:schemeClr val="bg1"/>
                </a:solidFill>
                <a:latin typeface="Arial" charset="0"/>
              </a:rPr>
              <a:t>Event Binding – (event)=“handler”</a:t>
            </a:r>
            <a:endParaRPr lang="en-US" sz="1600"/>
          </a:p>
        </p:txBody>
      </p:sp>
      <p:sp>
        <p:nvSpPr>
          <p:cNvPr id="10259" name="Rectangle 39"/>
          <p:cNvSpPr>
            <a:spLocks noChangeArrowheads="1"/>
          </p:cNvSpPr>
          <p:nvPr/>
        </p:nvSpPr>
        <p:spPr bwMode="auto">
          <a:xfrm>
            <a:off x="2055814" y="3996929"/>
            <a:ext cx="4082593" cy="338554"/>
          </a:xfrm>
          <a:prstGeom prst="rect">
            <a:avLst/>
          </a:prstGeom>
          <a:noFill/>
          <a:ln w="9525">
            <a:noFill/>
            <a:miter lim="800000"/>
            <a:headEnd/>
            <a:tailEnd/>
          </a:ln>
        </p:spPr>
        <p:txBody>
          <a:bodyPr wrap="square">
            <a:spAutoFit/>
          </a:bodyPr>
          <a:lstStyle/>
          <a:p>
            <a:pPr algn="ctr"/>
            <a:r>
              <a:rPr lang="en-US" sz="1600" smtClean="0">
                <a:solidFill>
                  <a:schemeClr val="bg1"/>
                </a:solidFill>
                <a:latin typeface="Arial" charset="0"/>
              </a:rPr>
              <a:t>Two-way Binding – [ngModel]  = “property”</a:t>
            </a:r>
            <a:endParaRPr lang="en-US" sz="1600"/>
          </a:p>
        </p:txBody>
      </p:sp>
    </p:spTree>
    <p:extLst>
      <p:ext uri="{BB962C8B-B14F-4D97-AF65-F5344CB8AC3E}">
        <p14:creationId xmlns:p14="http://schemas.microsoft.com/office/powerpoint/2010/main" val="264819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Shape 347"/>
          <p:cNvSpPr/>
          <p:nvPr/>
        </p:nvSpPr>
        <p:spPr>
          <a:xfrm>
            <a:off x="4794637" y="1367624"/>
            <a:ext cx="3927943" cy="3363401"/>
          </a:xfrm>
          <a:prstGeom prst="rect">
            <a:avLst/>
          </a:prstGeom>
          <a:solidFill>
            <a:schemeClr val="accent6">
              <a:lumMod val="50000"/>
              <a:alpha val="41150"/>
            </a:schemeClr>
          </a:solidFill>
          <a:ln>
            <a:noFill/>
          </a:ln>
        </p:spPr>
        <p:txBody>
          <a:bodyPr lIns="91425" tIns="91425" rIns="91425" bIns="91425" anchor="ctr" anchorCtr="0">
            <a:noAutofit/>
          </a:bodyPr>
          <a:lstStyle/>
          <a:p>
            <a:r>
              <a:rPr lang="vi-VN" sz="1800" b="1">
                <a:solidFill>
                  <a:schemeClr val="bg1"/>
                </a:solidFill>
              </a:rPr>
              <a:t> Phiên bản đầu tiên là Angular 1, còn gọi là </a:t>
            </a:r>
            <a:r>
              <a:rPr lang="vi-VN" sz="1800" b="1" smtClean="0">
                <a:solidFill>
                  <a:schemeClr val="bg1"/>
                </a:solidFill>
              </a:rPr>
              <a:t>AngularJS</a:t>
            </a:r>
            <a:r>
              <a:rPr lang="en-US" sz="1800" b="1" smtClean="0">
                <a:solidFill>
                  <a:schemeClr val="bg1"/>
                </a:solidFill>
              </a:rPr>
              <a:t> =&gt; </a:t>
            </a:r>
            <a:r>
              <a:rPr lang="vi-VN" sz="1800" b="1" smtClean="0">
                <a:solidFill>
                  <a:schemeClr val="bg1"/>
                </a:solidFill>
              </a:rPr>
              <a:t>Angular </a:t>
            </a:r>
            <a:r>
              <a:rPr lang="vi-VN" sz="1800" b="1">
                <a:solidFill>
                  <a:schemeClr val="bg1"/>
                </a:solidFill>
              </a:rPr>
              <a:t>2, </a:t>
            </a:r>
            <a:r>
              <a:rPr lang="en-US" sz="1800" b="1" smtClean="0">
                <a:solidFill>
                  <a:schemeClr val="bg1"/>
                </a:solidFill>
              </a:rPr>
              <a:t>=&gt; </a:t>
            </a:r>
            <a:r>
              <a:rPr lang="vi-VN" sz="1800" b="1" smtClean="0">
                <a:solidFill>
                  <a:schemeClr val="bg1"/>
                </a:solidFill>
              </a:rPr>
              <a:t>Angular </a:t>
            </a:r>
            <a:r>
              <a:rPr lang="vi-VN" sz="1800" b="1">
                <a:solidFill>
                  <a:schemeClr val="bg1"/>
                </a:solidFill>
              </a:rPr>
              <a:t>4.</a:t>
            </a:r>
          </a:p>
          <a:p>
            <a:r>
              <a:rPr lang="vi-VN" sz="1800" b="1">
                <a:solidFill>
                  <a:schemeClr val="bg1"/>
                </a:solidFill>
              </a:rPr>
              <a:t>Kiến trúc của Angular dựa trên các </a:t>
            </a:r>
            <a:r>
              <a:rPr lang="vi-VN" sz="1800" b="1" smtClean="0">
                <a:solidFill>
                  <a:schemeClr val="bg1"/>
                </a:solidFill>
              </a:rPr>
              <a:t>component</a:t>
            </a:r>
            <a:r>
              <a:rPr lang="en-US" sz="1800" b="1" smtClean="0">
                <a:solidFill>
                  <a:schemeClr val="bg1"/>
                </a:solidFill>
              </a:rPr>
              <a:t> </a:t>
            </a:r>
            <a:r>
              <a:rPr lang="vi-VN" sz="1800" b="1" smtClean="0">
                <a:solidFill>
                  <a:schemeClr val="bg1"/>
                </a:solidFill>
              </a:rPr>
              <a:t>/</a:t>
            </a:r>
            <a:r>
              <a:rPr lang="en-US" sz="1800" b="1" smtClean="0">
                <a:solidFill>
                  <a:schemeClr val="bg1"/>
                </a:solidFill>
              </a:rPr>
              <a:t> </a:t>
            </a:r>
            <a:r>
              <a:rPr lang="vi-VN" sz="1800" b="1" smtClean="0">
                <a:solidFill>
                  <a:schemeClr val="bg1"/>
                </a:solidFill>
              </a:rPr>
              <a:t>service.</a:t>
            </a:r>
            <a:endParaRPr lang="en-US" sz="1800" b="1" smtClean="0">
              <a:solidFill>
                <a:schemeClr val="bg1"/>
              </a:solidFill>
            </a:endParaRPr>
          </a:p>
          <a:p>
            <a:r>
              <a:rPr lang="vi-VN" sz="1800" b="1" smtClean="0">
                <a:solidFill>
                  <a:schemeClr val="bg1"/>
                </a:solidFill>
              </a:rPr>
              <a:t> </a:t>
            </a:r>
            <a:r>
              <a:rPr lang="vi-VN" sz="1800" b="1">
                <a:solidFill>
                  <a:schemeClr val="bg1"/>
                </a:solidFill>
              </a:rPr>
              <a:t>Ra mắt vào tháng </a:t>
            </a:r>
            <a:r>
              <a:rPr lang="vi-VN" sz="1800" b="1" smtClean="0">
                <a:solidFill>
                  <a:schemeClr val="bg1"/>
                </a:solidFill>
              </a:rPr>
              <a:t>3/2017</a:t>
            </a:r>
            <a:r>
              <a:rPr lang="en-US" sz="1800" b="1" smtClean="0">
                <a:solidFill>
                  <a:schemeClr val="bg1"/>
                </a:solidFill>
              </a:rPr>
              <a:t> </a:t>
            </a:r>
            <a:r>
              <a:rPr lang="vi-VN" sz="1800" b="1" smtClean="0">
                <a:solidFill>
                  <a:schemeClr val="bg1"/>
                </a:solidFill>
              </a:rPr>
              <a:t>Angular </a:t>
            </a:r>
            <a:r>
              <a:rPr lang="vi-VN" sz="1800" b="1">
                <a:solidFill>
                  <a:schemeClr val="bg1"/>
                </a:solidFill>
              </a:rPr>
              <a:t>4 là một bước đột phá lớn sau Angular </a:t>
            </a:r>
            <a:r>
              <a:rPr lang="vi-VN" sz="1800" b="1" smtClean="0">
                <a:solidFill>
                  <a:schemeClr val="bg1"/>
                </a:solidFill>
              </a:rPr>
              <a:t>2</a:t>
            </a:r>
            <a:r>
              <a:rPr lang="en-US" sz="1800" b="1" smtClean="0">
                <a:solidFill>
                  <a:schemeClr val="bg1"/>
                </a:solidFill>
              </a:rPr>
              <a:t>. </a:t>
            </a:r>
            <a:endParaRPr lang="vi-VN" sz="1800" b="1">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r>
              <a:rPr lang="en-US" sz="2000" b="1"/>
              <a:t>Template reference variables ( #</a:t>
            </a:r>
            <a:r>
              <a:rPr lang="en-US" sz="2000" b="1" err="1"/>
              <a:t>var</a:t>
            </a:r>
            <a:r>
              <a:rPr lang="en-US" sz="2000" b="1"/>
              <a:t> )</a:t>
            </a:r>
          </a:p>
        </p:txBody>
      </p:sp>
      <p:sp>
        <p:nvSpPr>
          <p:cNvPr id="396" name="Google Shape;396;p16"/>
          <p:cNvSpPr txBox="1">
            <a:spLocks noGrp="1"/>
          </p:cNvSpPr>
          <p:nvPr>
            <p:ph type="body" idx="1"/>
          </p:nvPr>
        </p:nvSpPr>
        <p:spPr>
          <a:xfrm>
            <a:off x="2554699" y="662151"/>
            <a:ext cx="4886625" cy="3747923"/>
          </a:xfrm>
          <a:prstGeom prst="rect">
            <a:avLst/>
          </a:prstGeom>
        </p:spPr>
        <p:txBody>
          <a:bodyPr spcFirstLastPara="1" wrap="square" lIns="91425" tIns="91425" rIns="91425" bIns="91425" anchor="t" anchorCtr="0">
            <a:noAutofit/>
          </a:bodyPr>
          <a:lstStyle/>
          <a:p>
            <a:pPr lvl="0">
              <a:spcBef>
                <a:spcPts val="600"/>
              </a:spcBef>
              <a:buClr>
                <a:schemeClr val="dk1"/>
              </a:buClr>
              <a:buSzPts val="1100"/>
              <a:buNone/>
            </a:pPr>
            <a:r>
              <a:rPr lang="en-US" sz="1800" smtClean="0">
                <a:solidFill>
                  <a:srgbClr val="4A5C65"/>
                </a:solidFill>
                <a:latin typeface="+mn-lt"/>
              </a:rPr>
              <a:t>- </a:t>
            </a:r>
            <a:r>
              <a:rPr lang="vi-VN" sz="1800" smtClean="0">
                <a:solidFill>
                  <a:srgbClr val="4A5C65"/>
                </a:solidFill>
                <a:latin typeface="+mn-lt"/>
              </a:rPr>
              <a:t>Biến </a:t>
            </a:r>
            <a:r>
              <a:rPr lang="vi-VN" sz="1800">
                <a:solidFill>
                  <a:srgbClr val="4A5C65"/>
                </a:solidFill>
                <a:latin typeface="+mn-lt"/>
              </a:rPr>
              <a:t>tham chiếu mẫu thường là tham chiếu đến phần tử DOM trong mẫu. Nó cũng có thể là một tham chiếu đến một thành phần Angular hoặc chỉ thị hoặc một thành phần web.</a:t>
            </a:r>
          </a:p>
          <a:p>
            <a:pPr lvl="0">
              <a:spcBef>
                <a:spcPts val="600"/>
              </a:spcBef>
              <a:buClr>
                <a:schemeClr val="dk1"/>
              </a:buClr>
              <a:buSzPts val="1100"/>
              <a:buNone/>
            </a:pPr>
            <a:r>
              <a:rPr lang="en-US" sz="1600" smtClean="0">
                <a:solidFill>
                  <a:srgbClr val="4A5C65"/>
                </a:solidFill>
                <a:latin typeface="+mn-lt"/>
              </a:rPr>
              <a:t>- Để thao tác với Template variables có 2 cách:</a:t>
            </a:r>
          </a:p>
          <a:p>
            <a:pPr marL="285750" lvl="0" indent="-285750">
              <a:spcBef>
                <a:spcPts val="600"/>
              </a:spcBef>
              <a:buClr>
                <a:schemeClr val="dk1"/>
              </a:buClr>
              <a:buSzPts val="1100"/>
              <a:buFont typeface="Wingdings" pitchFamily="2" charset="2"/>
              <a:buChar char="v"/>
            </a:pPr>
            <a:r>
              <a:rPr lang="en-US" sz="1600" smtClean="0">
                <a:solidFill>
                  <a:schemeClr val="bg2">
                    <a:lumMod val="60000"/>
                    <a:lumOff val="40000"/>
                  </a:schemeClr>
                </a:solidFill>
                <a:latin typeface="+mn-lt"/>
              </a:rPr>
              <a:t>Tại Template : #name hoặc ref-name</a:t>
            </a:r>
          </a:p>
          <a:p>
            <a:pPr marL="285750" lvl="0" indent="-285750">
              <a:spcBef>
                <a:spcPts val="600"/>
              </a:spcBef>
              <a:buClr>
                <a:schemeClr val="dk1"/>
              </a:buClr>
              <a:buSzPts val="1100"/>
              <a:buFont typeface="Wingdings" pitchFamily="2" charset="2"/>
              <a:buChar char="v"/>
            </a:pPr>
            <a:r>
              <a:rPr lang="en-US" sz="1600" smtClean="0">
                <a:solidFill>
                  <a:schemeClr val="bg2">
                    <a:lumMod val="60000"/>
                    <a:lumOff val="40000"/>
                  </a:schemeClr>
                </a:solidFill>
                <a:latin typeface="+mn-lt"/>
              </a:rPr>
              <a:t>Tại Component @ViewChild(“name1”) name2: ElementRef</a:t>
            </a:r>
          </a:p>
          <a:p>
            <a:pPr marL="285750" lvl="0" indent="-285750">
              <a:spcBef>
                <a:spcPts val="600"/>
              </a:spcBef>
              <a:buClr>
                <a:schemeClr val="dk1"/>
              </a:buClr>
              <a:buSzPts val="1100"/>
              <a:buFont typeface="Wingdings" pitchFamily="2" charset="2"/>
              <a:buChar char="v"/>
            </a:pPr>
            <a:endParaRPr lang="en-US" sz="1800" smtClean="0">
              <a:solidFill>
                <a:srgbClr val="4A5C65"/>
              </a:solidFill>
              <a:latin typeface="+mn-lt"/>
            </a:endParaRPr>
          </a:p>
          <a:p>
            <a:pPr lvl="0">
              <a:spcBef>
                <a:spcPts val="600"/>
              </a:spcBef>
              <a:buClr>
                <a:schemeClr val="dk1"/>
              </a:buClr>
              <a:buSzPts val="1100"/>
              <a:buNone/>
            </a:pPr>
            <a:r>
              <a:rPr lang="en-US" u="sng" smtClean="0">
                <a:solidFill>
                  <a:srgbClr val="4A5C65"/>
                </a:solidFill>
                <a:latin typeface="+mn-lt"/>
              </a:rPr>
              <a:t>Example :</a:t>
            </a:r>
          </a:p>
          <a:p>
            <a:pPr lvl="0">
              <a:spcBef>
                <a:spcPts val="600"/>
              </a:spcBef>
              <a:buClr>
                <a:schemeClr val="dk1"/>
              </a:buClr>
              <a:buSzPts val="1100"/>
              <a:buNone/>
            </a:pPr>
            <a:r>
              <a:rPr lang="en-US" sz="1600" smtClean="0"/>
              <a:t>&lt;input #phone placeholder="phone </a:t>
            </a:r>
            <a:r>
              <a:rPr lang="en-US" sz="1600" smtClean="0">
                <a:hlinkClick r:id="rId3"/>
              </a:rPr>
              <a:t>number</a:t>
            </a:r>
            <a:r>
              <a:rPr lang="en-US" sz="1600" smtClean="0"/>
              <a:t>"&gt;</a:t>
            </a:r>
            <a:endParaRPr sz="1600">
              <a:solidFill>
                <a:srgbClr val="4A5C65"/>
              </a:solidFill>
              <a:latin typeface="+mn-lt"/>
            </a:endParaRPr>
          </a:p>
        </p:txBody>
      </p:sp>
      <p:sp>
        <p:nvSpPr>
          <p:cNvPr id="398" name="Google Shape;398;p16"/>
          <p:cNvSpPr txBox="1">
            <a:spLocks noGrp="1"/>
          </p:cNvSpPr>
          <p:nvPr>
            <p:ph type="sldNum" idx="4294967295"/>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614141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7" name="Group 18"/>
          <p:cNvGrpSpPr>
            <a:grpSpLocks/>
          </p:cNvGrpSpPr>
          <p:nvPr/>
        </p:nvGrpSpPr>
        <p:grpSpPr bwMode="auto">
          <a:xfrm>
            <a:off x="3413995" y="557048"/>
            <a:ext cx="5409330" cy="1053906"/>
            <a:chOff x="1803761" y="1455420"/>
            <a:chExt cx="5402581" cy="1392703"/>
          </a:xfrm>
        </p:grpSpPr>
        <p:pic>
          <p:nvPicPr>
            <p:cNvPr id="12"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13" name="Rectangle 12"/>
            <p:cNvSpPr/>
            <p:nvPr/>
          </p:nvSpPr>
          <p:spPr>
            <a:xfrm>
              <a:off x="2286492" y="1456060"/>
              <a:ext cx="4640094" cy="1248722"/>
            </a:xfrm>
            <a:prstGeom prst="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5" name="Group 27"/>
          <p:cNvGrpSpPr>
            <a:grpSpLocks/>
          </p:cNvGrpSpPr>
          <p:nvPr/>
        </p:nvGrpSpPr>
        <p:grpSpPr bwMode="auto">
          <a:xfrm>
            <a:off x="3144310" y="1926403"/>
            <a:ext cx="5222564" cy="1120234"/>
            <a:chOff x="1803761" y="1455924"/>
            <a:chExt cx="5402581" cy="1392199"/>
          </a:xfrm>
        </p:grpSpPr>
        <p:pic>
          <p:nvPicPr>
            <p:cNvPr id="20"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21" name="Rectangle 20"/>
            <p:cNvSpPr/>
            <p:nvPr/>
          </p:nvSpPr>
          <p:spPr>
            <a:xfrm>
              <a:off x="2286492" y="1455924"/>
              <a:ext cx="4640093" cy="1392198"/>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3" name="Group 36"/>
          <p:cNvGrpSpPr>
            <a:grpSpLocks/>
          </p:cNvGrpSpPr>
          <p:nvPr/>
        </p:nvGrpSpPr>
        <p:grpSpPr bwMode="auto">
          <a:xfrm>
            <a:off x="2627243" y="3589794"/>
            <a:ext cx="5765501" cy="1372089"/>
            <a:chOff x="1803761" y="1455420"/>
            <a:chExt cx="5402581" cy="1392703"/>
          </a:xfrm>
        </p:grpSpPr>
        <p:pic>
          <p:nvPicPr>
            <p:cNvPr id="28" name="Picture 345" descr="shadow_1_m"/>
            <p:cNvPicPr>
              <a:picLocks noChangeAspect="1" noChangeArrowheads="1"/>
            </p:cNvPicPr>
            <p:nvPr/>
          </p:nvPicPr>
          <p:blipFill>
            <a:blip r:embed="rId3"/>
            <a:srcRect t="1518" b="2"/>
            <a:stretch>
              <a:fillRect/>
            </a:stretch>
          </p:blipFill>
          <p:spPr bwMode="gray">
            <a:xfrm>
              <a:off x="1803761" y="2535709"/>
              <a:ext cx="5402581" cy="312414"/>
            </a:xfrm>
            <a:prstGeom prst="rect">
              <a:avLst/>
            </a:prstGeom>
            <a:noFill/>
            <a:ln w="9525">
              <a:noFill/>
              <a:miter lim="800000"/>
              <a:headEnd/>
              <a:tailEnd/>
            </a:ln>
          </p:spPr>
        </p:pic>
        <p:sp>
          <p:nvSpPr>
            <p:cNvPr id="29" name="Rectangle 28"/>
            <p:cNvSpPr/>
            <p:nvPr/>
          </p:nvSpPr>
          <p:spPr>
            <a:xfrm>
              <a:off x="2286492" y="1456060"/>
              <a:ext cx="4640094" cy="1248722"/>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2" name="Rectangle 56"/>
          <p:cNvSpPr>
            <a:spLocks noChangeArrowheads="1"/>
          </p:cNvSpPr>
          <p:nvPr/>
        </p:nvSpPr>
        <p:spPr bwMode="auto">
          <a:xfrm>
            <a:off x="5061906" y="684959"/>
            <a:ext cx="2771605" cy="338554"/>
          </a:xfrm>
          <a:prstGeom prst="rect">
            <a:avLst/>
          </a:prstGeom>
          <a:noFill/>
          <a:ln w="9525">
            <a:noFill/>
            <a:miter lim="800000"/>
            <a:headEnd/>
            <a:tailEnd/>
          </a:ln>
        </p:spPr>
        <p:txBody>
          <a:bodyPr wrap="square">
            <a:spAutoFit/>
          </a:bodyPr>
          <a:lstStyle/>
          <a:p>
            <a:r>
              <a:rPr lang="en-US" sz="1600" b="1">
                <a:solidFill>
                  <a:schemeClr val="bg1"/>
                </a:solidFill>
              </a:rPr>
              <a:t>Component Directive</a:t>
            </a:r>
          </a:p>
        </p:txBody>
      </p:sp>
      <p:sp>
        <p:nvSpPr>
          <p:cNvPr id="43" name="Rectangle 57"/>
          <p:cNvSpPr>
            <a:spLocks noChangeArrowheads="1"/>
          </p:cNvSpPr>
          <p:nvPr/>
        </p:nvSpPr>
        <p:spPr bwMode="auto">
          <a:xfrm>
            <a:off x="4652061" y="1956964"/>
            <a:ext cx="2403271" cy="338554"/>
          </a:xfrm>
          <a:prstGeom prst="rect">
            <a:avLst/>
          </a:prstGeom>
          <a:noFill/>
          <a:ln w="9525">
            <a:noFill/>
            <a:miter lim="800000"/>
            <a:headEnd/>
            <a:tailEnd/>
          </a:ln>
        </p:spPr>
        <p:txBody>
          <a:bodyPr wrap="square">
            <a:spAutoFit/>
          </a:bodyPr>
          <a:lstStyle/>
          <a:p>
            <a:pPr algn="ctr"/>
            <a:r>
              <a:rPr lang="en-US" sz="1600" b="1">
                <a:solidFill>
                  <a:schemeClr val="bg1"/>
                </a:solidFill>
              </a:rPr>
              <a:t>Structural directive</a:t>
            </a:r>
          </a:p>
        </p:txBody>
      </p:sp>
      <p:sp>
        <p:nvSpPr>
          <p:cNvPr id="44" name="Rectangle 58"/>
          <p:cNvSpPr>
            <a:spLocks noChangeArrowheads="1"/>
          </p:cNvSpPr>
          <p:nvPr/>
        </p:nvSpPr>
        <p:spPr bwMode="auto">
          <a:xfrm>
            <a:off x="4371533" y="3571326"/>
            <a:ext cx="2493531" cy="338554"/>
          </a:xfrm>
          <a:prstGeom prst="rect">
            <a:avLst/>
          </a:prstGeom>
          <a:noFill/>
          <a:ln w="9525">
            <a:noFill/>
            <a:miter lim="800000"/>
            <a:headEnd/>
            <a:tailEnd/>
          </a:ln>
        </p:spPr>
        <p:txBody>
          <a:bodyPr wrap="square">
            <a:spAutoFit/>
          </a:bodyPr>
          <a:lstStyle/>
          <a:p>
            <a:pPr algn="ctr"/>
            <a:r>
              <a:rPr lang="en-US" sz="1600" b="1">
                <a:solidFill>
                  <a:schemeClr val="bg1"/>
                </a:solidFill>
              </a:rPr>
              <a:t>Attribute directive</a:t>
            </a:r>
          </a:p>
        </p:txBody>
      </p:sp>
      <p:sp>
        <p:nvSpPr>
          <p:cNvPr id="49" name="Google Shape;396;p16"/>
          <p:cNvSpPr txBox="1">
            <a:spLocks/>
          </p:cNvSpPr>
          <p:nvPr/>
        </p:nvSpPr>
        <p:spPr>
          <a:xfrm>
            <a:off x="467736" y="863761"/>
            <a:ext cx="2516400" cy="28635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spcBef>
                <a:spcPts val="600"/>
              </a:spcBef>
              <a:buClr>
                <a:schemeClr val="dk1"/>
              </a:buClr>
              <a:buSzPts val="1100"/>
            </a:pPr>
            <a:r>
              <a:rPr lang="en-US" sz="2200" b="1">
                <a:solidFill>
                  <a:srgbClr val="4A5C65"/>
                </a:solidFill>
              </a:rPr>
              <a:t>Directive</a:t>
            </a:r>
            <a:endParaRPr lang="en-US" sz="2200" b="1" smtClean="0">
              <a:solidFill>
                <a:srgbClr val="4A5C65"/>
              </a:solidFill>
            </a:endParaRPr>
          </a:p>
          <a:p>
            <a:pPr>
              <a:spcBef>
                <a:spcPts val="600"/>
              </a:spcBef>
              <a:buClr>
                <a:schemeClr val="dk1"/>
              </a:buClr>
              <a:buSzPts val="1100"/>
            </a:pPr>
            <a:endParaRPr lang="en-US" sz="1200" b="1">
              <a:solidFill>
                <a:srgbClr val="4A5C65"/>
              </a:solidFill>
            </a:endParaRPr>
          </a:p>
          <a:p>
            <a:pPr>
              <a:spcBef>
                <a:spcPts val="600"/>
              </a:spcBef>
              <a:buClr>
                <a:schemeClr val="dk1"/>
              </a:buClr>
              <a:buSzPts val="1100"/>
            </a:pPr>
            <a:r>
              <a:rPr lang="en-US" b="1" smtClean="0">
                <a:solidFill>
                  <a:srgbClr val="4A5C65"/>
                </a:solidFill>
              </a:rPr>
              <a:t>- Directive đưa ra các chỉ dẫn để Angular chuyển đổi Template thành các thẻ DOM</a:t>
            </a:r>
          </a:p>
          <a:p>
            <a:pPr>
              <a:spcBef>
                <a:spcPts val="600"/>
              </a:spcBef>
              <a:buClr>
                <a:schemeClr val="dk1"/>
              </a:buClr>
              <a:buSzPts val="1100"/>
            </a:pPr>
            <a:r>
              <a:rPr lang="en-US" b="1" smtClean="0">
                <a:solidFill>
                  <a:srgbClr val="4A5C65"/>
                </a:solidFill>
              </a:rPr>
              <a:t>- Có 3 loại Directive:</a:t>
            </a:r>
            <a:endParaRPr lang="en-US" smtClean="0"/>
          </a:p>
          <a:p>
            <a:pPr>
              <a:spcBef>
                <a:spcPts val="600"/>
              </a:spcBef>
              <a:buClr>
                <a:schemeClr val="dk1"/>
              </a:buClr>
              <a:buSzPts val="1100"/>
              <a:buFont typeface="Arial"/>
              <a:buNone/>
            </a:pPr>
            <a:endParaRPr lang="en-US" sz="1200" smtClean="0"/>
          </a:p>
          <a:p>
            <a:pPr>
              <a:spcBef>
                <a:spcPts val="600"/>
              </a:spcBef>
              <a:spcAft>
                <a:spcPts val="1000"/>
              </a:spcAft>
            </a:pPr>
            <a:endParaRPr lang="en-US">
              <a:solidFill>
                <a:srgbClr val="4A5C65"/>
              </a:solidFill>
            </a:endParaRPr>
          </a:p>
        </p:txBody>
      </p:sp>
      <p:sp>
        <p:nvSpPr>
          <p:cNvPr id="50" name="Rectangle 56"/>
          <p:cNvSpPr>
            <a:spLocks noChangeArrowheads="1"/>
          </p:cNvSpPr>
          <p:nvPr/>
        </p:nvSpPr>
        <p:spPr bwMode="auto">
          <a:xfrm>
            <a:off x="4869138" y="1041664"/>
            <a:ext cx="2771605" cy="338554"/>
          </a:xfrm>
          <a:prstGeom prst="rect">
            <a:avLst/>
          </a:prstGeom>
          <a:noFill/>
          <a:ln w="9525">
            <a:noFill/>
            <a:miter lim="800000"/>
            <a:headEnd/>
            <a:tailEnd/>
          </a:ln>
        </p:spPr>
        <p:txBody>
          <a:bodyPr wrap="square">
            <a:spAutoFit/>
          </a:bodyPr>
          <a:lstStyle/>
          <a:p>
            <a:r>
              <a:rPr lang="en-US" sz="1600" err="1">
                <a:solidFill>
                  <a:schemeClr val="bg1"/>
                </a:solidFill>
              </a:rPr>
              <a:t>Đây</a:t>
            </a:r>
            <a:r>
              <a:rPr lang="en-US" sz="1600">
                <a:solidFill>
                  <a:schemeClr val="bg1"/>
                </a:solidFill>
              </a:rPr>
              <a:t> </a:t>
            </a:r>
            <a:r>
              <a:rPr lang="en-US" sz="1600" err="1">
                <a:solidFill>
                  <a:schemeClr val="bg1"/>
                </a:solidFill>
              </a:rPr>
              <a:t>chính</a:t>
            </a:r>
            <a:r>
              <a:rPr lang="en-US" sz="1600">
                <a:solidFill>
                  <a:schemeClr val="bg1"/>
                </a:solidFill>
              </a:rPr>
              <a:t> </a:t>
            </a:r>
            <a:r>
              <a:rPr lang="en-US" sz="1600" err="1">
                <a:solidFill>
                  <a:schemeClr val="bg1"/>
                </a:solidFill>
              </a:rPr>
              <a:t>là</a:t>
            </a:r>
            <a:r>
              <a:rPr lang="en-US" sz="1600">
                <a:solidFill>
                  <a:schemeClr val="bg1"/>
                </a:solidFill>
              </a:rPr>
              <a:t> component</a:t>
            </a:r>
            <a:endParaRPr lang="en-US" sz="1600" b="1">
              <a:solidFill>
                <a:schemeClr val="bg1"/>
              </a:solidFill>
            </a:endParaRPr>
          </a:p>
        </p:txBody>
      </p:sp>
      <p:sp>
        <p:nvSpPr>
          <p:cNvPr id="51" name="Rectangle 57"/>
          <p:cNvSpPr>
            <a:spLocks noChangeArrowheads="1"/>
          </p:cNvSpPr>
          <p:nvPr/>
        </p:nvSpPr>
        <p:spPr bwMode="auto">
          <a:xfrm>
            <a:off x="3897329" y="2379193"/>
            <a:ext cx="4036996" cy="492443"/>
          </a:xfrm>
          <a:prstGeom prst="rect">
            <a:avLst/>
          </a:prstGeom>
          <a:noFill/>
          <a:ln w="9525">
            <a:noFill/>
            <a:miter lim="800000"/>
            <a:headEnd/>
            <a:tailEnd/>
          </a:ln>
        </p:spPr>
        <p:txBody>
          <a:bodyPr wrap="square">
            <a:spAutoFit/>
          </a:bodyPr>
          <a:lstStyle/>
          <a:p>
            <a:r>
              <a:rPr lang="en-US" sz="1300" b="1" smtClean="0">
                <a:solidFill>
                  <a:schemeClr val="bg1"/>
                </a:solidFill>
              </a:rPr>
              <a:t>Sử dụng để thay </a:t>
            </a:r>
            <a:r>
              <a:rPr lang="en-US" sz="1300" b="1" err="1" smtClean="0">
                <a:solidFill>
                  <a:schemeClr val="bg1"/>
                </a:solidFill>
              </a:rPr>
              <a:t>đổi</a:t>
            </a:r>
            <a:r>
              <a:rPr lang="en-US" sz="1300" b="1" smtClean="0">
                <a:solidFill>
                  <a:schemeClr val="bg1"/>
                </a:solidFill>
              </a:rPr>
              <a:t> </a:t>
            </a:r>
            <a:r>
              <a:rPr lang="en-US" sz="1300" b="1" err="1" smtClean="0">
                <a:solidFill>
                  <a:schemeClr val="bg1"/>
                </a:solidFill>
              </a:rPr>
              <a:t>cấu</a:t>
            </a:r>
            <a:r>
              <a:rPr lang="en-US" sz="1300" b="1" smtClean="0">
                <a:solidFill>
                  <a:schemeClr val="bg1"/>
                </a:solidFill>
              </a:rPr>
              <a:t> </a:t>
            </a:r>
            <a:r>
              <a:rPr lang="en-US" sz="1300" b="1" err="1" smtClean="0">
                <a:solidFill>
                  <a:schemeClr val="bg1"/>
                </a:solidFill>
              </a:rPr>
              <a:t>trúc</a:t>
            </a:r>
            <a:r>
              <a:rPr lang="en-US" sz="1300" b="1" smtClean="0">
                <a:solidFill>
                  <a:schemeClr val="bg1"/>
                </a:solidFill>
              </a:rPr>
              <a:t> </a:t>
            </a:r>
            <a:r>
              <a:rPr lang="en-US" sz="1300" b="1" err="1" smtClean="0">
                <a:solidFill>
                  <a:schemeClr val="bg1"/>
                </a:solidFill>
              </a:rPr>
              <a:t>của</a:t>
            </a:r>
            <a:r>
              <a:rPr lang="en-US" sz="1300" b="1" smtClean="0">
                <a:solidFill>
                  <a:schemeClr val="bg1"/>
                </a:solidFill>
              </a:rPr>
              <a:t> view .  Ví </a:t>
            </a:r>
            <a:r>
              <a:rPr lang="vi-VN" sz="1300" smtClean="0">
                <a:solidFill>
                  <a:schemeClr val="bg1"/>
                </a:solidFill>
              </a:rPr>
              <a:t>dụ </a:t>
            </a:r>
            <a:r>
              <a:rPr lang="vi-VN" sz="1300">
                <a:solidFill>
                  <a:schemeClr val="bg1"/>
                </a:solidFill>
              </a:rPr>
              <a:t> </a:t>
            </a:r>
            <a:r>
              <a:rPr lang="vi-VN" sz="1300" b="1">
                <a:solidFill>
                  <a:schemeClr val="bg1"/>
                </a:solidFill>
              </a:rPr>
              <a:t>*ngIf</a:t>
            </a:r>
            <a:r>
              <a:rPr lang="vi-VN" sz="1300">
                <a:solidFill>
                  <a:schemeClr val="bg1"/>
                </a:solidFill>
              </a:rPr>
              <a:t> và </a:t>
            </a:r>
            <a:r>
              <a:rPr lang="vi-VN" sz="1300" b="1">
                <a:solidFill>
                  <a:schemeClr val="bg1"/>
                </a:solidFill>
              </a:rPr>
              <a:t>*</a:t>
            </a:r>
            <a:r>
              <a:rPr lang="vi-VN" sz="1300" b="1" smtClean="0">
                <a:solidFill>
                  <a:schemeClr val="bg1"/>
                </a:solidFill>
              </a:rPr>
              <a:t>ngFor</a:t>
            </a:r>
            <a:r>
              <a:rPr lang="en-US" sz="1300" b="1" smtClean="0">
                <a:solidFill>
                  <a:schemeClr val="bg1"/>
                </a:solidFill>
              </a:rPr>
              <a:t> , *</a:t>
            </a:r>
            <a:r>
              <a:rPr lang="en-US" sz="1300" b="1" err="1" smtClean="0">
                <a:solidFill>
                  <a:schemeClr val="bg1"/>
                </a:solidFill>
              </a:rPr>
              <a:t>ngSwitchCase</a:t>
            </a:r>
            <a:endParaRPr lang="en-US" sz="1300" b="1">
              <a:solidFill>
                <a:schemeClr val="bg1"/>
              </a:solidFill>
            </a:endParaRPr>
          </a:p>
        </p:txBody>
      </p:sp>
      <p:sp>
        <p:nvSpPr>
          <p:cNvPr id="3" name="Rectangle 2"/>
          <p:cNvSpPr/>
          <p:nvPr/>
        </p:nvSpPr>
        <p:spPr>
          <a:xfrm>
            <a:off x="3413996" y="3920378"/>
            <a:ext cx="4796938" cy="738664"/>
          </a:xfrm>
          <a:prstGeom prst="rect">
            <a:avLst/>
          </a:prstGeom>
        </p:spPr>
        <p:txBody>
          <a:bodyPr wrap="square">
            <a:spAutoFit/>
          </a:bodyPr>
          <a:lstStyle/>
          <a:p>
            <a:r>
              <a:rPr lang="vi-VN">
                <a:solidFill>
                  <a:schemeClr val="bg1"/>
                </a:solidFill>
              </a:rPr>
              <a:t>Directive thuộc tính là các directive được sử dụng như một thuộc tính của </a:t>
            </a:r>
            <a:r>
              <a:rPr lang="vi-VN" smtClean="0">
                <a:solidFill>
                  <a:schemeClr val="bg1"/>
                </a:solidFill>
              </a:rPr>
              <a:t>thẻ HTML</a:t>
            </a:r>
            <a:r>
              <a:rPr lang="en-US">
                <a:solidFill>
                  <a:schemeClr val="bg1"/>
                </a:solidFill>
              </a:rPr>
              <a:t> . </a:t>
            </a:r>
            <a:r>
              <a:rPr lang="en-US" err="1">
                <a:solidFill>
                  <a:schemeClr val="bg1"/>
                </a:solidFill>
              </a:rPr>
              <a:t>Trong</a:t>
            </a:r>
            <a:r>
              <a:rPr lang="en-US">
                <a:solidFill>
                  <a:schemeClr val="bg1"/>
                </a:solidFill>
              </a:rPr>
              <a:t> </a:t>
            </a:r>
            <a:r>
              <a:rPr lang="en-US" err="1">
                <a:solidFill>
                  <a:schemeClr val="bg1"/>
                </a:solidFill>
              </a:rPr>
              <a:t>đó</a:t>
            </a:r>
            <a:r>
              <a:rPr lang="en-US">
                <a:solidFill>
                  <a:schemeClr val="bg1"/>
                </a:solidFill>
              </a:rPr>
              <a:t> </a:t>
            </a:r>
            <a:r>
              <a:rPr lang="en-US" err="1">
                <a:solidFill>
                  <a:schemeClr val="bg1"/>
                </a:solidFill>
              </a:rPr>
              <a:t>có</a:t>
            </a:r>
            <a:r>
              <a:rPr lang="en-US">
                <a:solidFill>
                  <a:schemeClr val="bg1"/>
                </a:solidFill>
              </a:rPr>
              <a:t> 1 </a:t>
            </a:r>
            <a:r>
              <a:rPr lang="en-US" err="1">
                <a:solidFill>
                  <a:schemeClr val="bg1"/>
                </a:solidFill>
              </a:rPr>
              <a:t>hàm</a:t>
            </a:r>
            <a:r>
              <a:rPr lang="en-US">
                <a:solidFill>
                  <a:schemeClr val="bg1"/>
                </a:solidFill>
              </a:rPr>
              <a:t> build-in </a:t>
            </a:r>
            <a:r>
              <a:rPr lang="en-US" err="1">
                <a:solidFill>
                  <a:schemeClr val="bg1"/>
                </a:solidFill>
              </a:rPr>
              <a:t>xây</a:t>
            </a:r>
            <a:r>
              <a:rPr lang="en-US">
                <a:solidFill>
                  <a:schemeClr val="bg1"/>
                </a:solidFill>
              </a:rPr>
              <a:t> </a:t>
            </a:r>
            <a:r>
              <a:rPr lang="en-US" err="1">
                <a:solidFill>
                  <a:schemeClr val="bg1"/>
                </a:solidFill>
              </a:rPr>
              <a:t>dựng</a:t>
            </a:r>
            <a:r>
              <a:rPr lang="en-US">
                <a:solidFill>
                  <a:schemeClr val="bg1"/>
                </a:solidFill>
              </a:rPr>
              <a:t> </a:t>
            </a:r>
            <a:r>
              <a:rPr lang="en-US" err="1">
                <a:solidFill>
                  <a:schemeClr val="bg1"/>
                </a:solidFill>
              </a:rPr>
              <a:t>sẵn</a:t>
            </a:r>
            <a:r>
              <a:rPr lang="en-US">
                <a:solidFill>
                  <a:schemeClr val="bg1"/>
                </a:solidFill>
              </a:rPr>
              <a:t> </a:t>
            </a:r>
            <a:r>
              <a:rPr lang="en-US" err="1">
                <a:solidFill>
                  <a:schemeClr val="bg1"/>
                </a:solidFill>
              </a:rPr>
              <a:t>là</a:t>
            </a:r>
            <a:r>
              <a:rPr lang="en-US">
                <a:solidFill>
                  <a:schemeClr val="bg1"/>
                </a:solidFill>
              </a:rPr>
              <a:t> </a:t>
            </a:r>
            <a:r>
              <a:rPr lang="en-US" err="1" smtClean="0">
                <a:solidFill>
                  <a:schemeClr val="bg1"/>
                </a:solidFill>
              </a:rPr>
              <a:t>ngStyle</a:t>
            </a:r>
            <a:r>
              <a:rPr lang="en-US" smtClean="0">
                <a:solidFill>
                  <a:schemeClr val="bg1"/>
                </a:solidFill>
              </a:rPr>
              <a:t>, </a:t>
            </a:r>
            <a:r>
              <a:rPr lang="en-US" err="1" smtClean="0">
                <a:solidFill>
                  <a:schemeClr val="bg1"/>
                </a:solidFill>
              </a:rPr>
              <a:t>ngClass</a:t>
            </a:r>
            <a:endParaRPr lang="en-US">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331887" y="155288"/>
            <a:ext cx="6377067" cy="584775"/>
          </a:xfrm>
          <a:prstGeom prst="rect">
            <a:avLst/>
          </a:prstGeom>
          <a:noFill/>
          <a:ln w="9525">
            <a:noFill/>
            <a:miter lim="800000"/>
            <a:headEnd/>
            <a:tailEnd/>
          </a:ln>
        </p:spPr>
        <p:txBody>
          <a:bodyPr wrap="none" anchor="ctr">
            <a:spAutoFit/>
          </a:bodyPr>
          <a:lstStyle/>
          <a:p>
            <a:pPr algn="ctr"/>
            <a:r>
              <a:rPr lang="en-US" sz="3200" b="1" smtClean="0">
                <a:solidFill>
                  <a:srgbClr val="7F7F7F"/>
                </a:solidFill>
                <a:latin typeface="Arial" charset="0"/>
                <a:ea typeface="Verdana" pitchFamily="34" charset="0"/>
              </a:rPr>
              <a:t>Giao Tiếp Giữa Các Component</a:t>
            </a:r>
            <a:endParaRPr lang="en-US" sz="3200" b="1">
              <a:solidFill>
                <a:srgbClr val="7F7F7F"/>
              </a:solidFill>
              <a:latin typeface="Arial" charset="0"/>
              <a:ea typeface="Verdana" pitchFamily="34" charset="0"/>
            </a:endParaRPr>
          </a:p>
        </p:txBody>
      </p:sp>
      <p:sp>
        <p:nvSpPr>
          <p:cNvPr id="2" name="Freeform 1"/>
          <p:cNvSpPr/>
          <p:nvPr/>
        </p:nvSpPr>
        <p:spPr>
          <a:xfrm>
            <a:off x="1206500" y="817960"/>
            <a:ext cx="2857500" cy="1067990"/>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Freeform 2"/>
          <p:cNvSpPr/>
          <p:nvPr/>
        </p:nvSpPr>
        <p:spPr>
          <a:xfrm>
            <a:off x="3925888" y="1858567"/>
            <a:ext cx="3586162" cy="1210865"/>
          </a:xfrm>
          <a:custGeom>
            <a:avLst/>
            <a:gdLst>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704185"/>
              <a:gd name="connsiteY0" fmla="*/ 1006475 h 1006475"/>
              <a:gd name="connsiteX1" fmla="*/ 2200275 w 2704185"/>
              <a:gd name="connsiteY1" fmla="*/ 1006475 h 1006475"/>
              <a:gd name="connsiteX2" fmla="*/ 2679700 w 2704185"/>
              <a:gd name="connsiteY2" fmla="*/ 806450 h 1006475"/>
              <a:gd name="connsiteX3" fmla="*/ 2501900 w 2704185"/>
              <a:gd name="connsiteY3" fmla="*/ 396875 h 1006475"/>
              <a:gd name="connsiteX4" fmla="*/ 1666875 w 2704185"/>
              <a:gd name="connsiteY4" fmla="*/ 0 h 1006475"/>
              <a:gd name="connsiteX5" fmla="*/ 600075 w 2704185"/>
              <a:gd name="connsiteY5" fmla="*/ 25400 h 1006475"/>
              <a:gd name="connsiteX6" fmla="*/ 0 w 2704185"/>
              <a:gd name="connsiteY6" fmla="*/ 615950 h 1006475"/>
              <a:gd name="connsiteX7" fmla="*/ 123825 w 2704185"/>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101363 h 1101363"/>
              <a:gd name="connsiteX1" fmla="*/ 2200275 w 2710992"/>
              <a:gd name="connsiteY1" fmla="*/ 1101363 h 1101363"/>
              <a:gd name="connsiteX2" fmla="*/ 2679700 w 2710992"/>
              <a:gd name="connsiteY2" fmla="*/ 901338 h 1101363"/>
              <a:gd name="connsiteX3" fmla="*/ 2501900 w 2710992"/>
              <a:gd name="connsiteY3" fmla="*/ 491763 h 1101363"/>
              <a:gd name="connsiteX4" fmla="*/ 1666875 w 2710992"/>
              <a:gd name="connsiteY4" fmla="*/ 94888 h 1101363"/>
              <a:gd name="connsiteX5" fmla="*/ 600075 w 2710992"/>
              <a:gd name="connsiteY5" fmla="*/ 120288 h 1101363"/>
              <a:gd name="connsiteX6" fmla="*/ 0 w 2710992"/>
              <a:gd name="connsiteY6" fmla="*/ 710838 h 1101363"/>
              <a:gd name="connsiteX7" fmla="*/ 123825 w 2710992"/>
              <a:gd name="connsiteY7" fmla="*/ 1101363 h 1101363"/>
              <a:gd name="connsiteX0" fmla="*/ 123825 w 2710992"/>
              <a:gd name="connsiteY0" fmla="*/ 1173121 h 1173121"/>
              <a:gd name="connsiteX1" fmla="*/ 2200275 w 2710992"/>
              <a:gd name="connsiteY1" fmla="*/ 1173121 h 1173121"/>
              <a:gd name="connsiteX2" fmla="*/ 2679700 w 2710992"/>
              <a:gd name="connsiteY2" fmla="*/ 973096 h 1173121"/>
              <a:gd name="connsiteX3" fmla="*/ 2501900 w 2710992"/>
              <a:gd name="connsiteY3" fmla="*/ 563521 h 1173121"/>
              <a:gd name="connsiteX4" fmla="*/ 1666875 w 2710992"/>
              <a:gd name="connsiteY4" fmla="*/ 166646 h 1173121"/>
              <a:gd name="connsiteX5" fmla="*/ 600075 w 2710992"/>
              <a:gd name="connsiteY5" fmla="*/ 192046 h 1173121"/>
              <a:gd name="connsiteX6" fmla="*/ 0 w 2710992"/>
              <a:gd name="connsiteY6" fmla="*/ 782596 h 1173121"/>
              <a:gd name="connsiteX7" fmla="*/ 123825 w 2710992"/>
              <a:gd name="connsiteY7" fmla="*/ 1173121 h 1173121"/>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216585 w 2803752"/>
              <a:gd name="connsiteY0" fmla="*/ 1285704 h 1285704"/>
              <a:gd name="connsiteX1" fmla="*/ 2293035 w 2803752"/>
              <a:gd name="connsiteY1" fmla="*/ 1285704 h 1285704"/>
              <a:gd name="connsiteX2" fmla="*/ 2772460 w 2803752"/>
              <a:gd name="connsiteY2" fmla="*/ 1085679 h 1285704"/>
              <a:gd name="connsiteX3" fmla="*/ 2594660 w 2803752"/>
              <a:gd name="connsiteY3" fmla="*/ 676104 h 1285704"/>
              <a:gd name="connsiteX4" fmla="*/ 1759635 w 2803752"/>
              <a:gd name="connsiteY4" fmla="*/ 279229 h 1285704"/>
              <a:gd name="connsiteX5" fmla="*/ 692835 w 2803752"/>
              <a:gd name="connsiteY5" fmla="*/ 304629 h 1285704"/>
              <a:gd name="connsiteX6" fmla="*/ 92760 w 2803752"/>
              <a:gd name="connsiteY6" fmla="*/ 895179 h 1285704"/>
              <a:gd name="connsiteX7" fmla="*/ 216585 w 2803752"/>
              <a:gd name="connsiteY7" fmla="*/ 1285704 h 1285704"/>
              <a:gd name="connsiteX0" fmla="*/ 319131 w 2906298"/>
              <a:gd name="connsiteY0" fmla="*/ 1285704 h 1285704"/>
              <a:gd name="connsiteX1" fmla="*/ 2395581 w 2906298"/>
              <a:gd name="connsiteY1" fmla="*/ 1285704 h 1285704"/>
              <a:gd name="connsiteX2" fmla="*/ 2875006 w 2906298"/>
              <a:gd name="connsiteY2" fmla="*/ 1085679 h 1285704"/>
              <a:gd name="connsiteX3" fmla="*/ 2697206 w 2906298"/>
              <a:gd name="connsiteY3" fmla="*/ 676104 h 1285704"/>
              <a:gd name="connsiteX4" fmla="*/ 1862181 w 2906298"/>
              <a:gd name="connsiteY4" fmla="*/ 279229 h 1285704"/>
              <a:gd name="connsiteX5" fmla="*/ 795381 w 2906298"/>
              <a:gd name="connsiteY5" fmla="*/ 304629 h 1285704"/>
              <a:gd name="connsiteX6" fmla="*/ 195306 w 2906298"/>
              <a:gd name="connsiteY6" fmla="*/ 895179 h 1285704"/>
              <a:gd name="connsiteX7" fmla="*/ 319131 w 2906298"/>
              <a:gd name="connsiteY7" fmla="*/ 1285704 h 1285704"/>
              <a:gd name="connsiteX0" fmla="*/ 420994 w 3008161"/>
              <a:gd name="connsiteY0" fmla="*/ 1285704 h 1285704"/>
              <a:gd name="connsiteX1" fmla="*/ 2497444 w 3008161"/>
              <a:gd name="connsiteY1" fmla="*/ 1285704 h 1285704"/>
              <a:gd name="connsiteX2" fmla="*/ 2976869 w 3008161"/>
              <a:gd name="connsiteY2" fmla="*/ 1085679 h 1285704"/>
              <a:gd name="connsiteX3" fmla="*/ 2799069 w 3008161"/>
              <a:gd name="connsiteY3" fmla="*/ 676104 h 1285704"/>
              <a:gd name="connsiteX4" fmla="*/ 1964044 w 3008161"/>
              <a:gd name="connsiteY4" fmla="*/ 279229 h 1285704"/>
              <a:gd name="connsiteX5" fmla="*/ 897244 w 3008161"/>
              <a:gd name="connsiteY5" fmla="*/ 304629 h 1285704"/>
              <a:gd name="connsiteX6" fmla="*/ 297169 w 3008161"/>
              <a:gd name="connsiteY6" fmla="*/ 895179 h 1285704"/>
              <a:gd name="connsiteX7" fmla="*/ 420994 w 3008161"/>
              <a:gd name="connsiteY7" fmla="*/ 1285704 h 12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161" h="1285704">
                <a:moveTo>
                  <a:pt x="420994" y="1285704"/>
                </a:moveTo>
                <a:lnTo>
                  <a:pt x="2497444" y="1285704"/>
                </a:lnTo>
                <a:cubicBezTo>
                  <a:pt x="2800127" y="1269829"/>
                  <a:pt x="2934536" y="1209504"/>
                  <a:pt x="2976869" y="1085679"/>
                </a:cubicBezTo>
                <a:cubicBezTo>
                  <a:pt x="3073177" y="872954"/>
                  <a:pt x="2928186" y="730079"/>
                  <a:pt x="2799069" y="676104"/>
                </a:cubicBezTo>
                <a:cubicBezTo>
                  <a:pt x="2787427" y="258062"/>
                  <a:pt x="2299536" y="49571"/>
                  <a:pt x="1964044" y="279229"/>
                </a:cubicBezTo>
                <a:cubicBezTo>
                  <a:pt x="1792594" y="-106004"/>
                  <a:pt x="1087744" y="-88013"/>
                  <a:pt x="897244" y="304629"/>
                </a:cubicBezTo>
                <a:cubicBezTo>
                  <a:pt x="468619" y="101429"/>
                  <a:pt x="1894" y="488779"/>
                  <a:pt x="297169" y="895179"/>
                </a:cubicBezTo>
                <a:cubicBezTo>
                  <a:pt x="-188606" y="965029"/>
                  <a:pt x="-29856" y="1266654"/>
                  <a:pt x="420994" y="1285704"/>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320675" y="2720579"/>
            <a:ext cx="3406775" cy="1284684"/>
          </a:xfrm>
          <a:custGeom>
            <a:avLst/>
            <a:gdLst>
              <a:gd name="connsiteX0" fmla="*/ 257175 w 2320925"/>
              <a:gd name="connsiteY0" fmla="*/ 1203325 h 1203325"/>
              <a:gd name="connsiteX1" fmla="*/ 2070100 w 2320925"/>
              <a:gd name="connsiteY1" fmla="*/ 1203325 h 1203325"/>
              <a:gd name="connsiteX2" fmla="*/ 2320925 w 2320925"/>
              <a:gd name="connsiteY2" fmla="*/ 508000 h 1203325"/>
              <a:gd name="connsiteX3" fmla="*/ 2089150 w 2320925"/>
              <a:gd name="connsiteY3" fmla="*/ 349250 h 1203325"/>
              <a:gd name="connsiteX4" fmla="*/ 1863725 w 2320925"/>
              <a:gd name="connsiteY4" fmla="*/ 123825 h 1203325"/>
              <a:gd name="connsiteX5" fmla="*/ 1435100 w 2320925"/>
              <a:gd name="connsiteY5" fmla="*/ 0 h 1203325"/>
              <a:gd name="connsiteX6" fmla="*/ 936625 w 2320925"/>
              <a:gd name="connsiteY6" fmla="*/ 31750 h 1203325"/>
              <a:gd name="connsiteX7" fmla="*/ 650875 w 2320925"/>
              <a:gd name="connsiteY7" fmla="*/ 177800 h 1203325"/>
              <a:gd name="connsiteX8" fmla="*/ 0 w 2320925"/>
              <a:gd name="connsiteY8" fmla="*/ 415925 h 1203325"/>
              <a:gd name="connsiteX9" fmla="*/ 82550 w 2320925"/>
              <a:gd name="connsiteY9" fmla="*/ 1111250 h 1203325"/>
              <a:gd name="connsiteX10" fmla="*/ 257175 w 2320925"/>
              <a:gd name="connsiteY10" fmla="*/ 1203325 h 1203325"/>
              <a:gd name="connsiteX0" fmla="*/ 366911 w 2430661"/>
              <a:gd name="connsiteY0" fmla="*/ 1203325 h 1203325"/>
              <a:gd name="connsiteX1" fmla="*/ 2179836 w 2430661"/>
              <a:gd name="connsiteY1" fmla="*/ 1203325 h 1203325"/>
              <a:gd name="connsiteX2" fmla="*/ 2430661 w 2430661"/>
              <a:gd name="connsiteY2" fmla="*/ 508000 h 1203325"/>
              <a:gd name="connsiteX3" fmla="*/ 2198886 w 2430661"/>
              <a:gd name="connsiteY3" fmla="*/ 349250 h 1203325"/>
              <a:gd name="connsiteX4" fmla="*/ 1973461 w 2430661"/>
              <a:gd name="connsiteY4" fmla="*/ 123825 h 1203325"/>
              <a:gd name="connsiteX5" fmla="*/ 1544836 w 2430661"/>
              <a:gd name="connsiteY5" fmla="*/ 0 h 1203325"/>
              <a:gd name="connsiteX6" fmla="*/ 1046361 w 2430661"/>
              <a:gd name="connsiteY6" fmla="*/ 31750 h 1203325"/>
              <a:gd name="connsiteX7" fmla="*/ 760611 w 2430661"/>
              <a:gd name="connsiteY7" fmla="*/ 177800 h 1203325"/>
              <a:gd name="connsiteX8" fmla="*/ 109736 w 2430661"/>
              <a:gd name="connsiteY8" fmla="*/ 415925 h 1203325"/>
              <a:gd name="connsiteX9" fmla="*/ 192286 w 2430661"/>
              <a:gd name="connsiteY9" fmla="*/ 1111250 h 1203325"/>
              <a:gd name="connsiteX10" fmla="*/ 366911 w 2430661"/>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23825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10965 h 1210965"/>
              <a:gd name="connsiteX1" fmla="*/ 2236737 w 2487562"/>
              <a:gd name="connsiteY1" fmla="*/ 1210965 h 1210965"/>
              <a:gd name="connsiteX2" fmla="*/ 2487562 w 2487562"/>
              <a:gd name="connsiteY2" fmla="*/ 515640 h 1210965"/>
              <a:gd name="connsiteX3" fmla="*/ 2255787 w 2487562"/>
              <a:gd name="connsiteY3" fmla="*/ 356890 h 1210965"/>
              <a:gd name="connsiteX4" fmla="*/ 2030362 w 2487562"/>
              <a:gd name="connsiteY4" fmla="*/ 131465 h 1210965"/>
              <a:gd name="connsiteX5" fmla="*/ 1601737 w 2487562"/>
              <a:gd name="connsiteY5" fmla="*/ 7640 h 1210965"/>
              <a:gd name="connsiteX6" fmla="*/ 1103262 w 2487562"/>
              <a:gd name="connsiteY6" fmla="*/ 39390 h 1210965"/>
              <a:gd name="connsiteX7" fmla="*/ 817512 w 2487562"/>
              <a:gd name="connsiteY7" fmla="*/ 131465 h 1210965"/>
              <a:gd name="connsiteX8" fmla="*/ 166637 w 2487562"/>
              <a:gd name="connsiteY8" fmla="*/ 423565 h 1210965"/>
              <a:gd name="connsiteX9" fmla="*/ 249187 w 2487562"/>
              <a:gd name="connsiteY9" fmla="*/ 1118890 h 1210965"/>
              <a:gd name="connsiteX10" fmla="*/ 423812 w 2487562"/>
              <a:gd name="connsiteY10" fmla="*/ 1210965 h 1210965"/>
              <a:gd name="connsiteX0" fmla="*/ 423812 w 2487562"/>
              <a:gd name="connsiteY0" fmla="*/ 1224763 h 1224763"/>
              <a:gd name="connsiteX1" fmla="*/ 2236737 w 2487562"/>
              <a:gd name="connsiteY1" fmla="*/ 1224763 h 1224763"/>
              <a:gd name="connsiteX2" fmla="*/ 2487562 w 2487562"/>
              <a:gd name="connsiteY2" fmla="*/ 529438 h 1224763"/>
              <a:gd name="connsiteX3" fmla="*/ 2255787 w 2487562"/>
              <a:gd name="connsiteY3" fmla="*/ 370688 h 1224763"/>
              <a:gd name="connsiteX4" fmla="*/ 2030362 w 2487562"/>
              <a:gd name="connsiteY4" fmla="*/ 145263 h 1224763"/>
              <a:gd name="connsiteX5" fmla="*/ 1601737 w 2487562"/>
              <a:gd name="connsiteY5" fmla="*/ 21438 h 1224763"/>
              <a:gd name="connsiteX6" fmla="*/ 1112787 w 2487562"/>
              <a:gd name="connsiteY6" fmla="*/ 30963 h 1224763"/>
              <a:gd name="connsiteX7" fmla="*/ 817512 w 2487562"/>
              <a:gd name="connsiteY7" fmla="*/ 145263 h 1224763"/>
              <a:gd name="connsiteX8" fmla="*/ 166637 w 2487562"/>
              <a:gd name="connsiteY8" fmla="*/ 437363 h 1224763"/>
              <a:gd name="connsiteX9" fmla="*/ 249187 w 2487562"/>
              <a:gd name="connsiteY9" fmla="*/ 1132688 h 1224763"/>
              <a:gd name="connsiteX10" fmla="*/ 423812 w 2487562"/>
              <a:gd name="connsiteY10" fmla="*/ 1224763 h 1224763"/>
              <a:gd name="connsiteX0" fmla="*/ 423812 w 2487562"/>
              <a:gd name="connsiteY0" fmla="*/ 1276040 h 1276040"/>
              <a:gd name="connsiteX1" fmla="*/ 2236737 w 2487562"/>
              <a:gd name="connsiteY1" fmla="*/ 1276040 h 1276040"/>
              <a:gd name="connsiteX2" fmla="*/ 2487562 w 2487562"/>
              <a:gd name="connsiteY2" fmla="*/ 580715 h 1276040"/>
              <a:gd name="connsiteX3" fmla="*/ 2255787 w 2487562"/>
              <a:gd name="connsiteY3" fmla="*/ 421965 h 1276040"/>
              <a:gd name="connsiteX4" fmla="*/ 2030362 w 2487562"/>
              <a:gd name="connsiteY4" fmla="*/ 196540 h 1276040"/>
              <a:gd name="connsiteX5" fmla="*/ 1601737 w 2487562"/>
              <a:gd name="connsiteY5" fmla="*/ 72715 h 1276040"/>
              <a:gd name="connsiteX6" fmla="*/ 1112787 w 2487562"/>
              <a:gd name="connsiteY6" fmla="*/ 82240 h 1276040"/>
              <a:gd name="connsiteX7" fmla="*/ 817512 w 2487562"/>
              <a:gd name="connsiteY7" fmla="*/ 196540 h 1276040"/>
              <a:gd name="connsiteX8" fmla="*/ 166637 w 2487562"/>
              <a:gd name="connsiteY8" fmla="*/ 488640 h 1276040"/>
              <a:gd name="connsiteX9" fmla="*/ 249187 w 2487562"/>
              <a:gd name="connsiteY9" fmla="*/ 1183965 h 1276040"/>
              <a:gd name="connsiteX10" fmla="*/ 423812 w 2487562"/>
              <a:gd name="connsiteY10" fmla="*/ 1276040 h 1276040"/>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8256"/>
              <a:gd name="connsiteY0" fmla="*/ 1359584 h 1359584"/>
              <a:gd name="connsiteX1" fmla="*/ 2236737 w 2488256"/>
              <a:gd name="connsiteY1" fmla="*/ 1359584 h 1359584"/>
              <a:gd name="connsiteX2" fmla="*/ 2487562 w 2488256"/>
              <a:gd name="connsiteY2" fmla="*/ 664259 h 1359584"/>
              <a:gd name="connsiteX3" fmla="*/ 2255787 w 2488256"/>
              <a:gd name="connsiteY3" fmla="*/ 505509 h 1359584"/>
              <a:gd name="connsiteX4" fmla="*/ 2030362 w 2488256"/>
              <a:gd name="connsiteY4" fmla="*/ 280084 h 1359584"/>
              <a:gd name="connsiteX5" fmla="*/ 1601737 w 2488256"/>
              <a:gd name="connsiteY5" fmla="*/ 156259 h 1359584"/>
              <a:gd name="connsiteX6" fmla="*/ 1112787 w 2488256"/>
              <a:gd name="connsiteY6" fmla="*/ 165784 h 1359584"/>
              <a:gd name="connsiteX7" fmla="*/ 817512 w 2488256"/>
              <a:gd name="connsiteY7" fmla="*/ 280084 h 1359584"/>
              <a:gd name="connsiteX8" fmla="*/ 166637 w 2488256"/>
              <a:gd name="connsiteY8" fmla="*/ 572184 h 1359584"/>
              <a:gd name="connsiteX9" fmla="*/ 249187 w 2488256"/>
              <a:gd name="connsiteY9" fmla="*/ 1267509 h 1359584"/>
              <a:gd name="connsiteX10" fmla="*/ 423812 w 2488256"/>
              <a:gd name="connsiteY10" fmla="*/ 1359584 h 1359584"/>
              <a:gd name="connsiteX0" fmla="*/ 423812 w 2613718"/>
              <a:gd name="connsiteY0" fmla="*/ 1359584 h 1359584"/>
              <a:gd name="connsiteX1" fmla="*/ 2236737 w 2613718"/>
              <a:gd name="connsiteY1" fmla="*/ 1359584 h 1359584"/>
              <a:gd name="connsiteX2" fmla="*/ 2487562 w 2613718"/>
              <a:gd name="connsiteY2" fmla="*/ 664259 h 1359584"/>
              <a:gd name="connsiteX3" fmla="*/ 2255787 w 2613718"/>
              <a:gd name="connsiteY3" fmla="*/ 505509 h 1359584"/>
              <a:gd name="connsiteX4" fmla="*/ 2030362 w 2613718"/>
              <a:gd name="connsiteY4" fmla="*/ 280084 h 1359584"/>
              <a:gd name="connsiteX5" fmla="*/ 1601737 w 2613718"/>
              <a:gd name="connsiteY5" fmla="*/ 156259 h 1359584"/>
              <a:gd name="connsiteX6" fmla="*/ 1112787 w 2613718"/>
              <a:gd name="connsiteY6" fmla="*/ 165784 h 1359584"/>
              <a:gd name="connsiteX7" fmla="*/ 817512 w 2613718"/>
              <a:gd name="connsiteY7" fmla="*/ 280084 h 1359584"/>
              <a:gd name="connsiteX8" fmla="*/ 166637 w 2613718"/>
              <a:gd name="connsiteY8" fmla="*/ 572184 h 1359584"/>
              <a:gd name="connsiteX9" fmla="*/ 249187 w 2613718"/>
              <a:gd name="connsiteY9" fmla="*/ 1267509 h 1359584"/>
              <a:gd name="connsiteX10" fmla="*/ 423812 w 2613718"/>
              <a:gd name="connsiteY10" fmla="*/ 1359584 h 1359584"/>
              <a:gd name="connsiteX0" fmla="*/ 423812 w 2679088"/>
              <a:gd name="connsiteY0" fmla="*/ 1359584 h 1359584"/>
              <a:gd name="connsiteX1" fmla="*/ 2236737 w 2679088"/>
              <a:gd name="connsiteY1" fmla="*/ 1359584 h 1359584"/>
              <a:gd name="connsiteX2" fmla="*/ 2487562 w 2679088"/>
              <a:gd name="connsiteY2" fmla="*/ 664259 h 1359584"/>
              <a:gd name="connsiteX3" fmla="*/ 2255787 w 2679088"/>
              <a:gd name="connsiteY3" fmla="*/ 505509 h 1359584"/>
              <a:gd name="connsiteX4" fmla="*/ 2030362 w 2679088"/>
              <a:gd name="connsiteY4" fmla="*/ 280084 h 1359584"/>
              <a:gd name="connsiteX5" fmla="*/ 1601737 w 2679088"/>
              <a:gd name="connsiteY5" fmla="*/ 156259 h 1359584"/>
              <a:gd name="connsiteX6" fmla="*/ 1112787 w 2679088"/>
              <a:gd name="connsiteY6" fmla="*/ 165784 h 1359584"/>
              <a:gd name="connsiteX7" fmla="*/ 817512 w 2679088"/>
              <a:gd name="connsiteY7" fmla="*/ 280084 h 1359584"/>
              <a:gd name="connsiteX8" fmla="*/ 166637 w 2679088"/>
              <a:gd name="connsiteY8" fmla="*/ 572184 h 1359584"/>
              <a:gd name="connsiteX9" fmla="*/ 249187 w 2679088"/>
              <a:gd name="connsiteY9" fmla="*/ 1267509 h 1359584"/>
              <a:gd name="connsiteX10" fmla="*/ 423812 w 2679088"/>
              <a:gd name="connsiteY10" fmla="*/ 1359584 h 13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9088" h="1359584">
                <a:moveTo>
                  <a:pt x="423812" y="1359584"/>
                </a:moveTo>
                <a:lnTo>
                  <a:pt x="2236737" y="1359584"/>
                </a:lnTo>
                <a:cubicBezTo>
                  <a:pt x="2656895" y="1356409"/>
                  <a:pt x="2851629" y="896034"/>
                  <a:pt x="2487562" y="664259"/>
                </a:cubicBezTo>
                <a:cubicBezTo>
                  <a:pt x="2492854" y="595467"/>
                  <a:pt x="2472745" y="428251"/>
                  <a:pt x="2255787" y="505509"/>
                </a:cubicBezTo>
                <a:cubicBezTo>
                  <a:pt x="2253670" y="392267"/>
                  <a:pt x="2242029" y="279026"/>
                  <a:pt x="2030362" y="280084"/>
                </a:cubicBezTo>
                <a:cubicBezTo>
                  <a:pt x="2004962" y="137209"/>
                  <a:pt x="1795412" y="-21541"/>
                  <a:pt x="1601737" y="156259"/>
                </a:cubicBezTo>
                <a:cubicBezTo>
                  <a:pt x="1470504" y="-88216"/>
                  <a:pt x="1209095" y="-15191"/>
                  <a:pt x="1112787" y="165784"/>
                </a:cubicBezTo>
                <a:cubicBezTo>
                  <a:pt x="1008012" y="122392"/>
                  <a:pt x="865137" y="98051"/>
                  <a:pt x="817512" y="280084"/>
                </a:cubicBezTo>
                <a:cubicBezTo>
                  <a:pt x="568804" y="70534"/>
                  <a:pt x="53395" y="245159"/>
                  <a:pt x="166637" y="572184"/>
                </a:cubicBezTo>
                <a:cubicBezTo>
                  <a:pt x="-110646" y="775384"/>
                  <a:pt x="-13280" y="1102409"/>
                  <a:pt x="249187" y="1267509"/>
                </a:cubicBezTo>
                <a:cubicBezTo>
                  <a:pt x="288345" y="1352176"/>
                  <a:pt x="346554" y="1357467"/>
                  <a:pt x="423812" y="1359584"/>
                </a:cubicBezTo>
                <a:close/>
              </a:path>
            </a:pathLst>
          </a:custGeom>
          <a:solidFill>
            <a:schemeClr val="accent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p:nvPr/>
        </p:nvSpPr>
        <p:spPr>
          <a:xfrm>
            <a:off x="5072063" y="3526631"/>
            <a:ext cx="3154362" cy="1216819"/>
          </a:xfrm>
          <a:custGeom>
            <a:avLst/>
            <a:gdLst>
              <a:gd name="connsiteX0" fmla="*/ 171450 w 2209800"/>
              <a:gd name="connsiteY0" fmla="*/ 1162050 h 1162050"/>
              <a:gd name="connsiteX1" fmla="*/ 2076450 w 2209800"/>
              <a:gd name="connsiteY1" fmla="*/ 1162050 h 1162050"/>
              <a:gd name="connsiteX2" fmla="*/ 2209800 w 2209800"/>
              <a:gd name="connsiteY2" fmla="*/ 476250 h 1162050"/>
              <a:gd name="connsiteX3" fmla="*/ 1701800 w 2209800"/>
              <a:gd name="connsiteY3" fmla="*/ 0 h 1162050"/>
              <a:gd name="connsiteX4" fmla="*/ 1235075 w 2209800"/>
              <a:gd name="connsiteY4" fmla="*/ 63500 h 1162050"/>
              <a:gd name="connsiteX5" fmla="*/ 720725 w 2209800"/>
              <a:gd name="connsiteY5" fmla="*/ 79375 h 1162050"/>
              <a:gd name="connsiteX6" fmla="*/ 177800 w 2209800"/>
              <a:gd name="connsiteY6" fmla="*/ 320675 h 1162050"/>
              <a:gd name="connsiteX7" fmla="*/ 6350 w 2209800"/>
              <a:gd name="connsiteY7" fmla="*/ 552450 h 1162050"/>
              <a:gd name="connsiteX8" fmla="*/ 0 w 2209800"/>
              <a:gd name="connsiteY8" fmla="*/ 790575 h 1162050"/>
              <a:gd name="connsiteX9" fmla="*/ 171450 w 2209800"/>
              <a:gd name="connsiteY9" fmla="*/ 1162050 h 1162050"/>
              <a:gd name="connsiteX0" fmla="*/ 171450 w 2273864"/>
              <a:gd name="connsiteY0" fmla="*/ 1162050 h 1162050"/>
              <a:gd name="connsiteX1" fmla="*/ 2076450 w 2273864"/>
              <a:gd name="connsiteY1" fmla="*/ 1162050 h 1162050"/>
              <a:gd name="connsiteX2" fmla="*/ 2209800 w 2273864"/>
              <a:gd name="connsiteY2" fmla="*/ 476250 h 1162050"/>
              <a:gd name="connsiteX3" fmla="*/ 1701800 w 2273864"/>
              <a:gd name="connsiteY3" fmla="*/ 0 h 1162050"/>
              <a:gd name="connsiteX4" fmla="*/ 1235075 w 2273864"/>
              <a:gd name="connsiteY4" fmla="*/ 63500 h 1162050"/>
              <a:gd name="connsiteX5" fmla="*/ 720725 w 2273864"/>
              <a:gd name="connsiteY5" fmla="*/ 79375 h 1162050"/>
              <a:gd name="connsiteX6" fmla="*/ 177800 w 2273864"/>
              <a:gd name="connsiteY6" fmla="*/ 320675 h 1162050"/>
              <a:gd name="connsiteX7" fmla="*/ 6350 w 2273864"/>
              <a:gd name="connsiteY7" fmla="*/ 552450 h 1162050"/>
              <a:gd name="connsiteX8" fmla="*/ 0 w 2273864"/>
              <a:gd name="connsiteY8" fmla="*/ 790575 h 1162050"/>
              <a:gd name="connsiteX9" fmla="*/ 171450 w 2273864"/>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39825 h 1139825"/>
              <a:gd name="connsiteX1" fmla="*/ 2076450 w 2413593"/>
              <a:gd name="connsiteY1" fmla="*/ 1139825 h 1139825"/>
              <a:gd name="connsiteX2" fmla="*/ 2209800 w 2413593"/>
              <a:gd name="connsiteY2" fmla="*/ 454025 h 1139825"/>
              <a:gd name="connsiteX3" fmla="*/ 1704975 w 2413593"/>
              <a:gd name="connsiteY3" fmla="*/ 0 h 1139825"/>
              <a:gd name="connsiteX4" fmla="*/ 1235075 w 2413593"/>
              <a:gd name="connsiteY4" fmla="*/ 41275 h 1139825"/>
              <a:gd name="connsiteX5" fmla="*/ 720725 w 2413593"/>
              <a:gd name="connsiteY5" fmla="*/ 57150 h 1139825"/>
              <a:gd name="connsiteX6" fmla="*/ 177800 w 2413593"/>
              <a:gd name="connsiteY6" fmla="*/ 298450 h 1139825"/>
              <a:gd name="connsiteX7" fmla="*/ 6350 w 2413593"/>
              <a:gd name="connsiteY7" fmla="*/ 530225 h 1139825"/>
              <a:gd name="connsiteX8" fmla="*/ 0 w 2413593"/>
              <a:gd name="connsiteY8" fmla="*/ 768350 h 1139825"/>
              <a:gd name="connsiteX9" fmla="*/ 171450 w 2413593"/>
              <a:gd name="connsiteY9" fmla="*/ 1139825 h 1139825"/>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6648 w 2468791"/>
              <a:gd name="connsiteY0" fmla="*/ 1319019 h 1319019"/>
              <a:gd name="connsiteX1" fmla="*/ 2131648 w 2468791"/>
              <a:gd name="connsiteY1" fmla="*/ 1319019 h 1319019"/>
              <a:gd name="connsiteX2" fmla="*/ 2264998 w 2468791"/>
              <a:gd name="connsiteY2" fmla="*/ 633219 h 1319019"/>
              <a:gd name="connsiteX3" fmla="*/ 1760173 w 2468791"/>
              <a:gd name="connsiteY3" fmla="*/ 179194 h 1319019"/>
              <a:gd name="connsiteX4" fmla="*/ 1290273 w 2468791"/>
              <a:gd name="connsiteY4" fmla="*/ 220469 h 1319019"/>
              <a:gd name="connsiteX5" fmla="*/ 775923 w 2468791"/>
              <a:gd name="connsiteY5" fmla="*/ 236344 h 1319019"/>
              <a:gd name="connsiteX6" fmla="*/ 232998 w 2468791"/>
              <a:gd name="connsiteY6" fmla="*/ 477644 h 1319019"/>
              <a:gd name="connsiteX7" fmla="*/ 61548 w 2468791"/>
              <a:gd name="connsiteY7" fmla="*/ 709419 h 1319019"/>
              <a:gd name="connsiteX8" fmla="*/ 55198 w 2468791"/>
              <a:gd name="connsiteY8" fmla="*/ 947544 h 1319019"/>
              <a:gd name="connsiteX9" fmla="*/ 226648 w 2468791"/>
              <a:gd name="connsiteY9" fmla="*/ 1319019 h 1319019"/>
              <a:gd name="connsiteX0" fmla="*/ 282836 w 2524979"/>
              <a:gd name="connsiteY0" fmla="*/ 1319019 h 1319019"/>
              <a:gd name="connsiteX1" fmla="*/ 2187836 w 2524979"/>
              <a:gd name="connsiteY1" fmla="*/ 1319019 h 1319019"/>
              <a:gd name="connsiteX2" fmla="*/ 2321186 w 2524979"/>
              <a:gd name="connsiteY2" fmla="*/ 633219 h 1319019"/>
              <a:gd name="connsiteX3" fmla="*/ 1816361 w 2524979"/>
              <a:gd name="connsiteY3" fmla="*/ 179194 h 1319019"/>
              <a:gd name="connsiteX4" fmla="*/ 1346461 w 2524979"/>
              <a:gd name="connsiteY4" fmla="*/ 220469 h 1319019"/>
              <a:gd name="connsiteX5" fmla="*/ 832111 w 2524979"/>
              <a:gd name="connsiteY5" fmla="*/ 236344 h 1319019"/>
              <a:gd name="connsiteX6" fmla="*/ 289186 w 2524979"/>
              <a:gd name="connsiteY6" fmla="*/ 477644 h 1319019"/>
              <a:gd name="connsiteX7" fmla="*/ 117736 w 2524979"/>
              <a:gd name="connsiteY7" fmla="*/ 709419 h 1319019"/>
              <a:gd name="connsiteX8" fmla="*/ 111386 w 2524979"/>
              <a:gd name="connsiteY8" fmla="*/ 947544 h 1319019"/>
              <a:gd name="connsiteX9" fmla="*/ 282836 w 2524979"/>
              <a:gd name="connsiteY9" fmla="*/ 1319019 h 1319019"/>
              <a:gd name="connsiteX0" fmla="*/ 336258 w 2578401"/>
              <a:gd name="connsiteY0" fmla="*/ 1319019 h 1319019"/>
              <a:gd name="connsiteX1" fmla="*/ 2241258 w 2578401"/>
              <a:gd name="connsiteY1" fmla="*/ 1319019 h 1319019"/>
              <a:gd name="connsiteX2" fmla="*/ 2374608 w 2578401"/>
              <a:gd name="connsiteY2" fmla="*/ 633219 h 1319019"/>
              <a:gd name="connsiteX3" fmla="*/ 1869783 w 2578401"/>
              <a:gd name="connsiteY3" fmla="*/ 179194 h 1319019"/>
              <a:gd name="connsiteX4" fmla="*/ 1399883 w 2578401"/>
              <a:gd name="connsiteY4" fmla="*/ 220469 h 1319019"/>
              <a:gd name="connsiteX5" fmla="*/ 885533 w 2578401"/>
              <a:gd name="connsiteY5" fmla="*/ 236344 h 1319019"/>
              <a:gd name="connsiteX6" fmla="*/ 342608 w 2578401"/>
              <a:gd name="connsiteY6" fmla="*/ 477644 h 1319019"/>
              <a:gd name="connsiteX7" fmla="*/ 171158 w 2578401"/>
              <a:gd name="connsiteY7" fmla="*/ 709419 h 1319019"/>
              <a:gd name="connsiteX8" fmla="*/ 164808 w 2578401"/>
              <a:gd name="connsiteY8" fmla="*/ 947544 h 1319019"/>
              <a:gd name="connsiteX9" fmla="*/ 336258 w 2578401"/>
              <a:gd name="connsiteY9" fmla="*/ 1319019 h 1319019"/>
              <a:gd name="connsiteX0" fmla="*/ 323711 w 2565854"/>
              <a:gd name="connsiteY0" fmla="*/ 1319019 h 1319019"/>
              <a:gd name="connsiteX1" fmla="*/ 2228711 w 2565854"/>
              <a:gd name="connsiteY1" fmla="*/ 1319019 h 1319019"/>
              <a:gd name="connsiteX2" fmla="*/ 2362061 w 2565854"/>
              <a:gd name="connsiteY2" fmla="*/ 633219 h 1319019"/>
              <a:gd name="connsiteX3" fmla="*/ 1857236 w 2565854"/>
              <a:gd name="connsiteY3" fmla="*/ 179194 h 1319019"/>
              <a:gd name="connsiteX4" fmla="*/ 1387336 w 2565854"/>
              <a:gd name="connsiteY4" fmla="*/ 220469 h 1319019"/>
              <a:gd name="connsiteX5" fmla="*/ 872986 w 2565854"/>
              <a:gd name="connsiteY5" fmla="*/ 236344 h 1319019"/>
              <a:gd name="connsiteX6" fmla="*/ 330061 w 2565854"/>
              <a:gd name="connsiteY6" fmla="*/ 477644 h 1319019"/>
              <a:gd name="connsiteX7" fmla="*/ 158611 w 2565854"/>
              <a:gd name="connsiteY7" fmla="*/ 709419 h 1319019"/>
              <a:gd name="connsiteX8" fmla="*/ 152261 w 2565854"/>
              <a:gd name="connsiteY8" fmla="*/ 947544 h 1319019"/>
              <a:gd name="connsiteX9" fmla="*/ 323711 w 2565854"/>
              <a:gd name="connsiteY9" fmla="*/ 1319019 h 131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5854" h="1319019">
                <a:moveTo>
                  <a:pt x="323711" y="1319019"/>
                </a:moveTo>
                <a:lnTo>
                  <a:pt x="2228711" y="1319019"/>
                </a:lnTo>
                <a:cubicBezTo>
                  <a:pt x="2606536" y="1287269"/>
                  <a:pt x="2689086" y="814194"/>
                  <a:pt x="2362061" y="633219"/>
                </a:cubicBezTo>
                <a:cubicBezTo>
                  <a:pt x="2659453" y="331594"/>
                  <a:pt x="2283744" y="-176406"/>
                  <a:pt x="1857236" y="179194"/>
                </a:cubicBezTo>
                <a:cubicBezTo>
                  <a:pt x="1719653" y="50077"/>
                  <a:pt x="1540794" y="32086"/>
                  <a:pt x="1387336" y="220469"/>
                </a:cubicBezTo>
                <a:cubicBezTo>
                  <a:pt x="1247636" y="-148889"/>
                  <a:pt x="936486" y="8802"/>
                  <a:pt x="872986" y="236344"/>
                </a:cubicBezTo>
                <a:cubicBezTo>
                  <a:pt x="609461" y="94527"/>
                  <a:pt x="301486" y="241636"/>
                  <a:pt x="330061" y="477644"/>
                </a:cubicBezTo>
                <a:cubicBezTo>
                  <a:pt x="104636" y="466002"/>
                  <a:pt x="41136" y="613111"/>
                  <a:pt x="158611" y="709419"/>
                </a:cubicBezTo>
                <a:cubicBezTo>
                  <a:pt x="70769" y="788794"/>
                  <a:pt x="84528" y="880869"/>
                  <a:pt x="152261" y="947544"/>
                </a:cubicBezTo>
                <a:cubicBezTo>
                  <a:pt x="-127139" y="1033269"/>
                  <a:pt x="6211" y="1299969"/>
                  <a:pt x="323711" y="131901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199" name="Group 11"/>
          <p:cNvGrpSpPr>
            <a:grpSpLocks/>
          </p:cNvGrpSpPr>
          <p:nvPr/>
        </p:nvGrpSpPr>
        <p:grpSpPr bwMode="auto">
          <a:xfrm>
            <a:off x="4064000" y="1400175"/>
            <a:ext cx="369888" cy="485775"/>
            <a:chOff x="2057400" y="2332412"/>
            <a:chExt cx="324766" cy="568896"/>
          </a:xfrm>
        </p:grpSpPr>
        <p:sp>
          <p:nvSpPr>
            <p:cNvPr id="11" name="Oval 10"/>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3" name="Group 62"/>
          <p:cNvGrpSpPr/>
          <p:nvPr/>
        </p:nvGrpSpPr>
        <p:grpSpPr>
          <a:xfrm rot="20620448">
            <a:off x="7552351" y="2583804"/>
            <a:ext cx="369802" cy="485839"/>
            <a:chOff x="2057400" y="2332412"/>
            <a:chExt cx="324766" cy="568896"/>
          </a:xfrm>
          <a:solidFill>
            <a:schemeClr val="accent3"/>
          </a:solidFill>
        </p:grpSpPr>
        <p:sp>
          <p:nvSpPr>
            <p:cNvPr id="64" name="Oval 63"/>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Oval 6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4" name="Group 73"/>
          <p:cNvGrpSpPr/>
          <p:nvPr/>
        </p:nvGrpSpPr>
        <p:grpSpPr>
          <a:xfrm rot="20620448">
            <a:off x="8309607" y="4228425"/>
            <a:ext cx="369802" cy="485839"/>
            <a:chOff x="2057400" y="2332412"/>
            <a:chExt cx="324766" cy="568896"/>
          </a:xfrm>
          <a:solidFill>
            <a:schemeClr val="tx2"/>
          </a:solidFill>
        </p:grpSpPr>
        <p:sp>
          <p:nvSpPr>
            <p:cNvPr id="79" name="Oval 78"/>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Oval 81"/>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Oval 84"/>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6" name="Group 85"/>
          <p:cNvGrpSpPr/>
          <p:nvPr/>
        </p:nvGrpSpPr>
        <p:grpSpPr>
          <a:xfrm rot="21164505">
            <a:off x="3781851" y="3531105"/>
            <a:ext cx="369802" cy="485839"/>
            <a:chOff x="2057400" y="2332412"/>
            <a:chExt cx="324766" cy="568896"/>
          </a:xfrm>
          <a:solidFill>
            <a:schemeClr val="accent2"/>
          </a:solidFill>
        </p:grpSpPr>
        <p:sp>
          <p:nvSpPr>
            <p:cNvPr id="87" name="Oval 86"/>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Oval 8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 name="Oval 8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8203" name="Rectangle 31"/>
          <p:cNvSpPr>
            <a:spLocks noChangeArrowheads="1"/>
          </p:cNvSpPr>
          <p:nvPr/>
        </p:nvSpPr>
        <p:spPr bwMode="auto">
          <a:xfrm>
            <a:off x="1809750" y="1307693"/>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A</a:t>
            </a:r>
            <a:endParaRPr lang="en-US" sz="1600" b="1">
              <a:solidFill>
                <a:schemeClr val="bg1"/>
              </a:solidFill>
              <a:latin typeface="Arial" charset="0"/>
            </a:endParaRPr>
          </a:p>
        </p:txBody>
      </p:sp>
      <p:sp>
        <p:nvSpPr>
          <p:cNvPr id="8204" name="Rectangle 31"/>
          <p:cNvSpPr>
            <a:spLocks noChangeArrowheads="1"/>
          </p:cNvSpPr>
          <p:nvPr/>
        </p:nvSpPr>
        <p:spPr bwMode="auto">
          <a:xfrm>
            <a:off x="4916488" y="2385210"/>
            <a:ext cx="1719262"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C</a:t>
            </a:r>
            <a:endParaRPr lang="en-US" sz="1600" b="1">
              <a:solidFill>
                <a:schemeClr val="bg1"/>
              </a:solidFill>
              <a:latin typeface="Arial" charset="0"/>
            </a:endParaRPr>
          </a:p>
        </p:txBody>
      </p:sp>
      <p:sp>
        <p:nvSpPr>
          <p:cNvPr id="8205" name="Rectangle 31"/>
          <p:cNvSpPr>
            <a:spLocks noChangeArrowheads="1"/>
          </p:cNvSpPr>
          <p:nvPr/>
        </p:nvSpPr>
        <p:spPr bwMode="auto">
          <a:xfrm>
            <a:off x="5842000" y="4066372"/>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Component D</a:t>
            </a:r>
            <a:endParaRPr lang="en-US" sz="1600" b="1">
              <a:solidFill>
                <a:schemeClr val="bg1"/>
              </a:solidFill>
              <a:latin typeface="Arial" charset="0"/>
            </a:endParaRPr>
          </a:p>
        </p:txBody>
      </p:sp>
      <p:sp>
        <p:nvSpPr>
          <p:cNvPr id="8206" name="Rectangle 31"/>
          <p:cNvSpPr>
            <a:spLocks noChangeArrowheads="1"/>
          </p:cNvSpPr>
          <p:nvPr/>
        </p:nvSpPr>
        <p:spPr bwMode="auto">
          <a:xfrm>
            <a:off x="1163638" y="3278178"/>
            <a:ext cx="1720850" cy="338554"/>
          </a:xfrm>
          <a:prstGeom prst="rect">
            <a:avLst/>
          </a:prstGeom>
          <a:noFill/>
          <a:ln w="9525">
            <a:noFill/>
            <a:miter lim="800000"/>
            <a:headEnd/>
            <a:tailEnd/>
          </a:ln>
        </p:spPr>
        <p:txBody>
          <a:bodyPr anchor="ctr">
            <a:spAutoFit/>
          </a:bodyPr>
          <a:lstStyle/>
          <a:p>
            <a:pPr algn="ctr"/>
            <a:r>
              <a:rPr lang="en-US" sz="1600" b="1" smtClean="0">
                <a:solidFill>
                  <a:schemeClr val="bg1"/>
                </a:solidFill>
                <a:latin typeface="Arial" charset="0"/>
              </a:rPr>
              <a:t>B Component</a:t>
            </a:r>
            <a:endParaRPr lang="en-US" sz="1600" b="1">
              <a:solidFill>
                <a:schemeClr val="bg1"/>
              </a:solidFill>
              <a:latin typeface="Arial" charset="0"/>
            </a:endParaRPr>
          </a:p>
        </p:txBody>
      </p:sp>
    </p:spTree>
    <p:extLst>
      <p:ext uri="{BB962C8B-B14F-4D97-AF65-F5344CB8AC3E}">
        <p14:creationId xmlns:p14="http://schemas.microsoft.com/office/powerpoint/2010/main" val="1677583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1916185" y="232232"/>
            <a:ext cx="5208477" cy="430887"/>
          </a:xfrm>
          <a:prstGeom prst="rect">
            <a:avLst/>
          </a:prstGeom>
          <a:noFill/>
          <a:ln w="12700">
            <a:solidFill>
              <a:schemeClr val="accent1"/>
            </a:solidFill>
            <a:miter lim="800000"/>
            <a:headEnd/>
            <a:tailEnd/>
          </a:ln>
        </p:spPr>
        <p:txBody>
          <a:bodyPr wrap="none" anchor="ctr">
            <a:spAutoFit/>
          </a:bodyPr>
          <a:lstStyle/>
          <a:p>
            <a:pPr algn="ctr"/>
            <a:r>
              <a:rPr lang="en-US" sz="2200" smtClean="0">
                <a:solidFill>
                  <a:srgbClr val="7F7F7F"/>
                </a:solidFill>
                <a:latin typeface="Arial" charset="0"/>
                <a:ea typeface="Verdana" pitchFamily="34" charset="0"/>
              </a:rPr>
              <a:t>3 Cách Giao Tiếp Giữa Các Component</a:t>
            </a:r>
            <a:endParaRPr lang="en-US" sz="2200">
              <a:solidFill>
                <a:srgbClr val="7F7F7F"/>
              </a:solidFill>
              <a:latin typeface="Arial" charset="0"/>
              <a:ea typeface="Verdana" pitchFamily="34" charset="0"/>
            </a:endParaRPr>
          </a:p>
        </p:txBody>
      </p:sp>
      <p:sp>
        <p:nvSpPr>
          <p:cNvPr id="27" name="Google Shape;482;p26"/>
          <p:cNvSpPr/>
          <p:nvPr/>
        </p:nvSpPr>
        <p:spPr>
          <a:xfrm>
            <a:off x="747748" y="1123977"/>
            <a:ext cx="1948800" cy="19488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smtClean="0">
                <a:solidFill>
                  <a:srgbClr val="FFC000"/>
                </a:solidFill>
                <a:latin typeface="Lato Light"/>
                <a:ea typeface="Lato Light"/>
                <a:cs typeface="Lato Light"/>
                <a:sym typeface="Lato Light"/>
              </a:rPr>
              <a:t>INPUT</a:t>
            </a:r>
            <a:endParaRPr sz="1800" b="1">
              <a:solidFill>
                <a:srgbClr val="FFC000"/>
              </a:solidFill>
              <a:latin typeface="Lato Light"/>
              <a:ea typeface="Lato Light"/>
              <a:cs typeface="Lato Light"/>
              <a:sym typeface="Lato Light"/>
            </a:endParaRPr>
          </a:p>
        </p:txBody>
      </p:sp>
      <p:sp>
        <p:nvSpPr>
          <p:cNvPr id="28" name="Google Shape;483;p26"/>
          <p:cNvSpPr/>
          <p:nvPr/>
        </p:nvSpPr>
        <p:spPr>
          <a:xfrm>
            <a:off x="1585002" y="2529518"/>
            <a:ext cx="1948800" cy="1948800"/>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a:defRPr/>
            </a:pPr>
            <a:r>
              <a:rPr lang="en-US" sz="1600" b="1" smtClean="0">
                <a:solidFill>
                  <a:schemeClr val="accent6">
                    <a:lumMod val="60000"/>
                    <a:lumOff val="40000"/>
                  </a:schemeClr>
                </a:solidFill>
              </a:rPr>
              <a:t>Observable</a:t>
            </a:r>
            <a:endParaRPr lang="en-US" sz="1600" b="1">
              <a:solidFill>
                <a:schemeClr val="accent6">
                  <a:lumMod val="60000"/>
                  <a:lumOff val="40000"/>
                </a:schemeClr>
              </a:solidFill>
              <a:latin typeface="Arial" pitchFamily="34" charset="0"/>
              <a:cs typeface="Arial" pitchFamily="34" charset="0"/>
            </a:endParaRPr>
          </a:p>
        </p:txBody>
      </p:sp>
      <p:sp>
        <p:nvSpPr>
          <p:cNvPr id="29" name="Google Shape;484;p26"/>
          <p:cNvSpPr/>
          <p:nvPr/>
        </p:nvSpPr>
        <p:spPr>
          <a:xfrm>
            <a:off x="2412569" y="1123977"/>
            <a:ext cx="1948800" cy="19488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smtClean="0">
                <a:solidFill>
                  <a:srgbClr val="00B0F0"/>
                </a:solidFill>
                <a:latin typeface="Lato Light"/>
                <a:ea typeface="Lato Light"/>
                <a:cs typeface="Lato Light"/>
                <a:sym typeface="Lato Light"/>
              </a:rPr>
              <a:t>OUTPUT</a:t>
            </a:r>
            <a:endParaRPr sz="1800" b="1">
              <a:solidFill>
                <a:srgbClr val="00B0F0"/>
              </a:solidFill>
              <a:latin typeface="Lato Light"/>
              <a:ea typeface="Lato Light"/>
              <a:cs typeface="Lato Light"/>
              <a:sym typeface="Lato Light"/>
            </a:endParaRPr>
          </a:p>
        </p:txBody>
      </p:sp>
      <p:sp>
        <p:nvSpPr>
          <p:cNvPr id="4" name="Rectangle 3"/>
          <p:cNvSpPr/>
          <p:nvPr/>
        </p:nvSpPr>
        <p:spPr>
          <a:xfrm>
            <a:off x="4520424" y="1195414"/>
            <a:ext cx="4572000" cy="523220"/>
          </a:xfrm>
          <a:prstGeom prst="rect">
            <a:avLst/>
          </a:prstGeom>
        </p:spPr>
        <p:txBody>
          <a:bodyPr>
            <a:spAutoFit/>
          </a:bodyPr>
          <a:lstStyle/>
          <a:p>
            <a:pPr>
              <a:defRPr/>
            </a:pPr>
            <a:r>
              <a:rPr lang="en-US" b="1" smtClean="0"/>
              <a:t>@Input </a:t>
            </a:r>
            <a:r>
              <a:rPr lang="en-US">
                <a:solidFill>
                  <a:schemeClr val="tx1">
                    <a:lumMod val="65000"/>
                    <a:lumOff val="35000"/>
                  </a:schemeClr>
                </a:solidFill>
                <a:cs typeface="Arial" pitchFamily="34" charset="0"/>
              </a:rPr>
              <a:t>– </a:t>
            </a:r>
            <a:r>
              <a:rPr lang="en-US"/>
              <a:t>Truyền data </a:t>
            </a:r>
            <a:r>
              <a:rPr lang="vi-VN"/>
              <a:t>từ component cha với component con bên trong</a:t>
            </a:r>
            <a:endParaRPr lang="en-US">
              <a:solidFill>
                <a:schemeClr val="tx1">
                  <a:lumMod val="65000"/>
                  <a:lumOff val="35000"/>
                </a:schemeClr>
              </a:solidFill>
              <a:cs typeface="Arial" pitchFamily="34" charset="0"/>
            </a:endParaRPr>
          </a:p>
        </p:txBody>
      </p:sp>
      <p:sp>
        <p:nvSpPr>
          <p:cNvPr id="5" name="Rectangle 4"/>
          <p:cNvSpPr/>
          <p:nvPr/>
        </p:nvSpPr>
        <p:spPr>
          <a:xfrm>
            <a:off x="4519029" y="2052464"/>
            <a:ext cx="4572000" cy="954107"/>
          </a:xfrm>
          <a:prstGeom prst="rect">
            <a:avLst/>
          </a:prstGeom>
        </p:spPr>
        <p:txBody>
          <a:bodyPr>
            <a:spAutoFit/>
          </a:bodyPr>
          <a:lstStyle/>
          <a:p>
            <a:r>
              <a:rPr lang="en-US" b="1" smtClean="0"/>
              <a:t>@Output </a:t>
            </a:r>
            <a:r>
              <a:rPr lang="en-US"/>
              <a:t>- truyền dữ liệu Component con tới Component cha. Event emitter báo cho component cha khi component con có sự thay đổi.</a:t>
            </a:r>
          </a:p>
          <a:p>
            <a:endParaRPr lang="en-US"/>
          </a:p>
        </p:txBody>
      </p:sp>
      <p:sp>
        <p:nvSpPr>
          <p:cNvPr id="8" name="TextBox 7"/>
          <p:cNvSpPr txBox="1"/>
          <p:nvPr/>
        </p:nvSpPr>
        <p:spPr>
          <a:xfrm>
            <a:off x="207375" y="4682358"/>
            <a:ext cx="1080745" cy="307777"/>
          </a:xfrm>
          <a:prstGeom prst="rect">
            <a:avLst/>
          </a:prstGeom>
          <a:noFill/>
        </p:spPr>
        <p:txBody>
          <a:bodyPr wrap="none" rtlCol="0">
            <a:spAutoFit/>
          </a:bodyPr>
          <a:lstStyle/>
          <a:p>
            <a:r>
              <a:rPr lang="en-US" smtClean="0">
                <a:solidFill>
                  <a:schemeClr val="accent6">
                    <a:lumMod val="60000"/>
                    <a:lumOff val="40000"/>
                  </a:schemeClr>
                </a:solidFill>
              </a:rPr>
              <a:t>Example 3:</a:t>
            </a:r>
            <a:endParaRPr lang="en-US">
              <a:solidFill>
                <a:schemeClr val="accent6">
                  <a:lumMod val="60000"/>
                  <a:lumOff val="40000"/>
                </a:schemeClr>
              </a:solidFill>
            </a:endParaRPr>
          </a:p>
        </p:txBody>
      </p:sp>
    </p:spTree>
    <p:extLst>
      <p:ext uri="{BB962C8B-B14F-4D97-AF65-F5344CB8AC3E}">
        <p14:creationId xmlns:p14="http://schemas.microsoft.com/office/powerpoint/2010/main" val="580133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Pipe</a:t>
            </a:r>
          </a:p>
        </p:txBody>
      </p:sp>
      <p:sp>
        <p:nvSpPr>
          <p:cNvPr id="12" name="Google Shape;396;p16"/>
          <p:cNvSpPr txBox="1">
            <a:spLocks/>
          </p:cNvSpPr>
          <p:nvPr/>
        </p:nvSpPr>
        <p:spPr>
          <a:xfrm>
            <a:off x="1037751" y="1120968"/>
            <a:ext cx="2516400" cy="3320404"/>
          </a:xfrm>
          <a:prstGeom prst="rect">
            <a:avLst/>
          </a:prstGeom>
          <a:ln w="12700">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rgbClr val="4A5C65"/>
                </a:solidFill>
              </a:rPr>
              <a:t>Pipe là gì ?</a:t>
            </a:r>
          </a:p>
          <a:p>
            <a:pPr>
              <a:spcBef>
                <a:spcPts val="600"/>
              </a:spcBef>
              <a:buClr>
                <a:schemeClr val="dk1"/>
              </a:buClr>
              <a:buSzPts val="1100"/>
              <a:buFont typeface="Arial"/>
              <a:buNone/>
            </a:pPr>
            <a:endParaRPr lang="en-US" sz="1200" smtClean="0">
              <a:solidFill>
                <a:srgbClr val="4A5C65"/>
              </a:solidFill>
            </a:endParaRPr>
          </a:p>
          <a:p>
            <a:r>
              <a:rPr lang="en-US" sz="1600"/>
              <a:t>Dùng để định dạng dữ liệu trước khi hiển thị cho người dùng. Nhận vào 1 giá trị và trả về dữ liệu đã được xử </a:t>
            </a:r>
            <a:r>
              <a:rPr lang="en-US" sz="1600" smtClean="0"/>
              <a:t>lý</a:t>
            </a:r>
          </a:p>
          <a:p>
            <a:endParaRPr lang="en-US" sz="1600"/>
          </a:p>
          <a:p>
            <a:r>
              <a:rPr lang="en-US" sz="1600" smtClean="0"/>
              <a:t>Cú pháp:</a:t>
            </a:r>
          </a:p>
          <a:p>
            <a:endParaRPr lang="en-US" sz="1600"/>
          </a:p>
          <a:p>
            <a:r>
              <a:rPr lang="en-US" sz="1600" smtClean="0"/>
              <a:t>{{ du_lieu | pipe  }}</a:t>
            </a:r>
            <a:endParaRPr lang="en-US" sz="1600"/>
          </a:p>
          <a:p>
            <a:pPr>
              <a:spcBef>
                <a:spcPts val="600"/>
              </a:spcBef>
              <a:buClr>
                <a:schemeClr val="dk1"/>
              </a:buClr>
              <a:buSzPts val="1100"/>
              <a:buFont typeface="Arial"/>
              <a:buNone/>
            </a:pPr>
            <a:endParaRPr lang="en-US" sz="1200" smtClean="0"/>
          </a:p>
          <a:p>
            <a:pPr>
              <a:spcBef>
                <a:spcPts val="600"/>
              </a:spcBef>
              <a:buClr>
                <a:schemeClr val="dk1"/>
              </a:buClr>
              <a:buSzPts val="1100"/>
              <a:buFont typeface="Arial"/>
              <a:buNone/>
            </a:pPr>
            <a:endParaRPr lang="en-US" sz="1200" smtClean="0"/>
          </a:p>
          <a:p>
            <a:pPr>
              <a:spcBef>
                <a:spcPts val="600"/>
              </a:spcBef>
              <a:spcAft>
                <a:spcPts val="1000"/>
              </a:spcAft>
            </a:pPr>
            <a:r>
              <a:rPr lang="en-US" b="1" smtClean="0">
                <a:solidFill>
                  <a:srgbClr val="4A5C65"/>
                </a:solidFill>
              </a:rPr>
              <a:t>Example : </a:t>
            </a:r>
            <a:endParaRPr lang="en-US" b="1">
              <a:solidFill>
                <a:srgbClr val="4A5C65"/>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253241678"/>
              </p:ext>
            </p:extLst>
          </p:nvPr>
        </p:nvGraphicFramePr>
        <p:xfrm>
          <a:off x="3978232" y="1120969"/>
          <a:ext cx="4975762" cy="3320403"/>
        </p:xfrm>
        <a:graphic>
          <a:graphicData uri="http://schemas.openxmlformats.org/drawingml/2006/table">
            <a:tbl>
              <a:tblPr/>
              <a:tblGrid>
                <a:gridCol w="1353789"/>
                <a:gridCol w="3621973"/>
              </a:tblGrid>
              <a:tr h="578716">
                <a:tc>
                  <a:txBody>
                    <a:bodyPr/>
                    <a:lstStyle/>
                    <a:p>
                      <a:pPr algn="l"/>
                      <a:r>
                        <a:rPr lang="en-US" sz="1400">
                          <a:effectLst/>
                          <a:latin typeface="+mj-lt"/>
                        </a:rPr>
                        <a:t>lowercase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chuỗi thành kí tự </a:t>
                      </a:r>
                      <a:r>
                        <a:rPr lang="vi-VN" sz="1400" smtClean="0">
                          <a:effectLst/>
                          <a:latin typeface="+mj-lt"/>
                        </a:rPr>
                        <a:t>thường</a:t>
                      </a:r>
                      <a:endParaRPr lang="vi-VN" sz="1400">
                        <a:effectLst/>
                        <a:latin typeface="+mj-lt"/>
                      </a:endParaRP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578716">
                <a:tc>
                  <a:txBody>
                    <a:bodyPr/>
                    <a:lstStyle/>
                    <a:p>
                      <a:pPr algn="l"/>
                      <a:r>
                        <a:rPr lang="en-US" sz="1400">
                          <a:effectLst/>
                          <a:latin typeface="+mj-lt"/>
                        </a:rPr>
                        <a:t>uppercase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chuỗi thành kí tự </a:t>
                      </a:r>
                      <a:r>
                        <a:rPr lang="en-US" sz="1400" smtClean="0">
                          <a:effectLst/>
                          <a:latin typeface="+mj-lt"/>
                        </a:rPr>
                        <a:t>hoa</a:t>
                      </a:r>
                      <a:endParaRPr lang="en-US" sz="1400">
                        <a:effectLst/>
                        <a:latin typeface="+mj-lt"/>
                      </a:endParaRP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date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dữ liệu thành định dạng ngày tháng</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currency</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Chuyển dữ liệu thành định dạng tiền tệ</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json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JSON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percent</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6851">
                <a:tc>
                  <a:txBody>
                    <a:bodyPr/>
                    <a:lstStyle/>
                    <a:p>
                      <a:pPr algn="l"/>
                      <a:r>
                        <a:rPr lang="en-US" sz="1400">
                          <a:effectLst/>
                          <a:latin typeface="+mj-lt"/>
                        </a:rPr>
                        <a:t>decimal</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US" sz="1400">
                          <a:effectLst/>
                          <a:latin typeface="+mj-lt"/>
                        </a:rPr>
                        <a:t>Chuyển dữ liệu về dạng thấp phân</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578716">
                <a:tc>
                  <a:txBody>
                    <a:bodyPr/>
                    <a:lstStyle/>
                    <a:p>
                      <a:pPr algn="l"/>
                      <a:r>
                        <a:rPr lang="en-US" sz="1400">
                          <a:effectLst/>
                          <a:latin typeface="+mj-lt"/>
                        </a:rPr>
                        <a:t>slice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vi-VN" sz="1400">
                          <a:effectLst/>
                          <a:latin typeface="+mj-lt"/>
                        </a:rPr>
                        <a:t>Cắt dữ liệu của mảng. Giống như Array.prototype.slice()</a:t>
                      </a:r>
                    </a:p>
                  </a:txBody>
                  <a:tcPr marL="51203" marR="51203" marT="25601" marB="25601"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bl>
          </a:graphicData>
        </a:graphic>
      </p:graphicFrame>
      <p:sp>
        <p:nvSpPr>
          <p:cNvPr id="2" name="Rectangle 1"/>
          <p:cNvSpPr/>
          <p:nvPr/>
        </p:nvSpPr>
        <p:spPr>
          <a:xfrm>
            <a:off x="5375564" y="4561972"/>
            <a:ext cx="1250663" cy="307777"/>
          </a:xfrm>
          <a:prstGeom prst="rect">
            <a:avLst/>
          </a:prstGeom>
        </p:spPr>
        <p:txBody>
          <a:bodyPr wrap="none">
            <a:spAutoFit/>
          </a:bodyPr>
          <a:lstStyle/>
          <a:p>
            <a:r>
              <a:rPr lang="en-US" i="1">
                <a:solidFill>
                  <a:schemeClr val="bg2"/>
                </a:solidFill>
              </a:rPr>
              <a:t>Build in pipes</a:t>
            </a:r>
          </a:p>
        </p:txBody>
      </p:sp>
    </p:spTree>
    <p:extLst>
      <p:ext uri="{BB962C8B-B14F-4D97-AF65-F5344CB8AC3E}">
        <p14:creationId xmlns:p14="http://schemas.microsoft.com/office/powerpoint/2010/main" val="57456314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Routing</a:t>
            </a:r>
          </a:p>
        </p:txBody>
      </p:sp>
      <p:sp>
        <p:nvSpPr>
          <p:cNvPr id="12" name="Google Shape;396;p16"/>
          <p:cNvSpPr txBox="1">
            <a:spLocks/>
          </p:cNvSpPr>
          <p:nvPr/>
        </p:nvSpPr>
        <p:spPr>
          <a:xfrm>
            <a:off x="1037750" y="997527"/>
            <a:ext cx="6954344" cy="3823855"/>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routing ?</a:t>
            </a:r>
          </a:p>
          <a:p>
            <a:pPr>
              <a:spcBef>
                <a:spcPts val="600"/>
              </a:spcBef>
              <a:buClr>
                <a:schemeClr val="dk1"/>
              </a:buClr>
              <a:buSzPts val="1100"/>
              <a:buFont typeface="Arial"/>
              <a:buNone/>
            </a:pPr>
            <a:endParaRPr lang="en-US" sz="1200" smtClean="0">
              <a:solidFill>
                <a:srgbClr val="4A5C65"/>
              </a:solidFill>
            </a:endParaRPr>
          </a:p>
          <a:p>
            <a:r>
              <a:rPr lang="en-US" sz="1600" smtClean="0"/>
              <a:t>Dùng để chuyển đổi giữa các trang mà không cần phải reload lại page.</a:t>
            </a:r>
          </a:p>
          <a:p>
            <a:endParaRPr lang="en-US" sz="1600"/>
          </a:p>
          <a:p>
            <a:r>
              <a:rPr lang="en-US" sz="1600" b="1" smtClean="0">
                <a:solidFill>
                  <a:schemeClr val="accent4">
                    <a:lumMod val="75000"/>
                  </a:schemeClr>
                </a:solidFill>
              </a:rPr>
              <a:t>How to ?</a:t>
            </a:r>
          </a:p>
          <a:p>
            <a:endParaRPr lang="en-US" sz="1600" smtClean="0"/>
          </a:p>
          <a:p>
            <a:r>
              <a:rPr lang="en-US" sz="1600" smtClean="0"/>
              <a:t>+ Step 1 : </a:t>
            </a:r>
            <a:r>
              <a:rPr lang="en-US" sz="1600"/>
              <a:t> Trong file app.module.ts, chúng ta khai báo sử </a:t>
            </a:r>
            <a:r>
              <a:rPr lang="en-US" sz="1600" smtClean="0"/>
              <a:t>dụng RouterModule  tring file </a:t>
            </a:r>
            <a:r>
              <a:rPr lang="en-US" sz="1600" b="1" i="1" smtClean="0"/>
              <a:t>app.module.ts</a:t>
            </a:r>
          </a:p>
          <a:p>
            <a:endParaRPr lang="en-US" sz="1600" b="1" i="1" smtClean="0"/>
          </a:p>
          <a:p>
            <a:r>
              <a:rPr lang="en-US" sz="1600" smtClean="0"/>
              <a:t>+ Step 2 : </a:t>
            </a:r>
            <a:r>
              <a:rPr lang="en-US" sz="1600" b="1"/>
              <a:t> </a:t>
            </a:r>
            <a:r>
              <a:rPr lang="en-US" sz="1600" smtClean="0"/>
              <a:t>Định nghĩa danh sách các route trong RouterModule.forRoot()</a:t>
            </a:r>
          </a:p>
          <a:p>
            <a:endParaRPr lang="en-US" sz="1600" b="1"/>
          </a:p>
          <a:p>
            <a:r>
              <a:rPr lang="en-US" sz="1600"/>
              <a:t>+ Step 3 : Hiện thị danh sách route bằng </a:t>
            </a:r>
            <a:r>
              <a:rPr lang="en-US" sz="1600" b="1">
                <a:solidFill>
                  <a:schemeClr val="bg2"/>
                </a:solidFill>
              </a:rPr>
              <a:t>&lt;router-outlet&gt;&lt;/router-outlet</a:t>
            </a:r>
            <a:r>
              <a:rPr lang="en-US" sz="1600" b="1" smtClean="0">
                <a:solidFill>
                  <a:schemeClr val="bg2"/>
                </a:solidFill>
              </a:rPr>
              <a:t>&gt;</a:t>
            </a:r>
          </a:p>
          <a:p>
            <a:endParaRPr lang="en-US" sz="1600" b="1">
              <a:solidFill>
                <a:schemeClr val="bg2"/>
              </a:solidFill>
            </a:endParaRPr>
          </a:p>
          <a:p>
            <a:r>
              <a:rPr lang="en-US" sz="1600" b="1" smtClean="0">
                <a:solidFill>
                  <a:schemeClr val="accent4">
                    <a:lumMod val="50000"/>
                  </a:schemeClr>
                </a:solidFill>
              </a:rPr>
              <a:t>Example : </a:t>
            </a:r>
            <a:endParaRPr lang="en-US" sz="1600" b="1">
              <a:solidFill>
                <a:schemeClr val="accent4">
                  <a:lumMod val="50000"/>
                </a:schemeClr>
              </a:solidFill>
            </a:endParaRPr>
          </a:p>
          <a:p>
            <a:r>
              <a:rPr lang="en-US" sz="1600" b="1"/>
              <a:t>	</a:t>
            </a:r>
            <a:endParaRPr lang="en-US" sz="1600"/>
          </a:p>
          <a:p>
            <a:endParaRPr lang="en-US" sz="1600" smtClean="0"/>
          </a:p>
          <a:p>
            <a:endParaRPr lang="en-US" sz="1600"/>
          </a:p>
          <a:p>
            <a:pPr>
              <a:spcBef>
                <a:spcPts val="600"/>
              </a:spcBef>
              <a:buClr>
                <a:schemeClr val="dk1"/>
              </a:buClr>
              <a:buSzPts val="1100"/>
              <a:buFont typeface="Arial"/>
              <a:buNone/>
            </a:pPr>
            <a:endParaRPr lang="en-US" sz="1200" smtClean="0"/>
          </a:p>
          <a:p>
            <a:pPr>
              <a:spcBef>
                <a:spcPts val="600"/>
              </a:spcBef>
              <a:buClr>
                <a:schemeClr val="dk1"/>
              </a:buClr>
              <a:buSzPts val="1100"/>
              <a:buFont typeface="Arial"/>
              <a:buNone/>
            </a:pPr>
            <a:endParaRPr lang="en-US" sz="1200" smtClean="0"/>
          </a:p>
          <a:p>
            <a:pPr>
              <a:spcBef>
                <a:spcPts val="600"/>
              </a:spcBef>
              <a:spcAft>
                <a:spcPts val="1000"/>
              </a:spcAft>
            </a:pPr>
            <a:endParaRPr lang="en-US">
              <a:solidFill>
                <a:srgbClr val="4A5C65"/>
              </a:solidFill>
            </a:endParaRPr>
          </a:p>
        </p:txBody>
      </p:sp>
    </p:spTree>
    <p:extLst>
      <p:ext uri="{BB962C8B-B14F-4D97-AF65-F5344CB8AC3E}">
        <p14:creationId xmlns:p14="http://schemas.microsoft.com/office/powerpoint/2010/main" val="160106982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Service</a:t>
            </a:r>
          </a:p>
        </p:txBody>
      </p:sp>
      <p:sp>
        <p:nvSpPr>
          <p:cNvPr id="12" name="Google Shape;396;p16"/>
          <p:cNvSpPr txBox="1">
            <a:spLocks/>
          </p:cNvSpPr>
          <p:nvPr/>
        </p:nvSpPr>
        <p:spPr>
          <a:xfrm>
            <a:off x="1037750" y="849889"/>
            <a:ext cx="6954344" cy="4125872"/>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service ?</a:t>
            </a:r>
          </a:p>
          <a:p>
            <a:pPr>
              <a:spcBef>
                <a:spcPts val="600"/>
              </a:spcBef>
              <a:buClr>
                <a:schemeClr val="dk1"/>
              </a:buClr>
              <a:buSzPts val="1100"/>
              <a:buFont typeface="Arial"/>
              <a:buNone/>
            </a:pPr>
            <a:endParaRPr lang="en-US" sz="1200" smtClean="0">
              <a:solidFill>
                <a:srgbClr val="4A5C65"/>
              </a:solidFill>
            </a:endParaRPr>
          </a:p>
          <a:p>
            <a:r>
              <a:rPr lang="en-US" sz="1600" smtClean="0"/>
              <a:t>Xây dựng service giúp chúng ta tái sử những chức năng cụ thể là những</a:t>
            </a:r>
          </a:p>
          <a:p>
            <a:r>
              <a:rPr lang="en-US" sz="1600" smtClean="0"/>
              <a:t>Đoạn code được xây dựng sẵn cho một mục địch nào đó .( áp dụng tư tưởng dry – don’t repeat yet !)</a:t>
            </a:r>
          </a:p>
          <a:p>
            <a:endParaRPr lang="en-US" sz="1600"/>
          </a:p>
          <a:p>
            <a:r>
              <a:rPr lang="en-US" sz="1600" b="1" smtClean="0">
                <a:solidFill>
                  <a:schemeClr val="accent4">
                    <a:lumMod val="75000"/>
                  </a:schemeClr>
                </a:solidFill>
              </a:rPr>
              <a:t>How to create service?</a:t>
            </a:r>
          </a:p>
          <a:p>
            <a:endParaRPr lang="en-US" sz="1600" b="1" smtClean="0">
              <a:solidFill>
                <a:srgbClr val="002060"/>
              </a:solidFill>
            </a:endParaRPr>
          </a:p>
          <a:p>
            <a:r>
              <a:rPr lang="en-US" sz="1600" smtClean="0"/>
              <a:t>- Để </a:t>
            </a:r>
            <a:r>
              <a:rPr lang="en-US" sz="1600"/>
              <a:t>tạo service, ta chạy câu lệnh sau trên màn hình command </a:t>
            </a:r>
            <a:r>
              <a:rPr lang="en-US" sz="1600" smtClean="0"/>
              <a:t>line</a:t>
            </a:r>
          </a:p>
          <a:p>
            <a:pPr algn="ctr"/>
            <a:r>
              <a:rPr lang="en-US" sz="1600" b="1" smtClean="0">
                <a:solidFill>
                  <a:schemeClr val="bg2"/>
                </a:solidFill>
              </a:rPr>
              <a:t>$ng g service service_name</a:t>
            </a:r>
          </a:p>
          <a:p>
            <a:pPr algn="ctr"/>
            <a:endParaRPr lang="en-US" sz="1600" b="1" smtClean="0">
              <a:solidFill>
                <a:srgbClr val="002060"/>
              </a:solidFill>
            </a:endParaRPr>
          </a:p>
          <a:p>
            <a:pPr marL="285750" indent="-285750">
              <a:buFontTx/>
              <a:buChar char="-"/>
            </a:pPr>
            <a:r>
              <a:rPr lang="en-US" sz="1600">
                <a:solidFill>
                  <a:schemeClr val="tx1"/>
                </a:solidFill>
              </a:rPr>
              <a:t>Để sử dụng Service tạo ra </a:t>
            </a:r>
            <a:r>
              <a:rPr lang="en-US" sz="1600" smtClean="0">
                <a:solidFill>
                  <a:schemeClr val="tx1"/>
                </a:solidFill>
              </a:rPr>
              <a:t>chúng ta chỉ import </a:t>
            </a:r>
            <a:r>
              <a:rPr lang="en-US" sz="1600">
                <a:solidFill>
                  <a:schemeClr val="tx1"/>
                </a:solidFill>
              </a:rPr>
              <a:t>Services vào trong component </a:t>
            </a:r>
            <a:r>
              <a:rPr lang="en-US" sz="1600" smtClean="0">
                <a:solidFill>
                  <a:schemeClr val="tx1"/>
                </a:solidFill>
              </a:rPr>
              <a:t>khác nơi mà muốn sử dụng service đó.</a:t>
            </a:r>
          </a:p>
          <a:p>
            <a:pPr marL="285750" indent="-285750">
              <a:buFontTx/>
              <a:buChar char="-"/>
            </a:pPr>
            <a:endParaRPr lang="en-US" sz="1600" smtClean="0">
              <a:solidFill>
                <a:schemeClr val="tx1"/>
              </a:solidFill>
            </a:endParaRPr>
          </a:p>
          <a:p>
            <a:endParaRPr lang="en-US" sz="1600" smtClean="0">
              <a:solidFill>
                <a:schemeClr val="tx1"/>
              </a:solidFill>
            </a:endParaRPr>
          </a:p>
          <a:p>
            <a:r>
              <a:rPr lang="en-US" sz="1600" smtClean="0">
                <a:solidFill>
                  <a:schemeClr val="tx1"/>
                </a:solidFill>
              </a:rPr>
              <a:t>- Example :</a:t>
            </a:r>
            <a:endParaRPr lang="en-US" sz="1600">
              <a:solidFill>
                <a:schemeClr val="tx1"/>
              </a:solidFill>
            </a:endParaRPr>
          </a:p>
          <a:p>
            <a:pPr lvl="3"/>
            <a:r>
              <a:rPr lang="en-US" sz="1600" smtClean="0">
                <a:solidFill>
                  <a:schemeClr val="tx1"/>
                </a:solidFill>
              </a:rPr>
              <a:t>	</a:t>
            </a:r>
            <a:endParaRPr lang="en-US">
              <a:solidFill>
                <a:srgbClr val="4A5C65"/>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80" y="4312357"/>
            <a:ext cx="48958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84385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HTTP Service – GET,POST,PUT,…</a:t>
            </a:r>
          </a:p>
        </p:txBody>
      </p:sp>
      <p:sp>
        <p:nvSpPr>
          <p:cNvPr id="12" name="Google Shape;396;p16"/>
          <p:cNvSpPr txBox="1">
            <a:spLocks/>
          </p:cNvSpPr>
          <p:nvPr/>
        </p:nvSpPr>
        <p:spPr>
          <a:xfrm>
            <a:off x="1037750" y="849889"/>
            <a:ext cx="6954344" cy="4125872"/>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HTTP ?</a:t>
            </a:r>
          </a:p>
          <a:p>
            <a:pPr>
              <a:spcBef>
                <a:spcPts val="600"/>
              </a:spcBef>
              <a:buClr>
                <a:schemeClr val="dk1"/>
              </a:buClr>
              <a:buSzPts val="1100"/>
              <a:buFont typeface="Arial"/>
              <a:buNone/>
            </a:pPr>
            <a:endParaRPr lang="en-US" sz="1200" smtClean="0">
              <a:solidFill>
                <a:srgbClr val="4A5C65"/>
              </a:solidFill>
            </a:endParaRPr>
          </a:p>
          <a:p>
            <a:r>
              <a:rPr lang="vi-VN" sz="1600"/>
              <a:t>Http Service giúp chúng ta thực hiện các phương thức </a:t>
            </a:r>
            <a:r>
              <a:rPr lang="vi-VN" sz="1600" b="1"/>
              <a:t>GET</a:t>
            </a:r>
            <a:r>
              <a:rPr lang="vi-VN" sz="1600"/>
              <a:t>, </a:t>
            </a:r>
            <a:r>
              <a:rPr lang="vi-VN" sz="1600" b="1"/>
              <a:t>POST</a:t>
            </a:r>
            <a:r>
              <a:rPr lang="vi-VN" sz="1600"/>
              <a:t> với dữ liệu thông qua giao thức </a:t>
            </a:r>
            <a:r>
              <a:rPr lang="vi-VN" sz="1600" smtClean="0"/>
              <a:t>HTTP</a:t>
            </a:r>
            <a:r>
              <a:rPr lang="en-US" sz="1600" smtClean="0"/>
              <a:t>.</a:t>
            </a:r>
          </a:p>
          <a:p>
            <a:endParaRPr lang="en-US" sz="1600"/>
          </a:p>
          <a:p>
            <a:r>
              <a:rPr lang="en-US" sz="1600" b="1" smtClean="0">
                <a:solidFill>
                  <a:schemeClr val="accent4">
                    <a:lumMod val="75000"/>
                  </a:schemeClr>
                </a:solidFill>
              </a:rPr>
              <a:t>How to Use Http Service ?</a:t>
            </a:r>
          </a:p>
          <a:p>
            <a:endParaRPr lang="en-US" sz="1600" b="1">
              <a:solidFill>
                <a:srgbClr val="002060"/>
              </a:solidFill>
            </a:endParaRPr>
          </a:p>
          <a:p>
            <a:r>
              <a:rPr lang="vi-VN" sz="1600" smtClean="0"/>
              <a:t>Để </a:t>
            </a:r>
            <a:r>
              <a:rPr lang="vi-VN" sz="1600"/>
              <a:t>sử dụng </a:t>
            </a:r>
            <a:r>
              <a:rPr lang="vi-VN" sz="1600" b="1"/>
              <a:t>http service</a:t>
            </a:r>
            <a:r>
              <a:rPr lang="vi-VN" sz="1600"/>
              <a:t>, trước tiên ta cần thực hiện 2 </a:t>
            </a:r>
            <a:r>
              <a:rPr lang="vi-VN" sz="1600" smtClean="0"/>
              <a:t>bước:</a:t>
            </a:r>
            <a:endParaRPr lang="en-US" sz="1600" smtClean="0"/>
          </a:p>
          <a:p>
            <a:endParaRPr lang="en-US" sz="1600" smtClean="0"/>
          </a:p>
          <a:p>
            <a:pPr marL="285750" indent="-285750">
              <a:buFontTx/>
              <a:buChar char="-"/>
            </a:pPr>
            <a:r>
              <a:rPr lang="vi-VN" sz="1600" smtClean="0"/>
              <a:t>Bước </a:t>
            </a:r>
            <a:r>
              <a:rPr lang="vi-VN" sz="1600"/>
              <a:t>1: Import HttpClientModule vào </a:t>
            </a:r>
            <a:r>
              <a:rPr lang="vi-VN" sz="1600" smtClean="0"/>
              <a:t>module</a:t>
            </a:r>
            <a:endParaRPr lang="en-US" sz="1600" smtClean="0"/>
          </a:p>
          <a:p>
            <a:pPr marL="285750" indent="-285750">
              <a:buFontTx/>
              <a:buChar char="-"/>
            </a:pPr>
            <a:r>
              <a:rPr lang="vi-VN" sz="1600" smtClean="0"/>
              <a:t>Bước </a:t>
            </a:r>
            <a:r>
              <a:rPr lang="vi-VN" sz="1600"/>
              <a:t>2: Khai báo và sử dụng HttpClient trong </a:t>
            </a:r>
            <a:r>
              <a:rPr lang="vi-VN" sz="1600" smtClean="0"/>
              <a:t>component</a:t>
            </a:r>
            <a:endParaRPr lang="en-US" sz="1600" smtClean="0"/>
          </a:p>
          <a:p>
            <a:pPr marL="285750" indent="-285750">
              <a:buFontTx/>
              <a:buChar char="-"/>
            </a:pPr>
            <a:endParaRPr lang="en-US" sz="1600"/>
          </a:p>
          <a:p>
            <a:r>
              <a:rPr lang="en-US" sz="1600" b="1" smtClean="0">
                <a:solidFill>
                  <a:schemeClr val="accent4">
                    <a:lumMod val="75000"/>
                  </a:schemeClr>
                </a:solidFill>
              </a:rPr>
              <a:t>Example: </a:t>
            </a:r>
            <a:endParaRPr lang="vi-VN" sz="1600" b="1">
              <a:solidFill>
                <a:schemeClr val="accent4">
                  <a:lumMod val="75000"/>
                </a:schemeClr>
              </a:solidFill>
            </a:endParaRPr>
          </a:p>
          <a:p>
            <a:r>
              <a:rPr lang="en-US" sz="1600" smtClean="0">
                <a:solidFill>
                  <a:schemeClr val="tx1"/>
                </a:solidFill>
              </a:rPr>
              <a:t>	</a:t>
            </a:r>
            <a:endParaRPr lang="en-US">
              <a:solidFill>
                <a:srgbClr val="4A5C65"/>
              </a:solidFill>
            </a:endParaRPr>
          </a:p>
        </p:txBody>
      </p:sp>
    </p:spTree>
    <p:extLst>
      <p:ext uri="{BB962C8B-B14F-4D97-AF65-F5344CB8AC3E}">
        <p14:creationId xmlns:p14="http://schemas.microsoft.com/office/powerpoint/2010/main" val="81117912"/>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30887"/>
          </a:xfrm>
          <a:prstGeom prst="rect">
            <a:avLst/>
          </a:prstGeom>
          <a:ln w="12700">
            <a:solidFill>
              <a:schemeClr val="accent1"/>
            </a:solidFill>
          </a:ln>
        </p:spPr>
        <p:txBody>
          <a:bodyPr wrap="square">
            <a:spAutoFit/>
          </a:bodyPr>
          <a:lstStyle/>
          <a:p>
            <a:pPr algn="ctr"/>
            <a:r>
              <a:rPr lang="en-US" sz="2200" b="1" smtClean="0"/>
              <a:t>FORM</a:t>
            </a:r>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buFont typeface="Arial"/>
              <a:buNone/>
            </a:pPr>
            <a:r>
              <a:rPr lang="en-US" sz="1600" b="1" smtClean="0">
                <a:solidFill>
                  <a:schemeClr val="accent4">
                    <a:lumMod val="75000"/>
                  </a:schemeClr>
                </a:solidFill>
              </a:rPr>
              <a:t>What Form ?</a:t>
            </a:r>
            <a:endParaRPr lang="en-US" sz="1200" smtClean="0">
              <a:solidFill>
                <a:schemeClr val="accent4">
                  <a:lumMod val="75000"/>
                </a:schemeClr>
              </a:solidFill>
            </a:endParaRPr>
          </a:p>
          <a:p>
            <a:r>
              <a:rPr lang="en-US" smtClean="0"/>
              <a:t>Sử dụng Form để tương tác với dữ liệu nhập từ người dùng. </a:t>
            </a:r>
            <a:r>
              <a:rPr lang="vi-VN"/>
              <a:t> Angular cung cấp cho chúng ta hai phương pháp để tạo forms, một là Template-driven forms (mà có thể bạn đã quen thuộc từ Angularjs) và hai là Reactive forms hay Model-driven forms.</a:t>
            </a:r>
            <a:endParaRPr lang="en-US" smtClean="0"/>
          </a:p>
          <a:p>
            <a:endParaRPr lang="en-US" sz="1600"/>
          </a:p>
          <a:p>
            <a:r>
              <a:rPr lang="vi-VN" b="1" smtClean="0">
                <a:solidFill>
                  <a:schemeClr val="accent4">
                    <a:lumMod val="75000"/>
                  </a:schemeClr>
                </a:solidFill>
              </a:rPr>
              <a:t>Template-driven forms</a:t>
            </a:r>
            <a:r>
              <a:rPr lang="en-US" b="1" smtClean="0">
                <a:solidFill>
                  <a:schemeClr val="accent4">
                    <a:lumMod val="75000"/>
                  </a:schemeClr>
                </a:solidFill>
              </a:rPr>
              <a:t> ?  </a:t>
            </a:r>
            <a:endParaRPr lang="en-US" b="1">
              <a:solidFill>
                <a:schemeClr val="accent4">
                  <a:lumMod val="75000"/>
                </a:schemeClr>
              </a:solidFill>
            </a:endParaRPr>
          </a:p>
          <a:p>
            <a:pPr marL="285750" indent="-285750">
              <a:buFont typeface="Wingdings" pitchFamily="2" charset="2"/>
              <a:buChar char="v"/>
            </a:pPr>
            <a:r>
              <a:rPr lang="en-US"/>
              <a:t>L</a:t>
            </a:r>
            <a:r>
              <a:rPr lang="vi-VN" smtClean="0"/>
              <a:t>à </a:t>
            </a:r>
            <a:r>
              <a:rPr lang="vi-VN"/>
              <a:t>phương pháp mà chúng ta sẽ tạo forms dựa vào </a:t>
            </a:r>
            <a:r>
              <a:rPr lang="vi-VN" smtClean="0"/>
              <a:t>template</a:t>
            </a:r>
            <a:r>
              <a:rPr lang="en-US" smtClean="0"/>
              <a:t>.</a:t>
            </a:r>
          </a:p>
          <a:p>
            <a:pPr marL="285750" indent="-285750">
              <a:buFont typeface="Wingdings" pitchFamily="2" charset="2"/>
              <a:buChar char="v"/>
            </a:pPr>
            <a:r>
              <a:rPr lang="en-US" smtClean="0"/>
              <a:t>Để </a:t>
            </a:r>
            <a:r>
              <a:rPr lang="en-US"/>
              <a:t>có thể sử dụng các APIs mà Angular cung cấp cho việc thao tác với Template-driven forms, chúng ta cần import NgModule là FormsModule từ package @</a:t>
            </a:r>
            <a:r>
              <a:rPr lang="en-US" smtClean="0"/>
              <a:t>angular/forms </a:t>
            </a:r>
            <a:r>
              <a:rPr lang="en-US"/>
              <a:t>trong file </a:t>
            </a:r>
            <a:r>
              <a:rPr lang="en-US" b="1" smtClean="0"/>
              <a:t>app.module.ts</a:t>
            </a:r>
          </a:p>
          <a:p>
            <a:pPr marL="285750" indent="-285750">
              <a:buFontTx/>
              <a:buChar char="-"/>
            </a:pPr>
            <a:endParaRPr lang="en-US"/>
          </a:p>
          <a:p>
            <a:r>
              <a:rPr lang="en-US" b="1">
                <a:solidFill>
                  <a:schemeClr val="accent4">
                    <a:lumMod val="75000"/>
                  </a:schemeClr>
                </a:solidFill>
              </a:rPr>
              <a:t>Reactive Forms </a:t>
            </a:r>
            <a:r>
              <a:rPr lang="en-US" b="1" smtClean="0">
                <a:solidFill>
                  <a:schemeClr val="accent4">
                    <a:lumMod val="75000"/>
                  </a:schemeClr>
                </a:solidFill>
              </a:rPr>
              <a:t>?</a:t>
            </a:r>
          </a:p>
          <a:p>
            <a:pPr marL="285750" indent="-285750">
              <a:buFont typeface="Wingdings" pitchFamily="2" charset="2"/>
              <a:buChar char="v"/>
            </a:pPr>
            <a:r>
              <a:rPr lang="vi-VN" smtClean="0"/>
              <a:t>hay </a:t>
            </a:r>
            <a:r>
              <a:rPr lang="vi-VN"/>
              <a:t>còn được gọi là </a:t>
            </a:r>
            <a:r>
              <a:rPr lang="vi-VN" b="1"/>
              <a:t>Model-Driven Forms</a:t>
            </a:r>
            <a:r>
              <a:rPr lang="vi-VN"/>
              <a:t>, là một phương pháp để tạo form trong Angular, phương pháp này tránh việc sử dụng các directive ví dụ như ngModel, required, etc, thay vào đó tạo các Object Model ở trong các Component, rồi tạo ra form từ </a:t>
            </a:r>
            <a:r>
              <a:rPr lang="vi-VN" smtClean="0"/>
              <a:t>chúng.</a:t>
            </a:r>
            <a:endParaRPr lang="en-US" sz="1600" smtClean="0"/>
          </a:p>
          <a:p>
            <a:pPr marL="285750" indent="-285750">
              <a:buFont typeface="Wingdings" pitchFamily="2" charset="2"/>
              <a:buChar char="v"/>
            </a:pPr>
            <a:r>
              <a:rPr lang="vi-VN" sz="1600" smtClean="0"/>
              <a:t>Một </a:t>
            </a:r>
            <a:r>
              <a:rPr lang="vi-VN" sz="1600"/>
              <a:t>điều lưu ý đó là Template-Driven là async còn Reactive là sync.</a:t>
            </a:r>
            <a:endParaRPr lang="en-US" sz="1600" b="1" smtClean="0"/>
          </a:p>
          <a:p>
            <a:endParaRPr lang="en-US" sz="1600" b="1" smtClean="0"/>
          </a:p>
          <a:p>
            <a:endParaRPr lang="en-US" sz="1600" b="1"/>
          </a:p>
          <a:p>
            <a:r>
              <a:rPr lang="en-US" sz="1600" smtClean="0">
                <a:solidFill>
                  <a:schemeClr val="tx1"/>
                </a:solidFill>
              </a:rPr>
              <a:t>	</a:t>
            </a:r>
            <a:endParaRPr lang="en-US">
              <a:solidFill>
                <a:srgbClr val="4A5C65"/>
              </a:solidFill>
            </a:endParaRPr>
          </a:p>
        </p:txBody>
      </p:sp>
    </p:spTree>
    <p:extLst>
      <p:ext uri="{BB962C8B-B14F-4D97-AF65-F5344CB8AC3E}">
        <p14:creationId xmlns:p14="http://schemas.microsoft.com/office/powerpoint/2010/main" val="165267183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smtClean="0"/>
              <a:t>Animation</a:t>
            </a:r>
            <a:endParaRPr lang="en-US" sz="2400" b="1"/>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pPr>
            <a:r>
              <a:rPr lang="en-US" sz="1600" b="1" smtClean="0">
                <a:solidFill>
                  <a:schemeClr val="accent4">
                    <a:lumMod val="75000"/>
                  </a:schemeClr>
                </a:solidFill>
              </a:rPr>
              <a:t>What Animation ?</a:t>
            </a:r>
            <a:endParaRPr lang="en-US" sz="1200" smtClean="0">
              <a:solidFill>
                <a:schemeClr val="accent4">
                  <a:lumMod val="75000"/>
                </a:schemeClr>
              </a:solidFill>
            </a:endParaRPr>
          </a:p>
          <a:p>
            <a:r>
              <a:rPr lang="vi-VN"/>
              <a:t>Animation thêm rất nhiều tương tác giữa  các thẻ html</a:t>
            </a:r>
            <a:r>
              <a:rPr lang="vi-VN" smtClean="0"/>
              <a:t>.</a:t>
            </a:r>
            <a:endParaRPr lang="en-US" smtClean="0"/>
          </a:p>
          <a:p>
            <a:endParaRPr lang="en-US" sz="1600"/>
          </a:p>
          <a:p>
            <a:r>
              <a:rPr lang="en-US" b="1" smtClean="0">
                <a:solidFill>
                  <a:schemeClr val="accent4">
                    <a:lumMod val="75000"/>
                  </a:schemeClr>
                </a:solidFill>
              </a:rPr>
              <a:t>How to Use ?  </a:t>
            </a:r>
          </a:p>
          <a:p>
            <a:endParaRPr lang="en-US" b="1">
              <a:solidFill>
                <a:schemeClr val="accent4">
                  <a:lumMod val="75000"/>
                </a:schemeClr>
              </a:solidFill>
            </a:endParaRPr>
          </a:p>
          <a:p>
            <a:pPr marL="285750" indent="-285750">
              <a:buFont typeface="Wingdings" pitchFamily="2" charset="2"/>
              <a:buChar char="v"/>
            </a:pPr>
            <a:r>
              <a:rPr lang="vi-VN"/>
              <a:t>Để bắt đầu sử dụng animation, chúng ta cần import thư viện từ package @</a:t>
            </a:r>
            <a:r>
              <a:rPr lang="vi-VN" smtClean="0"/>
              <a:t>angular/platform-browser/animations</a:t>
            </a:r>
            <a:r>
              <a:rPr lang="en-US" smtClean="0"/>
              <a:t> trong file app.module.ts</a:t>
            </a:r>
          </a:p>
          <a:p>
            <a:pPr marL="285750" indent="-285750">
              <a:buFont typeface="Wingdings" pitchFamily="2" charset="2"/>
              <a:buChar char="v"/>
            </a:pPr>
            <a:endParaRPr lang="en-US"/>
          </a:p>
          <a:p>
            <a:pPr marL="285750" indent="-285750">
              <a:buFont typeface="Wingdings" pitchFamily="2" charset="2"/>
              <a:buChar char="v"/>
            </a:pPr>
            <a:endParaRPr lang="en-US" smtClean="0"/>
          </a:p>
          <a:p>
            <a:endParaRPr lang="en-US" smtClean="0"/>
          </a:p>
          <a:p>
            <a:pPr marL="285750" indent="-285750">
              <a:buFontTx/>
              <a:buChar char="-"/>
            </a:pPr>
            <a:r>
              <a:rPr lang="en-US" smtClean="0"/>
              <a:t>Chúng ta sẽ áp dụng </a:t>
            </a:r>
            <a:r>
              <a:rPr lang="en-US" b="1">
                <a:solidFill>
                  <a:schemeClr val="accent4">
                    <a:lumMod val="75000"/>
                  </a:schemeClr>
                </a:solidFill>
              </a:rPr>
              <a:t>Animation </a:t>
            </a:r>
            <a:r>
              <a:rPr lang="en-US" smtClean="0">
                <a:solidFill>
                  <a:schemeClr val="tx1"/>
                </a:solidFill>
              </a:rPr>
              <a:t>cho những element trong file template .html, bằng cách khai báo như sau: </a:t>
            </a:r>
          </a:p>
          <a:p>
            <a:pPr algn="ctr"/>
            <a:r>
              <a:rPr lang="en-US" b="1" smtClean="0">
                <a:solidFill>
                  <a:schemeClr val="bg2"/>
                </a:solidFill>
              </a:rPr>
              <a:t>Cú pháp :  [@ my_animation</a:t>
            </a:r>
            <a:r>
              <a:rPr lang="en-US" b="1">
                <a:solidFill>
                  <a:schemeClr val="bg2"/>
                </a:solidFill>
              </a:rPr>
              <a:t>]</a:t>
            </a:r>
          </a:p>
          <a:p>
            <a:pPr marL="285750" indent="-285750">
              <a:buFontTx/>
              <a:buChar char="-"/>
            </a:pPr>
            <a:endParaRPr lang="en-US"/>
          </a:p>
          <a:p>
            <a:r>
              <a:rPr lang="en-US" sz="1600" b="1" smtClean="0">
                <a:solidFill>
                  <a:schemeClr val="accent4">
                    <a:lumMod val="50000"/>
                  </a:schemeClr>
                </a:solidFill>
              </a:rPr>
              <a:t>Example:</a:t>
            </a:r>
            <a:endParaRPr lang="en-US" sz="1600" b="1">
              <a:solidFill>
                <a:schemeClr val="accent4">
                  <a:lumMod val="50000"/>
                </a:schemeClr>
              </a:solidFill>
            </a:endParaRPr>
          </a:p>
          <a:p>
            <a:r>
              <a:rPr lang="en-US" sz="1600" smtClean="0">
                <a:solidFill>
                  <a:schemeClr val="tx1"/>
                </a:solidFill>
              </a:rPr>
              <a:t>	</a:t>
            </a:r>
            <a:endParaRPr lang="en-US">
              <a:solidFill>
                <a:srgbClr val="4A5C65"/>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59" y="2666134"/>
            <a:ext cx="61817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7147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idx="4294967295"/>
          </p:nvPr>
        </p:nvSpPr>
        <p:spPr>
          <a:xfrm>
            <a:off x="925725" y="440351"/>
            <a:ext cx="5421000" cy="474050"/>
          </a:xfrm>
          <a:prstGeom prst="rect">
            <a:avLst/>
          </a:prstGeom>
          <a:noFill/>
          <a:ln>
            <a:noFill/>
          </a:ln>
        </p:spPr>
        <p:txBody>
          <a:bodyPr lIns="91425" tIns="91425" rIns="91425" bIns="91425" anchor="b" anchorCtr="0">
            <a:noAutofit/>
          </a:bodyPr>
          <a:lstStyle/>
          <a:p>
            <a:pPr lvl="0"/>
            <a:r>
              <a:rPr lang="fr-FR" sz="1800" b="1"/>
              <a:t>Single Page Application là </a:t>
            </a:r>
            <a:r>
              <a:rPr lang="fr-FR" sz="1800" b="1" err="1"/>
              <a:t>gì</a:t>
            </a:r>
            <a:r>
              <a:rPr lang="fr-FR" sz="1800" b="1"/>
              <a:t>?</a:t>
            </a:r>
            <a:endParaRPr lang="en" sz="1800" b="1"/>
          </a:p>
        </p:txBody>
      </p:sp>
      <p:sp>
        <p:nvSpPr>
          <p:cNvPr id="276" name="Shape 276"/>
          <p:cNvSpPr txBox="1">
            <a:spLocks noGrp="1"/>
          </p:cNvSpPr>
          <p:nvPr>
            <p:ph type="subTitle" idx="4294967295"/>
          </p:nvPr>
        </p:nvSpPr>
        <p:spPr>
          <a:xfrm>
            <a:off x="1095282" y="1028353"/>
            <a:ext cx="5421000" cy="1588500"/>
          </a:xfrm>
          <a:prstGeom prst="rect">
            <a:avLst/>
          </a:prstGeom>
          <a:noFill/>
          <a:ln>
            <a:noFill/>
          </a:ln>
        </p:spPr>
        <p:txBody>
          <a:bodyPr lIns="91425" tIns="91425" rIns="91425" bIns="91425" anchor="t" anchorCtr="0">
            <a:noAutofit/>
          </a:bodyPr>
          <a:lstStyle/>
          <a:p>
            <a:pPr lvl="0">
              <a:spcBef>
                <a:spcPts val="0"/>
              </a:spcBef>
              <a:buNone/>
            </a:pPr>
            <a:r>
              <a:rPr lang="vi-VN">
                <a:latin typeface="+mj-lt"/>
              </a:rPr>
              <a:t>SPA có một trang gốc và trong trang gốc đó, chúng ta có thể tải nhiều trang con </a:t>
            </a:r>
            <a:r>
              <a:rPr lang="vi-VN" smtClean="0">
                <a:latin typeface="+mj-lt"/>
              </a:rPr>
              <a:t>mà </a:t>
            </a:r>
            <a:r>
              <a:rPr lang="vi-VN">
                <a:latin typeface="+mj-lt"/>
              </a:rPr>
              <a:t>không gây bất kì ảnh hưởng gì tới trang gốc. SPA chỉ load phần trang cần thiết, khác với ứng dụng web truyền thống (tải lại toàn bộ trang) khi chúng ta tương tác với trang web (như thực hiện việc điều hướng</a:t>
            </a:r>
            <a:r>
              <a:rPr lang="vi-VN" smtClean="0">
                <a:latin typeface="+mj-lt"/>
              </a:rPr>
              <a:t>).</a:t>
            </a:r>
            <a:r>
              <a:rPr lang="en-US" smtClean="0">
                <a:latin typeface="+mj-lt"/>
              </a:rPr>
              <a:t> </a:t>
            </a:r>
          </a:p>
        </p:txBody>
      </p:sp>
      <p:sp>
        <p:nvSpPr>
          <p:cNvPr id="4" name="Shape 276"/>
          <p:cNvSpPr txBox="1">
            <a:spLocks/>
          </p:cNvSpPr>
          <p:nvPr/>
        </p:nvSpPr>
        <p:spPr>
          <a:xfrm>
            <a:off x="1192960" y="2694755"/>
            <a:ext cx="2991480" cy="21101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Ưu điểm:</a:t>
            </a:r>
          </a:p>
          <a:p>
            <a:pPr>
              <a:spcBef>
                <a:spcPts val="0"/>
              </a:spcBef>
              <a:buFont typeface="Muli"/>
              <a:buNone/>
            </a:pPr>
            <a:endParaRPr lang="en" sz="1300" b="1" i="1" smtClean="0">
              <a:latin typeface="+mj-lt"/>
            </a:endParaRPr>
          </a:p>
          <a:p>
            <a:pPr marL="285750" indent="-285750">
              <a:spcBef>
                <a:spcPts val="0"/>
              </a:spcBef>
            </a:pPr>
            <a:r>
              <a:rPr lang="pt-BR" sz="1300" smtClean="0">
                <a:latin typeface="+mj-lt"/>
              </a:rPr>
              <a:t>Việc </a:t>
            </a:r>
            <a:r>
              <a:rPr lang="pt-BR" sz="1300">
                <a:latin typeface="+mj-lt"/>
              </a:rPr>
              <a:t>render sẽ do client đảm </a:t>
            </a:r>
            <a:r>
              <a:rPr lang="pt-BR" sz="1300" smtClean="0">
                <a:latin typeface="+mj-lt"/>
              </a:rPr>
              <a:t>nhiệm.</a:t>
            </a:r>
          </a:p>
          <a:p>
            <a:pPr marL="285750" indent="-285750">
              <a:spcBef>
                <a:spcPts val="0"/>
              </a:spcBef>
            </a:pPr>
            <a:r>
              <a:rPr lang="vi-VN" sz="1300" smtClean="0">
                <a:latin typeface="+mj-lt"/>
              </a:rPr>
              <a:t>SPA </a:t>
            </a:r>
            <a:r>
              <a:rPr lang="vi-VN" sz="1300">
                <a:latin typeface="+mj-lt"/>
              </a:rPr>
              <a:t>tách biệt phần front-end và back-end ra, SPA giao tiếp với server chủ yếu qua JSON Rest API giúp cho dữ liệu gửi và trả giữa client và server được giảm đến mức tối thiểu. </a:t>
            </a:r>
            <a:endParaRPr lang="en-US" sz="1300" smtClean="0">
              <a:latin typeface="+mj-lt"/>
            </a:endParaRPr>
          </a:p>
          <a:p>
            <a:pPr marL="285750" indent="-285750">
              <a:spcBef>
                <a:spcPts val="0"/>
              </a:spcBef>
            </a:pPr>
            <a:r>
              <a:rPr lang="vi-VN" sz="1300" smtClean="0">
                <a:latin typeface="+mj-lt"/>
              </a:rPr>
              <a:t>Tăng </a:t>
            </a:r>
            <a:r>
              <a:rPr lang="vi-VN" sz="1300">
                <a:latin typeface="+mj-lt"/>
              </a:rPr>
              <a:t>trải nghiệm người dùng</a:t>
            </a:r>
            <a:endParaRPr lang="en" sz="1300">
              <a:latin typeface="+mj-lt"/>
            </a:endParaRPr>
          </a:p>
        </p:txBody>
      </p:sp>
      <p:sp>
        <p:nvSpPr>
          <p:cNvPr id="5" name="Shape 276"/>
          <p:cNvSpPr txBox="1">
            <a:spLocks/>
          </p:cNvSpPr>
          <p:nvPr/>
        </p:nvSpPr>
        <p:spPr>
          <a:xfrm>
            <a:off x="4718567" y="2694754"/>
            <a:ext cx="2978137" cy="219819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1300" b="1" i="1" smtClean="0">
                <a:latin typeface="+mj-lt"/>
              </a:rPr>
              <a:t>Nhược điểm:</a:t>
            </a:r>
          </a:p>
          <a:p>
            <a:r>
              <a:rPr lang="en" sz="1300" b="1" i="1">
                <a:latin typeface="+mj-lt"/>
              </a:rPr>
              <a:t> </a:t>
            </a:r>
            <a:r>
              <a:rPr lang="vi-VN" sz="1300" smtClean="0">
                <a:latin typeface="+mj-lt"/>
              </a:rPr>
              <a:t>Người </a:t>
            </a:r>
            <a:r>
              <a:rPr lang="vi-VN" sz="1300">
                <a:latin typeface="+mj-lt"/>
              </a:rPr>
              <a:t>dùng phải cho phép Javascript hoạt động trên trình duyệt. </a:t>
            </a:r>
          </a:p>
          <a:p>
            <a:r>
              <a:rPr lang="en-US" sz="1300" smtClean="0">
                <a:latin typeface="+mj-lt"/>
              </a:rPr>
              <a:t> </a:t>
            </a:r>
            <a:r>
              <a:rPr lang="vi-VN" sz="1300" smtClean="0">
                <a:latin typeface="+mj-lt"/>
              </a:rPr>
              <a:t>Trình </a:t>
            </a:r>
            <a:r>
              <a:rPr lang="vi-VN" sz="1300">
                <a:latin typeface="+mj-lt"/>
              </a:rPr>
              <a:t>duyệt sẽ phải xử lý rất nhiều, nên vấn đề hiệu năng trên điện thoại tầm trung trở xuống là điều bạn cần quan tâm.</a:t>
            </a:r>
          </a:p>
          <a:p>
            <a:r>
              <a:rPr lang="en-US" sz="1300" smtClean="0">
                <a:latin typeface="+mj-lt"/>
              </a:rPr>
              <a:t> </a:t>
            </a:r>
            <a:r>
              <a:rPr lang="vi-VN" sz="1300" smtClean="0">
                <a:latin typeface="+mj-lt"/>
              </a:rPr>
              <a:t>Phức </a:t>
            </a:r>
            <a:r>
              <a:rPr lang="vi-VN" sz="1300">
                <a:latin typeface="+mj-lt"/>
              </a:rPr>
              <a:t>tạp: Việc phát triển SPA sẽ phức tạp hơn rất nhiều so với ứng dụng web truyền thống. </a:t>
            </a:r>
            <a:endParaRPr lang="en" sz="1300" i="1">
              <a:latin typeface="+mj-lt"/>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a:t>Material</a:t>
            </a:r>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spcBef>
                <a:spcPts val="600"/>
              </a:spcBef>
              <a:buClr>
                <a:schemeClr val="dk1"/>
              </a:buClr>
              <a:buSzPts val="1100"/>
            </a:pPr>
            <a:r>
              <a:rPr lang="en-US" sz="1600" b="1" smtClean="0">
                <a:solidFill>
                  <a:schemeClr val="accent4">
                    <a:lumMod val="75000"/>
                  </a:schemeClr>
                </a:solidFill>
              </a:rPr>
              <a:t>What Material ?</a:t>
            </a:r>
            <a:endParaRPr lang="en-US" sz="1200" smtClean="0">
              <a:solidFill>
                <a:schemeClr val="accent4">
                  <a:lumMod val="75000"/>
                </a:schemeClr>
              </a:solidFill>
            </a:endParaRPr>
          </a:p>
          <a:p>
            <a:r>
              <a:rPr lang="vi-VN" sz="1600"/>
              <a:t>Materials cung cấp sẵn rất nhiều built-in module cho project của bạn. Một số tính năng như autocomplete, datepicker, slider, menu, grid và các toolbar được sử dụng cùng với material trong Angular 4</a:t>
            </a:r>
            <a:r>
              <a:rPr lang="vi-VN" sz="1600" smtClean="0"/>
              <a:t>.</a:t>
            </a:r>
            <a:endParaRPr lang="en-US" sz="1600" smtClean="0"/>
          </a:p>
          <a:p>
            <a:endParaRPr lang="en-US" sz="1600"/>
          </a:p>
          <a:p>
            <a:r>
              <a:rPr lang="en-US" b="1" smtClean="0">
                <a:solidFill>
                  <a:schemeClr val="accent4">
                    <a:lumMod val="75000"/>
                  </a:schemeClr>
                </a:solidFill>
              </a:rPr>
              <a:t>How to Use ?  </a:t>
            </a:r>
          </a:p>
          <a:p>
            <a:endParaRPr lang="en-US" b="1">
              <a:solidFill>
                <a:schemeClr val="accent4">
                  <a:lumMod val="75000"/>
                </a:schemeClr>
              </a:solidFill>
            </a:endParaRPr>
          </a:p>
          <a:p>
            <a:pPr marL="285750" indent="-285750">
              <a:buFont typeface="Wingdings" pitchFamily="2" charset="2"/>
              <a:buChar char="v"/>
            </a:pPr>
            <a:r>
              <a:rPr lang="vi-VN"/>
              <a:t>Để bắt đầu sử dụng material, chúng ta cần cài đặt 2 package: materials và cdk bằng cách sử dụng lệnh sau trong command </a:t>
            </a:r>
            <a:r>
              <a:rPr lang="vi-VN" smtClean="0"/>
              <a:t>line</a:t>
            </a:r>
            <a:endParaRPr lang="en-US" smtClean="0"/>
          </a:p>
          <a:p>
            <a:pPr marL="285750" indent="-285750">
              <a:buFont typeface="Wingdings" pitchFamily="2" charset="2"/>
              <a:buChar char="v"/>
            </a:pPr>
            <a:endParaRPr lang="en-US"/>
          </a:p>
          <a:p>
            <a:pPr marL="285750" indent="-285750">
              <a:buFont typeface="Wingdings" pitchFamily="2" charset="2"/>
              <a:buChar char="v"/>
            </a:pPr>
            <a:endParaRPr lang="en-US" smtClean="0"/>
          </a:p>
          <a:p>
            <a:endParaRPr lang="en-US" smtClean="0"/>
          </a:p>
          <a:p>
            <a:r>
              <a:rPr lang="en-US" smtClean="0"/>
              <a:t>      Chúng ta có thể kiểm tra kết quả cài đặt trong file package.json</a:t>
            </a:r>
          </a:p>
          <a:p>
            <a:endParaRPr lang="en-US"/>
          </a:p>
          <a:p>
            <a:r>
              <a:rPr lang="en-US" sz="1600" b="1" smtClean="0">
                <a:solidFill>
                  <a:schemeClr val="accent4">
                    <a:lumMod val="75000"/>
                  </a:schemeClr>
                </a:solidFill>
              </a:rPr>
              <a:t>Example:</a:t>
            </a:r>
            <a:endParaRPr lang="en-US" sz="1600" b="1">
              <a:solidFill>
                <a:schemeClr val="accent4">
                  <a:lumMod val="75000"/>
                </a:schemeClr>
              </a:solidFill>
            </a:endParaRPr>
          </a:p>
          <a:p>
            <a:r>
              <a:rPr lang="en-US" sz="1600" smtClean="0">
                <a:solidFill>
                  <a:schemeClr val="tx1"/>
                </a:solidFill>
              </a:rPr>
              <a:t>	</a:t>
            </a:r>
            <a:endParaRPr lang="en-US">
              <a:solidFill>
                <a:srgbClr val="4A5C65"/>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369" y="3150796"/>
            <a:ext cx="39052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027328"/>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 name="Rectangle 2"/>
          <p:cNvSpPr/>
          <p:nvPr/>
        </p:nvSpPr>
        <p:spPr>
          <a:xfrm>
            <a:off x="1650670" y="239973"/>
            <a:ext cx="4928260" cy="461665"/>
          </a:xfrm>
          <a:prstGeom prst="rect">
            <a:avLst/>
          </a:prstGeom>
          <a:ln w="12700">
            <a:solidFill>
              <a:schemeClr val="accent1"/>
            </a:solidFill>
          </a:ln>
        </p:spPr>
        <p:txBody>
          <a:bodyPr wrap="square">
            <a:spAutoFit/>
          </a:bodyPr>
          <a:lstStyle/>
          <a:p>
            <a:pPr algn="ctr"/>
            <a:r>
              <a:rPr lang="en-US" sz="2400" b="1" smtClean="0"/>
              <a:t>Thư Viện - Lodash</a:t>
            </a:r>
            <a:endParaRPr lang="en-US" sz="2400" b="1"/>
          </a:p>
        </p:txBody>
      </p:sp>
      <p:sp>
        <p:nvSpPr>
          <p:cNvPr id="12" name="Google Shape;396;p16"/>
          <p:cNvSpPr txBox="1">
            <a:spLocks/>
          </p:cNvSpPr>
          <p:nvPr/>
        </p:nvSpPr>
        <p:spPr>
          <a:xfrm>
            <a:off x="1037750" y="849888"/>
            <a:ext cx="6954344" cy="4293611"/>
          </a:xfrm>
          <a:prstGeom prst="rect">
            <a:avLst/>
          </a:prstGeom>
          <a:ln w="12700">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US" sz="1600" smtClean="0">
                <a:solidFill>
                  <a:schemeClr val="tx1"/>
                </a:solidFill>
              </a:rPr>
              <a:t>	</a:t>
            </a:r>
            <a:endParaRPr lang="en-US">
              <a:solidFill>
                <a:srgbClr val="4A5C65"/>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369" y="3150796"/>
            <a:ext cx="39052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28688"/>
            <a:ext cx="91630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678768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2720625" y="729494"/>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881950" y="888875"/>
            <a:ext cx="3532500" cy="2255700"/>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en" sz="1800" b="1"/>
              <a:t>Any </a:t>
            </a:r>
            <a:r>
              <a:rPr lang="en" sz="1800" b="1">
                <a:solidFill>
                  <a:srgbClr val="FAA99C"/>
                </a:solidFill>
              </a:rPr>
              <a:t>questions?</a:t>
            </a:r>
          </a:p>
        </p:txBody>
      </p:sp>
      <p:sp>
        <p:nvSpPr>
          <p:cNvPr id="457" name="Shape 457"/>
          <p:cNvSpPr txBox="1">
            <a:spLocks noGrp="1"/>
          </p:cNvSpPr>
          <p:nvPr>
            <p:ph type="body" idx="4294967295"/>
          </p:nvPr>
        </p:nvSpPr>
        <p:spPr>
          <a:xfrm>
            <a:off x="457200" y="439725"/>
            <a:ext cx="1914900" cy="4486199"/>
          </a:xfrm>
          <a:prstGeom prst="rect">
            <a:avLst/>
          </a:prstGeom>
          <a:noFill/>
          <a:ln>
            <a:noFill/>
          </a:ln>
        </p:spPr>
        <p:txBody>
          <a:bodyPr lIns="91425" tIns="91425" rIns="91425" bIns="91425" anchor="t" anchorCtr="0">
            <a:noAutofit/>
          </a:bodyPr>
          <a:lstStyle/>
          <a:p>
            <a:pPr lvl="0">
              <a:spcBef>
                <a:spcPts val="0"/>
              </a:spcBef>
              <a:buNone/>
            </a:pPr>
            <a:r>
              <a:rPr lang="en" sz="2200" smtClean="0"/>
              <a:t>The End</a:t>
            </a:r>
            <a:endParaRPr lang="en" sz="220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381" y="708508"/>
            <a:ext cx="6512387" cy="3871818"/>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630648" y="244827"/>
            <a:ext cx="4946700" cy="438985"/>
          </a:xfrm>
          <a:prstGeom prst="rect">
            <a:avLst/>
          </a:prstGeom>
        </p:spPr>
        <p:txBody>
          <a:bodyPr lIns="91425" tIns="91425" rIns="91425" bIns="91425" anchor="b" anchorCtr="0">
            <a:noAutofit/>
          </a:bodyPr>
          <a:lstStyle/>
          <a:p>
            <a:pPr lvl="0" rtl="0">
              <a:spcBef>
                <a:spcPts val="0"/>
              </a:spcBef>
              <a:buNone/>
            </a:pPr>
            <a:r>
              <a:rPr lang="en" sz="1800" b="1" smtClean="0">
                <a:latin typeface="+mj-lt"/>
              </a:rPr>
              <a:t>Tổng quan – Angular 4</a:t>
            </a:r>
            <a:endParaRPr lang="en" sz="1800" b="1">
              <a:latin typeface="+mj-lt"/>
            </a:endParaRPr>
          </a:p>
        </p:txBody>
      </p:sp>
      <p:sp>
        <p:nvSpPr>
          <p:cNvPr id="267" name="Shape 267"/>
          <p:cNvSpPr txBox="1">
            <a:spLocks noGrp="1"/>
          </p:cNvSpPr>
          <p:nvPr>
            <p:ph type="body" idx="1"/>
          </p:nvPr>
        </p:nvSpPr>
        <p:spPr>
          <a:xfrm>
            <a:off x="630369" y="731520"/>
            <a:ext cx="6311119" cy="692438"/>
          </a:xfrm>
          <a:prstGeom prst="rect">
            <a:avLst/>
          </a:prstGeom>
        </p:spPr>
        <p:txBody>
          <a:bodyPr lIns="91425" tIns="91425" rIns="91425" bIns="91425" anchor="t" anchorCtr="0">
            <a:noAutofit/>
          </a:bodyPr>
          <a:lstStyle/>
          <a:p>
            <a:pPr lvl="0">
              <a:buNone/>
            </a:pPr>
            <a:r>
              <a:rPr lang="vi-VN" sz="1300">
                <a:latin typeface="+mn-lt"/>
              </a:rPr>
              <a:t> Angular là một Javascript framework để xây dựng những ứng dụng phía client sử dụng HTML, CSS và một ngôn ngữ lập trình như </a:t>
            </a:r>
            <a:r>
              <a:rPr lang="vi-VN" sz="1300" smtClean="0">
                <a:latin typeface="+mn-lt"/>
              </a:rPr>
              <a:t>Javascript</a:t>
            </a:r>
            <a:r>
              <a:rPr lang="en-US" sz="1300" smtClean="0">
                <a:latin typeface="+mn-lt"/>
              </a:rPr>
              <a:t>.  Trước khi học Angular bạn lên tìm hiểu về Javascript , ES6 và Typescript</a:t>
            </a:r>
          </a:p>
          <a:p>
            <a:pPr lvl="0">
              <a:buNone/>
            </a:pPr>
            <a:endParaRPr lang="en" sz="1300" b="1">
              <a:latin typeface="+mn-lt"/>
            </a:endParaRPr>
          </a:p>
        </p:txBody>
      </p:sp>
      <p:sp>
        <p:nvSpPr>
          <p:cNvPr id="268" name="Shape 268"/>
          <p:cNvSpPr txBox="1">
            <a:spLocks noGrp="1"/>
          </p:cNvSpPr>
          <p:nvPr>
            <p:ph type="body" idx="2"/>
          </p:nvPr>
        </p:nvSpPr>
        <p:spPr>
          <a:xfrm>
            <a:off x="630369" y="1871848"/>
            <a:ext cx="6218547" cy="1985588"/>
          </a:xfrm>
          <a:prstGeom prst="rect">
            <a:avLst/>
          </a:prstGeom>
        </p:spPr>
        <p:txBody>
          <a:bodyPr lIns="91425" tIns="91425" rIns="91425" bIns="91425" anchor="t" anchorCtr="0">
            <a:noAutofit/>
          </a:bodyPr>
          <a:lstStyle/>
          <a:p>
            <a:r>
              <a:rPr lang="en-US" sz="1300" smtClean="0">
                <a:latin typeface="+mj-lt"/>
              </a:rPr>
              <a:t>  </a:t>
            </a:r>
            <a:r>
              <a:rPr lang="vi-VN" sz="1300" smtClean="0">
                <a:latin typeface="+mj-lt"/>
              </a:rPr>
              <a:t>Angular </a:t>
            </a:r>
            <a:r>
              <a:rPr lang="vi-VN" sz="1300">
                <a:latin typeface="+mj-lt"/>
              </a:rPr>
              <a:t>làm cho HTML của chúng ta trở nên linh hoạt hơn.</a:t>
            </a:r>
          </a:p>
          <a:p>
            <a:r>
              <a:rPr lang="en-US" sz="1300" smtClean="0">
                <a:latin typeface="+mj-lt"/>
              </a:rPr>
              <a:t>  </a:t>
            </a:r>
            <a:r>
              <a:rPr lang="vi-VN" sz="1300" smtClean="0">
                <a:latin typeface="+mj-lt"/>
              </a:rPr>
              <a:t>Angular </a:t>
            </a:r>
            <a:r>
              <a:rPr lang="vi-VN" sz="1300">
                <a:latin typeface="+mj-lt"/>
              </a:rPr>
              <a:t>có cơ chế binding data mạnh mẽ, chúng ta có thể dễ dàng hiển thị các field từ data model của chúng ta, theo dõi những thay đổi và cập nhật lại từ người dùng.</a:t>
            </a:r>
          </a:p>
          <a:p>
            <a:r>
              <a:rPr lang="en-US" sz="1300" smtClean="0">
                <a:latin typeface="+mj-lt"/>
              </a:rPr>
              <a:t>  </a:t>
            </a:r>
            <a:r>
              <a:rPr lang="vi-VN" sz="1300" smtClean="0">
                <a:latin typeface="+mj-lt"/>
              </a:rPr>
              <a:t>Angular </a:t>
            </a:r>
            <a:r>
              <a:rPr lang="vi-VN" sz="1300">
                <a:latin typeface="+mj-lt"/>
              </a:rPr>
              <a:t>hoạt động theo thiết kế </a:t>
            </a:r>
            <a:r>
              <a:rPr lang="vi-VN" sz="1300" smtClean="0">
                <a:latin typeface="+mj-lt"/>
              </a:rPr>
              <a:t>module</a:t>
            </a:r>
            <a:r>
              <a:rPr lang="en-US" sz="1300" smtClean="0">
                <a:latin typeface="+mj-lt"/>
              </a:rPr>
              <a:t> </a:t>
            </a:r>
            <a:r>
              <a:rPr lang="vi-VN" sz="1300" smtClean="0">
                <a:latin typeface="+mj-lt"/>
              </a:rPr>
              <a:t>. </a:t>
            </a:r>
            <a:r>
              <a:rPr lang="en-US" sz="1300">
                <a:latin typeface="+mj-lt"/>
              </a:rPr>
              <a:t>L</a:t>
            </a:r>
            <a:r>
              <a:rPr lang="vi-VN" sz="1300" smtClean="0">
                <a:latin typeface="+mj-lt"/>
              </a:rPr>
              <a:t>àm </a:t>
            </a:r>
            <a:r>
              <a:rPr lang="vi-VN" sz="1300">
                <a:latin typeface="+mj-lt"/>
              </a:rPr>
              <a:t>cho việc xây dựng sẽ dễ dàng và có thể tái sử dụng được nội dung.</a:t>
            </a:r>
          </a:p>
          <a:p>
            <a:r>
              <a:rPr lang="en-US" sz="1300" smtClean="0">
                <a:latin typeface="+mj-lt"/>
              </a:rPr>
              <a:t>  </a:t>
            </a:r>
            <a:r>
              <a:rPr lang="vi-VN" sz="1300" smtClean="0">
                <a:latin typeface="+mj-lt"/>
              </a:rPr>
              <a:t>Angular </a:t>
            </a:r>
            <a:r>
              <a:rPr lang="vi-VN" sz="1300">
                <a:latin typeface="+mj-lt"/>
              </a:rPr>
              <a:t>hỗ trợ việc giao tiếp với những back- end service. Điều này sẽ dễ dàng cho việc tích hợp những back-end service để việc giải quyết các bài toán logic nhanh chóng</a:t>
            </a:r>
          </a:p>
          <a:p>
            <a:r>
              <a:rPr lang="en-US" sz="1300" smtClean="0">
                <a:latin typeface="+mj-lt"/>
              </a:rPr>
              <a:t>  </a:t>
            </a:r>
            <a:r>
              <a:rPr lang="vi-VN" sz="1300" smtClean="0">
                <a:latin typeface="+mj-lt"/>
              </a:rPr>
              <a:t>Angular </a:t>
            </a:r>
            <a:r>
              <a:rPr lang="vi-VN" sz="1300">
                <a:latin typeface="+mj-lt"/>
              </a:rPr>
              <a:t>là cực kỳ phổ biến với hàng triệu nhà phát triển đang sử dụng nó.</a:t>
            </a:r>
          </a:p>
        </p:txBody>
      </p:sp>
      <p:sp>
        <p:nvSpPr>
          <p:cNvPr id="7" name="Shape 267"/>
          <p:cNvSpPr txBox="1">
            <a:spLocks/>
          </p:cNvSpPr>
          <p:nvPr/>
        </p:nvSpPr>
        <p:spPr>
          <a:xfrm>
            <a:off x="682442" y="1590929"/>
            <a:ext cx="5754900" cy="37456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1pPr>
            <a:lvl2pPr marR="0" lvl="1"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2pPr>
            <a:lvl3pPr marR="0" lvl="2"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3pPr>
            <a:lvl4pPr marR="0" lvl="3" algn="l" rtl="0">
              <a:lnSpc>
                <a:spcPct val="100000"/>
              </a:lnSpc>
              <a:spcBef>
                <a:spcPts val="0"/>
              </a:spcBef>
              <a:spcAft>
                <a:spcPts val="0"/>
              </a:spcAft>
              <a:buClr>
                <a:srgbClr val="CEDBE0"/>
              </a:buClr>
              <a:buSzPct val="100000"/>
              <a:buFont typeface="Muli"/>
              <a:buChar char="▫"/>
              <a:defRPr sz="1400" b="0" i="0" u="none" strike="noStrike" cap="none">
                <a:solidFill>
                  <a:srgbClr val="4D778A"/>
                </a:solidFill>
                <a:latin typeface="Muli"/>
                <a:ea typeface="Muli"/>
                <a:cs typeface="Muli"/>
                <a:sym typeface="Muli"/>
                <a:rtl val="0"/>
              </a:defRPr>
            </a:lvl4pPr>
            <a:lvl5pPr marR="0" lvl="4"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5pPr>
            <a:lvl6pPr marR="0" lvl="5"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6pPr>
            <a:lvl7pPr marR="0" lvl="6"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7pPr>
            <a:lvl8pPr marR="0" lvl="7"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8pPr>
            <a:lvl9pPr marR="0" lvl="8" algn="l" rtl="0">
              <a:lnSpc>
                <a:spcPct val="100000"/>
              </a:lnSpc>
              <a:spcBef>
                <a:spcPts val="0"/>
              </a:spcBef>
              <a:spcAft>
                <a:spcPts val="0"/>
              </a:spcAft>
              <a:buClr>
                <a:srgbClr val="4D778A"/>
              </a:buClr>
              <a:buSzPct val="100000"/>
              <a:buFont typeface="Muli"/>
              <a:buNone/>
              <a:defRPr sz="1400" b="0" i="0" u="none" strike="noStrike" cap="none">
                <a:solidFill>
                  <a:srgbClr val="4D778A"/>
                </a:solidFill>
                <a:latin typeface="Muli"/>
                <a:ea typeface="Muli"/>
                <a:cs typeface="Muli"/>
                <a:sym typeface="Muli"/>
                <a:rtl val="0"/>
              </a:defRPr>
            </a:lvl9pPr>
          </a:lstStyle>
          <a:p>
            <a:pPr>
              <a:buFont typeface="Muli"/>
              <a:buNone/>
            </a:pPr>
            <a:r>
              <a:rPr lang="en-US" sz="1600" b="1" i="1" err="1" smtClean="0">
                <a:latin typeface="Times New Roman" pitchFamily="18" charset="0"/>
                <a:cs typeface="Times New Roman" pitchFamily="18" charset="0"/>
              </a:rPr>
              <a:t>Tại</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sao</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nên</a:t>
            </a:r>
            <a:r>
              <a:rPr lang="en-US" sz="1600" b="1" i="1" smtClean="0">
                <a:latin typeface="Times New Roman" pitchFamily="18" charset="0"/>
                <a:cs typeface="Times New Roman" pitchFamily="18" charset="0"/>
              </a:rPr>
              <a:t> </a:t>
            </a:r>
            <a:r>
              <a:rPr lang="en-US" sz="1600" b="1" i="1" err="1" smtClean="0">
                <a:latin typeface="Times New Roman" pitchFamily="18" charset="0"/>
                <a:cs typeface="Times New Roman" pitchFamily="18" charset="0"/>
              </a:rPr>
              <a:t>dùng</a:t>
            </a:r>
            <a:r>
              <a:rPr lang="en-US" sz="1600" b="1" i="1" smtClean="0">
                <a:latin typeface="Times New Roman" pitchFamily="18" charset="0"/>
                <a:cs typeface="Times New Roman" pitchFamily="18" charset="0"/>
              </a:rPr>
              <a:t> Angular ?</a:t>
            </a:r>
            <a:endParaRPr lang="en" sz="1600" b="1" i="1">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914042" y="2057900"/>
            <a:ext cx="5230499" cy="1159799"/>
          </a:xfrm>
          <a:prstGeom prst="rect">
            <a:avLst/>
          </a:prstGeom>
          <a:noFill/>
          <a:ln>
            <a:noFill/>
          </a:ln>
        </p:spPr>
        <p:txBody>
          <a:bodyPr lIns="91425" tIns="91425" rIns="91425" bIns="91425" anchor="b" anchorCtr="0">
            <a:noAutofit/>
          </a:bodyPr>
          <a:lstStyle/>
          <a:p>
            <a:pPr lvl="0" rtl="0">
              <a:spcBef>
                <a:spcPts val="0"/>
              </a:spcBef>
              <a:buNone/>
            </a:pPr>
            <a:r>
              <a:rPr lang="en-US" sz="6000" b="1" smtClean="0"/>
              <a:t>S</a:t>
            </a:r>
            <a:r>
              <a:rPr lang="en" sz="6000" b="1" smtClean="0"/>
              <a:t>tarting angular 4</a:t>
            </a:r>
            <a:endParaRPr lang="en" sz="6000" b="1"/>
          </a:p>
        </p:txBody>
      </p:sp>
      <p:sp>
        <p:nvSpPr>
          <p:cNvPr id="299" name="Shape 299"/>
          <p:cNvSpPr txBox="1">
            <a:spLocks noGrp="1"/>
          </p:cNvSpPr>
          <p:nvPr>
            <p:ph type="subTitle" idx="4294967295"/>
          </p:nvPr>
        </p:nvSpPr>
        <p:spPr>
          <a:xfrm>
            <a:off x="924035" y="3199291"/>
            <a:ext cx="3674099" cy="784799"/>
          </a:xfrm>
          <a:prstGeom prst="rect">
            <a:avLst/>
          </a:prstGeom>
          <a:noFill/>
          <a:ln>
            <a:noFill/>
          </a:ln>
        </p:spPr>
        <p:txBody>
          <a:bodyPr lIns="91425" tIns="91425" rIns="91425" bIns="91425" anchor="t" anchorCtr="0">
            <a:noAutofit/>
          </a:bodyPr>
          <a:lstStyle/>
          <a:p>
            <a:pPr lvl="0" rtl="0">
              <a:spcBef>
                <a:spcPts val="0"/>
              </a:spcBef>
              <a:buNone/>
            </a:pPr>
            <a:r>
              <a:rPr lang="en" sz="1400" smtClean="0"/>
              <a:t>Chúng ta sẽ bắt đầu cài đặt môi trường và khởi tạo project angular 4</a:t>
            </a:r>
            <a:endParaRPr lang="en" sz="1400"/>
          </a:p>
        </p:txBody>
      </p:sp>
      <p:sp>
        <p:nvSpPr>
          <p:cNvPr id="300" name="Shape 300"/>
          <p:cNvSpPr/>
          <p:nvPr/>
        </p:nvSpPr>
        <p:spPr>
          <a:xfrm>
            <a:off x="2655235" y="1877092"/>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079169" y="1146435"/>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404827" y="1472586"/>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950422" y="473436"/>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2236722" y="1152386"/>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778431" y="584491"/>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3689066" y="1509745"/>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884865" y="593451"/>
            <a:ext cx="4115399" cy="383791"/>
          </a:xfrm>
          <a:prstGeom prst="rect">
            <a:avLst/>
          </a:prstGeom>
        </p:spPr>
        <p:txBody>
          <a:bodyPr lIns="91425" tIns="91425" rIns="91425" bIns="91425" anchor="b" anchorCtr="0">
            <a:noAutofit/>
          </a:bodyPr>
          <a:lstStyle/>
          <a:p>
            <a:pPr lvl="0"/>
            <a:r>
              <a:rPr lang="en" sz="1600" b="1">
                <a:latin typeface="+mj-lt"/>
              </a:rPr>
              <a:t>Cài Đặt Môi </a:t>
            </a:r>
            <a:r>
              <a:rPr lang="en" sz="1600" b="1" smtClean="0">
                <a:latin typeface="+mj-lt"/>
              </a:rPr>
              <a:t>Trường</a:t>
            </a:r>
            <a:endParaRPr lang="en" sz="1600" b="1">
              <a:latin typeface="+mj-lt"/>
            </a:endParaRPr>
          </a:p>
        </p:txBody>
      </p:sp>
      <p:sp>
        <p:nvSpPr>
          <p:cNvPr id="293" name="Shape 293"/>
          <p:cNvSpPr txBox="1">
            <a:spLocks noGrp="1"/>
          </p:cNvSpPr>
          <p:nvPr>
            <p:ph type="body" idx="1"/>
          </p:nvPr>
        </p:nvSpPr>
        <p:spPr>
          <a:xfrm>
            <a:off x="1842474" y="1034159"/>
            <a:ext cx="5045213" cy="2754070"/>
          </a:xfrm>
          <a:prstGeom prst="rect">
            <a:avLst/>
          </a:prstGeom>
        </p:spPr>
        <p:txBody>
          <a:bodyPr lIns="91425" tIns="91425" rIns="91425" bIns="91425" anchor="t" anchorCtr="0">
            <a:noAutofit/>
          </a:bodyPr>
          <a:lstStyle/>
          <a:p>
            <a:pPr marL="457200" lvl="0" indent="-228600" rtl="0">
              <a:spcBef>
                <a:spcPts val="0"/>
              </a:spcBef>
            </a:pPr>
            <a:r>
              <a:rPr lang="en" sz="1800" smtClean="0"/>
              <a:t>Cài đặt Nodejs trên Windows ( node -v)</a:t>
            </a:r>
            <a:endParaRPr lang="en" sz="1800"/>
          </a:p>
          <a:p>
            <a:pPr marL="457200" lvl="0" indent="-228600" rtl="0">
              <a:spcBef>
                <a:spcPts val="0"/>
              </a:spcBef>
            </a:pPr>
            <a:r>
              <a:rPr lang="en" sz="1800" smtClean="0"/>
              <a:t>Npm ( npm -v ) </a:t>
            </a:r>
          </a:p>
          <a:p>
            <a:pPr marL="457200" lvl="0" indent="-228600" rtl="0">
              <a:spcBef>
                <a:spcPts val="0"/>
              </a:spcBef>
            </a:pPr>
            <a:r>
              <a:rPr lang="en" sz="1800" smtClean="0"/>
              <a:t>Angular/Cli :</a:t>
            </a:r>
          </a:p>
          <a:p>
            <a:pPr marL="228600" lvl="0" algn="ctr">
              <a:buNone/>
            </a:pPr>
            <a:r>
              <a:rPr lang="en-US" sz="1800" smtClean="0">
                <a:solidFill>
                  <a:schemeClr val="bg2"/>
                </a:solidFill>
              </a:rPr>
              <a:t>$</a:t>
            </a:r>
            <a:r>
              <a:rPr lang="en-US" sz="1800" err="1" smtClean="0">
                <a:solidFill>
                  <a:schemeClr val="bg2"/>
                </a:solidFill>
              </a:rPr>
              <a:t>npm</a:t>
            </a:r>
            <a:r>
              <a:rPr lang="en-US" sz="1800" smtClean="0">
                <a:solidFill>
                  <a:schemeClr val="bg2"/>
                </a:solidFill>
              </a:rPr>
              <a:t> </a:t>
            </a:r>
            <a:r>
              <a:rPr lang="en-US" sz="1800">
                <a:solidFill>
                  <a:schemeClr val="bg2"/>
                </a:solidFill>
              </a:rPr>
              <a:t>install -g @angular/cli@1.4</a:t>
            </a:r>
            <a:r>
              <a:rPr lang="en-US" sz="1800" smtClean="0">
                <a:solidFill>
                  <a:schemeClr val="bg2"/>
                </a:solidFill>
              </a:rPr>
              <a:t>.*</a:t>
            </a:r>
          </a:p>
          <a:p>
            <a:pPr marL="228600" lvl="0" algn="ctr">
              <a:buNone/>
            </a:pPr>
            <a:endParaRPr lang="en-US" sz="1800" smtClean="0">
              <a:solidFill>
                <a:schemeClr val="tx1"/>
              </a:solidFill>
            </a:endParaRPr>
          </a:p>
          <a:p>
            <a:pPr marL="514350" indent="-285750"/>
            <a:r>
              <a:rPr lang="en-US" sz="1800" smtClean="0">
                <a:solidFill>
                  <a:schemeClr val="tx1"/>
                </a:solidFill>
              </a:rPr>
              <a:t>IDE : </a:t>
            </a:r>
            <a:r>
              <a:rPr lang="en-US" sz="1800" err="1"/>
              <a:t>webstorm</a:t>
            </a:r>
            <a:r>
              <a:rPr lang="en-US" sz="1800"/>
              <a:t> , </a:t>
            </a:r>
            <a:r>
              <a:rPr lang="en-US" sz="1800" err="1"/>
              <a:t>Vscode</a:t>
            </a:r>
            <a:r>
              <a:rPr lang="en-US" sz="1800"/>
              <a:t>, </a:t>
            </a:r>
            <a:r>
              <a:rPr lang="en-US" sz="1800" err="1"/>
              <a:t>Sublimetext</a:t>
            </a:r>
            <a:r>
              <a:rPr lang="en-US" sz="1800"/>
              <a:t>, </a:t>
            </a:r>
            <a:r>
              <a:rPr lang="en-US" sz="1800" err="1"/>
              <a:t>Netbean</a:t>
            </a:r>
            <a:r>
              <a:rPr lang="en-US" sz="1800" smtClean="0"/>
              <a:t>,…</a:t>
            </a:r>
          </a:p>
          <a:p>
            <a:pPr lvl="0" rtl="0">
              <a:spcBef>
                <a:spcPts val="0"/>
              </a:spcBef>
              <a:buNone/>
            </a:pPr>
            <a:endParaRPr sz="180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122" y="453017"/>
            <a:ext cx="17621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2759874" y="467226"/>
            <a:ext cx="4685955" cy="2507031"/>
          </a:xfrm>
          <a:prstGeom prst="rect">
            <a:avLst/>
          </a:prstGeom>
        </p:spPr>
        <p:txBody>
          <a:bodyPr lIns="91425" tIns="91425" rIns="91425" bIns="91425" anchor="ctr" anchorCtr="0">
            <a:noAutofit/>
          </a:bodyPr>
          <a:lstStyle/>
          <a:p>
            <a:pPr lvl="0" algn="l">
              <a:spcBef>
                <a:spcPts val="0"/>
              </a:spcBef>
              <a:buNone/>
            </a:pPr>
            <a:r>
              <a:rPr lang="en" sz="1800" b="1" i="0" smtClean="0">
                <a:latin typeface="+mj-lt"/>
              </a:rPr>
              <a:t>Cài Đặt Project</a:t>
            </a:r>
          </a:p>
          <a:p>
            <a:pPr lvl="0" algn="l">
              <a:spcBef>
                <a:spcPts val="0"/>
              </a:spcBef>
              <a:buNone/>
            </a:pPr>
            <a:endParaRPr lang="en" sz="1800" i="0">
              <a:latin typeface="+mj-lt"/>
            </a:endParaRPr>
          </a:p>
          <a:p>
            <a:pPr algn="l"/>
            <a:r>
              <a:rPr lang="en-US" sz="1800" i="0" smtClean="0">
                <a:latin typeface="+mn-lt"/>
              </a:rPr>
              <a:t>  </a:t>
            </a:r>
            <a:r>
              <a:rPr lang="en-US" sz="1800" i="0" smtClean="0">
                <a:solidFill>
                  <a:schemeClr val="bg2"/>
                </a:solidFill>
                <a:latin typeface="+mn-lt"/>
              </a:rPr>
              <a:t>$ </a:t>
            </a:r>
            <a:r>
              <a:rPr lang="en-US" sz="1800" i="0" err="1" smtClean="0">
                <a:solidFill>
                  <a:schemeClr val="bg2"/>
                </a:solidFill>
              </a:rPr>
              <a:t>ng</a:t>
            </a:r>
            <a:r>
              <a:rPr lang="en-US" sz="1800" i="0" smtClean="0">
                <a:solidFill>
                  <a:schemeClr val="bg2"/>
                </a:solidFill>
              </a:rPr>
              <a:t> </a:t>
            </a:r>
            <a:r>
              <a:rPr lang="en-US" sz="1800" i="0">
                <a:solidFill>
                  <a:schemeClr val="bg2"/>
                </a:solidFill>
              </a:rPr>
              <a:t>new &lt;ten-app</a:t>
            </a:r>
            <a:r>
              <a:rPr lang="en-US" sz="1800" i="0" smtClean="0">
                <a:solidFill>
                  <a:schemeClr val="bg2"/>
                </a:solidFill>
              </a:rPr>
              <a:t>&gt;</a:t>
            </a:r>
          </a:p>
          <a:p>
            <a:pPr algn="l"/>
            <a:endParaRPr lang="vi-VN" sz="1800" i="0">
              <a:solidFill>
                <a:schemeClr val="bg2"/>
              </a:solidFill>
              <a:latin typeface="+mn-lt"/>
            </a:endParaRPr>
          </a:p>
          <a:p>
            <a:pPr algn="l"/>
            <a:r>
              <a:rPr lang="en-US" sz="1800" i="0" smtClean="0">
                <a:solidFill>
                  <a:schemeClr val="bg2"/>
                </a:solidFill>
                <a:latin typeface="+mn-lt"/>
              </a:rPr>
              <a:t>   $ </a:t>
            </a:r>
            <a:r>
              <a:rPr lang="en-US" sz="1800" i="0" err="1" smtClean="0">
                <a:solidFill>
                  <a:schemeClr val="bg2"/>
                </a:solidFill>
              </a:rPr>
              <a:t>ng</a:t>
            </a:r>
            <a:r>
              <a:rPr lang="en-US" sz="1800" i="0" smtClean="0">
                <a:solidFill>
                  <a:schemeClr val="bg2"/>
                </a:solidFill>
              </a:rPr>
              <a:t> serve –open</a:t>
            </a:r>
          </a:p>
          <a:p>
            <a:pPr algn="l"/>
            <a:endParaRPr lang="en-US" sz="1800" i="0">
              <a:solidFill>
                <a:schemeClr val="bg2"/>
              </a:solidFill>
            </a:endParaRPr>
          </a:p>
          <a:p>
            <a:pPr algn="l"/>
            <a:r>
              <a:rPr lang="en-US" sz="1800" i="0" smtClean="0">
                <a:solidFill>
                  <a:schemeClr val="bg2"/>
                </a:solidFill>
              </a:rPr>
              <a:t>  $ </a:t>
            </a:r>
            <a:r>
              <a:rPr lang="en-US" sz="1800" i="0" err="1" smtClean="0">
                <a:solidFill>
                  <a:schemeClr val="bg2"/>
                </a:solidFill>
              </a:rPr>
              <a:t>ng</a:t>
            </a:r>
            <a:r>
              <a:rPr lang="en-US" sz="1800" i="0" smtClean="0">
                <a:solidFill>
                  <a:schemeClr val="bg2"/>
                </a:solidFill>
              </a:rPr>
              <a:t> –version </a:t>
            </a:r>
            <a:r>
              <a:rPr lang="en-US" sz="1800" i="0" err="1" smtClean="0">
                <a:solidFill>
                  <a:schemeClr val="bg2"/>
                </a:solidFill>
              </a:rPr>
              <a:t>để</a:t>
            </a:r>
            <a:r>
              <a:rPr lang="en-US" sz="1800" i="0" smtClean="0">
                <a:solidFill>
                  <a:schemeClr val="bg2"/>
                </a:solidFill>
              </a:rPr>
              <a:t> </a:t>
            </a:r>
            <a:r>
              <a:rPr lang="en-US" sz="1800" i="0" err="1" smtClean="0">
                <a:solidFill>
                  <a:schemeClr val="bg2"/>
                </a:solidFill>
              </a:rPr>
              <a:t>kiểm</a:t>
            </a:r>
            <a:r>
              <a:rPr lang="en-US" sz="1800" i="0" smtClean="0">
                <a:solidFill>
                  <a:schemeClr val="bg2"/>
                </a:solidFill>
              </a:rPr>
              <a:t> </a:t>
            </a:r>
            <a:r>
              <a:rPr lang="en-US" sz="1800" i="0" err="1" smtClean="0">
                <a:solidFill>
                  <a:schemeClr val="bg2"/>
                </a:solidFill>
              </a:rPr>
              <a:t>tra</a:t>
            </a:r>
            <a:r>
              <a:rPr lang="en-US" sz="1800" i="0" smtClean="0">
                <a:solidFill>
                  <a:schemeClr val="bg2"/>
                </a:solidFill>
              </a:rPr>
              <a:t> version </a:t>
            </a:r>
            <a:r>
              <a:rPr lang="en-US" sz="1800" i="0" err="1" smtClean="0">
                <a:solidFill>
                  <a:schemeClr val="bg2"/>
                </a:solidFill>
              </a:rPr>
              <a:t>hiện</a:t>
            </a:r>
            <a:r>
              <a:rPr lang="en-US" sz="1800" i="0" smtClean="0">
                <a:solidFill>
                  <a:schemeClr val="bg2"/>
                </a:solidFill>
              </a:rPr>
              <a:t> </a:t>
            </a:r>
            <a:r>
              <a:rPr lang="en-US" sz="1800" i="0" err="1" smtClean="0">
                <a:solidFill>
                  <a:schemeClr val="bg2"/>
                </a:solidFill>
              </a:rPr>
              <a:t>tại</a:t>
            </a:r>
            <a:endParaRPr lang="en-US" sz="1800" i="0" smtClean="0">
              <a:solidFill>
                <a:schemeClr val="bg2"/>
              </a:solidFill>
            </a:endParaRPr>
          </a:p>
          <a:p>
            <a:pPr algn="l"/>
            <a:endParaRPr lang="en-US" sz="1800" i="0" smtClean="0">
              <a:solidFill>
                <a:schemeClr val="bg2"/>
              </a:solidFill>
            </a:endParaRPr>
          </a:p>
          <a:p>
            <a:pPr algn="l"/>
            <a:r>
              <a:rPr lang="en-US" sz="1800" i="0" smtClean="0">
                <a:solidFill>
                  <a:schemeClr val="bg2"/>
                </a:solidFill>
                <a:latin typeface="+mn-lt"/>
              </a:rPr>
              <a:t>   </a:t>
            </a:r>
            <a:r>
              <a:rPr lang="en-US" sz="1800" i="0" err="1" smtClean="0">
                <a:solidFill>
                  <a:schemeClr val="bg2"/>
                </a:solidFill>
                <a:latin typeface="+mn-lt"/>
              </a:rPr>
              <a:t>Kết</a:t>
            </a:r>
            <a:r>
              <a:rPr lang="en-US" sz="1800" i="0" smtClean="0">
                <a:solidFill>
                  <a:schemeClr val="bg2"/>
                </a:solidFill>
                <a:latin typeface="+mn-lt"/>
              </a:rPr>
              <a:t> </a:t>
            </a:r>
            <a:r>
              <a:rPr lang="en-US" sz="1800" i="0" err="1" smtClean="0">
                <a:solidFill>
                  <a:schemeClr val="bg2"/>
                </a:solidFill>
                <a:latin typeface="+mn-lt"/>
              </a:rPr>
              <a:t>quả</a:t>
            </a:r>
            <a:r>
              <a:rPr lang="en-US" sz="1800" i="0" smtClean="0">
                <a:solidFill>
                  <a:schemeClr val="bg2"/>
                </a:solidFill>
                <a:latin typeface="+mn-lt"/>
              </a:rPr>
              <a:t> : </a:t>
            </a:r>
            <a:endParaRPr lang="vi-VN" sz="1800" i="0">
              <a:solidFill>
                <a:schemeClr val="bg2"/>
              </a:solidFill>
              <a:latin typeface="+mn-lt"/>
            </a:endParaRPr>
          </a:p>
          <a:p>
            <a:pPr lvl="0" algn="l">
              <a:spcBef>
                <a:spcPts val="0"/>
              </a:spcBef>
              <a:buNone/>
            </a:pPr>
            <a:endParaRPr lang="en" sz="1800" i="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786" y="2696312"/>
            <a:ext cx="3340266" cy="2289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Shape 449"/>
          <p:cNvSpPr/>
          <p:nvPr/>
        </p:nvSpPr>
        <p:spPr>
          <a:xfrm>
            <a:off x="2862471" y="588398"/>
            <a:ext cx="3975651" cy="3975651"/>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4D778A"/>
                </a:solidFill>
                <a:latin typeface="Muli"/>
                <a:ea typeface="Muli"/>
                <a:cs typeface="Muli"/>
                <a:sym typeface="Muli"/>
              </a:rPr>
              <a:t>Place your screenshot here</a:t>
            </a:r>
          </a:p>
        </p:txBody>
      </p:sp>
      <p:graphicFrame>
        <p:nvGraphicFramePr>
          <p:cNvPr id="2" name="Table 1"/>
          <p:cNvGraphicFramePr>
            <a:graphicFrameLocks noGrp="1"/>
          </p:cNvGraphicFramePr>
          <p:nvPr>
            <p:extLst>
              <p:ext uri="{D42A27DB-BD31-4B8C-83A1-F6EECF244321}">
                <p14:modId xmlns:p14="http://schemas.microsoft.com/office/powerpoint/2010/main" val="1330218311"/>
              </p:ext>
            </p:extLst>
          </p:nvPr>
        </p:nvGraphicFramePr>
        <p:xfrm>
          <a:off x="-3" y="-4"/>
          <a:ext cx="9144002" cy="5143503"/>
        </p:xfrm>
        <a:graphic>
          <a:graphicData uri="http://schemas.openxmlformats.org/drawingml/2006/table">
            <a:tbl>
              <a:tblPr/>
              <a:tblGrid>
                <a:gridCol w="4572001"/>
                <a:gridCol w="4572001"/>
              </a:tblGrid>
              <a:tr h="436187">
                <a:tc>
                  <a:txBody>
                    <a:bodyPr/>
                    <a:lstStyle/>
                    <a:p>
                      <a:r>
                        <a:rPr lang="en-US" sz="1400" err="1">
                          <a:effectLst/>
                        </a:rPr>
                        <a:t>ng</a:t>
                      </a:r>
                      <a:r>
                        <a:rPr lang="en-US" sz="1400">
                          <a:effectLst/>
                        </a:rPr>
                        <a:t> help</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returns all </a:t>
                      </a:r>
                      <a:r>
                        <a:rPr lang="en-US" sz="1400" smtClean="0">
                          <a:effectLst/>
                        </a:rPr>
                        <a:t>commands</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434028">
                <a:tc>
                  <a:txBody>
                    <a:bodyPr/>
                    <a:lstStyle/>
                    <a:p>
                      <a:r>
                        <a:rPr lang="en-US" sz="1400">
                          <a:effectLst/>
                        </a:rPr>
                        <a:t>ng new [project-name]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smtClean="0">
                          <a:effectLst/>
                        </a:rPr>
                        <a:t>Tao</a:t>
                      </a:r>
                      <a:r>
                        <a:rPr lang="en-US" sz="1400" baseline="0" smtClean="0">
                          <a:effectLst/>
                        </a:rPr>
                        <a:t> Project </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a:t>
                      </a:r>
                      <a:r>
                        <a:rPr lang="en-US" sz="1400" err="1">
                          <a:effectLst/>
                        </a:rPr>
                        <a:t>init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grabs name from folder that already exist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build</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builds the production version of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435264">
                <a:tc>
                  <a:txBody>
                    <a:bodyPr/>
                    <a:lstStyle/>
                    <a:p>
                      <a:r>
                        <a:rPr lang="en-US" sz="1400" err="1">
                          <a:effectLst/>
                        </a:rPr>
                        <a:t>ng</a:t>
                      </a:r>
                      <a:r>
                        <a:rPr lang="en-US" sz="1400">
                          <a:effectLst/>
                        </a:rPr>
                        <a:t> build -prod --</a:t>
                      </a:r>
                      <a:r>
                        <a:rPr lang="en-US" sz="1400" err="1">
                          <a:effectLst/>
                        </a:rPr>
                        <a:t>aot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builds and gzips file and should do tree shaking</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376876">
                <a:tc>
                  <a:txBody>
                    <a:bodyPr/>
                    <a:lstStyle/>
                    <a:p>
                      <a:r>
                        <a:rPr lang="en-US" sz="1400" err="1">
                          <a:effectLst/>
                        </a:rPr>
                        <a:t>ng</a:t>
                      </a:r>
                      <a:r>
                        <a:rPr lang="en-US" sz="1400">
                          <a:effectLst/>
                        </a:rPr>
                        <a:t> serve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creates the local version of </a:t>
                      </a:r>
                      <a:r>
                        <a:rPr lang="en-US" sz="1400" smtClean="0">
                          <a:effectLst/>
                        </a:rPr>
                        <a:t>project</a:t>
                      </a:r>
                      <a:endParaRPr lang="en-US" sz="1400">
                        <a:effectLst/>
                      </a:endParaRP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serve -p 8080</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serve with different port number</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github-pages:deploy</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push site to gitHub pages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lint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lints files in project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g component my-new-component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Component</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 directive my-new-directive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Directive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a:effectLst/>
                        </a:rPr>
                        <a:t>ng g pipe my-new-pipe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Pipe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a:effectLst/>
                        </a:rPr>
                        <a:t>ng g service my-new-service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Service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g class my-new-class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Class</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288429">
                <a:tc>
                  <a:txBody>
                    <a:bodyPr/>
                    <a:lstStyle/>
                    <a:p>
                      <a:r>
                        <a:rPr lang="en-US" sz="1400" err="1">
                          <a:effectLst/>
                        </a:rPr>
                        <a:t>ng</a:t>
                      </a:r>
                      <a:r>
                        <a:rPr lang="en-US" sz="1400">
                          <a:effectLst/>
                        </a:rPr>
                        <a:t> g interface my-new-interface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Interface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288429">
                <a:tc>
                  <a:txBody>
                    <a:bodyPr/>
                    <a:lstStyle/>
                    <a:p>
                      <a:r>
                        <a:rPr lang="en-US" sz="1400" err="1">
                          <a:effectLst/>
                        </a:rPr>
                        <a:t>ng</a:t>
                      </a:r>
                      <a:r>
                        <a:rPr lang="en-US" sz="1400">
                          <a:effectLst/>
                        </a:rPr>
                        <a:t> g module my-module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Module</a:t>
                      </a:r>
                    </a:p>
                  </a:txBody>
                  <a:tcPr marL="51203" marR="51203" marT="23632" marB="2363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bl>
          </a:graphicData>
        </a:graphic>
      </p:graphicFrame>
    </p:spTree>
    <p:extLst>
      <p:ext uri="{BB962C8B-B14F-4D97-AF65-F5344CB8AC3E}">
        <p14:creationId xmlns:p14="http://schemas.microsoft.com/office/powerpoint/2010/main" val="191268740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3736</TotalTime>
  <Words>1447</Words>
  <Application>Microsoft Office PowerPoint</Application>
  <PresentationFormat>On-screen Show (16:9)</PresentationFormat>
  <Paragraphs>300</Paragraphs>
  <Slides>32</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Wingdings</vt:lpstr>
      <vt:lpstr>Arvo</vt:lpstr>
      <vt:lpstr>Lato Light</vt:lpstr>
      <vt:lpstr>Verdana</vt:lpstr>
      <vt:lpstr>Times New Roman</vt:lpstr>
      <vt:lpstr>Muli</vt:lpstr>
      <vt:lpstr>Comic Sans MS</vt:lpstr>
      <vt:lpstr>Titania template</vt:lpstr>
      <vt:lpstr>ANGULAR 4</vt:lpstr>
      <vt:lpstr>PowerPoint Presentation</vt:lpstr>
      <vt:lpstr>Single Page Application là gì?</vt:lpstr>
      <vt:lpstr>PowerPoint Presentation</vt:lpstr>
      <vt:lpstr>Tổng quan – Angular 4</vt:lpstr>
      <vt:lpstr>Starting angular 4</vt:lpstr>
      <vt:lpstr>Cài Đặt Môi Trường</vt:lpstr>
      <vt:lpstr>PowerPoint Presentation</vt:lpstr>
      <vt:lpstr>PowerPoint Presentation</vt:lpstr>
      <vt:lpstr>PowerPoint Presentation</vt:lpstr>
      <vt:lpstr>Cấu trúc thư mục src</vt:lpstr>
      <vt:lpstr>Component - Header</vt:lpstr>
      <vt:lpstr>Running</vt:lpstr>
      <vt:lpstr>PowerPoint Presentation</vt:lpstr>
      <vt:lpstr>Thành Phần Của 1 Component</vt:lpstr>
      <vt:lpstr>PowerPoint Presentation</vt:lpstr>
      <vt:lpstr>PowerPoint Presentation</vt:lpstr>
      <vt:lpstr>Truyền dữ liệu từ Component sang View và ngược lại ?</vt:lpstr>
      <vt:lpstr>PowerPoint Presentation</vt:lpstr>
      <vt:lpstr>Template reference variables ( #var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hcdung</cp:lastModifiedBy>
  <cp:revision>323</cp:revision>
  <dcterms:modified xsi:type="dcterms:W3CDTF">2020-03-09T13:06:23Z</dcterms:modified>
</cp:coreProperties>
</file>