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7.xml"/>
  <Override ContentType="application/vnd.openxmlformats-officedocument.presentationml.slide+xml" PartName="/ppt/slides/slide24.xml"/>
  <Override ContentType="application/vnd.openxmlformats-officedocument.presentationml.slide+xml" PartName="/ppt/slides/slide8.xml"/>
  <Override ContentType="application/vnd.openxmlformats-officedocument.presentationml.slide+xml" PartName="/ppt/slides/slide23.xml"/>
  <Override ContentType="application/vnd.openxmlformats-officedocument.presentationml.slide+xml" PartName="/ppt/slides/slide19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slide+xml" PartName="/ppt/slides/slide22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29" Type="http://schemas.openxmlformats.org/officeDocument/2006/relationships/slide" Target="slides/slide2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" Type="http://schemas.openxmlformats.org/officeDocument/2006/relationships/presProps" Target="presProps.xml"/><Relationship Id="rId21" Type="http://schemas.openxmlformats.org/officeDocument/2006/relationships/slide" Target="slides/slide16.xml"/><Relationship Id="rId1" Type="http://schemas.openxmlformats.org/officeDocument/2006/relationships/theme" Target="theme/theme3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23" Type="http://schemas.openxmlformats.org/officeDocument/2006/relationships/slide" Target="slides/slide18.xml"/><Relationship Id="rId3" Type="http://schemas.openxmlformats.org/officeDocument/2006/relationships/tableStyles" Target="tableStyles.xml"/><Relationship Id="rId24" Type="http://schemas.openxmlformats.org/officeDocument/2006/relationships/slide" Target="slides/slide19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2.png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lients.als.hpcloud.com/helion-1.1.0-linux-glibc2.3-x86_64.zip" TargetMode="External"/><Relationship Id="rId3" Type="http://schemas.openxmlformats.org/officeDocument/2006/relationships/hyperlink" Target="http://docs.hpcloud.com/helion/devplatform/1.1/als/client/download" TargetMode="External"/><Relationship Id="rId6" Type="http://schemas.openxmlformats.org/officeDocument/2006/relationships/hyperlink" Target="http://clients.als.hpcloud.com/helion-1.1.0-macosx10.5-i386-x86_64.zip" TargetMode="External"/><Relationship Id="rId5" Type="http://schemas.openxmlformats.org/officeDocument/2006/relationships/hyperlink" Target="http://clients.als.hpcloud.com/helion-1.1.0-linux-glibc2.3-ix86.zip" TargetMode="External"/><Relationship Id="rId7" Type="http://schemas.openxmlformats.org/officeDocument/2006/relationships/hyperlink" Target="http://clients.als.hpcloud.com/helion-1.1.0-win32-ix86.zip" TargetMode="Externa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3" Type="http://schemas.openxmlformats.org/officeDocument/2006/relationships/hyperlink" Target="https://hcfXXX.helion-dev.com" TargetMode="Externa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3" Type="http://schemas.openxmlformats.org/officeDocument/2006/relationships/hyperlink" Target="https://github.com/hcf-workshop/cf-node-app.git" TargetMode="Externa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cfXXX.helion-dev.com" TargetMode="External"/><Relationship Id="rId3" Type="http://schemas.openxmlformats.org/officeDocument/2006/relationships/hyperlink" Target="https://cf-node-app.hcfXXX.helion-dev.com" TargetMode="External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3" Type="http://schemas.openxmlformats.org/officeDocument/2006/relationships/hyperlink" Target="https://github.com/hcf-workshop/cf-node-mysql-app.git" TargetMode="External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04.png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2.png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3" Type="http://schemas.openxmlformats.org/officeDocument/2006/relationships/hyperlink" Target="https://github.com/cloudfoundry-samples/fib-cpu" TargetMode="External"/></Relationships>
</file>

<file path=ppt/slides/_rels/slide2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4e.cf.helion-dev.com/" TargetMode="External"/><Relationship Id="rId3" Type="http://schemas.openxmlformats.org/officeDocument/2006/relationships/hyperlink" Target="https://h4e.cf.helion-dev.com/" TargetMode="Externa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3" Type="http://schemas.openxmlformats.org/officeDocument/2006/relationships/hyperlink" Target="https://help.github.com/articles/set-up-git/" TargetMode="Externa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3" Type="http://schemas.openxmlformats.org/officeDocument/2006/relationships/hyperlink" Target="https://hcfXXX.helion-dev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Shape 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0" y="0"/>
            <a:ext cx="1524000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Deploy Your First App </a:t>
            </a:r>
            <a:br>
              <a:rPr lang="en"/>
            </a:br>
            <a:r>
              <a:rPr lang="en"/>
              <a:t>on Cloud Foundry</a:t>
            </a:r>
          </a:p>
        </p:txBody>
      </p:sp>
      <p:sp>
        <p:nvSpPr>
          <p:cNvPr id="32" name="Shape 32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4800">
                <a:solidFill>
                  <a:schemeClr val="dk1"/>
                </a:solidFill>
              </a:rPr>
              <a:t>Hands-on Workshop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b="1" sz="48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Getting Ready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5334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Install the helion CLI for your platform:</a:t>
            </a:r>
          </a:p>
          <a:p>
            <a:pPr lvl="0" rtl="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t/>
            </a:r>
            <a:endParaRPr sz="1400"/>
          </a:p>
          <a:p>
            <a:pPr lvl="0" rtl="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" sz="1400"/>
              <a:t>Overview: </a:t>
            </a:r>
            <a:r>
              <a:rPr lang="en" sz="1400" u="sng">
                <a:solidFill>
                  <a:srgbClr val="0044AA"/>
                </a:solidFill>
                <a:hlinkClick r:id="rId3"/>
              </a:rPr>
              <a:t>http://docs.hpcloud.com/helion/devplatform/1.1/als/client/download</a:t>
            </a:r>
          </a:p>
          <a:p>
            <a:pPr lvl="0" rtl="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t/>
            </a:r>
            <a:endParaRPr sz="1400"/>
          </a:p>
          <a:p>
            <a:pPr lvl="0" rtl="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Linux64: </a:t>
            </a:r>
            <a:r>
              <a:rPr lang="en" sz="1400" u="sng">
                <a:solidFill>
                  <a:srgbClr val="0044AA"/>
                </a:solidFill>
                <a:hlinkClick r:id="rId4"/>
              </a:rPr>
              <a:t>http://clients.als.hpcloud.com/helion-1.1.0-linux-glibc2.3-x86_64.zip</a:t>
            </a:r>
          </a:p>
          <a:p>
            <a:pPr lvl="0" rtl="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Linux32: </a:t>
            </a:r>
            <a:r>
              <a:rPr lang="en" sz="1400" u="sng">
                <a:solidFill>
                  <a:srgbClr val="0044AA"/>
                </a:solidFill>
                <a:hlinkClick r:id="rId5"/>
              </a:rPr>
              <a:t>http://clients.als.hpcloud.com/helion-1.1.0-linux-glibc2.3-ix86.zip</a:t>
            </a:r>
          </a:p>
          <a:p>
            <a:pPr lvl="0" rtl="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" sz="1400"/>
              <a:t>MacOS: </a:t>
            </a:r>
            <a:r>
              <a:rPr lang="en" sz="1400" u="sng">
                <a:solidFill>
                  <a:srgbClr val="0044AA"/>
                </a:solidFill>
                <a:hlinkClick r:id="rId6"/>
              </a:rPr>
              <a:t>http://clients.als.hpcloud.com/helion-1.1.0-macosx10.5-i386-x86_64.zip</a:t>
            </a:r>
          </a:p>
          <a:p>
            <a:pPr lvl="0" rtl="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Windows: </a:t>
            </a:r>
            <a:r>
              <a:rPr lang="en" sz="1400" u="sng">
                <a:solidFill>
                  <a:srgbClr val="0044AA"/>
                </a:solidFill>
                <a:hlinkClick r:id="rId7"/>
              </a:rPr>
              <a:t>http://clients.als.hpcloud.com/helion-1.1.0-win32-ix86.zip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Validating Your Setup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# set target to your cluster endpoint</a:t>
            </a:r>
          </a:p>
          <a:p>
            <a:pPr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helion target </a:t>
            </a:r>
            <a:r>
              <a:rPr b="1" lang="en" sz="18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https://hcfXXX.helion-dev.com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# login using uid:dev pwd:password1234!</a:t>
            </a:r>
          </a:p>
          <a:p>
            <a:pPr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helion login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# list cluster info</a:t>
            </a:r>
          </a:p>
          <a:p>
            <a:pPr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helion info</a:t>
            </a:r>
          </a:p>
          <a:p>
            <a:pPr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# list existing applications</a:t>
            </a:r>
          </a:p>
          <a:p>
            <a:pPr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helion apps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Your first application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57200" y="1212814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# create a working directory</a:t>
            </a:r>
          </a:p>
          <a:p>
            <a:pPr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mkdir ~/workshop</a:t>
            </a:r>
          </a:p>
          <a:p>
            <a:pPr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cd ~/workshop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# clone repo as starting point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git clone </a:t>
            </a:r>
            <a:r>
              <a:rPr b="1" lang="en" sz="18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https://github.com/hcf-workshop/cf-node-app.git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# Very simple node.js application: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# server.js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# package.json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To deploy your first application...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# Create a manifest.yml file using your favorite editor</a:t>
            </a:r>
          </a:p>
          <a:p>
            <a:pPr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# manifest.yml content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---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# This is an extremely basic manifest file. 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# Note that the name is always required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# while other fields are optional.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applications: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- name: cf-node-app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mem: 128M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To deploy your first application...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# cd ~/workshop/cf-node-app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# -n is no questions asked :) </a:t>
            </a:r>
          </a:p>
          <a:p>
            <a:pPr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helion push –n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# when done, open your application</a:t>
            </a:r>
          </a:p>
          <a:p>
            <a:pPr rtl="0">
              <a:spcBef>
                <a:spcPts val="0"/>
              </a:spcBef>
              <a:buNone/>
            </a:pPr>
            <a:r>
              <a:rPr b="1" lang="en" sz="18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https://cf-node-app.hcfXXX.helion-dev.com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# check the portal and look at the log stream and files</a:t>
            </a:r>
          </a:p>
          <a:p>
            <a:pPr>
              <a:spcBef>
                <a:spcPts val="0"/>
              </a:spcBef>
              <a:buNone/>
            </a:pPr>
            <a:r>
              <a:rPr b="1" lang="en" sz="18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https://hcfXXX.helion-dev.com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Ready for your second app?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This application will bind to a MySQL database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To get started:</a:t>
            </a:r>
          </a:p>
          <a:p>
            <a:pPr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cd ~/workshop</a:t>
            </a:r>
          </a:p>
          <a:p>
            <a:pPr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git clone </a:t>
            </a:r>
            <a:r>
              <a:rPr lang="en" sz="18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https://github.com/hcf-workshop/cf-node-mysql-app.git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cd ~/workshop/cf-node-mysql-app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Creating and Binding a Service</a:t>
            </a:r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76350"/>
            <a:ext cx="8229600" cy="351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Deploy app, bind it with a service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# create manifest.yml file, first iteration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---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applications: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- name: cf-node-mysql-app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mem: 128M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# deploy but do not start</a:t>
            </a:r>
          </a:p>
          <a:p>
            <a:pPr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helion push -n --no-start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How the app uses the database?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var services = process.env.VCAP_SERVICES;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services = JSON.parse(services);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var credentials = services.mysql[0].credentials;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var dbname = credentials.name;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var hostname = credentials.hostname;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var user = credentials.user;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var password = credentials.password;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var port = credentials.port;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Create &amp; Bind the Service to the App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# list available services</a:t>
            </a:r>
          </a:p>
          <a:p>
            <a:pPr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helion services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# create the service</a:t>
            </a:r>
          </a:p>
          <a:p>
            <a:pPr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helion create-service mysql cf-node-mysql-app-db</a:t>
            </a:r>
          </a:p>
          <a:p>
            <a:pPr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# bind the the service to the application</a:t>
            </a:r>
          </a:p>
          <a:p>
            <a:pPr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helion bind-service cf-node-mysql-app-db cf-node-mysql-app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# start the application</a:t>
            </a:r>
          </a:p>
          <a:p>
            <a:pPr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helion start cf-node-mysql-app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Shape 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0" y="0"/>
            <a:ext cx="1524000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Shape 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Objectives</a:t>
            </a:r>
          </a:p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600"/>
              <a:t>Gaining first hand experience with the workflow of deploying applications into a Cloud Foundry cluster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Look at your app...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# dump the environment variables of the app</a:t>
            </a:r>
          </a:p>
          <a:p>
            <a:pPr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helion env cf-node-mysql-app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# dump the logs of your application from the command line</a:t>
            </a:r>
          </a:p>
          <a:p>
            <a:pPr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helion logs cf-node-mysql-app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Now do it again using a manifest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# delete app</a:t>
            </a:r>
          </a:p>
          <a:p>
            <a:pPr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helion delete cf-node-mysql-app</a:t>
            </a:r>
          </a:p>
          <a:p>
            <a:pPr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# update manifest.yml to be like this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---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applications: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- name: cf-node-mysql-app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mem: 128M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services: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${name}-db: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type: mysql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Rinse and repeat...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# deploy again</a:t>
            </a:r>
          </a:p>
          <a:p>
            <a:pPr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cd ~/workshop/cf-node-mysql-app</a:t>
            </a:r>
          </a:p>
          <a:p>
            <a:pPr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helion push -n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If you have time...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Feel free to play around!</a:t>
            </a:r>
            <a:br>
              <a:rPr lang="en"/>
            </a:br>
          </a:p>
          <a:p>
            <a:pPr rtl="0">
              <a:spcBef>
                <a:spcPts val="0"/>
              </a:spcBef>
              <a:buNone/>
            </a:pPr>
            <a:r>
              <a:rPr lang="en"/>
              <a:t>Suggestion:</a:t>
            </a:r>
          </a:p>
          <a:p>
            <a:pPr rtl="0">
              <a:spcBef>
                <a:spcPts val="0"/>
              </a:spcBef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https://github.com/cloudfoundry-samples/fib-cpu</a:t>
            </a:r>
            <a:r>
              <a:rPr lang="en" sz="1800"/>
              <a:t> </a:t>
            </a:r>
            <a:br>
              <a:rPr lang="en" sz="1800"/>
            </a:br>
          </a:p>
          <a:p>
            <a:pPr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# scale to 2 instances</a:t>
            </a:r>
          </a:p>
          <a:p>
            <a:pPr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helion scale &lt;app-name&gt; --instances 2</a:t>
            </a:r>
          </a:p>
          <a:p>
            <a:pPr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# list instances</a:t>
            </a:r>
          </a:p>
          <a:p>
            <a:pPr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helion instances &lt;app-name&gt;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Thank you!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" sz="3600"/>
              <a:t>I hope you had fun </a:t>
            </a:r>
          </a:p>
          <a:p>
            <a:pPr rtl="0" algn="ctr">
              <a:spcBef>
                <a:spcPts val="0"/>
              </a:spcBef>
              <a:buNone/>
            </a:pPr>
            <a:r>
              <a:rPr lang="en" sz="3600"/>
              <a:t>and </a:t>
            </a:r>
          </a:p>
          <a:p>
            <a:pPr algn="ctr">
              <a:spcBef>
                <a:spcPts val="0"/>
              </a:spcBef>
              <a:buNone/>
            </a:pPr>
            <a:r>
              <a:rPr lang="en" sz="3600"/>
              <a:t>learned something too!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Typical Web Application</a:t>
            </a:r>
          </a:p>
        </p:txBody>
      </p:sp>
      <p:pic>
        <p:nvPicPr>
          <p:cNvPr id="45" name="Shape 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350" y="1786650"/>
            <a:ext cx="6591300" cy="2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Typical Workflow deploying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# to target and login to cloud foundry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helion target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  <a:hlinkClick r:id="rId3"/>
              </a:rPr>
              <a:t> </a:t>
            </a:r>
            <a:r>
              <a:rPr b="1"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https://hcfXXX.helion-dev.com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helion login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# to create and boot the app for the first time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helion push myapp -–instances 2 -–mem 64M –path ../code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# to create the database and bind it to the app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helion create-service mysql -–name mydb -–bind myapp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# update live app with new code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helion update myapp -–path ../code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Cloud Foundry App Deployment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00" y="1200150"/>
            <a:ext cx="6407624" cy="37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More Complicated</a:t>
            </a:r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6883" y="1091325"/>
            <a:ext cx="5927944" cy="3943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205975"/>
            <a:ext cx="84714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More Complicated, More of the Same!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# create the front end and backend apps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# front end is small but multi-instance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latin typeface="Consolas"/>
                <a:ea typeface="Consolas"/>
                <a:cs typeface="Consolas"/>
                <a:sym typeface="Consolas"/>
              </a:rPr>
              <a:t>helion push fe -–instances 8 -–mem 64M -–path ../fe_code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latin typeface="Consolas"/>
                <a:ea typeface="Consolas"/>
                <a:cs typeface="Consolas"/>
                <a:sym typeface="Consolas"/>
              </a:rPr>
              <a:t>helion push be -–instances 2 -–mem 256M -–path ../be_code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# create the services and bind per spec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latin typeface="Consolas"/>
                <a:ea typeface="Consolas"/>
                <a:cs typeface="Consolas"/>
                <a:sym typeface="Consolas"/>
              </a:rPr>
              <a:t>helion create-service mysql -–name mysql -–bind fe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latin typeface="Consolas"/>
                <a:ea typeface="Consolas"/>
                <a:cs typeface="Consolas"/>
                <a:sym typeface="Consolas"/>
              </a:rPr>
              <a:t>helion create-service mongodb -–name mongo -–bind be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latin typeface="Consolas"/>
                <a:ea typeface="Consolas"/>
                <a:cs typeface="Consolas"/>
                <a:sym typeface="Consolas"/>
              </a:rPr>
              <a:t>helion create-service rabbit -–name rabbit -–bind fe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latin typeface="Consolas"/>
                <a:ea typeface="Consolas"/>
                <a:cs typeface="Consolas"/>
                <a:sym typeface="Consolas"/>
              </a:rPr>
              <a:t>helion create-service redis -–name redis -–bind fe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latin typeface="Consolas"/>
                <a:ea typeface="Consolas"/>
                <a:cs typeface="Consolas"/>
                <a:sym typeface="Consolas"/>
              </a:rPr>
              <a:t>helion bind-service redis be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latin typeface="Consolas"/>
                <a:ea typeface="Consolas"/>
                <a:cs typeface="Consolas"/>
                <a:sym typeface="Consolas"/>
              </a:rPr>
              <a:t>helion bind-service rabbit be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# to perform an update of code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latin typeface="Consolas"/>
                <a:ea typeface="Consolas"/>
                <a:cs typeface="Consolas"/>
                <a:sym typeface="Consolas"/>
              </a:rPr>
              <a:t>helion update fe -–path ../new_fe_code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latin typeface="Consolas"/>
                <a:ea typeface="Consolas"/>
                <a:cs typeface="Consolas"/>
                <a:sym typeface="Consolas"/>
              </a:rPr>
              <a:t>helion update be -–path ../new_be_code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Prerequisites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Laptop running Windows, Linux, MacOS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GitHub client installed</a:t>
            </a:r>
          </a:p>
          <a:p>
            <a:pPr>
              <a:spcBef>
                <a:spcPts val="0"/>
              </a:spcBef>
              <a:buNone/>
            </a:pPr>
            <a:r>
              <a:rPr lang="en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https://help.github.com/articles/set-up-git/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Helion Cloud Foundry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40x micro clusters, containing:</a:t>
            </a:r>
          </a:p>
          <a:p>
            <a:pPr indent="0" marL="457200" rtl="0">
              <a:spcBef>
                <a:spcPts val="0"/>
              </a:spcBef>
              <a:buNone/>
            </a:pPr>
            <a:r>
              <a:rPr lang="en" sz="2400"/>
              <a:t>Controller, router, DEA, HM, MySQL, Redis</a:t>
            </a:r>
          </a:p>
          <a:p>
            <a:pPr indent="0" marL="457200" rtl="0">
              <a:spcBef>
                <a:spcPts val="0"/>
              </a:spcBef>
              <a:buNone/>
            </a:pPr>
            <a:r>
              <a:rPr lang="en" sz="2400"/>
              <a:t>Running on single OpenStack VM in  hpcloud.com 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Naming convention: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	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https://hcfXXX.helion-dev.com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	XXX == your cluster id, 3 digits [001-040]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Credentials:</a:t>
            </a:r>
          </a:p>
          <a:p>
            <a:pPr>
              <a:spcBef>
                <a:spcPts val="0"/>
              </a:spcBef>
              <a:buNone/>
            </a:pPr>
            <a:r>
              <a:rPr lang="en" sz="2400"/>
              <a:t>	UID == dev PWD == password1234!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