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65" r:id="rId6"/>
    <p:sldId id="259" r:id="rId7"/>
    <p:sldId id="260" r:id="rId8"/>
    <p:sldId id="262" r:id="rId9"/>
    <p:sldId id="263" r:id="rId10"/>
    <p:sldId id="261" r:id="rId11"/>
    <p:sldId id="264" r:id="rId12"/>
    <p:sldId id="268" r:id="rId13"/>
    <p:sldId id="267" r:id="rId1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PLORACION" id="{14A1C7EC-03D4-4D8E-B4DD-61DEC4FE2C2D}">
          <p14:sldIdLst>
            <p14:sldId id="266"/>
            <p14:sldId id="256"/>
            <p14:sldId id="257"/>
            <p14:sldId id="258"/>
            <p14:sldId id="265"/>
            <p14:sldId id="259"/>
            <p14:sldId id="260"/>
            <p14:sldId id="262"/>
            <p14:sldId id="263"/>
            <p14:sldId id="261"/>
            <p14:sldId id="264"/>
            <p14:sldId id="268"/>
          </p14:sldIdLst>
        </p14:section>
        <p14:section name="PREPROCESAMIENTO" id="{21B35675-2781-4F0B-BF07-1CF57273D1D5}">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89" d="100"/>
          <a:sy n="89" d="100"/>
        </p:scale>
        <p:origin x="1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3A4D2-E520-4C07-B86B-CDA87DFBC3F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BB6220B6-F44B-47BF-BDDC-241999B42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1ADDBD46-380D-423A-B256-63DE152E880D}"/>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1104036D-02AF-4862-9618-22CC341B48D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E899015-E898-498F-9BEA-A6348206C7F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427507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93F67-D9F7-46CF-BBEB-7A0308D9423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9D02D3A-02D4-4B79-B20B-CC87AF5DE00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FCBF31F0-D1D9-4E6E-80A8-C89B011C9595}"/>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2E6CAEF1-19B5-44EF-A712-676F37E9B94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75E536E-F410-4BE6-BA00-35EFF0E0A79E}"/>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132091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0173AEE-14AA-44DE-857D-DDACA85E74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AD442290-1446-4C4B-A654-249C89F0BE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CA2ABD4-6586-4BFD-88D7-4E72275D8F94}"/>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B260C2E3-7ED6-4F34-9988-E75BE016C4D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75E11E9-DF5D-4377-A4BE-12B34FCF778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221238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200E1-3AED-4717-8B85-4DCBFCBA7C0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A4BD203-A8ED-4A6A-AF9B-85C86B6D3F4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0381579-8946-4366-B74D-62EA27656D5C}"/>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51B2FC2D-264E-44D7-BD4E-12D7A766508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510CC60-700D-4F0C-A4A6-CB3D5CEAF06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65410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9A73F-032A-4F34-8F1B-4B700F84F78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5957C09-9DE3-4540-AA75-4F81F015AA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DF6D301-CFBC-46B6-B851-36C6A01D341C}"/>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078DAAB5-F3B1-4160-BC9F-DC1E3A904A0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0BB2507-EC42-4674-995A-553DBFF4F184}"/>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80940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ED004-898F-4940-83A9-0727161C406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6E4B88B-ADA1-4290-8518-B6E8039BB77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87E6F224-AE4B-44C9-B6AA-AA9CEFEB32D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1164B306-6262-4C8C-8E69-8BE97CE772E3}"/>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6" name="Marcador de pie de página 5">
            <a:extLst>
              <a:ext uri="{FF2B5EF4-FFF2-40B4-BE49-F238E27FC236}">
                <a16:creationId xmlns:a16="http://schemas.microsoft.com/office/drawing/2014/main" id="{966178A6-9F38-43ED-AF4A-B674A1FFD78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883AC42-D95D-4874-BF27-4D78B277023B}"/>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68449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1C87C-7D41-4BC7-9422-940706CF4F6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C0E0783-513F-43E7-A3F6-7A00A809C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8536E8D-C84B-4A60-A7A1-4F5D90CF5E7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C599240-91F4-4EBF-AA7C-A289755542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26DD8CF-2EF1-4E1F-814C-714E318BDF9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364C4824-EEAE-47A7-8742-3CF1E9DC3F09}"/>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8" name="Marcador de pie de página 7">
            <a:extLst>
              <a:ext uri="{FF2B5EF4-FFF2-40B4-BE49-F238E27FC236}">
                <a16:creationId xmlns:a16="http://schemas.microsoft.com/office/drawing/2014/main" id="{405A9754-74D0-44C3-A8F1-48A86454157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12E0E7E-4F04-4E6E-BB3C-070E0ECE629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189028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CD4777-4735-4BC1-8FE2-5144BC477D1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57CDB8DD-2A25-4EEC-BF12-2F40161E791D}"/>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4" name="Marcador de pie de página 3">
            <a:extLst>
              <a:ext uri="{FF2B5EF4-FFF2-40B4-BE49-F238E27FC236}">
                <a16:creationId xmlns:a16="http://schemas.microsoft.com/office/drawing/2014/main" id="{C8914A47-3B12-4D82-B25A-8B30255C8E99}"/>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B005AAF-8E5C-4816-AB7F-0DA058D23C6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94596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3B1B1B5-B724-43A2-9ED2-0A5738268A83}"/>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3" name="Marcador de pie de página 2">
            <a:extLst>
              <a:ext uri="{FF2B5EF4-FFF2-40B4-BE49-F238E27FC236}">
                <a16:creationId xmlns:a16="http://schemas.microsoft.com/office/drawing/2014/main" id="{2236D11A-2BA2-4ED7-A588-AC24C1A718C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40D3F34A-0E3B-4945-BD6B-174BE72A6A2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200121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B33455-CE7D-4F56-9037-AAC1CC5F8DA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96A9575-2B23-4399-BB61-6665D809D5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D45CEFB-EDE8-446A-AC3B-180316974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C38E17-1244-4554-A4D7-47C06E3F1BDF}"/>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6" name="Marcador de pie de página 5">
            <a:extLst>
              <a:ext uri="{FF2B5EF4-FFF2-40B4-BE49-F238E27FC236}">
                <a16:creationId xmlns:a16="http://schemas.microsoft.com/office/drawing/2014/main" id="{32CFE534-2D27-4F76-9395-4427D7940E4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B5F791A-020B-4D61-A6DC-9B2B87C8C262}"/>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3808579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2FCEC-5225-4F41-8D09-69A3A20737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3E8D9B3-8405-4DF9-8CEB-E8E568B4F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D9E93141-9A54-45B9-95EA-C0D4491F8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999D4C-2D8C-4E14-8C30-37FC8093BE3F}"/>
              </a:ext>
            </a:extLst>
          </p:cNvPr>
          <p:cNvSpPr>
            <a:spLocks noGrp="1"/>
          </p:cNvSpPr>
          <p:nvPr>
            <p:ph type="dt" sz="half" idx="10"/>
          </p:nvPr>
        </p:nvSpPr>
        <p:spPr/>
        <p:txBody>
          <a:bodyPr/>
          <a:lstStyle/>
          <a:p>
            <a:fld id="{661542FE-4A26-4337-82FE-3EC3C49F5182}" type="datetimeFigureOut">
              <a:rPr lang="es-AR" smtClean="0"/>
              <a:t>15/11/2021</a:t>
            </a:fld>
            <a:endParaRPr lang="es-AR"/>
          </a:p>
        </p:txBody>
      </p:sp>
      <p:sp>
        <p:nvSpPr>
          <p:cNvPr id="6" name="Marcador de pie de página 5">
            <a:extLst>
              <a:ext uri="{FF2B5EF4-FFF2-40B4-BE49-F238E27FC236}">
                <a16:creationId xmlns:a16="http://schemas.microsoft.com/office/drawing/2014/main" id="{95860E71-69DC-421A-9F79-9F7DAB553C5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7B48669-94F4-47AF-B217-C1EE4526A5C5}"/>
              </a:ext>
            </a:extLst>
          </p:cNvPr>
          <p:cNvSpPr>
            <a:spLocks noGrp="1"/>
          </p:cNvSpPr>
          <p:nvPr>
            <p:ph type="sldNum" sz="quarter" idx="12"/>
          </p:nvPr>
        </p:nvSpPr>
        <p:spPr/>
        <p:txBody>
          <a:bodyPr/>
          <a:lstStyle/>
          <a:p>
            <a:fld id="{CA1A027D-8D25-4E92-BB3A-198EF4779E7A}" type="slidenum">
              <a:rPr lang="es-AR" smtClean="0"/>
              <a:t>‹Nº›</a:t>
            </a:fld>
            <a:endParaRPr lang="es-AR"/>
          </a:p>
        </p:txBody>
      </p:sp>
    </p:spTree>
    <p:extLst>
      <p:ext uri="{BB962C8B-B14F-4D97-AF65-F5344CB8AC3E}">
        <p14:creationId xmlns:p14="http://schemas.microsoft.com/office/powerpoint/2010/main" val="125010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B2460FD-0D66-4CC6-80D9-5A95E1A1E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D8DBC2B-207E-4F98-9145-C054978CA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1C59E4E-73C5-4504-BC93-CC2F0434C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542FE-4A26-4337-82FE-3EC3C49F5182}" type="datetimeFigureOut">
              <a:rPr lang="es-AR" smtClean="0"/>
              <a:t>15/11/2021</a:t>
            </a:fld>
            <a:endParaRPr lang="es-AR"/>
          </a:p>
        </p:txBody>
      </p:sp>
      <p:sp>
        <p:nvSpPr>
          <p:cNvPr id="5" name="Marcador de pie de página 4">
            <a:extLst>
              <a:ext uri="{FF2B5EF4-FFF2-40B4-BE49-F238E27FC236}">
                <a16:creationId xmlns:a16="http://schemas.microsoft.com/office/drawing/2014/main" id="{2883185E-59A6-4390-BD43-B42CC3ABD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6FF217F-3FD2-4F6F-9C42-86564CEDB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A027D-8D25-4E92-BB3A-198EF4779E7A}" type="slidenum">
              <a:rPr lang="es-AR" smtClean="0"/>
              <a:t>‹Nº›</a:t>
            </a:fld>
            <a:endParaRPr lang="es-AR"/>
          </a:p>
        </p:txBody>
      </p:sp>
    </p:spTree>
    <p:extLst>
      <p:ext uri="{BB962C8B-B14F-4D97-AF65-F5344CB8AC3E}">
        <p14:creationId xmlns:p14="http://schemas.microsoft.com/office/powerpoint/2010/main" val="2450168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EB141-86CB-4A6E-ACF9-3A876FF9C9AB}"/>
              </a:ext>
            </a:extLst>
          </p:cNvPr>
          <p:cNvSpPr>
            <a:spLocks noGrp="1"/>
          </p:cNvSpPr>
          <p:nvPr>
            <p:ph type="ctrTitle"/>
          </p:nvPr>
        </p:nvSpPr>
        <p:spPr/>
        <p:txBody>
          <a:bodyPr/>
          <a:lstStyle/>
          <a:p>
            <a:r>
              <a:rPr lang="es-AR" dirty="0"/>
              <a:t>Exploración de Datos</a:t>
            </a:r>
          </a:p>
        </p:txBody>
      </p:sp>
      <p:sp>
        <p:nvSpPr>
          <p:cNvPr id="3" name="Subtítulo 2">
            <a:extLst>
              <a:ext uri="{FF2B5EF4-FFF2-40B4-BE49-F238E27FC236}">
                <a16:creationId xmlns:a16="http://schemas.microsoft.com/office/drawing/2014/main" id="{329DCB3C-8AB7-4F02-BCF0-82C1EA48868F}"/>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295761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FFA8556-3DE5-41FC-8D2F-BF5247D77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067" y="114818"/>
            <a:ext cx="5003174" cy="3530159"/>
          </a:xfrm>
          <a:prstGeom prst="rect">
            <a:avLst/>
          </a:prstGeom>
        </p:spPr>
      </p:pic>
      <p:pic>
        <p:nvPicPr>
          <p:cNvPr id="7" name="Imagen 6">
            <a:extLst>
              <a:ext uri="{FF2B5EF4-FFF2-40B4-BE49-F238E27FC236}">
                <a16:creationId xmlns:a16="http://schemas.microsoft.com/office/drawing/2014/main" id="{243FA942-C4D6-4731-810A-D98BA8CBE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45" y="3213022"/>
            <a:ext cx="5003174" cy="3530159"/>
          </a:xfrm>
          <a:prstGeom prst="rect">
            <a:avLst/>
          </a:prstGeom>
        </p:spPr>
      </p:pic>
      <p:pic>
        <p:nvPicPr>
          <p:cNvPr id="9" name="Imagen 8">
            <a:extLst>
              <a:ext uri="{FF2B5EF4-FFF2-40B4-BE49-F238E27FC236}">
                <a16:creationId xmlns:a16="http://schemas.microsoft.com/office/drawing/2014/main" id="{2A2FE911-B98F-40C6-B561-40D4063692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760" y="114818"/>
            <a:ext cx="4269427" cy="3012439"/>
          </a:xfrm>
          <a:prstGeom prst="rect">
            <a:avLst/>
          </a:prstGeom>
        </p:spPr>
      </p:pic>
    </p:spTree>
    <p:extLst>
      <p:ext uri="{BB962C8B-B14F-4D97-AF65-F5344CB8AC3E}">
        <p14:creationId xmlns:p14="http://schemas.microsoft.com/office/powerpoint/2010/main" val="252868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B19912D-BBD1-4D25-918F-2DCB1576F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2" y="643530"/>
            <a:ext cx="11077045" cy="3380245"/>
          </a:xfrm>
          <a:prstGeom prst="rect">
            <a:avLst/>
          </a:prstGeom>
        </p:spPr>
      </p:pic>
      <p:sp>
        <p:nvSpPr>
          <p:cNvPr id="7" name="CuadroTexto 6">
            <a:extLst>
              <a:ext uri="{FF2B5EF4-FFF2-40B4-BE49-F238E27FC236}">
                <a16:creationId xmlns:a16="http://schemas.microsoft.com/office/drawing/2014/main" id="{08334D16-0323-4258-984F-F8E3DA28E653}"/>
              </a:ext>
            </a:extLst>
          </p:cNvPr>
          <p:cNvSpPr txBox="1"/>
          <p:nvPr/>
        </p:nvSpPr>
        <p:spPr>
          <a:xfrm>
            <a:off x="357693" y="3791656"/>
            <a:ext cx="2729752" cy="369332"/>
          </a:xfrm>
          <a:prstGeom prst="rect">
            <a:avLst/>
          </a:prstGeom>
          <a:noFill/>
        </p:spPr>
        <p:txBody>
          <a:bodyPr wrap="square">
            <a:spAutoFit/>
          </a:bodyPr>
          <a:lstStyle/>
          <a:p>
            <a:r>
              <a:rPr lang="es-AR" dirty="0"/>
              <a:t>Puntaje: </a:t>
            </a:r>
            <a:r>
              <a:rPr lang="es-AR" b="0" i="0" dirty="0">
                <a:effectLst/>
                <a:latin typeface="Consolas" panose="020B0609020204030204" pitchFamily="49" charset="0"/>
              </a:rPr>
              <a:t>-0.009</a:t>
            </a:r>
            <a:endParaRPr lang="es-AR" dirty="0"/>
          </a:p>
        </p:txBody>
      </p:sp>
      <p:sp>
        <p:nvSpPr>
          <p:cNvPr id="9" name="CuadroTexto 8">
            <a:extLst>
              <a:ext uri="{FF2B5EF4-FFF2-40B4-BE49-F238E27FC236}">
                <a16:creationId xmlns:a16="http://schemas.microsoft.com/office/drawing/2014/main" id="{C24B7BD0-1213-49B2-BBB9-6744EBA201A1}"/>
              </a:ext>
            </a:extLst>
          </p:cNvPr>
          <p:cNvSpPr txBox="1"/>
          <p:nvPr/>
        </p:nvSpPr>
        <p:spPr>
          <a:xfrm>
            <a:off x="527125" y="4160988"/>
            <a:ext cx="11137750" cy="2585323"/>
          </a:xfrm>
          <a:prstGeom prst="rect">
            <a:avLst/>
          </a:prstGeom>
          <a:noFill/>
        </p:spPr>
        <p:txBody>
          <a:bodyPr wrap="square" rtlCol="0">
            <a:spAutoFit/>
          </a:bodyPr>
          <a:lstStyle/>
          <a:p>
            <a:r>
              <a:rPr lang="es-MX" b="0" dirty="0">
                <a:effectLst/>
                <a:latin typeface="Consolas" panose="020B0609020204030204" pitchFamily="49" charset="0"/>
              </a:rPr>
              <a:t>En este </a:t>
            </a:r>
            <a:r>
              <a:rPr lang="es-MX" b="0" dirty="0" err="1">
                <a:effectLst/>
                <a:latin typeface="Consolas" panose="020B0609020204030204" pitchFamily="49" charset="0"/>
              </a:rPr>
              <a:t>plot</a:t>
            </a:r>
            <a:r>
              <a:rPr lang="es-MX" b="0" dirty="0">
                <a:effectLst/>
                <a:latin typeface="Consolas" panose="020B0609020204030204" pitchFamily="49" charset="0"/>
              </a:rPr>
              <a:t> vemos que el puntaje de </a:t>
            </a:r>
            <a:r>
              <a:rPr lang="es-MX" b="0" dirty="0" err="1">
                <a:effectLst/>
                <a:latin typeface="Consolas" panose="020B0609020204030204" pitchFamily="49" charset="0"/>
              </a:rPr>
              <a:t>Silhouette</a:t>
            </a:r>
            <a:r>
              <a:rPr lang="es-MX" b="0" dirty="0">
                <a:effectLst/>
                <a:latin typeface="Consolas" panose="020B0609020204030204" pitchFamily="49" charset="0"/>
              </a:rPr>
              <a:t> &lt; 0.2 y tiene poca desviación. </a:t>
            </a:r>
          </a:p>
          <a:p>
            <a:br>
              <a:rPr lang="es-MX" b="0" dirty="0">
                <a:effectLst/>
                <a:latin typeface="Consolas" panose="020B0609020204030204" pitchFamily="49" charset="0"/>
              </a:rPr>
            </a:br>
            <a:r>
              <a:rPr lang="es-MX" b="0" dirty="0">
                <a:effectLst/>
                <a:latin typeface="Consolas" panose="020B0609020204030204" pitchFamily="49" charset="0"/>
              </a:rPr>
              <a:t>Se puede decir que </a:t>
            </a:r>
            <a:r>
              <a:rPr lang="es-MX" b="1" dirty="0">
                <a:effectLst/>
                <a:latin typeface="Consolas" panose="020B0609020204030204" pitchFamily="49" charset="0"/>
              </a:rPr>
              <a:t>no se encuentran estructuras fuertes en los datos</a:t>
            </a:r>
            <a:r>
              <a:rPr lang="es-MX" b="0" dirty="0">
                <a:effectLst/>
                <a:latin typeface="Consolas" panose="020B0609020204030204" pitchFamily="49" charset="0"/>
              </a:rPr>
              <a:t> y </a:t>
            </a:r>
          </a:p>
          <a:p>
            <a:r>
              <a:rPr lang="es-MX" b="0" dirty="0">
                <a:effectLst/>
                <a:latin typeface="Consolas" panose="020B0609020204030204" pitchFamily="49" charset="0"/>
              </a:rPr>
              <a:t>es necesaria una </a:t>
            </a:r>
            <a:r>
              <a:rPr lang="es-MX" b="0" i="1" dirty="0">
                <a:effectLst/>
                <a:latin typeface="Consolas" panose="020B0609020204030204" pitchFamily="49" charset="0"/>
              </a:rPr>
              <a:t>inspección manual</a:t>
            </a:r>
            <a:r>
              <a:rPr lang="es-MX" b="0" dirty="0">
                <a:effectLst/>
                <a:latin typeface="Consolas" panose="020B0609020204030204" pitchFamily="49" charset="0"/>
              </a:rPr>
              <a:t> de ellos para determinar el número óptimo de </a:t>
            </a:r>
            <a:r>
              <a:rPr lang="es-MX" b="0" dirty="0" err="1">
                <a:effectLst/>
                <a:latin typeface="Consolas" panose="020B0609020204030204" pitchFamily="49" charset="0"/>
              </a:rPr>
              <a:t>clusters</a:t>
            </a:r>
            <a:r>
              <a:rPr lang="es-MX" b="0" dirty="0">
                <a:effectLst/>
                <a:latin typeface="Consolas" panose="020B0609020204030204" pitchFamily="49" charset="0"/>
              </a:rPr>
              <a:t> (y/o probar con otros métodos). </a:t>
            </a:r>
          </a:p>
          <a:p>
            <a:r>
              <a:rPr lang="es-MX" b="0" dirty="0">
                <a:effectLst/>
                <a:latin typeface="Consolas" panose="020B0609020204030204" pitchFamily="49" charset="0"/>
              </a:rPr>
              <a:t>Sin embargo en muchos </a:t>
            </a:r>
            <a:r>
              <a:rPr lang="es-MX" b="0" dirty="0" err="1">
                <a:effectLst/>
                <a:latin typeface="Consolas" panose="020B0609020204030204" pitchFamily="49" charset="0"/>
              </a:rPr>
              <a:t>dataset</a:t>
            </a:r>
            <a:r>
              <a:rPr lang="es-MX" b="0" dirty="0">
                <a:effectLst/>
                <a:latin typeface="Consolas" panose="020B0609020204030204" pitchFamily="49" charset="0"/>
              </a:rPr>
              <a:t> reales va a pasar que no todo se puede hacer </a:t>
            </a:r>
          </a:p>
          <a:p>
            <a:r>
              <a:rPr lang="es-MX" b="0" dirty="0">
                <a:effectLst/>
                <a:latin typeface="Consolas" panose="020B0609020204030204" pitchFamily="49" charset="0"/>
              </a:rPr>
              <a:t>de manera automática y se debe tener intuición o noción de lo que están representando </a:t>
            </a:r>
          </a:p>
          <a:p>
            <a:r>
              <a:rPr lang="es-MX" b="0" dirty="0">
                <a:effectLst/>
                <a:latin typeface="Consolas" panose="020B0609020204030204" pitchFamily="49" charset="0"/>
              </a:rPr>
              <a:t>los datos para un realizar un análisis correcto.</a:t>
            </a:r>
          </a:p>
          <a:p>
            <a:endParaRPr lang="es-AR" dirty="0"/>
          </a:p>
        </p:txBody>
      </p:sp>
      <p:sp>
        <p:nvSpPr>
          <p:cNvPr id="10" name="CuadroTexto 9">
            <a:extLst>
              <a:ext uri="{FF2B5EF4-FFF2-40B4-BE49-F238E27FC236}">
                <a16:creationId xmlns:a16="http://schemas.microsoft.com/office/drawing/2014/main" id="{FDAF3BF4-76D1-4C90-87B8-10FE5E247DA2}"/>
              </a:ext>
            </a:extLst>
          </p:cNvPr>
          <p:cNvSpPr txBox="1"/>
          <p:nvPr/>
        </p:nvSpPr>
        <p:spPr>
          <a:xfrm>
            <a:off x="3031971" y="82928"/>
            <a:ext cx="2862258" cy="369332"/>
          </a:xfrm>
          <a:prstGeom prst="rect">
            <a:avLst/>
          </a:prstGeom>
          <a:noFill/>
        </p:spPr>
        <p:txBody>
          <a:bodyPr wrap="none" rtlCol="0">
            <a:spAutoFit/>
          </a:bodyPr>
          <a:lstStyle/>
          <a:p>
            <a:r>
              <a:rPr lang="es-AR" dirty="0"/>
              <a:t>Clustering Método </a:t>
            </a:r>
            <a:r>
              <a:rPr lang="es-AR" dirty="0" err="1"/>
              <a:t>Silhouete</a:t>
            </a:r>
            <a:endParaRPr lang="es-AR" dirty="0"/>
          </a:p>
        </p:txBody>
      </p:sp>
    </p:spTree>
    <p:extLst>
      <p:ext uri="{BB962C8B-B14F-4D97-AF65-F5344CB8AC3E}">
        <p14:creationId xmlns:p14="http://schemas.microsoft.com/office/powerpoint/2010/main" val="956460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DDF35-EA86-4F1C-840B-242060472EB0}"/>
              </a:ext>
            </a:extLst>
          </p:cNvPr>
          <p:cNvSpPr>
            <a:spLocks noGrp="1"/>
          </p:cNvSpPr>
          <p:nvPr>
            <p:ph type="title"/>
          </p:nvPr>
        </p:nvSpPr>
        <p:spPr/>
        <p:txBody>
          <a:bodyPr/>
          <a:lstStyle/>
          <a:p>
            <a:r>
              <a:rPr lang="es-AR" dirty="0"/>
              <a:t>Conclusiones:</a:t>
            </a:r>
          </a:p>
        </p:txBody>
      </p:sp>
      <p:sp>
        <p:nvSpPr>
          <p:cNvPr id="3" name="Marcador de contenido 2">
            <a:extLst>
              <a:ext uri="{FF2B5EF4-FFF2-40B4-BE49-F238E27FC236}">
                <a16:creationId xmlns:a16="http://schemas.microsoft.com/office/drawing/2014/main" id="{1F344E9A-8A5C-46FA-B8D7-9E879F482E74}"/>
              </a:ext>
            </a:extLst>
          </p:cNvPr>
          <p:cNvSpPr>
            <a:spLocks noGrp="1"/>
          </p:cNvSpPr>
          <p:nvPr>
            <p:ph idx="1"/>
          </p:nvPr>
        </p:nvSpPr>
        <p:spPr/>
        <p:txBody>
          <a:bodyPr/>
          <a:lstStyle/>
          <a:p>
            <a:r>
              <a:rPr lang="es-AR" dirty="0"/>
              <a:t>Buscamos encontrar grupos de </a:t>
            </a:r>
            <a:r>
              <a:rPr lang="es-AR" dirty="0" err="1"/>
              <a:t>features</a:t>
            </a:r>
            <a:r>
              <a:rPr lang="es-AR" dirty="0"/>
              <a:t> significativos.</a:t>
            </a:r>
          </a:p>
          <a:p>
            <a:r>
              <a:rPr lang="es-AR" dirty="0"/>
              <a:t>Tratamos la </a:t>
            </a:r>
            <a:r>
              <a:rPr lang="es-AR" dirty="0" err="1"/>
              <a:t>clusterización</a:t>
            </a:r>
            <a:r>
              <a:rPr lang="es-AR" dirty="0"/>
              <a:t> con métodos del Codo y </a:t>
            </a:r>
            <a:r>
              <a:rPr lang="es-MX" dirty="0" err="1"/>
              <a:t>Silhouette</a:t>
            </a:r>
            <a:endParaRPr lang="es-MX" dirty="0"/>
          </a:p>
          <a:p>
            <a:r>
              <a:rPr lang="es-MX" dirty="0"/>
              <a:t>Estos métodos los utilizamos con diferentes formas de tratamiento:</a:t>
            </a:r>
          </a:p>
          <a:p>
            <a:pPr lvl="1"/>
            <a:r>
              <a:rPr lang="es-MX" dirty="0"/>
              <a:t>RFM</a:t>
            </a:r>
          </a:p>
          <a:p>
            <a:pPr lvl="1"/>
            <a:r>
              <a:rPr lang="es-MX" dirty="0"/>
              <a:t>LTM de </a:t>
            </a:r>
            <a:r>
              <a:rPr lang="es-MX" dirty="0" err="1"/>
              <a:t>CodeStock</a:t>
            </a:r>
            <a:endParaRPr lang="es-MX" dirty="0"/>
          </a:p>
          <a:p>
            <a:endParaRPr lang="es-AR" dirty="0"/>
          </a:p>
        </p:txBody>
      </p:sp>
    </p:spTree>
    <p:extLst>
      <p:ext uri="{BB962C8B-B14F-4D97-AF65-F5344CB8AC3E}">
        <p14:creationId xmlns:p14="http://schemas.microsoft.com/office/powerpoint/2010/main" val="54814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40B9E-1E4E-4206-84E3-890DCD31A622}"/>
              </a:ext>
            </a:extLst>
          </p:cNvPr>
          <p:cNvSpPr>
            <a:spLocks noGrp="1"/>
          </p:cNvSpPr>
          <p:nvPr>
            <p:ph type="title"/>
          </p:nvPr>
        </p:nvSpPr>
        <p:spPr/>
        <p:txBody>
          <a:bodyPr/>
          <a:lstStyle/>
          <a:p>
            <a:endParaRPr lang="es-AR" dirty="0"/>
          </a:p>
        </p:txBody>
      </p:sp>
      <p:sp>
        <p:nvSpPr>
          <p:cNvPr id="3" name="Marcador de contenido 2">
            <a:extLst>
              <a:ext uri="{FF2B5EF4-FFF2-40B4-BE49-F238E27FC236}">
                <a16:creationId xmlns:a16="http://schemas.microsoft.com/office/drawing/2014/main" id="{01FB4FB6-6930-495B-9847-5680562DA378}"/>
              </a:ext>
            </a:extLst>
          </p:cNvPr>
          <p:cNvSpPr>
            <a:spLocks noGrp="1"/>
          </p:cNvSpPr>
          <p:nvPr>
            <p:ph idx="1"/>
          </p:nvPr>
        </p:nvSpPr>
        <p:spPr/>
        <p:txBody>
          <a:bodyPr/>
          <a:lstStyle/>
          <a:p>
            <a:endParaRPr lang="es-AR"/>
          </a:p>
        </p:txBody>
      </p:sp>
    </p:spTree>
    <p:extLst>
      <p:ext uri="{BB962C8B-B14F-4D97-AF65-F5344CB8AC3E}">
        <p14:creationId xmlns:p14="http://schemas.microsoft.com/office/powerpoint/2010/main" val="351840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7DEFB161-12A1-4523-A7D1-8BEC9815D21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dirty="0"/>
              <a:t>1. Exploramos de manera general todos los datos</a:t>
            </a:r>
          </a:p>
          <a:p>
            <a:pPr algn="l"/>
            <a:r>
              <a:rPr lang="es-MX" dirty="0"/>
              <a:t>2. Eliminando registros sin </a:t>
            </a:r>
            <a:r>
              <a:rPr lang="es-MX" dirty="0" err="1"/>
              <a:t>Customer</a:t>
            </a:r>
            <a:r>
              <a:rPr lang="es-MX" dirty="0"/>
              <a:t> ID.</a:t>
            </a:r>
          </a:p>
          <a:p>
            <a:pPr algn="l"/>
            <a:r>
              <a:rPr lang="es-MX" dirty="0"/>
              <a:t>3. Excluimos meses incompletos.</a:t>
            </a:r>
          </a:p>
          <a:p>
            <a:pPr algn="l"/>
            <a:r>
              <a:rPr lang="es-MX" dirty="0"/>
              <a:t>4. Calcular las ventas totales de las columnas Cantidad y Precio unitario.</a:t>
            </a:r>
          </a:p>
          <a:p>
            <a:pPr algn="l"/>
            <a:r>
              <a:rPr lang="es-MX" dirty="0"/>
              <a:t>5. Datos por cliente : para analizar segmentos de clientes, necesitamos transformar nuestros datos, de modo que cada registro represente el historial de compras de clientes individuales.</a:t>
            </a:r>
          </a:p>
          <a:p>
            <a:pPr algn="l"/>
            <a:endParaRPr lang="es-AR" dirty="0"/>
          </a:p>
        </p:txBody>
      </p:sp>
    </p:spTree>
    <p:extLst>
      <p:ext uri="{BB962C8B-B14F-4D97-AF65-F5344CB8AC3E}">
        <p14:creationId xmlns:p14="http://schemas.microsoft.com/office/powerpoint/2010/main" val="130126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5CEB300-24E0-4EED-9DB6-26502A608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603" y="0"/>
            <a:ext cx="6867673" cy="6858000"/>
          </a:xfrm>
          <a:prstGeom prst="rect">
            <a:avLst/>
          </a:prstGeom>
        </p:spPr>
      </p:pic>
      <p:sp>
        <p:nvSpPr>
          <p:cNvPr id="8" name="CuadroTexto 7">
            <a:extLst>
              <a:ext uri="{FF2B5EF4-FFF2-40B4-BE49-F238E27FC236}">
                <a16:creationId xmlns:a16="http://schemas.microsoft.com/office/drawing/2014/main" id="{574E4508-FF2A-4CB2-8195-3C981F2DE202}"/>
              </a:ext>
            </a:extLst>
          </p:cNvPr>
          <p:cNvSpPr txBox="1"/>
          <p:nvPr/>
        </p:nvSpPr>
        <p:spPr>
          <a:xfrm>
            <a:off x="7992932" y="666974"/>
            <a:ext cx="3145121" cy="369332"/>
          </a:xfrm>
          <a:prstGeom prst="rect">
            <a:avLst/>
          </a:prstGeom>
          <a:noFill/>
        </p:spPr>
        <p:txBody>
          <a:bodyPr wrap="square" rtlCol="0">
            <a:spAutoFit/>
          </a:bodyPr>
          <a:lstStyle/>
          <a:p>
            <a:r>
              <a:rPr lang="es-AR" dirty="0"/>
              <a:t>Incluye Ordenes canceladas</a:t>
            </a:r>
          </a:p>
        </p:txBody>
      </p:sp>
      <p:sp>
        <p:nvSpPr>
          <p:cNvPr id="9" name="CuadroTexto 8">
            <a:extLst>
              <a:ext uri="{FF2B5EF4-FFF2-40B4-BE49-F238E27FC236}">
                <a16:creationId xmlns:a16="http://schemas.microsoft.com/office/drawing/2014/main" id="{BE37505E-F80E-4216-A795-3596C0AA533A}"/>
              </a:ext>
            </a:extLst>
          </p:cNvPr>
          <p:cNvSpPr txBox="1"/>
          <p:nvPr/>
        </p:nvSpPr>
        <p:spPr>
          <a:xfrm>
            <a:off x="7992931" y="1249032"/>
            <a:ext cx="3145121" cy="1200329"/>
          </a:xfrm>
          <a:prstGeom prst="rect">
            <a:avLst/>
          </a:prstGeom>
          <a:noFill/>
        </p:spPr>
        <p:txBody>
          <a:bodyPr wrap="square" rtlCol="0">
            <a:spAutoFit/>
          </a:bodyPr>
          <a:lstStyle/>
          <a:p>
            <a:r>
              <a:rPr lang="es-AR" dirty="0"/>
              <a:t>Estos datos pertenecen a un grupo específico: son clientes del Reino Unido que mayor compra tienen en la tienda</a:t>
            </a:r>
          </a:p>
        </p:txBody>
      </p:sp>
    </p:spTree>
    <p:extLst>
      <p:ext uri="{BB962C8B-B14F-4D97-AF65-F5344CB8AC3E}">
        <p14:creationId xmlns:p14="http://schemas.microsoft.com/office/powerpoint/2010/main" val="422283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DBBB820-D524-4490-9389-7176ECF2E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230" y="0"/>
            <a:ext cx="6768254" cy="6768254"/>
          </a:xfrm>
          <a:prstGeom prst="rect">
            <a:avLst/>
          </a:prstGeom>
        </p:spPr>
      </p:pic>
      <p:sp>
        <p:nvSpPr>
          <p:cNvPr id="6" name="CuadroTexto 5">
            <a:extLst>
              <a:ext uri="{FF2B5EF4-FFF2-40B4-BE49-F238E27FC236}">
                <a16:creationId xmlns:a16="http://schemas.microsoft.com/office/drawing/2014/main" id="{A6BE750B-3C07-4E56-BB10-3492C3608ADF}"/>
              </a:ext>
            </a:extLst>
          </p:cNvPr>
          <p:cNvSpPr txBox="1"/>
          <p:nvPr/>
        </p:nvSpPr>
        <p:spPr>
          <a:xfrm>
            <a:off x="7992932" y="666974"/>
            <a:ext cx="3145121" cy="646331"/>
          </a:xfrm>
          <a:prstGeom prst="rect">
            <a:avLst/>
          </a:prstGeom>
          <a:noFill/>
        </p:spPr>
        <p:txBody>
          <a:bodyPr wrap="square" rtlCol="0">
            <a:spAutoFit/>
          </a:bodyPr>
          <a:lstStyle/>
          <a:p>
            <a:r>
              <a:rPr lang="es-AR" dirty="0"/>
              <a:t>En esta ocasión solo ordenes efectivas</a:t>
            </a:r>
          </a:p>
        </p:txBody>
      </p:sp>
      <p:sp>
        <p:nvSpPr>
          <p:cNvPr id="7" name="CuadroTexto 6">
            <a:extLst>
              <a:ext uri="{FF2B5EF4-FFF2-40B4-BE49-F238E27FC236}">
                <a16:creationId xmlns:a16="http://schemas.microsoft.com/office/drawing/2014/main" id="{F62BD2C4-5718-4DAA-8A71-17209AB1114A}"/>
              </a:ext>
            </a:extLst>
          </p:cNvPr>
          <p:cNvSpPr txBox="1"/>
          <p:nvPr/>
        </p:nvSpPr>
        <p:spPr>
          <a:xfrm>
            <a:off x="7992931" y="1249032"/>
            <a:ext cx="3145121" cy="1200329"/>
          </a:xfrm>
          <a:prstGeom prst="rect">
            <a:avLst/>
          </a:prstGeom>
          <a:noFill/>
        </p:spPr>
        <p:txBody>
          <a:bodyPr wrap="square" rtlCol="0">
            <a:spAutoFit/>
          </a:bodyPr>
          <a:lstStyle/>
          <a:p>
            <a:r>
              <a:rPr lang="es-AR" dirty="0"/>
              <a:t>Estos datos pertenecen a un grupo específico: son clientes del Reino Unido que mayor compra tienen en la tienda</a:t>
            </a:r>
          </a:p>
        </p:txBody>
      </p:sp>
    </p:spTree>
    <p:extLst>
      <p:ext uri="{BB962C8B-B14F-4D97-AF65-F5344CB8AC3E}">
        <p14:creationId xmlns:p14="http://schemas.microsoft.com/office/powerpoint/2010/main" val="166913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3EC6431-CB93-4839-A9B1-72C3FC0BE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07" y="816384"/>
            <a:ext cx="3847052" cy="2794175"/>
          </a:xfrm>
          <a:prstGeom prst="rect">
            <a:avLst/>
          </a:prstGeom>
        </p:spPr>
      </p:pic>
      <p:sp>
        <p:nvSpPr>
          <p:cNvPr id="6" name="CuadroTexto 5">
            <a:extLst>
              <a:ext uri="{FF2B5EF4-FFF2-40B4-BE49-F238E27FC236}">
                <a16:creationId xmlns:a16="http://schemas.microsoft.com/office/drawing/2014/main" id="{30D2168D-88BA-4DE3-882A-42CE8C030A9C}"/>
              </a:ext>
            </a:extLst>
          </p:cNvPr>
          <p:cNvSpPr txBox="1"/>
          <p:nvPr/>
        </p:nvSpPr>
        <p:spPr>
          <a:xfrm>
            <a:off x="1172584" y="570155"/>
            <a:ext cx="2879250" cy="369332"/>
          </a:xfrm>
          <a:prstGeom prst="rect">
            <a:avLst/>
          </a:prstGeom>
          <a:noFill/>
        </p:spPr>
        <p:txBody>
          <a:bodyPr wrap="none" rtlCol="0">
            <a:spAutoFit/>
          </a:bodyPr>
          <a:lstStyle/>
          <a:p>
            <a:r>
              <a:rPr lang="es-AR" dirty="0" err="1"/>
              <a:t>Cluster</a:t>
            </a:r>
            <a:r>
              <a:rPr lang="es-AR" dirty="0"/>
              <a:t> a partir de </a:t>
            </a:r>
            <a:r>
              <a:rPr lang="es-AR" dirty="0" err="1"/>
              <a:t>Frecuency</a:t>
            </a:r>
            <a:endParaRPr lang="es-AR" dirty="0"/>
          </a:p>
        </p:txBody>
      </p:sp>
      <p:pic>
        <p:nvPicPr>
          <p:cNvPr id="8" name="Imagen 7">
            <a:extLst>
              <a:ext uri="{FF2B5EF4-FFF2-40B4-BE49-F238E27FC236}">
                <a16:creationId xmlns:a16="http://schemas.microsoft.com/office/drawing/2014/main" id="{38480058-B60D-4740-BD19-7763709E2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426" y="711242"/>
            <a:ext cx="3962400" cy="3004457"/>
          </a:xfrm>
          <a:prstGeom prst="rect">
            <a:avLst/>
          </a:prstGeom>
        </p:spPr>
      </p:pic>
      <p:sp>
        <p:nvSpPr>
          <p:cNvPr id="9" name="CuadroTexto 8">
            <a:extLst>
              <a:ext uri="{FF2B5EF4-FFF2-40B4-BE49-F238E27FC236}">
                <a16:creationId xmlns:a16="http://schemas.microsoft.com/office/drawing/2014/main" id="{6E01DFEA-3CF7-4661-8904-75BEC6E69D36}"/>
              </a:ext>
            </a:extLst>
          </p:cNvPr>
          <p:cNvSpPr txBox="1"/>
          <p:nvPr/>
        </p:nvSpPr>
        <p:spPr>
          <a:xfrm>
            <a:off x="6792427" y="570155"/>
            <a:ext cx="2695481" cy="369332"/>
          </a:xfrm>
          <a:prstGeom prst="rect">
            <a:avLst/>
          </a:prstGeom>
          <a:noFill/>
        </p:spPr>
        <p:txBody>
          <a:bodyPr wrap="none" rtlCol="0">
            <a:spAutoFit/>
          </a:bodyPr>
          <a:lstStyle/>
          <a:p>
            <a:r>
              <a:rPr lang="es-AR" dirty="0" err="1"/>
              <a:t>Cluster</a:t>
            </a:r>
            <a:r>
              <a:rPr lang="es-AR" dirty="0"/>
              <a:t> a partir de </a:t>
            </a:r>
            <a:r>
              <a:rPr lang="es-AR" dirty="0" err="1"/>
              <a:t>Recency</a:t>
            </a:r>
            <a:endParaRPr lang="es-AR" dirty="0"/>
          </a:p>
        </p:txBody>
      </p:sp>
      <p:pic>
        <p:nvPicPr>
          <p:cNvPr id="11" name="Imagen 10">
            <a:extLst>
              <a:ext uri="{FF2B5EF4-FFF2-40B4-BE49-F238E27FC236}">
                <a16:creationId xmlns:a16="http://schemas.microsoft.com/office/drawing/2014/main" id="{D00F4C56-33DE-4E37-9F59-636B0F91D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70" y="4097786"/>
            <a:ext cx="3624726" cy="2632696"/>
          </a:xfrm>
          <a:prstGeom prst="rect">
            <a:avLst/>
          </a:prstGeom>
        </p:spPr>
      </p:pic>
      <p:sp>
        <p:nvSpPr>
          <p:cNvPr id="12" name="CuadroTexto 11">
            <a:extLst>
              <a:ext uri="{FF2B5EF4-FFF2-40B4-BE49-F238E27FC236}">
                <a16:creationId xmlns:a16="http://schemas.microsoft.com/office/drawing/2014/main" id="{683121F6-8EED-4C07-B3BE-65194697D95C}"/>
              </a:ext>
            </a:extLst>
          </p:cNvPr>
          <p:cNvSpPr txBox="1"/>
          <p:nvPr/>
        </p:nvSpPr>
        <p:spPr>
          <a:xfrm>
            <a:off x="1219608" y="3672122"/>
            <a:ext cx="2733762" cy="369332"/>
          </a:xfrm>
          <a:prstGeom prst="rect">
            <a:avLst/>
          </a:prstGeom>
          <a:noFill/>
        </p:spPr>
        <p:txBody>
          <a:bodyPr wrap="none" rtlCol="0">
            <a:spAutoFit/>
          </a:bodyPr>
          <a:lstStyle/>
          <a:p>
            <a:r>
              <a:rPr lang="es-AR" dirty="0" err="1"/>
              <a:t>Cluster</a:t>
            </a:r>
            <a:r>
              <a:rPr lang="es-AR" dirty="0"/>
              <a:t> a partir de </a:t>
            </a:r>
            <a:r>
              <a:rPr lang="es-AR" dirty="0" err="1"/>
              <a:t>Revenue</a:t>
            </a:r>
            <a:endParaRPr lang="es-AR" dirty="0"/>
          </a:p>
        </p:txBody>
      </p:sp>
      <p:sp>
        <p:nvSpPr>
          <p:cNvPr id="13" name="CuadroTexto 12">
            <a:extLst>
              <a:ext uri="{FF2B5EF4-FFF2-40B4-BE49-F238E27FC236}">
                <a16:creationId xmlns:a16="http://schemas.microsoft.com/office/drawing/2014/main" id="{1CE780BD-9BF7-469E-96D4-635A37CE5B02}"/>
              </a:ext>
            </a:extLst>
          </p:cNvPr>
          <p:cNvSpPr txBox="1"/>
          <p:nvPr/>
        </p:nvSpPr>
        <p:spPr>
          <a:xfrm>
            <a:off x="3031971" y="82928"/>
            <a:ext cx="2813078" cy="369332"/>
          </a:xfrm>
          <a:prstGeom prst="rect">
            <a:avLst/>
          </a:prstGeom>
          <a:noFill/>
        </p:spPr>
        <p:txBody>
          <a:bodyPr wrap="none" rtlCol="0">
            <a:spAutoFit/>
          </a:bodyPr>
          <a:lstStyle/>
          <a:p>
            <a:r>
              <a:rPr lang="es-AR" dirty="0"/>
              <a:t>Clustering Método del Codo</a:t>
            </a:r>
          </a:p>
        </p:txBody>
      </p:sp>
      <p:sp>
        <p:nvSpPr>
          <p:cNvPr id="14" name="Elipse 13">
            <a:extLst>
              <a:ext uri="{FF2B5EF4-FFF2-40B4-BE49-F238E27FC236}">
                <a16:creationId xmlns:a16="http://schemas.microsoft.com/office/drawing/2014/main" id="{A93DB5E1-B48A-4574-A3B5-FB42FBD45327}"/>
              </a:ext>
            </a:extLst>
          </p:cNvPr>
          <p:cNvSpPr/>
          <p:nvPr/>
        </p:nvSpPr>
        <p:spPr>
          <a:xfrm>
            <a:off x="1976270" y="2458484"/>
            <a:ext cx="204395" cy="20562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5" name="Elipse 14">
            <a:extLst>
              <a:ext uri="{FF2B5EF4-FFF2-40B4-BE49-F238E27FC236}">
                <a16:creationId xmlns:a16="http://schemas.microsoft.com/office/drawing/2014/main" id="{220E158E-D04F-4781-90F2-FD2492633BA7}"/>
              </a:ext>
            </a:extLst>
          </p:cNvPr>
          <p:cNvSpPr/>
          <p:nvPr/>
        </p:nvSpPr>
        <p:spPr>
          <a:xfrm>
            <a:off x="7473428" y="2868240"/>
            <a:ext cx="204395" cy="20562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6" name="Elipse 15">
            <a:extLst>
              <a:ext uri="{FF2B5EF4-FFF2-40B4-BE49-F238E27FC236}">
                <a16:creationId xmlns:a16="http://schemas.microsoft.com/office/drawing/2014/main" id="{7FFD3BAB-A61B-416B-8685-8A8931E3D9C2}"/>
              </a:ext>
            </a:extLst>
          </p:cNvPr>
          <p:cNvSpPr/>
          <p:nvPr/>
        </p:nvSpPr>
        <p:spPr>
          <a:xfrm>
            <a:off x="1976270" y="5822411"/>
            <a:ext cx="204395" cy="205628"/>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s-AR" dirty="0"/>
          </a:p>
        </p:txBody>
      </p:sp>
      <p:sp>
        <p:nvSpPr>
          <p:cNvPr id="17" name="CuadroTexto 16">
            <a:extLst>
              <a:ext uri="{FF2B5EF4-FFF2-40B4-BE49-F238E27FC236}">
                <a16:creationId xmlns:a16="http://schemas.microsoft.com/office/drawing/2014/main" id="{0839129F-AC12-4AB6-8C56-37A1492A98D6}"/>
              </a:ext>
            </a:extLst>
          </p:cNvPr>
          <p:cNvSpPr txBox="1"/>
          <p:nvPr/>
        </p:nvSpPr>
        <p:spPr>
          <a:xfrm>
            <a:off x="5076825" y="4533519"/>
            <a:ext cx="5619750" cy="1754326"/>
          </a:xfrm>
          <a:prstGeom prst="rect">
            <a:avLst/>
          </a:prstGeom>
          <a:noFill/>
        </p:spPr>
        <p:txBody>
          <a:bodyPr wrap="square" rtlCol="0">
            <a:spAutoFit/>
          </a:bodyPr>
          <a:lstStyle/>
          <a:p>
            <a:r>
              <a:rPr lang="es-MX" dirty="0"/>
              <a:t>En estos </a:t>
            </a:r>
            <a:r>
              <a:rPr lang="es-MX" dirty="0" err="1"/>
              <a:t>plots</a:t>
            </a:r>
            <a:r>
              <a:rPr lang="es-MX" dirty="0"/>
              <a:t> podemos ver dos cosas:</a:t>
            </a:r>
          </a:p>
          <a:p>
            <a:r>
              <a:rPr lang="es-MX" dirty="0"/>
              <a:t>1. SSE es monótonamente decreciente: al agregar un </a:t>
            </a:r>
            <a:r>
              <a:rPr lang="es-MX" dirty="0" err="1"/>
              <a:t>cluster</a:t>
            </a:r>
            <a:r>
              <a:rPr lang="es-MX" dirty="0"/>
              <a:t> la distancia entre todas las </a:t>
            </a:r>
            <a:r>
              <a:rPr lang="es-MX" dirty="0" err="1"/>
              <a:t>samples</a:t>
            </a:r>
            <a:r>
              <a:rPr lang="es-MX" dirty="0"/>
              <a:t> a los centroides siempre va a reducirse.</a:t>
            </a:r>
          </a:p>
          <a:p>
            <a:r>
              <a:rPr lang="es-MX" dirty="0"/>
              <a:t>2. Al agregar más </a:t>
            </a:r>
            <a:r>
              <a:rPr lang="es-MX" dirty="0" err="1"/>
              <a:t>clusters</a:t>
            </a:r>
            <a:r>
              <a:rPr lang="es-MX" dirty="0"/>
              <a:t> aumentamos la complejidad del modelo pero SEE disminuye en menor proporción</a:t>
            </a:r>
            <a:endParaRPr lang="es-AR" dirty="0"/>
          </a:p>
        </p:txBody>
      </p:sp>
      <p:sp>
        <p:nvSpPr>
          <p:cNvPr id="19" name="CuadroTexto 18">
            <a:extLst>
              <a:ext uri="{FF2B5EF4-FFF2-40B4-BE49-F238E27FC236}">
                <a16:creationId xmlns:a16="http://schemas.microsoft.com/office/drawing/2014/main" id="{48C377CD-CB1B-4B2E-AEA6-884CB22901A0}"/>
              </a:ext>
            </a:extLst>
          </p:cNvPr>
          <p:cNvSpPr txBox="1"/>
          <p:nvPr/>
        </p:nvSpPr>
        <p:spPr>
          <a:xfrm>
            <a:off x="4838700" y="3774620"/>
            <a:ext cx="6096000" cy="646331"/>
          </a:xfrm>
          <a:prstGeom prst="rect">
            <a:avLst/>
          </a:prstGeom>
          <a:noFill/>
        </p:spPr>
        <p:txBody>
          <a:bodyPr wrap="square">
            <a:spAutoFit/>
          </a:bodyPr>
          <a:lstStyle/>
          <a:p>
            <a:r>
              <a:rPr lang="es-MX" b="0" dirty="0">
                <a:effectLst/>
                <a:latin typeface="Consolas" panose="020B0609020204030204" pitchFamily="49" charset="0"/>
              </a:rPr>
              <a:t>Usamos la función '</a:t>
            </a:r>
            <a:r>
              <a:rPr lang="es-MX" b="0" dirty="0" err="1">
                <a:effectLst/>
                <a:latin typeface="Consolas" panose="020B0609020204030204" pitchFamily="49" charset="0"/>
              </a:rPr>
              <a:t>KneeLocator</a:t>
            </a:r>
            <a:r>
              <a:rPr lang="es-MX" b="0" dirty="0">
                <a:effectLst/>
                <a:latin typeface="Consolas" panose="020B0609020204030204" pitchFamily="49" charset="0"/>
              </a:rPr>
              <a:t>' para detectar el codo. </a:t>
            </a:r>
          </a:p>
        </p:txBody>
      </p:sp>
    </p:spTree>
    <p:extLst>
      <p:ext uri="{BB962C8B-B14F-4D97-AF65-F5344CB8AC3E}">
        <p14:creationId xmlns:p14="http://schemas.microsoft.com/office/powerpoint/2010/main" val="224973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387C582-1AB6-4AE0-B8F9-7A1BB1ED1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35" y="214829"/>
            <a:ext cx="5184186" cy="3572563"/>
          </a:xfrm>
          <a:prstGeom prst="rect">
            <a:avLst/>
          </a:prstGeom>
        </p:spPr>
      </p:pic>
      <p:pic>
        <p:nvPicPr>
          <p:cNvPr id="6" name="Imagen 5">
            <a:extLst>
              <a:ext uri="{FF2B5EF4-FFF2-40B4-BE49-F238E27FC236}">
                <a16:creationId xmlns:a16="http://schemas.microsoft.com/office/drawing/2014/main" id="{4C19C08C-BAF5-4A9D-8FA3-EEFD48161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6693"/>
            <a:ext cx="5184187" cy="3572564"/>
          </a:xfrm>
          <a:prstGeom prst="rect">
            <a:avLst/>
          </a:prstGeom>
        </p:spPr>
      </p:pic>
      <p:pic>
        <p:nvPicPr>
          <p:cNvPr id="8" name="Imagen 7">
            <a:extLst>
              <a:ext uri="{FF2B5EF4-FFF2-40B4-BE49-F238E27FC236}">
                <a16:creationId xmlns:a16="http://schemas.microsoft.com/office/drawing/2014/main" id="{1A6EA731-BC7C-4BB1-AA83-EBC87E5B5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330" y="3944038"/>
            <a:ext cx="4297443" cy="2699133"/>
          </a:xfrm>
          <a:prstGeom prst="rect">
            <a:avLst/>
          </a:prstGeom>
        </p:spPr>
      </p:pic>
      <p:pic>
        <p:nvPicPr>
          <p:cNvPr id="10" name="Imagen 9">
            <a:extLst>
              <a:ext uri="{FF2B5EF4-FFF2-40B4-BE49-F238E27FC236}">
                <a16:creationId xmlns:a16="http://schemas.microsoft.com/office/drawing/2014/main" id="{F73A6529-B11F-400C-B867-F7E3AC4380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483" y="3285436"/>
            <a:ext cx="5184187" cy="3572564"/>
          </a:xfrm>
          <a:prstGeom prst="rect">
            <a:avLst/>
          </a:prstGeom>
        </p:spPr>
      </p:pic>
    </p:spTree>
    <p:extLst>
      <p:ext uri="{BB962C8B-B14F-4D97-AF65-F5344CB8AC3E}">
        <p14:creationId xmlns:p14="http://schemas.microsoft.com/office/powerpoint/2010/main" val="153221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5CED4C4E-AF83-4D16-8D0B-A0A65EFC6EE8}"/>
              </a:ext>
            </a:extLst>
          </p:cNvPr>
          <p:cNvPicPr>
            <a:picLocks noChangeAspect="1"/>
          </p:cNvPicPr>
          <p:nvPr/>
        </p:nvPicPr>
        <p:blipFill>
          <a:blip r:embed="rId2"/>
          <a:stretch>
            <a:fillRect/>
          </a:stretch>
        </p:blipFill>
        <p:spPr>
          <a:xfrm>
            <a:off x="492307" y="2291675"/>
            <a:ext cx="4757294" cy="4131334"/>
          </a:xfrm>
          <a:prstGeom prst="rect">
            <a:avLst/>
          </a:prstGeom>
        </p:spPr>
      </p:pic>
      <p:pic>
        <p:nvPicPr>
          <p:cNvPr id="11" name="Imagen 10">
            <a:extLst>
              <a:ext uri="{FF2B5EF4-FFF2-40B4-BE49-F238E27FC236}">
                <a16:creationId xmlns:a16="http://schemas.microsoft.com/office/drawing/2014/main" id="{AB68F8B3-2A2A-4844-A402-C5BBD5603766}"/>
              </a:ext>
            </a:extLst>
          </p:cNvPr>
          <p:cNvPicPr>
            <a:picLocks noChangeAspect="1"/>
          </p:cNvPicPr>
          <p:nvPr/>
        </p:nvPicPr>
        <p:blipFill>
          <a:blip r:embed="rId3"/>
          <a:stretch>
            <a:fillRect/>
          </a:stretch>
        </p:blipFill>
        <p:spPr>
          <a:xfrm>
            <a:off x="5661355" y="2291675"/>
            <a:ext cx="4934639" cy="3629532"/>
          </a:xfrm>
          <a:prstGeom prst="rect">
            <a:avLst/>
          </a:prstGeom>
        </p:spPr>
      </p:pic>
    </p:spTree>
    <p:extLst>
      <p:ext uri="{BB962C8B-B14F-4D97-AF65-F5344CB8AC3E}">
        <p14:creationId xmlns:p14="http://schemas.microsoft.com/office/powerpoint/2010/main" val="212587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35887D-66A6-4902-8610-E19E30B0DD83}"/>
              </a:ext>
            </a:extLst>
          </p:cNvPr>
          <p:cNvSpPr>
            <a:spLocks noGrp="1"/>
          </p:cNvSpPr>
          <p:nvPr>
            <p:ph idx="1"/>
          </p:nvPr>
        </p:nvSpPr>
        <p:spPr/>
        <p:txBody>
          <a:bodyPr/>
          <a:lstStyle/>
          <a:p>
            <a:r>
              <a:rPr lang="es-MX" dirty="0"/>
              <a:t>1. Eliminación de pedidos cancelados.</a:t>
            </a:r>
          </a:p>
          <a:p>
            <a:r>
              <a:rPr lang="es-MX" dirty="0"/>
              <a:t>2. Eliminando registros sin </a:t>
            </a:r>
            <a:r>
              <a:rPr lang="es-MX" dirty="0" err="1"/>
              <a:t>Customer</a:t>
            </a:r>
            <a:r>
              <a:rPr lang="es-MX" dirty="0"/>
              <a:t> ID.</a:t>
            </a:r>
          </a:p>
          <a:p>
            <a:r>
              <a:rPr lang="es-MX" dirty="0"/>
              <a:t>3. Excluimos meses incompletos.</a:t>
            </a:r>
          </a:p>
          <a:p>
            <a:r>
              <a:rPr lang="es-MX" dirty="0"/>
              <a:t>4. Calcular las ventas totales de las columnas Cantidad y Precio unitario.</a:t>
            </a:r>
          </a:p>
          <a:p>
            <a:r>
              <a:rPr lang="es-MX" dirty="0"/>
              <a:t>5. Datos por cliente : para analizar segmentos de clientes, necesitamos transformar nuestros datos, de modo que cada registro represente el historial de compras de clientes individuales.</a:t>
            </a:r>
            <a:endParaRPr lang="es-AR" dirty="0"/>
          </a:p>
        </p:txBody>
      </p:sp>
    </p:spTree>
    <p:extLst>
      <p:ext uri="{BB962C8B-B14F-4D97-AF65-F5344CB8AC3E}">
        <p14:creationId xmlns:p14="http://schemas.microsoft.com/office/powerpoint/2010/main" val="50124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731705C-B63B-4265-9C95-9EB751898864}"/>
              </a:ext>
            </a:extLst>
          </p:cNvPr>
          <p:cNvSpPr>
            <a:spLocks noGrp="1"/>
          </p:cNvSpPr>
          <p:nvPr>
            <p:ph idx="1"/>
          </p:nvPr>
        </p:nvSpPr>
        <p:spPr>
          <a:xfrm>
            <a:off x="838200" y="2689411"/>
            <a:ext cx="10515600" cy="2861535"/>
          </a:xfrm>
        </p:spPr>
        <p:txBody>
          <a:bodyPr>
            <a:normAutofit fontScale="47500" lnSpcReduction="20000"/>
          </a:bodyPr>
          <a:lstStyle/>
          <a:p>
            <a:r>
              <a:rPr lang="es-MX" dirty="0"/>
              <a:t>El tercer  grupo tiene los números más bajos para los tres atributos. Esto sugiere que el tercer  grupo contiene clientes con la menor cantidad de ventas, menor número de pedidos y menor valor promedio por pedido. Este grupo de clientes es uno de los clientes de bajo valor. </a:t>
            </a:r>
          </a:p>
          <a:p>
            <a:r>
              <a:rPr lang="es-MX" dirty="0"/>
              <a:t>Por otro lado, el primer  grupo tiene los números más altos para los tres atributos. Los clientes del primer  grupo tienen la mayor cantidad de ventas, la mayor cantidad de pedidos y el valor promedio por pedido más alto. Entonces, estos clientes en el primer  grupo compra artículos caros y proporcione a la empresa los mayores ingresos. Por lo general, querrá centrar sus esfuerzos de marketing en este segmento de clientes, ya que dará como resultado el mayor rendimiento.</a:t>
            </a:r>
          </a:p>
          <a:p>
            <a:r>
              <a:rPr lang="es-MX" dirty="0"/>
              <a:t>Los clientes del segundo  grupo son interesantes. Realizan compras con relativa frecuencia, ya que tienen un valor de centro de grupo de medio a alto , pero su valor promedio por pedido es bajo, ya que el centro de grupo de es bajo. Estos son los clientes que realizan compras frecuentes de artículos de bajo valor. Por lo tanto, sería perfecto comercializar artículos con precios bajos por artículo para este segmento de clientes. </a:t>
            </a:r>
          </a:p>
          <a:p>
            <a:r>
              <a:rPr lang="es-MX" dirty="0"/>
              <a:t>Los clientes del primer  grupo también son interesantes. Sus contribuciones a los ingresos y al número de pedidos son de medianas a bajas, observando los centros de este clúster. </a:t>
            </a:r>
            <a:r>
              <a:rPr lang="es-MX" dirty="0" err="1"/>
              <a:t>OrderCount</a:t>
            </a:r>
            <a:r>
              <a:rPr lang="es-MX" dirty="0"/>
              <a:t> </a:t>
            </a:r>
            <a:r>
              <a:rPr lang="es-MX" dirty="0" err="1"/>
              <a:t>AvgOrderValue</a:t>
            </a:r>
            <a:r>
              <a:rPr lang="es-MX" dirty="0"/>
              <a:t>. Sin embargo, su valor promedio por pedido es alto. Estos son los clientes que compran artículos caros con poca frecuencia. Por lo tanto, sería perfecto comercializar artículos costosos para este segmento de clientes.</a:t>
            </a:r>
          </a:p>
          <a:p>
            <a:r>
              <a:rPr lang="es-MX" dirty="0"/>
              <a:t>Como puede observar los centros de los clústeres nos ayuda a comprender los diferentes tipos y segmentos de clientes y cómo orientarlos de manera diferente. Por último, también podemos conocer cuáles son los artículos más vendidos para cada segmento de clientes.</a:t>
            </a:r>
            <a:endParaRPr lang="es-AR" dirty="0"/>
          </a:p>
        </p:txBody>
      </p:sp>
      <p:sp>
        <p:nvSpPr>
          <p:cNvPr id="5" name="CuadroTexto 4">
            <a:extLst>
              <a:ext uri="{FF2B5EF4-FFF2-40B4-BE49-F238E27FC236}">
                <a16:creationId xmlns:a16="http://schemas.microsoft.com/office/drawing/2014/main" id="{81BF5B3A-7F8E-43C4-97BA-0B366CC0E6C4}"/>
              </a:ext>
            </a:extLst>
          </p:cNvPr>
          <p:cNvSpPr txBox="1"/>
          <p:nvPr/>
        </p:nvSpPr>
        <p:spPr>
          <a:xfrm>
            <a:off x="2423161" y="994231"/>
            <a:ext cx="6094206" cy="1477328"/>
          </a:xfrm>
          <a:prstGeom prst="rect">
            <a:avLst/>
          </a:prstGeom>
          <a:noFill/>
        </p:spPr>
        <p:txBody>
          <a:bodyPr wrap="square">
            <a:spAutoFit/>
          </a:bodyPr>
          <a:lstStyle/>
          <a:p>
            <a:r>
              <a:rPr lang="en-US" b="0" i="0" dirty="0">
                <a:solidFill>
                  <a:srgbClr val="FF0000"/>
                </a:solidFill>
                <a:effectLst/>
                <a:latin typeface="Consolas" panose="020B0609020204030204" pitchFamily="49" charset="0"/>
              </a:rPr>
              <a:t>array([</a:t>
            </a:r>
          </a:p>
          <a:p>
            <a:r>
              <a:rPr lang="en-US" b="0" i="0" dirty="0">
                <a:solidFill>
                  <a:srgbClr val="FF0000"/>
                </a:solidFill>
                <a:effectLst/>
                <a:latin typeface="Consolas" panose="020B0609020204030204" pitchFamily="49" charset="0"/>
              </a:rPr>
              <a:t>[ 1.22172349, 1.03139568, 0.91242439], </a:t>
            </a:r>
          </a:p>
          <a:p>
            <a:r>
              <a:rPr lang="en-US" b="0" i="0" dirty="0">
                <a:solidFill>
                  <a:srgbClr val="FF0000"/>
                </a:solidFill>
                <a:effectLst/>
                <a:latin typeface="Consolas" panose="020B0609020204030204" pitchFamily="49" charset="0"/>
              </a:rPr>
              <a:t>[-0.21980602, -0.80095705, 0.78511479], </a:t>
            </a:r>
          </a:p>
          <a:p>
            <a:r>
              <a:rPr lang="en-US" b="0" i="0" dirty="0">
                <a:solidFill>
                  <a:srgbClr val="FF0000"/>
                </a:solidFill>
                <a:effectLst/>
                <a:latin typeface="Consolas" panose="020B0609020204030204" pitchFamily="49" charset="0"/>
              </a:rPr>
              <a:t>[-1.22338064, -0.87123182, -1.06617174], </a:t>
            </a:r>
          </a:p>
          <a:p>
            <a:r>
              <a:rPr lang="en-US" b="0" i="0" dirty="0">
                <a:solidFill>
                  <a:srgbClr val="FF0000"/>
                </a:solidFill>
                <a:effectLst/>
                <a:latin typeface="Consolas" panose="020B0609020204030204" pitchFamily="49" charset="0"/>
              </a:rPr>
              <a:t>[ 0.28054421, 0.68533414, -0.59470276]])</a:t>
            </a:r>
            <a:endParaRPr lang="es-AR" dirty="0">
              <a:solidFill>
                <a:srgbClr val="FF0000"/>
              </a:solidFill>
            </a:endParaRPr>
          </a:p>
        </p:txBody>
      </p:sp>
      <p:sp>
        <p:nvSpPr>
          <p:cNvPr id="6" name="CuadroTexto 5">
            <a:extLst>
              <a:ext uri="{FF2B5EF4-FFF2-40B4-BE49-F238E27FC236}">
                <a16:creationId xmlns:a16="http://schemas.microsoft.com/office/drawing/2014/main" id="{D8B85B82-6867-41FF-87F1-399CB5F58C03}"/>
              </a:ext>
            </a:extLst>
          </p:cNvPr>
          <p:cNvSpPr txBox="1"/>
          <p:nvPr/>
        </p:nvSpPr>
        <p:spPr>
          <a:xfrm>
            <a:off x="1613647" y="473336"/>
            <a:ext cx="7668381" cy="646331"/>
          </a:xfrm>
          <a:prstGeom prst="rect">
            <a:avLst/>
          </a:prstGeom>
          <a:noFill/>
        </p:spPr>
        <p:txBody>
          <a:bodyPr wrap="none" rtlCol="0">
            <a:spAutoFit/>
          </a:bodyPr>
          <a:lstStyle/>
          <a:p>
            <a:r>
              <a:rPr lang="es-AR" dirty="0"/>
              <a:t>Atributos Analizados: </a:t>
            </a:r>
            <a:r>
              <a:rPr lang="es-AR" b="1" dirty="0">
                <a:effectLst/>
                <a:latin typeface="Consolas" panose="020B0609020204030204" pitchFamily="49" charset="0"/>
              </a:rPr>
              <a:t>'</a:t>
            </a:r>
            <a:r>
              <a:rPr lang="es-AR" b="1" dirty="0" err="1">
                <a:effectLst/>
                <a:latin typeface="Consolas" panose="020B0609020204030204" pitchFamily="49" charset="0"/>
              </a:rPr>
              <a:t>TotalSales</a:t>
            </a:r>
            <a:r>
              <a:rPr lang="es-AR" b="1" dirty="0">
                <a:effectLst/>
                <a:latin typeface="Consolas" panose="020B0609020204030204" pitchFamily="49" charset="0"/>
              </a:rPr>
              <a:t>', '</a:t>
            </a:r>
            <a:r>
              <a:rPr lang="es-AR" b="1" dirty="0" err="1">
                <a:effectLst/>
                <a:latin typeface="Consolas" panose="020B0609020204030204" pitchFamily="49" charset="0"/>
              </a:rPr>
              <a:t>OrderCount</a:t>
            </a:r>
            <a:r>
              <a:rPr lang="es-AR" b="1" dirty="0">
                <a:effectLst/>
                <a:latin typeface="Consolas" panose="020B0609020204030204" pitchFamily="49" charset="0"/>
              </a:rPr>
              <a:t>', '</a:t>
            </a:r>
            <a:r>
              <a:rPr lang="es-AR" b="1" dirty="0" err="1">
                <a:effectLst/>
                <a:latin typeface="Consolas" panose="020B0609020204030204" pitchFamily="49" charset="0"/>
              </a:rPr>
              <a:t>AvgOrderValue</a:t>
            </a:r>
            <a:r>
              <a:rPr lang="es-AR" b="1" dirty="0">
                <a:effectLst/>
                <a:latin typeface="Consolas" panose="020B0609020204030204" pitchFamily="49" charset="0"/>
              </a:rPr>
              <a:t>'</a:t>
            </a:r>
          </a:p>
          <a:p>
            <a:endParaRPr lang="es-AR" dirty="0"/>
          </a:p>
        </p:txBody>
      </p:sp>
    </p:spTree>
    <p:extLst>
      <p:ext uri="{BB962C8B-B14F-4D97-AF65-F5344CB8AC3E}">
        <p14:creationId xmlns:p14="http://schemas.microsoft.com/office/powerpoint/2010/main" val="16838190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776</Words>
  <Application>Microsoft Office PowerPoint</Application>
  <PresentationFormat>Panorámica</PresentationFormat>
  <Paragraphs>48</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Consolas</vt:lpstr>
      <vt:lpstr>Tema de Office</vt:lpstr>
      <vt:lpstr>Exploración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Hugo Galvan</dc:creator>
  <cp:lastModifiedBy>Hugo Galvan</cp:lastModifiedBy>
  <cp:revision>7</cp:revision>
  <dcterms:created xsi:type="dcterms:W3CDTF">2021-11-13T19:31:52Z</dcterms:created>
  <dcterms:modified xsi:type="dcterms:W3CDTF">2021-11-15T21:42:50Z</dcterms:modified>
</cp:coreProperties>
</file>