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5" r:id="rId5"/>
    <p:sldId id="267" r:id="rId6"/>
    <p:sldId id="268" r:id="rId7"/>
    <p:sldId id="271" r:id="rId8"/>
    <p:sldId id="273" r:id="rId9"/>
    <p:sldId id="279" r:id="rId10"/>
    <p:sldId id="281" r:id="rId11"/>
    <p:sldId id="280" r:id="rId12"/>
    <p:sldId id="276" r:id="rId13"/>
    <p:sldId id="275" r:id="rId14"/>
    <p:sldId id="270" r:id="rId15"/>
    <p:sldId id="282" r:id="rId16"/>
    <p:sldId id="274" r:id="rId17"/>
    <p:sldId id="277" r:id="rId18"/>
    <p:sldId id="283" r:id="rId19"/>
    <p:sldId id="284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8EA3-A5A5-40F5-ABBB-BC2661B7096F}" type="datetimeFigureOut">
              <a:rPr lang="zh-TW" altLang="en-US" smtClean="0"/>
              <a:t>2017/1/11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E4F8-1F51-4EE7-9FFA-F8F4FB2B36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62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8EA3-A5A5-40F5-ABBB-BC2661B7096F}" type="datetimeFigureOut">
              <a:rPr lang="zh-TW" altLang="en-US" smtClean="0"/>
              <a:t>2017/1/11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E4F8-1F51-4EE7-9FFA-F8F4FB2B36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38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8EA3-A5A5-40F5-ABBB-BC2661B7096F}" type="datetimeFigureOut">
              <a:rPr lang="zh-TW" altLang="en-US" smtClean="0"/>
              <a:t>2017/1/11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E4F8-1F51-4EE7-9FFA-F8F4FB2B36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20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62552"/>
            <a:ext cx="1158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972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>
            <a:spLocks/>
          </p:cNvSpPr>
          <p:nvPr/>
        </p:nvSpPr>
        <p:spPr>
          <a:xfrm>
            <a:off x="0" y="1295400"/>
            <a:ext cx="12192000" cy="1143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274320" tIns="45720" rIns="274320" bIns="45720" rtlCol="0" anchor="ctr">
            <a:normAutofit/>
          </a:bodyPr>
          <a:lstStyle>
            <a:lvl1pPr marL="173038" indent="0"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173038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95400"/>
            <a:ext cx="11582400" cy="11430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524000" y="2688610"/>
            <a:ext cx="10058400" cy="3559791"/>
          </a:xfrm>
        </p:spPr>
        <p:txBody>
          <a:bodyPr/>
          <a:lstStyle>
            <a:lvl1pPr>
              <a:spcBef>
                <a:spcPts val="1400"/>
              </a:spcBef>
              <a:spcAft>
                <a:spcPts val="0"/>
              </a:spcAft>
              <a:buFontTx/>
              <a:buNone/>
              <a:defRPr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611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8EA3-A5A5-40F5-ABBB-BC2661B7096F}" type="datetimeFigureOut">
              <a:rPr lang="zh-TW" altLang="en-US" smtClean="0"/>
              <a:t>2017/1/11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E4F8-1F51-4EE7-9FFA-F8F4FB2B36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75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8EA3-A5A5-40F5-ABBB-BC2661B7096F}" type="datetimeFigureOut">
              <a:rPr lang="zh-TW" altLang="en-US" smtClean="0"/>
              <a:t>2017/1/11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E4F8-1F51-4EE7-9FFA-F8F4FB2B36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72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8EA3-A5A5-40F5-ABBB-BC2661B7096F}" type="datetimeFigureOut">
              <a:rPr lang="zh-TW" altLang="en-US" smtClean="0"/>
              <a:t>2017/1/11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E4F8-1F51-4EE7-9FFA-F8F4FB2B36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32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8EA3-A5A5-40F5-ABBB-BC2661B7096F}" type="datetimeFigureOut">
              <a:rPr lang="zh-TW" altLang="en-US" smtClean="0"/>
              <a:t>2017/1/11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E4F8-1F51-4EE7-9FFA-F8F4FB2B36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609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8EA3-A5A5-40F5-ABBB-BC2661B7096F}" type="datetimeFigureOut">
              <a:rPr lang="zh-TW" altLang="en-US" smtClean="0"/>
              <a:t>2017/1/11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E4F8-1F51-4EE7-9FFA-F8F4FB2B36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31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8EA3-A5A5-40F5-ABBB-BC2661B7096F}" type="datetimeFigureOut">
              <a:rPr lang="zh-TW" altLang="en-US" smtClean="0"/>
              <a:t>2017/1/11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E4F8-1F51-4EE7-9FFA-F8F4FB2B36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119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8EA3-A5A5-40F5-ABBB-BC2661B7096F}" type="datetimeFigureOut">
              <a:rPr lang="zh-TW" altLang="en-US" smtClean="0"/>
              <a:t>2017/1/11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E4F8-1F51-4EE7-9FFA-F8F4FB2B36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7386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8EA3-A5A5-40F5-ABBB-BC2661B7096F}" type="datetimeFigureOut">
              <a:rPr lang="zh-TW" altLang="en-US" smtClean="0"/>
              <a:t>2017/1/11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E4F8-1F51-4EE7-9FFA-F8F4FB2B36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96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48EA3-A5A5-40F5-ABBB-BC2661B7096F}" type="datetimeFigureOut">
              <a:rPr lang="zh-TW" altLang="en-US" smtClean="0"/>
              <a:t>2017/1/11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0E4F8-1F51-4EE7-9FFA-F8F4FB2B36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5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75520" y="260649"/>
            <a:ext cx="8229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dirty="0"/>
              <a:t>SEM Image Defect detection</a:t>
            </a:r>
            <a:endParaRPr lang="zh-TW" altLang="en-US" sz="4400" dirty="0"/>
          </a:p>
        </p:txBody>
      </p:sp>
      <p:sp>
        <p:nvSpPr>
          <p:cNvPr id="5" name="Text Placeholder 3"/>
          <p:cNvSpPr>
            <a:spLocks noGrp="1"/>
          </p:cNvSpPr>
          <p:nvPr>
            <p:ph idx="1"/>
          </p:nvPr>
        </p:nvSpPr>
        <p:spPr>
          <a:xfrm>
            <a:off x="1919536" y="1916833"/>
            <a:ext cx="8229600" cy="4525963"/>
          </a:xfrm>
        </p:spPr>
        <p:txBody>
          <a:bodyPr/>
          <a:lstStyle/>
          <a:p>
            <a:pPr algn="ctr"/>
            <a:r>
              <a:rPr lang="en-US" altLang="zh-TW" dirty="0"/>
              <a:t>Team </a:t>
            </a:r>
            <a:r>
              <a:rPr lang="en-US" altLang="zh-TW" dirty="0" smtClean="0"/>
              <a:t>Number: 17</a:t>
            </a:r>
          </a:p>
          <a:p>
            <a:pPr algn="ctr"/>
            <a:r>
              <a:rPr lang="en-US" altLang="zh-TW" dirty="0" smtClean="0"/>
              <a:t>105061804 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Jie</a:t>
            </a:r>
            <a:r>
              <a:rPr lang="en-US" altLang="zh-TW" dirty="0" smtClean="0"/>
              <a:t>-Qi Huang</a:t>
            </a:r>
            <a:r>
              <a:rPr lang="zh-TW" altLang="en-US" dirty="0" smtClean="0"/>
              <a:t> 黃傑琦</a:t>
            </a:r>
            <a:endParaRPr lang="en-US" altLang="zh-TW" dirty="0"/>
          </a:p>
          <a:p>
            <a:pPr algn="ctr"/>
            <a:r>
              <a:rPr lang="en-US" altLang="zh-TW" smtClean="0"/>
              <a:t>2017.01.11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712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4363" y="4406242"/>
            <a:ext cx="4191000" cy="2133600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79503" y="-48482"/>
            <a:ext cx="11582400" cy="1143000"/>
          </a:xfrm>
        </p:spPr>
        <p:txBody>
          <a:bodyPr/>
          <a:lstStyle/>
          <a:p>
            <a:r>
              <a:rPr lang="en-US" altLang="zh-TW" dirty="0" smtClean="0"/>
              <a:t>Phase1:Target </a:t>
            </a:r>
            <a:r>
              <a:rPr lang="en-US" altLang="zh-TW" dirty="0"/>
              <a:t>Alignment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03" y="4406242"/>
            <a:ext cx="4048125" cy="21336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088" y="2324309"/>
            <a:ext cx="4105275" cy="20002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1259" y="975997"/>
            <a:ext cx="107699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500" algn="just">
              <a:spcAft>
                <a:spcPts val="0"/>
              </a:spcAft>
            </a:pPr>
            <a:r>
              <a:rPr lang="en-US" altLang="zh-TW" dirty="0">
                <a:latin typeface="Times New Roman" panose="02020603050405020304" pitchFamily="18" charset="0"/>
              </a:rPr>
              <a:t>After the initial foreground extraction, it applied dilate and erode between 5x5 median filter again and again to get a smooth foreground </a:t>
            </a:r>
            <a:r>
              <a:rPr lang="en-US" altLang="zh-TW" dirty="0" err="1">
                <a:latin typeface="Times New Roman" panose="02020603050405020304" pitchFamily="18" charset="0"/>
              </a:rPr>
              <a:t>contour.Then</a:t>
            </a:r>
            <a:r>
              <a:rPr lang="en-US" altLang="zh-TW" dirty="0">
                <a:latin typeface="Times New Roman" panose="02020603050405020304" pitchFamily="18" charset="0"/>
              </a:rPr>
              <a:t> we take the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foreground contouring byCHAIN_APPROX_TC89_KCOS algorithm.</a:t>
            </a:r>
            <a:endParaRPr lang="zh-TW" altLang="zh-TW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63500" indent="-63500" algn="just">
              <a:spcAft>
                <a:spcPts val="0"/>
              </a:spcAft>
            </a:pPr>
            <a:r>
              <a:rPr lang="en-US" altLang="zh-TW" dirty="0">
                <a:latin typeface="Times New Roman" panose="02020603050405020304" pitchFamily="18" charset="0"/>
              </a:rPr>
              <a:t>After all, it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dynamically generates some contours of every polygon object from the whole SEM image</a:t>
            </a:r>
            <a:r>
              <a:rPr lang="en-US" altLang="zh-TW" dirty="0">
                <a:latin typeface="Times New Roman" panose="02020603050405020304" pitchFamily="18" charset="0"/>
              </a:rPr>
              <a:t>. </a:t>
            </a:r>
            <a:r>
              <a:rPr lang="en-US" altLang="zh-TW" dirty="0" smtClean="0">
                <a:latin typeface="Times New Roman" panose="02020603050405020304" pitchFamily="18" charset="0"/>
              </a:rPr>
              <a:t>And we choose one from them as the real reference center.</a:t>
            </a:r>
            <a:endParaRPr lang="zh-TW" altLang="zh-TW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16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Phase2: Width </a:t>
            </a:r>
            <a:r>
              <a:rPr lang="en-US" altLang="zh-TW" dirty="0"/>
              <a:t>Measurement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3074" name="圖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264" y="1205552"/>
            <a:ext cx="5295494" cy="3780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564" y="4626539"/>
            <a:ext cx="2616654" cy="2231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09303" y="109499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This phase would take the gauge lines in the best selecting foreground polygon. Here we apply a searching method called </a:t>
            </a:r>
            <a:r>
              <a:rPr lang="en-US" altLang="zh-TW" b="1" dirty="0">
                <a:latin typeface="Times New Roman" panose="02020603050405020304" pitchFamily="18" charset="0"/>
              </a:rPr>
              <a:t>Peak-Peak </a:t>
            </a:r>
            <a:r>
              <a:rPr lang="en-US" altLang="zh-TW" b="1" dirty="0" smtClean="0">
                <a:latin typeface="Times New Roman" panose="02020603050405020304" pitchFamily="18" charset="0"/>
              </a:rPr>
              <a:t>search.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4800" y="231588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129540" algn="just">
              <a:spcAft>
                <a:spcPts val="0"/>
              </a:spcAft>
            </a:pPr>
            <a:r>
              <a:rPr lang="en-US" altLang="zh-TW" dirty="0">
                <a:latin typeface="Times New Roman" panose="02020603050405020304" pitchFamily="18" charset="0"/>
              </a:rPr>
              <a:t>Step1: </a:t>
            </a:r>
            <a:endParaRPr lang="zh-TW" altLang="zh-TW" dirty="0">
              <a:latin typeface="Times New Roman" panose="02020603050405020304" pitchFamily="18" charset="0"/>
            </a:endParaRPr>
          </a:p>
          <a:p>
            <a:pPr indent="129540" algn="just">
              <a:spcAft>
                <a:spcPts val="0"/>
              </a:spcAft>
            </a:pPr>
            <a:r>
              <a:rPr lang="en-US" altLang="zh-TW" dirty="0">
                <a:latin typeface="Times New Roman" panose="02020603050405020304" pitchFamily="18" charset="0"/>
              </a:rPr>
              <a:t>Search peak to peak (p-p search) process.</a:t>
            </a:r>
            <a:endParaRPr lang="zh-TW" altLang="zh-TW" dirty="0">
              <a:latin typeface="Times New Roman" panose="02020603050405020304" pitchFamily="18" charset="0"/>
            </a:endParaRPr>
          </a:p>
          <a:p>
            <a:pPr indent="129540" algn="just">
              <a:spcAft>
                <a:spcPts val="0"/>
              </a:spcAft>
            </a:pPr>
            <a:r>
              <a:rPr lang="en-US" altLang="zh-TW" dirty="0">
                <a:latin typeface="Times New Roman" panose="02020603050405020304" pitchFamily="18" charset="0"/>
              </a:rPr>
              <a:t>Reference the Inner and outer factor.</a:t>
            </a:r>
            <a:endParaRPr lang="zh-TW" altLang="zh-TW" dirty="0">
              <a:latin typeface="Times New Roman" panose="02020603050405020304" pitchFamily="18" charset="0"/>
            </a:endParaRPr>
          </a:p>
          <a:p>
            <a:pPr indent="129540" algn="just">
              <a:spcAft>
                <a:spcPts val="0"/>
              </a:spcAft>
            </a:pPr>
            <a:r>
              <a:rPr lang="en-US" altLang="zh-TW" dirty="0">
                <a:latin typeface="Times New Roman" panose="02020603050405020304" pitchFamily="18" charset="0"/>
              </a:rPr>
              <a:t> </a:t>
            </a:r>
            <a:endParaRPr lang="zh-TW" altLang="zh-TW" dirty="0"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4800" y="350871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129540" algn="just">
              <a:spcAft>
                <a:spcPts val="0"/>
              </a:spcAft>
            </a:pPr>
            <a:r>
              <a:rPr lang="en-US" altLang="zh-TW" dirty="0">
                <a:latin typeface="Times New Roman" panose="02020603050405020304" pitchFamily="18" charset="0"/>
              </a:rPr>
              <a:t>Step2:</a:t>
            </a:r>
            <a:endParaRPr lang="zh-TW" altLang="zh-TW" dirty="0">
              <a:latin typeface="Times New Roman" panose="02020603050405020304" pitchFamily="18" charset="0"/>
            </a:endParaRPr>
          </a:p>
          <a:p>
            <a:pPr indent="129540" algn="just">
              <a:spcAft>
                <a:spcPts val="0"/>
              </a:spcAft>
            </a:pPr>
            <a:r>
              <a:rPr lang="en-US" altLang="zh-TW" dirty="0">
                <a:latin typeface="Times New Roman" panose="02020603050405020304" pitchFamily="18" charset="0"/>
              </a:rPr>
              <a:t> Inner search:</a:t>
            </a:r>
            <a:endParaRPr lang="zh-TW" altLang="zh-TW" dirty="0">
              <a:latin typeface="Times New Roman" panose="02020603050405020304" pitchFamily="18" charset="0"/>
            </a:endParaRPr>
          </a:p>
          <a:p>
            <a:pPr indent="129540" algn="just">
              <a:spcAft>
                <a:spcPts val="0"/>
              </a:spcAft>
            </a:pPr>
            <a:r>
              <a:rPr lang="en-US" altLang="zh-TW" dirty="0">
                <a:latin typeface="Times New Roman" panose="02020603050405020304" pitchFamily="18" charset="0"/>
              </a:rPr>
              <a:t>Between p-p, right search from left peak.</a:t>
            </a:r>
            <a:endParaRPr lang="zh-TW" altLang="zh-TW" dirty="0">
              <a:latin typeface="Times New Roman" panose="02020603050405020304" pitchFamily="18" charset="0"/>
            </a:endParaRPr>
          </a:p>
          <a:p>
            <a:pPr indent="129540" algn="just">
              <a:spcAft>
                <a:spcPts val="0"/>
              </a:spcAft>
            </a:pPr>
            <a:r>
              <a:rPr lang="en-US" altLang="zh-TW" dirty="0">
                <a:latin typeface="Times New Roman" panose="02020603050405020304" pitchFamily="18" charset="0"/>
              </a:rPr>
              <a:t>Between p-p, left search from right peak.</a:t>
            </a:r>
            <a:endParaRPr lang="zh-TW" altLang="zh-TW" dirty="0">
              <a:latin typeface="Times New Roman" panose="02020603050405020304" pitchFamily="18" charset="0"/>
            </a:endParaRPr>
          </a:p>
          <a:p>
            <a:pPr indent="129540" algn="just">
              <a:spcAft>
                <a:spcPts val="0"/>
              </a:spcAft>
            </a:pPr>
            <a:r>
              <a:rPr lang="en-US" altLang="zh-TW" dirty="0">
                <a:latin typeface="Times New Roman" panose="02020603050405020304" pitchFamily="18" charset="0"/>
              </a:rPr>
              <a:t> </a:t>
            </a:r>
            <a:endParaRPr lang="zh-TW" altLang="zh-TW" dirty="0"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800" y="498604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129540" algn="just">
              <a:spcAft>
                <a:spcPts val="0"/>
              </a:spcAft>
            </a:pPr>
            <a:r>
              <a:rPr lang="en-US" altLang="zh-TW" dirty="0">
                <a:latin typeface="Times New Roman" panose="02020603050405020304" pitchFamily="18" charset="0"/>
              </a:rPr>
              <a:t>Step3: </a:t>
            </a:r>
            <a:endParaRPr lang="zh-TW" altLang="zh-TW" dirty="0">
              <a:latin typeface="Times New Roman" panose="02020603050405020304" pitchFamily="18" charset="0"/>
            </a:endParaRPr>
          </a:p>
          <a:p>
            <a:pPr indent="129540" algn="just">
              <a:spcAft>
                <a:spcPts val="0"/>
              </a:spcAft>
            </a:pPr>
            <a:r>
              <a:rPr lang="en-US" altLang="zh-TW" dirty="0">
                <a:latin typeface="Times New Roman" panose="02020603050405020304" pitchFamily="18" charset="0"/>
              </a:rPr>
              <a:t>Outer search:</a:t>
            </a:r>
            <a:endParaRPr lang="zh-TW" altLang="zh-TW" dirty="0">
              <a:latin typeface="Times New Roman" panose="02020603050405020304" pitchFamily="18" charset="0"/>
            </a:endParaRPr>
          </a:p>
          <a:p>
            <a:pPr indent="129540" algn="just">
              <a:spcAft>
                <a:spcPts val="0"/>
              </a:spcAft>
            </a:pPr>
            <a:r>
              <a:rPr lang="en-US" altLang="zh-TW" dirty="0">
                <a:latin typeface="Times New Roman" panose="02020603050405020304" pitchFamily="18" charset="0"/>
              </a:rPr>
              <a:t> Left search from left peak.</a:t>
            </a:r>
            <a:endParaRPr lang="zh-TW" altLang="zh-TW" dirty="0">
              <a:latin typeface="Times New Roman" panose="02020603050405020304" pitchFamily="18" charset="0"/>
            </a:endParaRPr>
          </a:p>
          <a:p>
            <a:pPr indent="129540" algn="just">
              <a:spcAft>
                <a:spcPts val="0"/>
              </a:spcAft>
            </a:pPr>
            <a:r>
              <a:rPr lang="en-US" altLang="zh-TW" dirty="0">
                <a:latin typeface="Times New Roman" panose="02020603050405020304" pitchFamily="18" charset="0"/>
              </a:rPr>
              <a:t> Right search from right peak.</a:t>
            </a:r>
            <a:endParaRPr lang="zh-TW" altLang="zh-TW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839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46314" y="1324884"/>
            <a:ext cx="10515600" cy="4351338"/>
          </a:xfrm>
        </p:spPr>
        <p:txBody>
          <a:bodyPr/>
          <a:lstStyle/>
          <a:p>
            <a:r>
              <a:rPr lang="en-US" altLang="zh-TW" sz="2400" dirty="0"/>
              <a:t>The experiment result for defect detection with CMRR Index:</a:t>
            </a:r>
            <a:endParaRPr lang="zh-TW" altLang="zh-TW" sz="2400" dirty="0"/>
          </a:p>
          <a:p>
            <a:r>
              <a:rPr lang="en-US" altLang="zh-TW" sz="2400" dirty="0"/>
              <a:t> CMRR&lt;80: Clean.  </a:t>
            </a:r>
            <a:endParaRPr lang="zh-TW" altLang="zh-TW" sz="2400" dirty="0"/>
          </a:p>
          <a:p>
            <a:r>
              <a:rPr lang="en-US" altLang="zh-TW" sz="2400" dirty="0"/>
              <a:t>100&gt; CMRR &gt;80: Defect</a:t>
            </a:r>
            <a:r>
              <a:rPr lang="en-US" altLang="zh-TW" sz="2400" dirty="0" smtClean="0"/>
              <a:t>.</a:t>
            </a:r>
          </a:p>
          <a:p>
            <a:endParaRPr lang="zh-TW" altLang="zh-TW" sz="2400" dirty="0"/>
          </a:p>
          <a:p>
            <a:r>
              <a:rPr lang="en-US" altLang="zh-TW" sz="2400" dirty="0"/>
              <a:t>For GS Defect detection with DSAE Index:</a:t>
            </a:r>
            <a:endParaRPr lang="zh-TW" altLang="zh-TW" sz="2400" dirty="0"/>
          </a:p>
          <a:p>
            <a:r>
              <a:rPr lang="en-US" altLang="zh-TW" sz="2400" dirty="0"/>
              <a:t>DSAE&lt;7: Clean.</a:t>
            </a:r>
            <a:endParaRPr lang="zh-TW" altLang="zh-TW" sz="2400" dirty="0"/>
          </a:p>
          <a:p>
            <a:r>
              <a:rPr lang="en-US" altLang="zh-TW" sz="2400" dirty="0"/>
              <a:t>DSAE&gt;7: Defect.</a:t>
            </a:r>
            <a:endParaRPr lang="zh-TW" altLang="zh-TW" sz="2400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Phase3: Defect </a:t>
            </a:r>
            <a:r>
              <a:rPr lang="en-US" altLang="zh-TW" dirty="0"/>
              <a:t>Detection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063" y="3187337"/>
            <a:ext cx="5354241" cy="3179811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465" y="62552"/>
            <a:ext cx="3195839" cy="2237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3220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/>
              <a:t>Some Results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/>
              <a:t>Problem </a:t>
            </a:r>
            <a:r>
              <a:rPr lang="en-US" altLang="zh-TW" dirty="0" smtClean="0"/>
              <a:t>Motivation/Description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/>
              <a:t>Technical Approach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TW" dirty="0"/>
              <a:t>Target Alignment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TW" dirty="0"/>
              <a:t>Width Measurement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TW" dirty="0"/>
              <a:t>Defect </a:t>
            </a:r>
            <a:r>
              <a:rPr lang="en-US" altLang="zh-TW" dirty="0" smtClean="0"/>
              <a:t>Detection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</a:rPr>
              <a:t>Some Results</a:t>
            </a:r>
          </a:p>
          <a:p>
            <a:endParaRPr lang="zh-TW" alt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8169695" y="187521"/>
            <a:ext cx="2322258" cy="1944216"/>
            <a:chOff x="5380552" y="2490158"/>
            <a:chExt cx="3096344" cy="2592288"/>
          </a:xfrm>
        </p:grpSpPr>
        <p:grpSp>
          <p:nvGrpSpPr>
            <p:cNvPr id="6" name="Group 227"/>
            <p:cNvGrpSpPr/>
            <p:nvPr/>
          </p:nvGrpSpPr>
          <p:grpSpPr>
            <a:xfrm>
              <a:off x="7180752" y="3786302"/>
              <a:ext cx="1296144" cy="1296144"/>
              <a:chOff x="6444208" y="1988840"/>
              <a:chExt cx="1296144" cy="129614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6444208" y="1988840"/>
                <a:ext cx="1296144" cy="129614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732240" y="2204864"/>
                <a:ext cx="216024" cy="8640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7236296" y="2204864"/>
                <a:ext cx="216024" cy="8640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Multiply 9"/>
              <p:cNvSpPr/>
              <p:nvPr/>
            </p:nvSpPr>
            <p:spPr>
              <a:xfrm>
                <a:off x="6660232" y="2420888"/>
                <a:ext cx="360040" cy="360040"/>
              </a:xfrm>
              <a:prstGeom prst="mathMultiply">
                <a:avLst>
                  <a:gd name="adj1" fmla="val 10885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Multiply 10"/>
              <p:cNvSpPr/>
              <p:nvPr/>
            </p:nvSpPr>
            <p:spPr>
              <a:xfrm>
                <a:off x="7164288" y="2420888"/>
                <a:ext cx="360040" cy="360040"/>
              </a:xfrm>
              <a:prstGeom prst="mathMultiply">
                <a:avLst>
                  <a:gd name="adj1" fmla="val 10885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09"/>
            <p:cNvGrpSpPr/>
            <p:nvPr/>
          </p:nvGrpSpPr>
          <p:grpSpPr>
            <a:xfrm>
              <a:off x="5380552" y="2490158"/>
              <a:ext cx="1728192" cy="1728192"/>
              <a:chOff x="2411760" y="1772816"/>
              <a:chExt cx="1728192" cy="1728192"/>
            </a:xfrm>
          </p:grpSpPr>
          <p:grpSp>
            <p:nvGrpSpPr>
              <p:cNvPr id="13" name="Group 50"/>
              <p:cNvGrpSpPr/>
              <p:nvPr/>
            </p:nvGrpSpPr>
            <p:grpSpPr>
              <a:xfrm>
                <a:off x="2411760" y="1772816"/>
                <a:ext cx="1728192" cy="1728192"/>
                <a:chOff x="7542330" y="2654914"/>
                <a:chExt cx="1296144" cy="1296144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7542330" y="2654914"/>
                  <a:ext cx="1296144" cy="1296144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bg1">
                      <a:lumMod val="95000"/>
                    </a:schemeClr>
                  </a:solidFill>
                  <a:prstDash val="sysDash"/>
                </a:ln>
                <a:scene3d>
                  <a:camera prst="orthographicFront"/>
                  <a:lightRig rig="threePt" dir="t"/>
                </a:scene3d>
                <a:sp3d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7884368" y="2924944"/>
                  <a:ext cx="216024" cy="8640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8100">
                  <a:solidFill>
                    <a:schemeClr val="bg1">
                      <a:lumMod val="7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8388424" y="2924944"/>
                  <a:ext cx="216024" cy="8640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8100">
                  <a:solidFill>
                    <a:schemeClr val="bg1">
                      <a:lumMod val="7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8748464" y="2996952"/>
                  <a:ext cx="54006" cy="27003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8244408" y="3501008"/>
                  <a:ext cx="54006" cy="27003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7740352" y="3212976"/>
                  <a:ext cx="54006" cy="27003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" name="Straight Arrow Connector 13"/>
              <p:cNvCxnSpPr/>
              <p:nvPr/>
            </p:nvCxnSpPr>
            <p:spPr>
              <a:xfrm rot="10800000" flipH="1">
                <a:off x="3132634" y="2636118"/>
                <a:ext cx="432048" cy="1588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rot="5400000" flipH="1">
                <a:off x="3132634" y="2636118"/>
                <a:ext cx="432048" cy="1588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Multiply 15"/>
              <p:cNvSpPr/>
              <p:nvPr/>
            </p:nvSpPr>
            <p:spPr>
              <a:xfrm>
                <a:off x="2843808" y="2492896"/>
                <a:ext cx="360040" cy="360040"/>
              </a:xfrm>
              <a:prstGeom prst="mathMultiply">
                <a:avLst>
                  <a:gd name="adj1" fmla="val 10885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Multiply 16"/>
              <p:cNvSpPr/>
              <p:nvPr/>
            </p:nvSpPr>
            <p:spPr>
              <a:xfrm>
                <a:off x="3491880" y="2492896"/>
                <a:ext cx="360040" cy="360040"/>
              </a:xfrm>
              <a:prstGeom prst="mathMultiply">
                <a:avLst>
                  <a:gd name="adj1" fmla="val 10885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" name="Straight Arrow Connector 23"/>
            <p:cNvCxnSpPr/>
            <p:nvPr/>
          </p:nvCxnSpPr>
          <p:spPr>
            <a:xfrm>
              <a:off x="6086167" y="3483805"/>
              <a:ext cx="1397082" cy="821018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734239" y="3483805"/>
              <a:ext cx="1253066" cy="821018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94720" y="2395830"/>
            <a:ext cx="1800200" cy="1800200"/>
            <a:chOff x="5454339" y="2361827"/>
            <a:chExt cx="1927146" cy="1927146"/>
          </a:xfrm>
        </p:grpSpPr>
        <p:grpSp>
          <p:nvGrpSpPr>
            <p:cNvPr id="30" name="Group 50"/>
            <p:cNvGrpSpPr/>
            <p:nvPr/>
          </p:nvGrpSpPr>
          <p:grpSpPr>
            <a:xfrm>
              <a:off x="5454339" y="2361827"/>
              <a:ext cx="1927146" cy="1927146"/>
              <a:chOff x="7596336" y="2708920"/>
              <a:chExt cx="1296144" cy="1296144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596336" y="2708920"/>
                <a:ext cx="1296144" cy="129614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  <a:prstDash val="sysDash"/>
              </a:ln>
              <a:scene3d>
                <a:camera prst="orthographicFront"/>
                <a:lightRig rig="threePt" dir="t"/>
              </a:scene3d>
              <a:sp3d prstMaterial="plastic"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7884368" y="2924944"/>
                <a:ext cx="216024" cy="86409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 prstMaterial="plastic"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8388424" y="2924944"/>
                <a:ext cx="216024" cy="86409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 prstMaterial="plastic"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8748464" y="2996952"/>
                <a:ext cx="54006" cy="27003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 prstMaterial="plastic"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8244408" y="3501008"/>
                <a:ext cx="54006" cy="27003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 prstMaterial="plastic"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740352" y="3212976"/>
                <a:ext cx="54006" cy="27003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 prstMaterial="plastic"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stCxn id="34" idx="1"/>
              <a:endCxn id="34" idx="3"/>
            </p:cNvCxnSpPr>
            <p:nvPr/>
          </p:nvCxnSpPr>
          <p:spPr>
            <a:xfrm rot="10800000" flipH="1">
              <a:off x="5882593" y="3325401"/>
              <a:ext cx="321191" cy="850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35" idx="1"/>
              <a:endCxn id="35" idx="3"/>
            </p:cNvCxnSpPr>
            <p:nvPr/>
          </p:nvCxnSpPr>
          <p:spPr>
            <a:xfrm rot="10800000" flipH="1">
              <a:off x="6632039" y="3325401"/>
              <a:ext cx="321191" cy="850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5878311" y="2978514"/>
              <a:ext cx="346886" cy="732315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610627" y="2978514"/>
              <a:ext cx="346886" cy="732315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rot="10800000" flipH="1">
              <a:off x="6249596" y="3331604"/>
              <a:ext cx="321191" cy="850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6228184" y="2984717"/>
              <a:ext cx="346886" cy="732315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8394720" y="4425772"/>
            <a:ext cx="1800200" cy="1800200"/>
            <a:chOff x="4826950" y="4065453"/>
            <a:chExt cx="1800200" cy="1800200"/>
          </a:xfrm>
        </p:grpSpPr>
        <p:sp>
          <p:nvSpPr>
            <p:cNvPr id="49" name="Rectangle 48"/>
            <p:cNvSpPr/>
            <p:nvPr/>
          </p:nvSpPr>
          <p:spPr>
            <a:xfrm>
              <a:off x="4826950" y="4065453"/>
              <a:ext cx="1800200" cy="1800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bg1">
                  <a:lumMod val="95000"/>
                </a:schemeClr>
              </a:solidFill>
              <a:prstDash val="sysDash"/>
            </a:ln>
            <a:scene3d>
              <a:camera prst="orthographicFront"/>
              <a:lightRig rig="threePt" dir="t"/>
            </a:scene3d>
            <a:sp3d prstMaterial="plastic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5226994" y="4365486"/>
              <a:ext cx="300033" cy="120013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 prstMaterial="plastic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927072" y="4365486"/>
              <a:ext cx="300033" cy="120013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 prstMaterial="plastic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6427128" y="4465497"/>
              <a:ext cx="75008" cy="37504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 prstMaterial="plastic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727050" y="5165575"/>
              <a:ext cx="75008" cy="37504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 prstMaterial="plastic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5026972" y="4765531"/>
              <a:ext cx="75008" cy="37504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 prstMaterial="plastic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98958" y="4481499"/>
              <a:ext cx="324036" cy="963724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237715" y="4451182"/>
              <a:ext cx="324036" cy="994041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549820" y="4465497"/>
              <a:ext cx="324036" cy="979726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6212212" y="4425772"/>
              <a:ext cx="375042" cy="37504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577033" y="5140573"/>
              <a:ext cx="375042" cy="37504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914459" y="4760681"/>
              <a:ext cx="375042" cy="37504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873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2183" y="62552"/>
            <a:ext cx="10616385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Phase1 Result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Polygon Offset auto-shift and Measurement</a:t>
            </a:r>
            <a:endParaRPr lang="en-US" dirty="0"/>
          </a:p>
        </p:txBody>
      </p:sp>
      <p:pic>
        <p:nvPicPr>
          <p:cNvPr id="7170" name="Picture 2" descr="C:\ERR_PPmean30\errPPmean_P230C1V57E32__xalign_10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91544" y="1700809"/>
            <a:ext cx="3888432" cy="389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ERR_PPmean30\errPPmean_P230C1V57E29__xalign_-53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23992" y="1700808"/>
            <a:ext cx="3960440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575720" y="1700808"/>
            <a:ext cx="648072" cy="3960440"/>
          </a:xfrm>
          <a:prstGeom prst="rect">
            <a:avLst/>
          </a:prstGeom>
          <a:solidFill>
            <a:srgbClr val="FFC000">
              <a:alpha val="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400256" y="1709192"/>
            <a:ext cx="432048" cy="3952056"/>
          </a:xfrm>
          <a:prstGeom prst="rect">
            <a:avLst/>
          </a:prstGeom>
          <a:solidFill>
            <a:srgbClr val="FFC000">
              <a:alpha val="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471892" y="1276142"/>
            <a:ext cx="104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offset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9752" y="1243876"/>
            <a:ext cx="776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offset</a:t>
            </a:r>
          </a:p>
        </p:txBody>
      </p:sp>
      <p:sp>
        <p:nvSpPr>
          <p:cNvPr id="5" name="向左箭號 4"/>
          <p:cNvSpPr/>
          <p:nvPr/>
        </p:nvSpPr>
        <p:spPr>
          <a:xfrm>
            <a:off x="4986601" y="1289172"/>
            <a:ext cx="792088" cy="6480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88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89857" y="1381488"/>
            <a:ext cx="5257800" cy="4351338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latin typeface="Times New Roman" panose="02020603050405020304" pitchFamily="18" charset="0"/>
              </a:rPr>
              <a:t>After Peak-Peak </a:t>
            </a:r>
            <a:r>
              <a:rPr lang="en-US" altLang="zh-TW" b="1" dirty="0">
                <a:latin typeface="Times New Roman" panose="02020603050405020304" pitchFamily="18" charset="0"/>
              </a:rPr>
              <a:t>search</a:t>
            </a:r>
            <a:r>
              <a:rPr lang="en-US" altLang="zh-TW" b="1" dirty="0" smtClean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TW" dirty="0"/>
              <a:t>To measure the distance between Left peak point and left outer point, and to measure the distance between right peak point and right outer point. 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</a:t>
            </a:r>
            <a:r>
              <a:rPr lang="en-US" altLang="zh-TW" dirty="0" smtClean="0"/>
              <a:t>hase2 Result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963" y="93947"/>
            <a:ext cx="5616077" cy="6764053"/>
          </a:xfrm>
          <a:prstGeom prst="rect">
            <a:avLst/>
          </a:prstGeom>
        </p:spPr>
      </p:pic>
      <p:pic>
        <p:nvPicPr>
          <p:cNvPr id="5" name="圖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87" y="3973392"/>
            <a:ext cx="3078207" cy="2625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586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24097" y="1219200"/>
            <a:ext cx="6015446" cy="4351338"/>
          </a:xfrm>
        </p:spPr>
        <p:txBody>
          <a:bodyPr/>
          <a:lstStyle/>
          <a:p>
            <a:r>
              <a:rPr lang="en-US" altLang="zh-TW" dirty="0" smtClean="0"/>
              <a:t>And </a:t>
            </a:r>
            <a:r>
              <a:rPr lang="en-US" altLang="zh-TW" dirty="0"/>
              <a:t>give 26 Test image as the ground </a:t>
            </a:r>
            <a:r>
              <a:rPr lang="en-US" altLang="zh-TW" dirty="0" smtClean="0"/>
              <a:t>truth(52 ROI , labeled by human eyes), </a:t>
            </a:r>
            <a:r>
              <a:rPr lang="en-US" altLang="zh-TW" dirty="0">
                <a:solidFill>
                  <a:srgbClr val="FF0000"/>
                </a:solidFill>
              </a:rPr>
              <a:t>the miss rate by the system is 5 %.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The Test source quality include Good (also assigned for template ROI), Bad ( A </a:t>
            </a:r>
            <a:r>
              <a:rPr lang="en-US" altLang="zh-TW" dirty="0" err="1"/>
              <a:t>litte</a:t>
            </a:r>
            <a:r>
              <a:rPr lang="en-US" altLang="zh-TW" dirty="0"/>
              <a:t> defect), hard ( obvious defect). And to apply the detection to these images to judge the result belonging to defect or not. </a:t>
            </a:r>
          </a:p>
          <a:p>
            <a:endParaRPr lang="zh-TW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012" y="1105060"/>
            <a:ext cx="5599611" cy="5830900"/>
          </a:xfrm>
          <a:prstGeom prst="rect">
            <a:avLst/>
          </a:prstGeom>
        </p:spPr>
      </p:pic>
      <p:sp>
        <p:nvSpPr>
          <p:cNvPr id="6" name="標題 2"/>
          <p:cNvSpPr>
            <a:spLocks noGrp="1"/>
          </p:cNvSpPr>
          <p:nvPr>
            <p:ph type="title"/>
          </p:nvPr>
        </p:nvSpPr>
        <p:spPr>
          <a:xfrm>
            <a:off x="252549" y="62552"/>
            <a:ext cx="11939451" cy="1143000"/>
          </a:xfrm>
        </p:spPr>
        <p:txBody>
          <a:bodyPr/>
          <a:lstStyle/>
          <a:p>
            <a:r>
              <a:rPr lang="en-US" altLang="zh-TW" dirty="0"/>
              <a:t>P</a:t>
            </a:r>
            <a:r>
              <a:rPr lang="en-US" altLang="zh-TW" dirty="0" smtClean="0"/>
              <a:t>hase3 Result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918" y="5124450"/>
            <a:ext cx="27146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3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IF time enough then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dirty="0"/>
              <a:t>Demo  VIDEO (</a:t>
            </a:r>
            <a:r>
              <a:rPr lang="en-US" altLang="zh-TW" dirty="0" smtClean="0"/>
              <a:t>SEMdemo_VIDEO0155.3gp, 41 sec) </a:t>
            </a:r>
          </a:p>
          <a:p>
            <a:pPr marL="0" indent="0">
              <a:buNone/>
            </a:pPr>
            <a:r>
              <a:rPr lang="en-US" altLang="zh-TW" dirty="0" smtClean="0"/>
              <a:t>Else 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Exit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749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545" y="1070980"/>
            <a:ext cx="4091632" cy="5747964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 Process Flow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448" y="722637"/>
            <a:ext cx="3947999" cy="470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65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-128588"/>
            <a:ext cx="11249025" cy="711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3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/>
              <a:t>Problem </a:t>
            </a:r>
            <a:r>
              <a:rPr lang="en-US" altLang="zh-TW" dirty="0" smtClean="0"/>
              <a:t>Motivation/Description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/>
              <a:t>Technical Approach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TW" dirty="0"/>
              <a:t>Target Alignment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TW" dirty="0"/>
              <a:t>Width Measurement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TW" dirty="0"/>
              <a:t>Defect </a:t>
            </a:r>
            <a:r>
              <a:rPr lang="en-US" altLang="zh-TW" dirty="0" smtClean="0"/>
              <a:t>Detection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/>
              <a:t>Some Results</a:t>
            </a:r>
          </a:p>
          <a:p>
            <a:endParaRPr lang="zh-TW" alt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8169695" y="187521"/>
            <a:ext cx="2322258" cy="1944216"/>
            <a:chOff x="5380552" y="2490158"/>
            <a:chExt cx="3096344" cy="2592288"/>
          </a:xfrm>
        </p:grpSpPr>
        <p:grpSp>
          <p:nvGrpSpPr>
            <p:cNvPr id="6" name="Group 227"/>
            <p:cNvGrpSpPr/>
            <p:nvPr/>
          </p:nvGrpSpPr>
          <p:grpSpPr>
            <a:xfrm>
              <a:off x="7180752" y="3786302"/>
              <a:ext cx="1296144" cy="1296144"/>
              <a:chOff x="6444208" y="1988840"/>
              <a:chExt cx="1296144" cy="129614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6444208" y="1988840"/>
                <a:ext cx="1296144" cy="129614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732240" y="2204864"/>
                <a:ext cx="216024" cy="8640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7236296" y="2204864"/>
                <a:ext cx="216024" cy="8640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Multiply 9"/>
              <p:cNvSpPr/>
              <p:nvPr/>
            </p:nvSpPr>
            <p:spPr>
              <a:xfrm>
                <a:off x="6660232" y="2420888"/>
                <a:ext cx="360040" cy="360040"/>
              </a:xfrm>
              <a:prstGeom prst="mathMultiply">
                <a:avLst>
                  <a:gd name="adj1" fmla="val 10885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Multiply 10"/>
              <p:cNvSpPr/>
              <p:nvPr/>
            </p:nvSpPr>
            <p:spPr>
              <a:xfrm>
                <a:off x="7164288" y="2420888"/>
                <a:ext cx="360040" cy="360040"/>
              </a:xfrm>
              <a:prstGeom prst="mathMultiply">
                <a:avLst>
                  <a:gd name="adj1" fmla="val 10885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09"/>
            <p:cNvGrpSpPr/>
            <p:nvPr/>
          </p:nvGrpSpPr>
          <p:grpSpPr>
            <a:xfrm>
              <a:off x="5380552" y="2490158"/>
              <a:ext cx="1728192" cy="1728192"/>
              <a:chOff x="2411760" y="1772816"/>
              <a:chExt cx="1728192" cy="1728192"/>
            </a:xfrm>
          </p:grpSpPr>
          <p:grpSp>
            <p:nvGrpSpPr>
              <p:cNvPr id="13" name="Group 50"/>
              <p:cNvGrpSpPr/>
              <p:nvPr/>
            </p:nvGrpSpPr>
            <p:grpSpPr>
              <a:xfrm>
                <a:off x="2411760" y="1772816"/>
                <a:ext cx="1728192" cy="1728192"/>
                <a:chOff x="7542330" y="2654914"/>
                <a:chExt cx="1296144" cy="1296144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7542330" y="2654914"/>
                  <a:ext cx="1296144" cy="1296144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bg1">
                      <a:lumMod val="95000"/>
                    </a:schemeClr>
                  </a:solidFill>
                  <a:prstDash val="sysDash"/>
                </a:ln>
                <a:scene3d>
                  <a:camera prst="orthographicFront"/>
                  <a:lightRig rig="threePt" dir="t"/>
                </a:scene3d>
                <a:sp3d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7884368" y="2924944"/>
                  <a:ext cx="216024" cy="8640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8100">
                  <a:solidFill>
                    <a:schemeClr val="bg1">
                      <a:lumMod val="7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8388424" y="2924944"/>
                  <a:ext cx="216024" cy="8640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8100">
                  <a:solidFill>
                    <a:schemeClr val="bg1">
                      <a:lumMod val="7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8748464" y="2996952"/>
                  <a:ext cx="54006" cy="27003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8244408" y="3501008"/>
                  <a:ext cx="54006" cy="27003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7740352" y="3212976"/>
                  <a:ext cx="54006" cy="27003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" name="Straight Arrow Connector 13"/>
              <p:cNvCxnSpPr/>
              <p:nvPr/>
            </p:nvCxnSpPr>
            <p:spPr>
              <a:xfrm rot="10800000" flipH="1">
                <a:off x="3132634" y="2636118"/>
                <a:ext cx="432048" cy="1588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rot="5400000" flipH="1">
                <a:off x="3132634" y="2636118"/>
                <a:ext cx="432048" cy="1588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Multiply 15"/>
              <p:cNvSpPr/>
              <p:nvPr/>
            </p:nvSpPr>
            <p:spPr>
              <a:xfrm>
                <a:off x="2843808" y="2492896"/>
                <a:ext cx="360040" cy="360040"/>
              </a:xfrm>
              <a:prstGeom prst="mathMultiply">
                <a:avLst>
                  <a:gd name="adj1" fmla="val 10885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Multiply 16"/>
              <p:cNvSpPr/>
              <p:nvPr/>
            </p:nvSpPr>
            <p:spPr>
              <a:xfrm>
                <a:off x="3491880" y="2492896"/>
                <a:ext cx="360040" cy="360040"/>
              </a:xfrm>
              <a:prstGeom prst="mathMultiply">
                <a:avLst>
                  <a:gd name="adj1" fmla="val 10885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" name="Straight Arrow Connector 23"/>
            <p:cNvCxnSpPr/>
            <p:nvPr/>
          </p:nvCxnSpPr>
          <p:spPr>
            <a:xfrm>
              <a:off x="6086167" y="3483805"/>
              <a:ext cx="1397082" cy="821018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734239" y="3483805"/>
              <a:ext cx="1253066" cy="821018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94720" y="2395830"/>
            <a:ext cx="1800200" cy="1800200"/>
            <a:chOff x="5454339" y="2361827"/>
            <a:chExt cx="1927146" cy="1927146"/>
          </a:xfrm>
        </p:grpSpPr>
        <p:grpSp>
          <p:nvGrpSpPr>
            <p:cNvPr id="30" name="Group 50"/>
            <p:cNvGrpSpPr/>
            <p:nvPr/>
          </p:nvGrpSpPr>
          <p:grpSpPr>
            <a:xfrm>
              <a:off x="5454339" y="2361827"/>
              <a:ext cx="1927146" cy="1927146"/>
              <a:chOff x="7596336" y="2708920"/>
              <a:chExt cx="1296144" cy="1296144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596336" y="2708920"/>
                <a:ext cx="1296144" cy="129614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  <a:prstDash val="sysDash"/>
              </a:ln>
              <a:scene3d>
                <a:camera prst="orthographicFront"/>
                <a:lightRig rig="threePt" dir="t"/>
              </a:scene3d>
              <a:sp3d prstMaterial="plastic"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7884368" y="2924944"/>
                <a:ext cx="216024" cy="86409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 prstMaterial="plastic"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8388424" y="2924944"/>
                <a:ext cx="216024" cy="86409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 prstMaterial="plastic"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8748464" y="2996952"/>
                <a:ext cx="54006" cy="27003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 prstMaterial="plastic"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8244408" y="3501008"/>
                <a:ext cx="54006" cy="27003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 prstMaterial="plastic"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740352" y="3212976"/>
                <a:ext cx="54006" cy="27003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 prstMaterial="plastic"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stCxn id="34" idx="1"/>
              <a:endCxn id="34" idx="3"/>
            </p:cNvCxnSpPr>
            <p:nvPr/>
          </p:nvCxnSpPr>
          <p:spPr>
            <a:xfrm rot="10800000" flipH="1">
              <a:off x="5882593" y="3325401"/>
              <a:ext cx="321191" cy="850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35" idx="1"/>
              <a:endCxn id="35" idx="3"/>
            </p:cNvCxnSpPr>
            <p:nvPr/>
          </p:nvCxnSpPr>
          <p:spPr>
            <a:xfrm rot="10800000" flipH="1">
              <a:off x="6632039" y="3325401"/>
              <a:ext cx="321191" cy="850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5878311" y="2978514"/>
              <a:ext cx="346886" cy="732315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610627" y="2978514"/>
              <a:ext cx="346886" cy="732315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rot="10800000" flipH="1">
              <a:off x="6249596" y="3331604"/>
              <a:ext cx="321191" cy="850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6228184" y="2984717"/>
              <a:ext cx="346886" cy="732315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8394720" y="4425772"/>
            <a:ext cx="1800200" cy="1800200"/>
            <a:chOff x="4826950" y="4065453"/>
            <a:chExt cx="1800200" cy="1800200"/>
          </a:xfrm>
        </p:grpSpPr>
        <p:sp>
          <p:nvSpPr>
            <p:cNvPr id="49" name="Rectangle 48"/>
            <p:cNvSpPr/>
            <p:nvPr/>
          </p:nvSpPr>
          <p:spPr>
            <a:xfrm>
              <a:off x="4826950" y="4065453"/>
              <a:ext cx="1800200" cy="1800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bg1">
                  <a:lumMod val="95000"/>
                </a:schemeClr>
              </a:solidFill>
              <a:prstDash val="sysDash"/>
            </a:ln>
            <a:scene3d>
              <a:camera prst="orthographicFront"/>
              <a:lightRig rig="threePt" dir="t"/>
            </a:scene3d>
            <a:sp3d prstMaterial="plastic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5226994" y="4365486"/>
              <a:ext cx="300033" cy="120013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 prstMaterial="plastic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927072" y="4365486"/>
              <a:ext cx="300033" cy="120013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 prstMaterial="plastic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6427128" y="4465497"/>
              <a:ext cx="75008" cy="37504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 prstMaterial="plastic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727050" y="5165575"/>
              <a:ext cx="75008" cy="37504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 prstMaterial="plastic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5026972" y="4765531"/>
              <a:ext cx="75008" cy="37504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 prstMaterial="plastic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98958" y="4481499"/>
              <a:ext cx="324036" cy="963724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237715" y="4451182"/>
              <a:ext cx="324036" cy="994041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549820" y="4465497"/>
              <a:ext cx="324036" cy="979726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6212212" y="4425772"/>
              <a:ext cx="375042" cy="37504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577033" y="5140573"/>
              <a:ext cx="375042" cy="37504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914459" y="4760681"/>
              <a:ext cx="375042" cy="37504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234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8863" y="1512117"/>
            <a:ext cx="10515600" cy="4351338"/>
          </a:xfrm>
        </p:spPr>
        <p:txBody>
          <a:bodyPr/>
          <a:lstStyle/>
          <a:p>
            <a:r>
              <a:rPr lang="en-US" altLang="zh-TW" sz="2000" b="1" dirty="0"/>
              <a:t>Scanning Electron Microscope (SEM) </a:t>
            </a:r>
            <a:r>
              <a:rPr lang="en-US" altLang="zh-TW" sz="2000" dirty="0"/>
              <a:t>is a commonly used inexpensive metrology method to measure silicon result. </a:t>
            </a:r>
            <a:endParaRPr lang="en-US" altLang="zh-TW" sz="2000" dirty="0" smtClean="0"/>
          </a:p>
          <a:p>
            <a:r>
              <a:rPr lang="en-US" altLang="zh-TW" sz="2000" dirty="0" smtClean="0"/>
              <a:t>SEM </a:t>
            </a:r>
            <a:r>
              <a:rPr lang="en-US" altLang="zh-TW" sz="2000" dirty="0"/>
              <a:t>images are grayscale 2D arrays representing the reflecting density of electrons.</a:t>
            </a:r>
          </a:p>
          <a:p>
            <a:endParaRPr lang="en-US" altLang="zh-TW" sz="20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Introduction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800" dirty="0">
                <a:solidFill>
                  <a:srgbClr val="FF0000"/>
                </a:solidFill>
              </a:rPr>
              <a:t>Scanning Electron Microscope for </a:t>
            </a:r>
            <a:r>
              <a:rPr lang="en-US" altLang="zh-TW" sz="2800" dirty="0" smtClean="0">
                <a:solidFill>
                  <a:srgbClr val="FF0000"/>
                </a:solidFill>
              </a:rPr>
              <a:t>Semiconductor </a:t>
            </a:r>
            <a:r>
              <a:rPr lang="en-US" altLang="zh-TW" sz="2800" dirty="0">
                <a:solidFill>
                  <a:srgbClr val="FF0000"/>
                </a:solidFill>
              </a:rPr>
              <a:t>Mask Synthesis </a:t>
            </a:r>
            <a:r>
              <a:rPr lang="en-US" altLang="zh-TW" sz="2800" dirty="0" smtClean="0">
                <a:solidFill>
                  <a:srgbClr val="FF0000"/>
                </a:solidFill>
              </a:rPr>
              <a:t>Flow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36603"/>
            <a:ext cx="4320480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360" y="2910861"/>
            <a:ext cx="5463353" cy="351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5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would be helpful to </a:t>
            </a:r>
            <a:r>
              <a:rPr lang="en-US" dirty="0">
                <a:solidFill>
                  <a:srgbClr val="FF0000"/>
                </a:solidFill>
              </a:rPr>
              <a:t>replace manual inspection </a:t>
            </a:r>
            <a:r>
              <a:rPr lang="en-US" dirty="0"/>
              <a:t>for  more than thousands of images per day.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Increasing </a:t>
            </a:r>
            <a:r>
              <a:rPr lang="en-US" dirty="0">
                <a:solidFill>
                  <a:srgbClr val="FF0000"/>
                </a:solidFill>
              </a:rPr>
              <a:t>the productivity very much.</a:t>
            </a:r>
          </a:p>
          <a:p>
            <a:endParaRPr lang="en-US" altLang="zh-TW" dirty="0"/>
          </a:p>
          <a:p>
            <a:r>
              <a:rPr lang="en-US" altLang="zh-TW" dirty="0"/>
              <a:t>This project is aimed to process</a:t>
            </a:r>
            <a:r>
              <a:rPr lang="en-US" altLang="zh-TW" b="1" dirty="0"/>
              <a:t> </a:t>
            </a:r>
            <a:r>
              <a:rPr lang="en-US" altLang="zh-TW" dirty="0"/>
              <a:t>SEM images </a:t>
            </a:r>
            <a:r>
              <a:rPr lang="en-US" altLang="zh-TW" dirty="0">
                <a:solidFill>
                  <a:srgbClr val="FF0000"/>
                </a:solidFill>
              </a:rPr>
              <a:t>to align, measure and detect </a:t>
            </a:r>
            <a:r>
              <a:rPr lang="en-US" altLang="zh-TW" dirty="0" smtClean="0">
                <a:solidFill>
                  <a:srgbClr val="FF0000"/>
                </a:solidFill>
              </a:rPr>
              <a:t>results automatically </a:t>
            </a:r>
            <a:r>
              <a:rPr lang="en-US" altLang="zh-TW" dirty="0"/>
              <a:t>for manufacture </a:t>
            </a:r>
            <a:r>
              <a:rPr lang="en-US" altLang="zh-TW" dirty="0" smtClean="0"/>
              <a:t>flow.</a:t>
            </a:r>
          </a:p>
          <a:p>
            <a:pPr lvl="1"/>
            <a:r>
              <a:rPr lang="en-US" altLang="zh-TW" dirty="0" smtClean="0"/>
              <a:t>based on </a:t>
            </a:r>
            <a:r>
              <a:rPr lang="en-US" altLang="zh-TW" dirty="0"/>
              <a:t>Python and </a:t>
            </a:r>
            <a:r>
              <a:rPr lang="en-US" altLang="zh-TW" dirty="0" err="1"/>
              <a:t>openCV</a:t>
            </a:r>
            <a:r>
              <a:rPr lang="en-US" altLang="zh-TW" dirty="0"/>
              <a:t>  libraries.</a:t>
            </a:r>
          </a:p>
          <a:p>
            <a:endParaRPr lang="zh-TW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/>
              <a:t>Problem Motivation/Description</a:t>
            </a:r>
          </a:p>
        </p:txBody>
      </p:sp>
    </p:spTree>
    <p:extLst>
      <p:ext uri="{BB962C8B-B14F-4D97-AF65-F5344CB8AC3E}">
        <p14:creationId xmlns:p14="http://schemas.microsoft.com/office/powerpoint/2010/main" val="373056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27"/>
          <p:cNvGrpSpPr/>
          <p:nvPr/>
        </p:nvGrpSpPr>
        <p:grpSpPr>
          <a:xfrm>
            <a:off x="6548935" y="980728"/>
            <a:ext cx="2759547" cy="2740302"/>
            <a:chOff x="6444208" y="1988840"/>
            <a:chExt cx="1296144" cy="1296144"/>
          </a:xfrm>
        </p:grpSpPr>
        <p:sp>
          <p:nvSpPr>
            <p:cNvPr id="22" name="Rectangle 21"/>
            <p:cNvSpPr/>
            <p:nvPr/>
          </p:nvSpPr>
          <p:spPr>
            <a:xfrm>
              <a:off x="6444208" y="1988840"/>
              <a:ext cx="1296144" cy="129614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732240" y="2204864"/>
              <a:ext cx="216024" cy="8640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236296" y="2204864"/>
              <a:ext cx="216024" cy="8640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Multiply 24"/>
            <p:cNvSpPr/>
            <p:nvPr/>
          </p:nvSpPr>
          <p:spPr>
            <a:xfrm>
              <a:off x="6660232" y="2420888"/>
              <a:ext cx="360040" cy="360040"/>
            </a:xfrm>
            <a:prstGeom prst="mathMultiply">
              <a:avLst>
                <a:gd name="adj1" fmla="val 10885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Multiply 25"/>
            <p:cNvSpPr/>
            <p:nvPr/>
          </p:nvSpPr>
          <p:spPr>
            <a:xfrm>
              <a:off x="7164288" y="2420888"/>
              <a:ext cx="360040" cy="360040"/>
            </a:xfrm>
            <a:prstGeom prst="mathMultiply">
              <a:avLst>
                <a:gd name="adj1" fmla="val 10885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Problem </a:t>
            </a:r>
            <a:r>
              <a:rPr lang="en-US" altLang="zh-TW" dirty="0" smtClean="0">
                <a:solidFill>
                  <a:srgbClr val="FF0000"/>
                </a:solidFill>
              </a:rPr>
              <a:t>:Image</a:t>
            </a:r>
            <a:r>
              <a:rPr lang="en-US" dirty="0" smtClean="0"/>
              <a:t> </a:t>
            </a:r>
            <a:r>
              <a:rPr lang="en-US" dirty="0"/>
              <a:t>R</a:t>
            </a:r>
            <a:r>
              <a:rPr lang="en-US" altLang="zh-TW" dirty="0" smtClean="0"/>
              <a:t>efer Center with Position </a:t>
            </a:r>
            <a:r>
              <a:rPr lang="en-US" dirty="0" smtClean="0">
                <a:solidFill>
                  <a:srgbClr val="FF0000"/>
                </a:solidFill>
              </a:rPr>
              <a:t>Offset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3" descr="C:\temp\data\image\P230C1V59E29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4747" y="2662398"/>
            <a:ext cx="2736304" cy="274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Connector 29"/>
          <p:cNvCxnSpPr/>
          <p:nvPr/>
        </p:nvCxnSpPr>
        <p:spPr>
          <a:xfrm flipH="1">
            <a:off x="3937910" y="3343967"/>
            <a:ext cx="4643352" cy="273230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2294245" y="3463385"/>
            <a:ext cx="4388803" cy="259584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09"/>
          <p:cNvGrpSpPr/>
          <p:nvPr/>
        </p:nvGrpSpPr>
        <p:grpSpPr>
          <a:xfrm>
            <a:off x="1752039" y="3962510"/>
            <a:ext cx="2759785" cy="2490826"/>
            <a:chOff x="2411760" y="1772816"/>
            <a:chExt cx="1728192" cy="1728192"/>
          </a:xfrm>
        </p:grpSpPr>
        <p:grpSp>
          <p:nvGrpSpPr>
            <p:cNvPr id="11" name="Group 50"/>
            <p:cNvGrpSpPr/>
            <p:nvPr/>
          </p:nvGrpSpPr>
          <p:grpSpPr>
            <a:xfrm>
              <a:off x="2411760" y="1772816"/>
              <a:ext cx="1728192" cy="1728192"/>
              <a:chOff x="7542330" y="2654914"/>
              <a:chExt cx="1296144" cy="129614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7542330" y="2654914"/>
                <a:ext cx="1296144" cy="129614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  <a:prstDash val="sysDash"/>
              </a:ln>
              <a:scene3d>
                <a:camera prst="orthographicFront"/>
                <a:lightRig rig="threePt" dir="t"/>
              </a:scene3d>
              <a:sp3d prstMaterial="plastic"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7884368" y="2924944"/>
                <a:ext cx="216024" cy="86409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 prstMaterial="plastic"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8388424" y="2924944"/>
                <a:ext cx="216024" cy="86409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 prstMaterial="plastic"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8748464" y="2996952"/>
                <a:ext cx="54006" cy="27003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 prstMaterial="plastic"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8244408" y="3501008"/>
                <a:ext cx="54006" cy="27003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 prstMaterial="plastic"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740352" y="3212976"/>
                <a:ext cx="54006" cy="27003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 prstMaterial="plastic"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Multiply 13"/>
            <p:cNvSpPr/>
            <p:nvPr/>
          </p:nvSpPr>
          <p:spPr>
            <a:xfrm>
              <a:off x="2843808" y="2492896"/>
              <a:ext cx="360040" cy="360040"/>
            </a:xfrm>
            <a:prstGeom prst="mathMultiply">
              <a:avLst>
                <a:gd name="adj1" fmla="val 10885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Multiply 14"/>
            <p:cNvSpPr/>
            <p:nvPr/>
          </p:nvSpPr>
          <p:spPr>
            <a:xfrm rot="21310380">
              <a:off x="3491880" y="2492896"/>
              <a:ext cx="360040" cy="360040"/>
            </a:xfrm>
            <a:prstGeom prst="mathMultiply">
              <a:avLst>
                <a:gd name="adj1" fmla="val 10885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1" t="16746" r="59939" b="20666"/>
          <a:stretch/>
        </p:blipFill>
        <p:spPr bwMode="auto">
          <a:xfrm>
            <a:off x="7144156" y="1437446"/>
            <a:ext cx="495946" cy="1735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3" descr="C:\temp\data\image\P230C1V59E29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2370" y="3962510"/>
            <a:ext cx="2736304" cy="274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63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59259E-6 L -0.22847 0.220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24" y="1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03" y="68229"/>
            <a:ext cx="11732987" cy="79208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Goal  !!   </a:t>
            </a:r>
            <a:r>
              <a:rPr lang="en-US" sz="3600" dirty="0" smtClean="0">
                <a:solidFill>
                  <a:srgbClr val="FF0000"/>
                </a:solidFill>
              </a:rPr>
              <a:t>Offset auto-shift . Auto-defect detection.</a:t>
            </a:r>
            <a:endParaRPr lang="en-US" sz="3600" dirty="0">
              <a:solidFill>
                <a:srgbClr val="FF0000"/>
              </a:solidFill>
            </a:endParaRPr>
          </a:p>
        </p:txBody>
      </p:sp>
      <p:grpSp>
        <p:nvGrpSpPr>
          <p:cNvPr id="17" name="Group 164"/>
          <p:cNvGrpSpPr/>
          <p:nvPr/>
        </p:nvGrpSpPr>
        <p:grpSpPr>
          <a:xfrm>
            <a:off x="8184232" y="620688"/>
            <a:ext cx="2016224" cy="5760640"/>
            <a:chOff x="5364088" y="620688"/>
            <a:chExt cx="2016224" cy="5760640"/>
          </a:xfrm>
        </p:grpSpPr>
        <p:sp>
          <p:nvSpPr>
            <p:cNvPr id="336" name="Rectangular Callout 335"/>
            <p:cNvSpPr/>
            <p:nvPr/>
          </p:nvSpPr>
          <p:spPr>
            <a:xfrm>
              <a:off x="5364088" y="980728"/>
              <a:ext cx="2016224" cy="5184576"/>
            </a:xfrm>
            <a:prstGeom prst="wedgeRectCallout">
              <a:avLst>
                <a:gd name="adj1" fmla="val -49109"/>
                <a:gd name="adj2" fmla="val -882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333"/>
            <p:cNvGrpSpPr/>
            <p:nvPr/>
          </p:nvGrpSpPr>
          <p:grpSpPr>
            <a:xfrm>
              <a:off x="5724127" y="4869160"/>
              <a:ext cx="1296144" cy="1512168"/>
              <a:chOff x="6012158" y="4941168"/>
              <a:chExt cx="1296144" cy="1512168"/>
            </a:xfrm>
          </p:grpSpPr>
          <p:sp>
            <p:nvSpPr>
              <p:cNvPr id="147" name="Rectangle 146"/>
              <p:cNvSpPr/>
              <p:nvPr/>
            </p:nvSpPr>
            <p:spPr>
              <a:xfrm>
                <a:off x="6012158" y="5157192"/>
                <a:ext cx="1296144" cy="129614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isometricOffAxis2Top"/>
                <a:lightRig rig="threePt" dir="t"/>
              </a:scene3d>
              <a:sp3d prstMaterial="clear"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6012158" y="5013176"/>
                <a:ext cx="1296144" cy="129614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  <a:scene3d>
                <a:camera prst="isometricOffAxis2Top"/>
                <a:lightRig rig="threePt" dir="t"/>
              </a:scene3d>
              <a:sp3d prstMaterial="clear"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6012158" y="4941168"/>
                <a:ext cx="1296144" cy="129614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scene3d>
                <a:camera prst="isometricOffAxis2Top"/>
                <a:lightRig rig="threePt" dir="t"/>
              </a:scene3d>
              <a:sp3d prstMaterial="clear"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6012158" y="5085184"/>
                <a:ext cx="1296144" cy="129614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scene3d>
                <a:camera prst="isometricOffAxis2Top"/>
                <a:lightRig rig="threePt" dir="t"/>
              </a:scene3d>
              <a:sp3d prstMaterial="clear"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45"/>
            <p:cNvGrpSpPr/>
            <p:nvPr/>
          </p:nvGrpSpPr>
          <p:grpSpPr>
            <a:xfrm>
              <a:off x="5868143" y="5012381"/>
              <a:ext cx="1008112" cy="504851"/>
              <a:chOff x="2555777" y="4437112"/>
              <a:chExt cx="1008112" cy="504851"/>
            </a:xfrm>
            <a:scene3d>
              <a:camera prst="orthographicFront"/>
              <a:lightRig rig="threePt" dir="t"/>
            </a:scene3d>
          </p:grpSpPr>
          <p:cxnSp>
            <p:nvCxnSpPr>
              <p:cNvPr id="141" name="Straight Arrow Connector 140"/>
              <p:cNvCxnSpPr/>
              <p:nvPr/>
            </p:nvCxnSpPr>
            <p:spPr>
              <a:xfrm rot="5400000">
                <a:off x="3143842" y="4497119"/>
                <a:ext cx="480053" cy="36004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arrow"/>
              </a:ln>
              <a:sp3d prstMaterial="matte">
                <a:bevelT/>
                <a:bevelB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/>
              <p:nvPr/>
            </p:nvCxnSpPr>
            <p:spPr>
              <a:xfrm rot="5400000">
                <a:off x="2963821" y="4605131"/>
                <a:ext cx="504056" cy="168019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arrow"/>
              </a:ln>
              <a:sp3d prstMaterial="matte">
                <a:bevelT/>
                <a:bevelB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/>
              <p:nvPr/>
            </p:nvCxnSpPr>
            <p:spPr>
              <a:xfrm rot="5400000">
                <a:off x="2808994" y="4689538"/>
                <a:ext cx="503262" cy="1588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arrow"/>
              </a:ln>
              <a:sp3d prstMaterial="matte">
                <a:bevelT/>
                <a:bevelB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/>
              <p:nvPr/>
            </p:nvCxnSpPr>
            <p:spPr>
              <a:xfrm rot="16200000" flipH="1">
                <a:off x="2651786" y="4605131"/>
                <a:ext cx="504056" cy="168019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arrow"/>
              </a:ln>
              <a:sp3d prstMaterial="matte">
                <a:bevelT/>
                <a:bevelB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/>
              <p:cNvCxnSpPr/>
              <p:nvPr/>
            </p:nvCxnSpPr>
            <p:spPr>
              <a:xfrm rot="16200000" flipH="1">
                <a:off x="2495770" y="4497119"/>
                <a:ext cx="480053" cy="36004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arrow"/>
              </a:ln>
              <a:sp3d prstMaterial="matte">
                <a:bevelT/>
                <a:bevelB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Oval 80"/>
            <p:cNvSpPr/>
            <p:nvPr/>
          </p:nvSpPr>
          <p:spPr>
            <a:xfrm>
              <a:off x="5724127" y="4077072"/>
              <a:ext cx="1296144" cy="129614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  <a:scene3d>
              <a:camera prst="isometricOffAxis2Top"/>
              <a:lightRig rig="morning" dir="t"/>
            </a:scene3d>
            <a:sp3d prstMaterial="clear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33"/>
            <p:cNvGrpSpPr/>
            <p:nvPr/>
          </p:nvGrpSpPr>
          <p:grpSpPr>
            <a:xfrm>
              <a:off x="5795341" y="3861835"/>
              <a:ext cx="1155304" cy="1080919"/>
              <a:chOff x="2554982" y="1773269"/>
              <a:chExt cx="1155304" cy="617669"/>
            </a:xfrm>
            <a:scene3d>
              <a:camera prst="orthographicFront"/>
              <a:lightRig rig="threePt" dir="t"/>
            </a:scene3d>
          </p:grpSpPr>
          <p:cxnSp>
            <p:nvCxnSpPr>
              <p:cNvPr id="135" name="Straight Arrow Connector 134"/>
              <p:cNvCxnSpPr/>
              <p:nvPr/>
            </p:nvCxnSpPr>
            <p:spPr>
              <a:xfrm rot="5400000">
                <a:off x="2308891" y="2019360"/>
                <a:ext cx="493769" cy="1588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arrow"/>
              </a:ln>
              <a:sp3d prstMaterial="matte">
                <a:bevelT/>
                <a:bevelB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/>
              <p:nvPr/>
            </p:nvCxnSpPr>
            <p:spPr>
              <a:xfrm rot="5400000">
                <a:off x="2594314" y="2101886"/>
                <a:ext cx="494224" cy="1588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arrow"/>
              </a:ln>
              <a:sp3d prstMaterial="matte">
                <a:bevelT/>
                <a:bevelB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 rot="5400000">
                <a:off x="2863361" y="2122459"/>
                <a:ext cx="535371" cy="1588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arrow"/>
              </a:ln>
              <a:sp3d prstMaterial="matte">
                <a:bevelT/>
                <a:bevelB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>
              <a:xfrm rot="5400000">
                <a:off x="3171966" y="2101886"/>
                <a:ext cx="494224" cy="1588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arrow"/>
              </a:ln>
              <a:sp3d prstMaterial="matte">
                <a:bevelT/>
                <a:bevelB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 rot="5400000">
                <a:off x="3462607" y="2019360"/>
                <a:ext cx="493769" cy="1588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arrow"/>
              </a:ln>
              <a:sp3d prstMaterial="matte">
                <a:bevelT/>
                <a:bevelB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Oval 79"/>
            <p:cNvSpPr/>
            <p:nvPr/>
          </p:nvSpPr>
          <p:spPr>
            <a:xfrm>
              <a:off x="5724127" y="3068960"/>
              <a:ext cx="1296144" cy="129614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  <a:scene3d>
              <a:camera prst="isometricOffAxis2Top"/>
              <a:lightRig rig="morning" dir="t"/>
            </a:scene3d>
            <a:sp3d prstMaterial="clear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163"/>
            <p:cNvGrpSpPr/>
            <p:nvPr/>
          </p:nvGrpSpPr>
          <p:grpSpPr>
            <a:xfrm>
              <a:off x="5580113" y="3284190"/>
              <a:ext cx="1584175" cy="576858"/>
              <a:chOff x="2339754" y="2636912"/>
              <a:chExt cx="1584175" cy="576858"/>
            </a:xfrm>
            <a:scene3d>
              <a:camera prst="orthographicFront"/>
              <a:lightRig rig="threePt" dir="t"/>
            </a:scene3d>
          </p:grpSpPr>
          <p:cxnSp>
            <p:nvCxnSpPr>
              <p:cNvPr id="112" name="Straight Arrow Connector 111"/>
              <p:cNvCxnSpPr/>
              <p:nvPr/>
            </p:nvCxnSpPr>
            <p:spPr>
              <a:xfrm rot="5400000">
                <a:off x="2495772" y="2768928"/>
                <a:ext cx="408043" cy="28803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arrow"/>
              </a:ln>
              <a:sp3d prstMaterial="matte">
                <a:bevelT/>
                <a:bevelB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/>
              <p:nvPr/>
            </p:nvCxnSpPr>
            <p:spPr>
              <a:xfrm rot="5400000">
                <a:off x="2651787" y="2876939"/>
                <a:ext cx="504056" cy="168019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arrow"/>
              </a:ln>
              <a:sp3d prstMaterial="matte">
                <a:bevelT/>
                <a:bevelB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/>
              <p:nvPr/>
            </p:nvCxnSpPr>
            <p:spPr>
              <a:xfrm rot="5400000">
                <a:off x="2881003" y="2961345"/>
                <a:ext cx="503262" cy="1588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arrow"/>
              </a:ln>
              <a:sp3d prstMaterial="matte">
                <a:bevelT/>
                <a:bevelB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 rot="16200000" flipH="1">
                <a:off x="3107837" y="2876938"/>
                <a:ext cx="504056" cy="168019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arrow"/>
              </a:ln>
              <a:sp3d prstMaterial="matte">
                <a:bevelT/>
                <a:bevelB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 rot="16200000" flipH="1">
                <a:off x="3350868" y="2759927"/>
                <a:ext cx="408042" cy="306032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arrow"/>
              </a:ln>
              <a:sp3d prstMaterial="matte">
                <a:bevelT/>
                <a:bevelB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3491880" y="2636912"/>
                <a:ext cx="432049" cy="36004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arrow"/>
              </a:ln>
              <a:sp3d prstMaterial="matte">
                <a:bevelT/>
                <a:bevelB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 rot="10800000" flipV="1">
                <a:off x="2339754" y="2636912"/>
                <a:ext cx="432047" cy="36004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arrow"/>
              </a:ln>
              <a:sp3d prstMaterial="matte">
                <a:bevelT/>
                <a:bevelB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317"/>
            <p:cNvGrpSpPr/>
            <p:nvPr/>
          </p:nvGrpSpPr>
          <p:grpSpPr>
            <a:xfrm>
              <a:off x="5724128" y="2420888"/>
              <a:ext cx="1296144" cy="1296144"/>
              <a:chOff x="4427984" y="836712"/>
              <a:chExt cx="1296144" cy="1296144"/>
            </a:xfrm>
            <a:scene3d>
              <a:camera prst="isometricOffAxis2Top"/>
              <a:lightRig rig="threePt" dir="t"/>
            </a:scene3d>
          </p:grpSpPr>
          <p:sp>
            <p:nvSpPr>
              <p:cNvPr id="319" name="Rectangle 318"/>
              <p:cNvSpPr/>
              <p:nvPr/>
            </p:nvSpPr>
            <p:spPr>
              <a:xfrm>
                <a:off x="4427984" y="836712"/>
                <a:ext cx="1296144" cy="129614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sp3d prstMaterial="matte">
                <a:bevelB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4788024" y="1412776"/>
                <a:ext cx="72008" cy="1440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prstMaterial="matte">
                <a:bevelB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5292080" y="1412776"/>
                <a:ext cx="72008" cy="1440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prstMaterial="matte">
                <a:bevelB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5148064" y="980728"/>
                <a:ext cx="360040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prstMaterial="matte">
                <a:bevelB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5148064" y="1772816"/>
                <a:ext cx="360040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prstMaterial="matte">
                <a:bevelB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4644008" y="980728"/>
                <a:ext cx="360040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prstMaterial="matte">
                <a:bevelB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/>
              <p:cNvSpPr/>
              <p:nvPr/>
            </p:nvSpPr>
            <p:spPr>
              <a:xfrm>
                <a:off x="4644008" y="1772816"/>
                <a:ext cx="360040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prstMaterial="matte">
                <a:bevelB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Rectangle 325"/>
              <p:cNvSpPr/>
              <p:nvPr/>
            </p:nvSpPr>
            <p:spPr>
              <a:xfrm>
                <a:off x="5220072" y="1196752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prstMaterial="matte">
                <a:bevelB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5220072" y="1556792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prstMaterial="matte">
                <a:bevelB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Rectangle 327"/>
              <p:cNvSpPr/>
              <p:nvPr/>
            </p:nvSpPr>
            <p:spPr>
              <a:xfrm>
                <a:off x="4716016" y="1196752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prstMaterial="matte">
                <a:bevelB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Rectangle 328"/>
              <p:cNvSpPr/>
              <p:nvPr/>
            </p:nvSpPr>
            <p:spPr>
              <a:xfrm>
                <a:off x="4716016" y="1556792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prstMaterial="matte">
                <a:bevelB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Rectangle 329"/>
              <p:cNvSpPr/>
              <p:nvPr/>
            </p:nvSpPr>
            <p:spPr>
              <a:xfrm>
                <a:off x="5040000" y="1268760"/>
                <a:ext cx="72008" cy="432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sp3d prstMaterial="matte">
                <a:bevelB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1" name="Rectangle 330"/>
              <p:cNvSpPr/>
              <p:nvPr/>
            </p:nvSpPr>
            <p:spPr>
              <a:xfrm>
                <a:off x="5508104" y="1268760"/>
                <a:ext cx="72008" cy="432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sp3d prstMaterial="matte">
                <a:bevelB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2" name="Rectangle 331"/>
              <p:cNvSpPr/>
              <p:nvPr/>
            </p:nvSpPr>
            <p:spPr>
              <a:xfrm>
                <a:off x="4572000" y="1268760"/>
                <a:ext cx="72008" cy="432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sp3d prstMaterial="matte">
                <a:bevelB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131"/>
            <p:cNvGrpSpPr/>
            <p:nvPr/>
          </p:nvGrpSpPr>
          <p:grpSpPr>
            <a:xfrm>
              <a:off x="5795343" y="2276872"/>
              <a:ext cx="1153716" cy="720080"/>
              <a:chOff x="2556572" y="1773610"/>
              <a:chExt cx="1153716" cy="720080"/>
            </a:xfrm>
            <a:scene3d>
              <a:camera prst="orthographicFront"/>
              <a:lightRig rig="threePt" dir="t"/>
            </a:scene3d>
          </p:grpSpPr>
          <p:cxnSp>
            <p:nvCxnSpPr>
              <p:cNvPr id="106" name="Straight Arrow Connector 105"/>
              <p:cNvCxnSpPr/>
              <p:nvPr/>
            </p:nvCxnSpPr>
            <p:spPr>
              <a:xfrm rot="5400000">
                <a:off x="2269334" y="2060848"/>
                <a:ext cx="576064" cy="1588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arrow"/>
              </a:ln>
              <a:sp3d prstMaterial="matte">
                <a:bevelT/>
                <a:bevelB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 rot="5400000">
                <a:off x="2593370" y="2168860"/>
                <a:ext cx="504056" cy="1588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arrow"/>
              </a:ln>
              <a:sp3d prstMaterial="matte">
                <a:bevelT/>
                <a:bevelB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 rot="5400000">
                <a:off x="2844999" y="2205261"/>
                <a:ext cx="575270" cy="1588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arrow"/>
              </a:ln>
              <a:sp3d prstMaterial="matte">
                <a:bevelT/>
                <a:bevelB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 rot="5400000">
                <a:off x="3171022" y="2168860"/>
                <a:ext cx="504056" cy="1588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arrow"/>
              </a:ln>
              <a:sp3d prstMaterial="matte">
                <a:bevelT/>
                <a:bevelB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 rot="5400000">
                <a:off x="3421462" y="2060848"/>
                <a:ext cx="576064" cy="1588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arrow"/>
              </a:ln>
              <a:sp3d prstMaterial="matte">
                <a:bevelT/>
                <a:bevelB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Oval 77"/>
            <p:cNvSpPr/>
            <p:nvPr/>
          </p:nvSpPr>
          <p:spPr>
            <a:xfrm>
              <a:off x="5724127" y="1484784"/>
              <a:ext cx="1296144" cy="129614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  <a:scene3d>
              <a:camera prst="isometricOffAxis2Top"/>
              <a:lightRig rig="morning" dir="t"/>
            </a:scene3d>
            <a:sp3d prstMaterial="clear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130"/>
            <p:cNvGrpSpPr/>
            <p:nvPr/>
          </p:nvGrpSpPr>
          <p:grpSpPr>
            <a:xfrm>
              <a:off x="5796137" y="1555998"/>
              <a:ext cx="1152128" cy="792882"/>
              <a:chOff x="2555778" y="1052736"/>
              <a:chExt cx="1152128" cy="792882"/>
            </a:xfrm>
            <a:scene3d>
              <a:camera prst="orthographicFront"/>
              <a:lightRig rig="threePt" dir="t"/>
            </a:scene3d>
          </p:grpSpPr>
          <p:cxnSp>
            <p:nvCxnSpPr>
              <p:cNvPr id="86" name="Straight Arrow Connector 85"/>
              <p:cNvCxnSpPr/>
              <p:nvPr/>
            </p:nvCxnSpPr>
            <p:spPr>
              <a:xfrm rot="5400000">
                <a:off x="2483770" y="1124744"/>
                <a:ext cx="576064" cy="432048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arrow"/>
              </a:ln>
              <a:sp3d prstMaterial="matte">
                <a:bevelT/>
                <a:bevelB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rot="5400000">
                <a:off x="2627786" y="1340768"/>
                <a:ext cx="648072" cy="216024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arrow"/>
              </a:ln>
              <a:sp3d prstMaterial="matte">
                <a:bevelT/>
                <a:bevelB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 rot="5400000">
                <a:off x="2771800" y="1484784"/>
                <a:ext cx="720080" cy="1588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arrow"/>
              </a:ln>
              <a:sp3d prstMaterial="matte">
                <a:bevelT/>
                <a:bevelB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 rot="16200000" flipH="1">
                <a:off x="2987826" y="1340768"/>
                <a:ext cx="648072" cy="216024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arrow"/>
              </a:ln>
              <a:sp3d prstMaterial="matte">
                <a:bevelT/>
                <a:bevelB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 rot="16200000" flipH="1">
                <a:off x="3203850" y="1124744"/>
                <a:ext cx="576064" cy="432048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arrow"/>
              </a:ln>
              <a:sp3d prstMaterial="matte">
                <a:bevelT/>
                <a:bevelB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100"/>
            <p:cNvGrpSpPr/>
            <p:nvPr/>
          </p:nvGrpSpPr>
          <p:grpSpPr>
            <a:xfrm>
              <a:off x="5724127" y="620688"/>
              <a:ext cx="1296144" cy="1296144"/>
              <a:chOff x="2483768" y="260648"/>
              <a:chExt cx="1296144" cy="1296144"/>
            </a:xfrm>
            <a:scene3d>
              <a:camera prst="isometricOffAxis2Top"/>
              <a:lightRig rig="threePt" dir="t"/>
            </a:scene3d>
          </p:grpSpPr>
          <p:sp>
            <p:nvSpPr>
              <p:cNvPr id="74" name="Oval 73"/>
              <p:cNvSpPr/>
              <p:nvPr/>
            </p:nvSpPr>
            <p:spPr>
              <a:xfrm>
                <a:off x="2483768" y="260648"/>
                <a:ext cx="1296144" cy="129614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p3d prstMaterial="clear"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915816" y="692696"/>
                <a:ext cx="432048" cy="432048"/>
              </a:xfrm>
              <a:prstGeom prst="ellipse">
                <a:avLst/>
              </a:prstGeom>
              <a:solidFill>
                <a:srgbClr val="FFC000"/>
              </a:solidFill>
              <a:ln w="127000">
                <a:noFill/>
              </a:ln>
              <a:sp3d prstMaterial="clear"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97" name="Flowchart: Process 296"/>
          <p:cNvSpPr/>
          <p:nvPr/>
        </p:nvSpPr>
        <p:spPr>
          <a:xfrm>
            <a:off x="6168008" y="4149080"/>
            <a:ext cx="1584176" cy="2016224"/>
          </a:xfrm>
          <a:prstGeom prst="flowChartProcess">
            <a:avLst/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SEM Image Processing</a:t>
            </a:r>
          </a:p>
          <a:p>
            <a:pPr algn="ctr"/>
            <a:endParaRPr lang="en-US" sz="1400" b="1" dirty="0">
              <a:solidFill>
                <a:srgbClr val="FF0000"/>
              </a:solidFill>
            </a:endParaRPr>
          </a:p>
          <a:p>
            <a:pPr algn="ctr"/>
            <a:endParaRPr lang="en-US" sz="1400" b="1" dirty="0">
              <a:solidFill>
                <a:srgbClr val="FF0000"/>
              </a:solidFill>
            </a:endParaRPr>
          </a:p>
          <a:p>
            <a:pPr algn="ctr"/>
            <a:endParaRPr lang="en-US" sz="1400" b="1" dirty="0">
              <a:solidFill>
                <a:srgbClr val="FF0000"/>
              </a:solidFill>
            </a:endParaRPr>
          </a:p>
          <a:p>
            <a:pPr algn="ctr"/>
            <a:endParaRPr lang="en-US" sz="1400" b="1" dirty="0">
              <a:solidFill>
                <a:srgbClr val="FF0000"/>
              </a:solidFill>
            </a:endParaRPr>
          </a:p>
          <a:p>
            <a:pPr algn="ctr"/>
            <a:endParaRPr lang="en-US" sz="1400" b="1" dirty="0">
              <a:solidFill>
                <a:srgbClr val="FF0000"/>
              </a:solidFill>
            </a:endParaRPr>
          </a:p>
          <a:p>
            <a:pPr algn="ctr"/>
            <a:endParaRPr lang="en-US" sz="1400" b="1" dirty="0">
              <a:solidFill>
                <a:srgbClr val="FF0000"/>
              </a:solidFill>
            </a:endParaRPr>
          </a:p>
          <a:p>
            <a:pPr algn="ctr"/>
            <a:endParaRPr lang="en-US" sz="1400" b="1" dirty="0">
              <a:solidFill>
                <a:srgbClr val="FF0000"/>
              </a:solidFill>
            </a:endParaRPr>
          </a:p>
        </p:txBody>
      </p:sp>
      <p:grpSp>
        <p:nvGrpSpPr>
          <p:cNvPr id="26" name="Group 191"/>
          <p:cNvGrpSpPr/>
          <p:nvPr/>
        </p:nvGrpSpPr>
        <p:grpSpPr>
          <a:xfrm>
            <a:off x="6312024" y="4725144"/>
            <a:ext cx="1296144" cy="1296144"/>
            <a:chOff x="7596336" y="2708920"/>
            <a:chExt cx="1296144" cy="1296144"/>
          </a:xfrm>
        </p:grpSpPr>
        <p:sp>
          <p:nvSpPr>
            <p:cNvPr id="168" name="Rectangle 167"/>
            <p:cNvSpPr/>
            <p:nvPr/>
          </p:nvSpPr>
          <p:spPr>
            <a:xfrm>
              <a:off x="7596336" y="2708920"/>
              <a:ext cx="1296144" cy="129614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bg1">
                  <a:lumMod val="95000"/>
                </a:schemeClr>
              </a:solidFill>
              <a:prstDash val="sysDash"/>
            </a:ln>
            <a:scene3d>
              <a:camera prst="orthographicFront"/>
              <a:lightRig rig="threePt" dir="t"/>
            </a:scene3d>
            <a:sp3d prstMaterial="plastic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7884368" y="2924944"/>
              <a:ext cx="216024" cy="86409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 prstMaterial="plastic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8388424" y="2924944"/>
              <a:ext cx="216024" cy="86409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 prstMaterial="plastic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8748464" y="2996952"/>
              <a:ext cx="54006" cy="27003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 prstMaterial="plastic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8244408" y="3501008"/>
              <a:ext cx="54006" cy="27003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 prstMaterial="plastic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7740352" y="3212976"/>
              <a:ext cx="54006" cy="27003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 prstMaterial="plastic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7884368" y="3356992"/>
              <a:ext cx="216024" cy="0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7884368" y="3501008"/>
              <a:ext cx="216024" cy="0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7884368" y="3645024"/>
              <a:ext cx="216024" cy="0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>
              <a:off x="7884368" y="3212976"/>
              <a:ext cx="216024" cy="0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/>
            <p:nvPr/>
          </p:nvCxnSpPr>
          <p:spPr>
            <a:xfrm>
              <a:off x="7884368" y="3068960"/>
              <a:ext cx="216024" cy="0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>
              <a:off x="8388424" y="3356992"/>
              <a:ext cx="216024" cy="0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>
              <a:off x="8388424" y="3501008"/>
              <a:ext cx="216024" cy="0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8388424" y="3645024"/>
              <a:ext cx="216024" cy="0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>
              <a:off x="8388424" y="3212976"/>
              <a:ext cx="216024" cy="0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>
              <a:off x="8388424" y="3068960"/>
              <a:ext cx="216024" cy="0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8676456" y="2996952"/>
              <a:ext cx="216024" cy="216024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8172400" y="3501008"/>
              <a:ext cx="216024" cy="216024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7668344" y="3212976"/>
              <a:ext cx="216024" cy="216024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9" name="Straight Arrow Connector 358"/>
          <p:cNvCxnSpPr>
            <a:endCxn id="168" idx="3"/>
          </p:cNvCxnSpPr>
          <p:nvPr/>
        </p:nvCxnSpPr>
        <p:spPr>
          <a:xfrm rot="10800000">
            <a:off x="7608168" y="5373216"/>
            <a:ext cx="720080" cy="2160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temp\data\image\P230C1V57E3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836713"/>
            <a:ext cx="2664296" cy="26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1" name="Straight Arrow Connector 150"/>
          <p:cNvCxnSpPr/>
          <p:nvPr/>
        </p:nvCxnSpPr>
        <p:spPr>
          <a:xfrm flipH="1" flipV="1">
            <a:off x="5249888" y="4617132"/>
            <a:ext cx="918120" cy="2520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temp\data\image\P230C1V59E2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3641130"/>
            <a:ext cx="2664296" cy="266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4" name="Straight Arrow Connector 153"/>
          <p:cNvCxnSpPr/>
          <p:nvPr/>
        </p:nvCxnSpPr>
        <p:spPr>
          <a:xfrm flipH="1" flipV="1">
            <a:off x="5087888" y="2600908"/>
            <a:ext cx="1080120" cy="20162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639616" y="836712"/>
            <a:ext cx="360040" cy="5472608"/>
          </a:xfrm>
          <a:prstGeom prst="rect">
            <a:avLst/>
          </a:prstGeom>
          <a:solidFill>
            <a:srgbClr val="FFC000">
              <a:alpha val="1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3575720" y="836712"/>
            <a:ext cx="360040" cy="5472609"/>
          </a:xfrm>
          <a:prstGeom prst="rect">
            <a:avLst/>
          </a:prstGeom>
          <a:solidFill>
            <a:srgbClr val="FFC000">
              <a:alpha val="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9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6048"/>
            <a:ext cx="11421291" cy="1143000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The Goal </a:t>
            </a:r>
            <a:r>
              <a:rPr lang="en-US" altLang="zh-TW" sz="3600" dirty="0" smtClean="0"/>
              <a:t>: </a:t>
            </a:r>
            <a:r>
              <a:rPr lang="en-US" sz="3600" dirty="0" err="1" smtClean="0">
                <a:solidFill>
                  <a:srgbClr val="FF0000"/>
                </a:solidFill>
              </a:rPr>
              <a:t>Gaugelines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</a:rPr>
              <a:t> </a:t>
            </a:r>
            <a:r>
              <a:rPr lang="en-US" altLang="zh-TW" sz="3600" dirty="0">
                <a:solidFill>
                  <a:srgbClr val="FF0000"/>
                </a:solidFill>
              </a:rPr>
              <a:t>Measurement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>
                <a:solidFill>
                  <a:srgbClr val="FF0000"/>
                </a:solidFill>
              </a:rPr>
              <a:t>in foreground </a:t>
            </a:r>
            <a:r>
              <a:rPr lang="en-US" sz="3600" dirty="0" smtClean="0">
                <a:solidFill>
                  <a:srgbClr val="FF0000"/>
                </a:solidFill>
              </a:rPr>
              <a:t>Polygon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8993" r="48808" b="32313"/>
          <a:stretch/>
        </p:blipFill>
        <p:spPr bwMode="auto">
          <a:xfrm>
            <a:off x="1891360" y="3412335"/>
            <a:ext cx="3456384" cy="3309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直線圖說文字 1 4"/>
          <p:cNvSpPr/>
          <p:nvPr/>
        </p:nvSpPr>
        <p:spPr>
          <a:xfrm>
            <a:off x="5029916" y="1471748"/>
            <a:ext cx="4732393" cy="3651607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5" name="圖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744" y="1528299"/>
            <a:ext cx="4209232" cy="3595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13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/>
              <a:t>Technical Approach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/>
              <a:t>Problem </a:t>
            </a:r>
            <a:r>
              <a:rPr lang="en-US" altLang="zh-TW" dirty="0" smtClean="0"/>
              <a:t>Motivation/Description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</a:rPr>
              <a:t>Technical Approach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TW" dirty="0"/>
              <a:t>Target Alignment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TW" dirty="0"/>
              <a:t>Width Measurement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TW" dirty="0"/>
              <a:t>Defect </a:t>
            </a:r>
            <a:r>
              <a:rPr lang="en-US" altLang="zh-TW" dirty="0" smtClean="0"/>
              <a:t>Detection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/>
              <a:t>Some Results</a:t>
            </a:r>
          </a:p>
          <a:p>
            <a:endParaRPr lang="zh-TW" alt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8169695" y="187521"/>
            <a:ext cx="2322258" cy="1944216"/>
            <a:chOff x="5380552" y="2490158"/>
            <a:chExt cx="3096344" cy="2592288"/>
          </a:xfrm>
        </p:grpSpPr>
        <p:grpSp>
          <p:nvGrpSpPr>
            <p:cNvPr id="6" name="Group 227"/>
            <p:cNvGrpSpPr/>
            <p:nvPr/>
          </p:nvGrpSpPr>
          <p:grpSpPr>
            <a:xfrm>
              <a:off x="7180752" y="3786302"/>
              <a:ext cx="1296144" cy="1296144"/>
              <a:chOff x="6444208" y="1988840"/>
              <a:chExt cx="1296144" cy="129614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6444208" y="1988840"/>
                <a:ext cx="1296144" cy="129614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732240" y="2204864"/>
                <a:ext cx="216024" cy="8640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7236296" y="2204864"/>
                <a:ext cx="216024" cy="8640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Multiply 9"/>
              <p:cNvSpPr/>
              <p:nvPr/>
            </p:nvSpPr>
            <p:spPr>
              <a:xfrm>
                <a:off x="6660232" y="2420888"/>
                <a:ext cx="360040" cy="360040"/>
              </a:xfrm>
              <a:prstGeom prst="mathMultiply">
                <a:avLst>
                  <a:gd name="adj1" fmla="val 10885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Multiply 10"/>
              <p:cNvSpPr/>
              <p:nvPr/>
            </p:nvSpPr>
            <p:spPr>
              <a:xfrm>
                <a:off x="7164288" y="2420888"/>
                <a:ext cx="360040" cy="360040"/>
              </a:xfrm>
              <a:prstGeom prst="mathMultiply">
                <a:avLst>
                  <a:gd name="adj1" fmla="val 10885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09"/>
            <p:cNvGrpSpPr/>
            <p:nvPr/>
          </p:nvGrpSpPr>
          <p:grpSpPr>
            <a:xfrm>
              <a:off x="5380552" y="2490158"/>
              <a:ext cx="1728192" cy="1728192"/>
              <a:chOff x="2411760" y="1772816"/>
              <a:chExt cx="1728192" cy="1728192"/>
            </a:xfrm>
          </p:grpSpPr>
          <p:grpSp>
            <p:nvGrpSpPr>
              <p:cNvPr id="13" name="Group 50"/>
              <p:cNvGrpSpPr/>
              <p:nvPr/>
            </p:nvGrpSpPr>
            <p:grpSpPr>
              <a:xfrm>
                <a:off x="2411760" y="1772816"/>
                <a:ext cx="1728192" cy="1728192"/>
                <a:chOff x="7542330" y="2654914"/>
                <a:chExt cx="1296144" cy="1296144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7542330" y="2654914"/>
                  <a:ext cx="1296144" cy="1296144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bg1">
                      <a:lumMod val="95000"/>
                    </a:schemeClr>
                  </a:solidFill>
                  <a:prstDash val="sysDash"/>
                </a:ln>
                <a:scene3d>
                  <a:camera prst="orthographicFront"/>
                  <a:lightRig rig="threePt" dir="t"/>
                </a:scene3d>
                <a:sp3d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7884368" y="2924944"/>
                  <a:ext cx="216024" cy="8640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8100">
                  <a:solidFill>
                    <a:schemeClr val="bg1">
                      <a:lumMod val="7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8388424" y="2924944"/>
                  <a:ext cx="216024" cy="8640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8100">
                  <a:solidFill>
                    <a:schemeClr val="bg1">
                      <a:lumMod val="7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8748464" y="2996952"/>
                  <a:ext cx="54006" cy="27003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8244408" y="3501008"/>
                  <a:ext cx="54006" cy="27003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7740352" y="3212976"/>
                  <a:ext cx="54006" cy="27003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" name="Straight Arrow Connector 13"/>
              <p:cNvCxnSpPr/>
              <p:nvPr/>
            </p:nvCxnSpPr>
            <p:spPr>
              <a:xfrm rot="10800000" flipH="1">
                <a:off x="3132634" y="2636118"/>
                <a:ext cx="432048" cy="1588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rot="5400000" flipH="1">
                <a:off x="3132634" y="2636118"/>
                <a:ext cx="432048" cy="1588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Multiply 15"/>
              <p:cNvSpPr/>
              <p:nvPr/>
            </p:nvSpPr>
            <p:spPr>
              <a:xfrm>
                <a:off x="2843808" y="2492896"/>
                <a:ext cx="360040" cy="360040"/>
              </a:xfrm>
              <a:prstGeom prst="mathMultiply">
                <a:avLst>
                  <a:gd name="adj1" fmla="val 10885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Multiply 16"/>
              <p:cNvSpPr/>
              <p:nvPr/>
            </p:nvSpPr>
            <p:spPr>
              <a:xfrm>
                <a:off x="3491880" y="2492896"/>
                <a:ext cx="360040" cy="360040"/>
              </a:xfrm>
              <a:prstGeom prst="mathMultiply">
                <a:avLst>
                  <a:gd name="adj1" fmla="val 10885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" name="Straight Arrow Connector 23"/>
            <p:cNvCxnSpPr/>
            <p:nvPr/>
          </p:nvCxnSpPr>
          <p:spPr>
            <a:xfrm>
              <a:off x="6086167" y="3483805"/>
              <a:ext cx="1397082" cy="821018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734239" y="3483805"/>
              <a:ext cx="1253066" cy="821018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94720" y="2395830"/>
            <a:ext cx="1800200" cy="1800200"/>
            <a:chOff x="5454339" y="2361827"/>
            <a:chExt cx="1927146" cy="1927146"/>
          </a:xfrm>
        </p:grpSpPr>
        <p:grpSp>
          <p:nvGrpSpPr>
            <p:cNvPr id="30" name="Group 50"/>
            <p:cNvGrpSpPr/>
            <p:nvPr/>
          </p:nvGrpSpPr>
          <p:grpSpPr>
            <a:xfrm>
              <a:off x="5454339" y="2361827"/>
              <a:ext cx="1927146" cy="1927146"/>
              <a:chOff x="7596336" y="2708920"/>
              <a:chExt cx="1296144" cy="1296144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596336" y="2708920"/>
                <a:ext cx="1296144" cy="129614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  <a:prstDash val="sysDash"/>
              </a:ln>
              <a:scene3d>
                <a:camera prst="orthographicFront"/>
                <a:lightRig rig="threePt" dir="t"/>
              </a:scene3d>
              <a:sp3d prstMaterial="plastic"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7884368" y="2924944"/>
                <a:ext cx="216024" cy="86409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 prstMaterial="plastic"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8388424" y="2924944"/>
                <a:ext cx="216024" cy="86409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 prstMaterial="plastic"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8748464" y="2996952"/>
                <a:ext cx="54006" cy="27003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 prstMaterial="plastic"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8244408" y="3501008"/>
                <a:ext cx="54006" cy="27003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 prstMaterial="plastic"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740352" y="3212976"/>
                <a:ext cx="54006" cy="27003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 prstMaterial="plastic"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stCxn id="34" idx="1"/>
              <a:endCxn id="34" idx="3"/>
            </p:cNvCxnSpPr>
            <p:nvPr/>
          </p:nvCxnSpPr>
          <p:spPr>
            <a:xfrm rot="10800000" flipH="1">
              <a:off x="5882593" y="3325401"/>
              <a:ext cx="321191" cy="850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35" idx="1"/>
              <a:endCxn id="35" idx="3"/>
            </p:cNvCxnSpPr>
            <p:nvPr/>
          </p:nvCxnSpPr>
          <p:spPr>
            <a:xfrm rot="10800000" flipH="1">
              <a:off x="6632039" y="3325401"/>
              <a:ext cx="321191" cy="850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5878311" y="2978514"/>
              <a:ext cx="346886" cy="732315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610627" y="2978514"/>
              <a:ext cx="346886" cy="732315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rot="10800000" flipH="1">
              <a:off x="6249596" y="3331604"/>
              <a:ext cx="321191" cy="850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6228184" y="2984717"/>
              <a:ext cx="346886" cy="732315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8394720" y="4425772"/>
            <a:ext cx="1800200" cy="1800200"/>
            <a:chOff x="4826950" y="4065453"/>
            <a:chExt cx="1800200" cy="1800200"/>
          </a:xfrm>
        </p:grpSpPr>
        <p:sp>
          <p:nvSpPr>
            <p:cNvPr id="49" name="Rectangle 48"/>
            <p:cNvSpPr/>
            <p:nvPr/>
          </p:nvSpPr>
          <p:spPr>
            <a:xfrm>
              <a:off x="4826950" y="4065453"/>
              <a:ext cx="1800200" cy="1800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bg1">
                  <a:lumMod val="95000"/>
                </a:schemeClr>
              </a:solidFill>
              <a:prstDash val="sysDash"/>
            </a:ln>
            <a:scene3d>
              <a:camera prst="orthographicFront"/>
              <a:lightRig rig="threePt" dir="t"/>
            </a:scene3d>
            <a:sp3d prstMaterial="plastic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5226994" y="4365486"/>
              <a:ext cx="300033" cy="120013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 prstMaterial="plastic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927072" y="4365486"/>
              <a:ext cx="300033" cy="120013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 prstMaterial="plastic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6427128" y="4465497"/>
              <a:ext cx="75008" cy="37504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 prstMaterial="plastic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727050" y="5165575"/>
              <a:ext cx="75008" cy="37504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 prstMaterial="plastic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5026972" y="4765531"/>
              <a:ext cx="75008" cy="37504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 prstMaterial="plastic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98958" y="4481499"/>
              <a:ext cx="324036" cy="963724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237715" y="4451182"/>
              <a:ext cx="324036" cy="994041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549820" y="4465497"/>
              <a:ext cx="324036" cy="979726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6212212" y="4425772"/>
              <a:ext cx="375042" cy="37504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577033" y="5140573"/>
              <a:ext cx="375042" cy="37504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914459" y="4760681"/>
              <a:ext cx="375042" cy="37504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314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09600" y="893808"/>
            <a:ext cx="10515600" cy="4351338"/>
          </a:xfrm>
        </p:spPr>
        <p:txBody>
          <a:bodyPr/>
          <a:lstStyle/>
          <a:p>
            <a:r>
              <a:rPr lang="en-US" altLang="zh-TW" dirty="0"/>
              <a:t>The enhancement is applied by 5x5 pixels of median filter and then take the initial foreground extraction by </a:t>
            </a:r>
            <a:r>
              <a:rPr lang="en-US" altLang="zh-TW" dirty="0">
                <a:solidFill>
                  <a:srgbClr val="FF0000"/>
                </a:solidFill>
              </a:rPr>
              <a:t>Otsu algorithm with Push histogram method </a:t>
            </a:r>
            <a:r>
              <a:rPr lang="en-US" altLang="zh-TW" dirty="0"/>
              <a:t>we suggested, in the end it would offer an optimized threshold value for this original image.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Phase1:Target Alignment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2050" name="圖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7" y="2755084"/>
            <a:ext cx="5348926" cy="3549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114" y="4273730"/>
            <a:ext cx="5446429" cy="231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25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524</Words>
  <Application>Microsoft Office PowerPoint</Application>
  <PresentationFormat>寬螢幕</PresentationFormat>
  <Paragraphs>88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Agenda</vt:lpstr>
      <vt:lpstr>Introduction Scanning Electron Microscope for Semiconductor Mask Synthesis Flow</vt:lpstr>
      <vt:lpstr>Problem Motivation/Description</vt:lpstr>
      <vt:lpstr>Problem :Image Refer Center with Position Offset</vt:lpstr>
      <vt:lpstr>The Goal  !!   Offset auto-shift . Auto-defect detection.</vt:lpstr>
      <vt:lpstr>The Goal : Gaugelines  Measurement in foreground Polygon</vt:lpstr>
      <vt:lpstr>Technical Approach</vt:lpstr>
      <vt:lpstr>Phase1:Target Alignment </vt:lpstr>
      <vt:lpstr>Phase1:Target Alignment</vt:lpstr>
      <vt:lpstr>Phase2: Width Measurement </vt:lpstr>
      <vt:lpstr>Phase3: Defect Detection </vt:lpstr>
      <vt:lpstr>Some Results</vt:lpstr>
      <vt:lpstr>Phase1 Result Polygon Offset auto-shift and Measurement</vt:lpstr>
      <vt:lpstr>Phase2 Result</vt:lpstr>
      <vt:lpstr>Phase3 Result</vt:lpstr>
      <vt:lpstr>DEMO</vt:lpstr>
      <vt:lpstr>Code Process Flow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prague12</dc:creator>
  <cp:lastModifiedBy>prague12</cp:lastModifiedBy>
  <cp:revision>45</cp:revision>
  <dcterms:created xsi:type="dcterms:W3CDTF">2016-10-22T16:56:01Z</dcterms:created>
  <dcterms:modified xsi:type="dcterms:W3CDTF">2017-01-10T17:10:48Z</dcterms:modified>
</cp:coreProperties>
</file>