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8" r:id="rId2"/>
    <p:sldId id="285" r:id="rId3"/>
    <p:sldId id="276" r:id="rId4"/>
    <p:sldId id="284" r:id="rId5"/>
    <p:sldId id="269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66" r:id="rId14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F00"/>
    <a:srgbClr val="4C4C4C"/>
    <a:srgbClr val="FFFFFF"/>
    <a:srgbClr val="000000"/>
    <a:srgbClr val="F8D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2" autoAdjust="0"/>
    <p:restoredTop sz="94660"/>
  </p:normalViewPr>
  <p:slideViewPr>
    <p:cSldViewPr snapToGrid="0">
      <p:cViewPr>
        <p:scale>
          <a:sx n="150" d="100"/>
          <a:sy n="150" d="100"/>
        </p:scale>
        <p:origin x="-30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2"/>
    </p:cViewPr>
  </p:sorterViewPr>
  <p:notesViewPr>
    <p:cSldViewPr snapToGrid="0">
      <p:cViewPr varScale="1">
        <p:scale>
          <a:sx n="70" d="100"/>
          <a:sy n="70" d="100"/>
        </p:scale>
        <p:origin x="16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PART 1</c:v>
                </c:pt>
                <c:pt idx="1">
                  <c:v>PART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4.0</c:v>
                </c:pt>
                <c:pt idx="1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PART 1</c:v>
                </c:pt>
                <c:pt idx="1">
                  <c:v>PART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5.0</c:v>
                </c:pt>
                <c:pt idx="1">
                  <c:v>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PART 1</c:v>
                </c:pt>
                <c:pt idx="1">
                  <c:v>PART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6.0</c:v>
                </c:pt>
                <c:pt idx="1">
                  <c:v>4.0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375C75"/>
            </a:solidFill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PART 1</c:v>
                </c:pt>
                <c:pt idx="1">
                  <c:v>PART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7.0</c:v>
                </c:pt>
                <c:pt idx="1">
                  <c:v>3.0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bubble3D val="0"/>
            <c:spPr>
              <a:solidFill>
                <a:srgbClr val="EF9F0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PART 1</c:v>
                </c:pt>
                <c:pt idx="1">
                  <c:v>PART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8.0</c:v>
                </c:pt>
                <c:pt idx="1">
                  <c:v>2.0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列1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PART 1</c:v>
                </c:pt>
                <c:pt idx="1">
                  <c:v>PART 2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5.0</c:v>
                </c:pt>
                <c:pt idx="1">
                  <c:v>4.0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列2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PART 1</c:v>
                </c:pt>
                <c:pt idx="1">
                  <c:v>PART 2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3.0</c:v>
                </c:pt>
                <c:pt idx="1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7CABB-EF85-43F7-85C6-1966E0460326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DB7F-0AC7-44EA-8BC4-F92F5FF422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96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EBDBA-6372-4278-ADFD-102113A92FD5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F6AF9-41CE-4065-BA82-4657F5F63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3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6AF9-41CE-4065-BA82-4657F5F63D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7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" b="26237"/>
          <a:stretch/>
        </p:blipFill>
        <p:spPr>
          <a:xfrm>
            <a:off x="0" y="-1"/>
            <a:ext cx="9125712" cy="514350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 rot="5400000">
            <a:off x="8287159" y="207825"/>
            <a:ext cx="350159" cy="515007"/>
          </a:xfrm>
          <a:custGeom>
            <a:avLst/>
            <a:gdLst>
              <a:gd name="connsiteX0" fmla="*/ 0 w 350159"/>
              <a:gd name="connsiteY0" fmla="*/ 494407 h 515007"/>
              <a:gd name="connsiteX1" fmla="*/ 0 w 350159"/>
              <a:gd name="connsiteY1" fmla="*/ 20600 h 515007"/>
              <a:gd name="connsiteX2" fmla="*/ 20600 w 350159"/>
              <a:gd name="connsiteY2" fmla="*/ 0 h 515007"/>
              <a:gd name="connsiteX3" fmla="*/ 263179 w 350159"/>
              <a:gd name="connsiteY3" fmla="*/ 0 h 515007"/>
              <a:gd name="connsiteX4" fmla="*/ 283779 w 350159"/>
              <a:gd name="connsiteY4" fmla="*/ 20600 h 515007"/>
              <a:gd name="connsiteX5" fmla="*/ 283779 w 350159"/>
              <a:gd name="connsiteY5" fmla="*/ 342220 h 515007"/>
              <a:gd name="connsiteX6" fmla="*/ 350159 w 350159"/>
              <a:gd name="connsiteY6" fmla="*/ 408600 h 515007"/>
              <a:gd name="connsiteX7" fmla="*/ 283779 w 350159"/>
              <a:gd name="connsiteY7" fmla="*/ 408600 h 515007"/>
              <a:gd name="connsiteX8" fmla="*/ 283779 w 350159"/>
              <a:gd name="connsiteY8" fmla="*/ 494407 h 515007"/>
              <a:gd name="connsiteX9" fmla="*/ 263179 w 350159"/>
              <a:gd name="connsiteY9" fmla="*/ 515007 h 515007"/>
              <a:gd name="connsiteX10" fmla="*/ 20600 w 350159"/>
              <a:gd name="connsiteY10" fmla="*/ 515007 h 515007"/>
              <a:gd name="connsiteX11" fmla="*/ 0 w 350159"/>
              <a:gd name="connsiteY11" fmla="*/ 494407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0159" h="515007">
                <a:moveTo>
                  <a:pt x="0" y="494407"/>
                </a:moveTo>
                <a:lnTo>
                  <a:pt x="0" y="20600"/>
                </a:lnTo>
                <a:cubicBezTo>
                  <a:pt x="0" y="9223"/>
                  <a:pt x="9223" y="0"/>
                  <a:pt x="20600" y="0"/>
                </a:cubicBezTo>
                <a:lnTo>
                  <a:pt x="263179" y="0"/>
                </a:lnTo>
                <a:cubicBezTo>
                  <a:pt x="274556" y="0"/>
                  <a:pt x="283779" y="9223"/>
                  <a:pt x="283779" y="20600"/>
                </a:cubicBezTo>
                <a:lnTo>
                  <a:pt x="283779" y="342220"/>
                </a:lnTo>
                <a:lnTo>
                  <a:pt x="350159" y="408600"/>
                </a:lnTo>
                <a:lnTo>
                  <a:pt x="283779" y="408600"/>
                </a:lnTo>
                <a:lnTo>
                  <a:pt x="283779" y="494407"/>
                </a:lnTo>
                <a:cubicBezTo>
                  <a:pt x="283779" y="505784"/>
                  <a:pt x="274556" y="515007"/>
                  <a:pt x="263179" y="515007"/>
                </a:cubicBezTo>
                <a:lnTo>
                  <a:pt x="20600" y="515007"/>
                </a:lnTo>
                <a:cubicBezTo>
                  <a:pt x="9223" y="515007"/>
                  <a:pt x="0" y="505784"/>
                  <a:pt x="0" y="49440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Group 19"/>
          <p:cNvGrpSpPr/>
          <p:nvPr userDrawn="1"/>
        </p:nvGrpSpPr>
        <p:grpSpPr>
          <a:xfrm>
            <a:off x="4275953" y="4820417"/>
            <a:ext cx="592094" cy="94356"/>
            <a:chOff x="4043083" y="641799"/>
            <a:chExt cx="731305" cy="116541"/>
          </a:xfrm>
        </p:grpSpPr>
        <p:sp>
          <p:nvSpPr>
            <p:cNvPr id="18" name="Oval 20"/>
            <p:cNvSpPr/>
            <p:nvPr/>
          </p:nvSpPr>
          <p:spPr>
            <a:xfrm>
              <a:off x="4043083" y="641799"/>
              <a:ext cx="116541" cy="1165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21"/>
            <p:cNvSpPr/>
            <p:nvPr/>
          </p:nvSpPr>
          <p:spPr>
            <a:xfrm>
              <a:off x="4350465" y="641799"/>
              <a:ext cx="116541" cy="1165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22"/>
            <p:cNvSpPr/>
            <p:nvPr/>
          </p:nvSpPr>
          <p:spPr>
            <a:xfrm>
              <a:off x="4657847" y="641799"/>
              <a:ext cx="116541" cy="11654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283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CF4B-9672-4EA3-85F7-6D004C9B75BE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A212-C821-4AE5-A814-084BF90678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CF4B-9672-4EA3-85F7-6D004C9B75BE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A212-C821-4AE5-A814-084BF90678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63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CF4B-9672-4EA3-85F7-6D004C9B75BE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A212-C821-4AE5-A814-084BF90678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1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" b="26237"/>
          <a:stretch/>
        </p:blipFill>
        <p:spPr>
          <a:xfrm>
            <a:off x="0" y="-1"/>
            <a:ext cx="9125712" cy="514350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 rot="5400000">
            <a:off x="8287159" y="207825"/>
            <a:ext cx="350159" cy="515007"/>
          </a:xfrm>
          <a:custGeom>
            <a:avLst/>
            <a:gdLst>
              <a:gd name="connsiteX0" fmla="*/ 0 w 350159"/>
              <a:gd name="connsiteY0" fmla="*/ 494407 h 515007"/>
              <a:gd name="connsiteX1" fmla="*/ 0 w 350159"/>
              <a:gd name="connsiteY1" fmla="*/ 20600 h 515007"/>
              <a:gd name="connsiteX2" fmla="*/ 20600 w 350159"/>
              <a:gd name="connsiteY2" fmla="*/ 0 h 515007"/>
              <a:gd name="connsiteX3" fmla="*/ 263179 w 350159"/>
              <a:gd name="connsiteY3" fmla="*/ 0 h 515007"/>
              <a:gd name="connsiteX4" fmla="*/ 283779 w 350159"/>
              <a:gd name="connsiteY4" fmla="*/ 20600 h 515007"/>
              <a:gd name="connsiteX5" fmla="*/ 283779 w 350159"/>
              <a:gd name="connsiteY5" fmla="*/ 342220 h 515007"/>
              <a:gd name="connsiteX6" fmla="*/ 350159 w 350159"/>
              <a:gd name="connsiteY6" fmla="*/ 408600 h 515007"/>
              <a:gd name="connsiteX7" fmla="*/ 283779 w 350159"/>
              <a:gd name="connsiteY7" fmla="*/ 408600 h 515007"/>
              <a:gd name="connsiteX8" fmla="*/ 283779 w 350159"/>
              <a:gd name="connsiteY8" fmla="*/ 494407 h 515007"/>
              <a:gd name="connsiteX9" fmla="*/ 263179 w 350159"/>
              <a:gd name="connsiteY9" fmla="*/ 515007 h 515007"/>
              <a:gd name="connsiteX10" fmla="*/ 20600 w 350159"/>
              <a:gd name="connsiteY10" fmla="*/ 515007 h 515007"/>
              <a:gd name="connsiteX11" fmla="*/ 0 w 350159"/>
              <a:gd name="connsiteY11" fmla="*/ 494407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0159" h="515007">
                <a:moveTo>
                  <a:pt x="0" y="494407"/>
                </a:moveTo>
                <a:lnTo>
                  <a:pt x="0" y="20600"/>
                </a:lnTo>
                <a:cubicBezTo>
                  <a:pt x="0" y="9223"/>
                  <a:pt x="9223" y="0"/>
                  <a:pt x="20600" y="0"/>
                </a:cubicBezTo>
                <a:lnTo>
                  <a:pt x="263179" y="0"/>
                </a:lnTo>
                <a:cubicBezTo>
                  <a:pt x="274556" y="0"/>
                  <a:pt x="283779" y="9223"/>
                  <a:pt x="283779" y="20600"/>
                </a:cubicBezTo>
                <a:lnTo>
                  <a:pt x="283779" y="342220"/>
                </a:lnTo>
                <a:lnTo>
                  <a:pt x="350159" y="408600"/>
                </a:lnTo>
                <a:lnTo>
                  <a:pt x="283779" y="408600"/>
                </a:lnTo>
                <a:lnTo>
                  <a:pt x="283779" y="494407"/>
                </a:lnTo>
                <a:cubicBezTo>
                  <a:pt x="283779" y="505784"/>
                  <a:pt x="274556" y="515007"/>
                  <a:pt x="263179" y="515007"/>
                </a:cubicBezTo>
                <a:lnTo>
                  <a:pt x="20600" y="515007"/>
                </a:lnTo>
                <a:cubicBezTo>
                  <a:pt x="9223" y="515007"/>
                  <a:pt x="0" y="505784"/>
                  <a:pt x="0" y="49440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5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9"/>
          <p:cNvGrpSpPr/>
          <p:nvPr userDrawn="1"/>
        </p:nvGrpSpPr>
        <p:grpSpPr>
          <a:xfrm>
            <a:off x="4275953" y="4820417"/>
            <a:ext cx="592094" cy="94356"/>
            <a:chOff x="4043083" y="641799"/>
            <a:chExt cx="731305" cy="116541"/>
          </a:xfrm>
        </p:grpSpPr>
        <p:sp>
          <p:nvSpPr>
            <p:cNvPr id="19" name="Oval 20"/>
            <p:cNvSpPr/>
            <p:nvPr/>
          </p:nvSpPr>
          <p:spPr>
            <a:xfrm>
              <a:off x="4043083" y="641799"/>
              <a:ext cx="116541" cy="1165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21"/>
            <p:cNvSpPr/>
            <p:nvPr/>
          </p:nvSpPr>
          <p:spPr>
            <a:xfrm>
              <a:off x="4350465" y="641799"/>
              <a:ext cx="116541" cy="1165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2"/>
            <p:cNvSpPr/>
            <p:nvPr/>
          </p:nvSpPr>
          <p:spPr>
            <a:xfrm>
              <a:off x="4657847" y="641799"/>
              <a:ext cx="116541" cy="11654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" b="60467"/>
          <a:stretch/>
        </p:blipFill>
        <p:spPr>
          <a:xfrm>
            <a:off x="0" y="-1"/>
            <a:ext cx="9125712" cy="2756648"/>
          </a:xfrm>
          <a:prstGeom prst="rect">
            <a:avLst/>
          </a:prstGeom>
        </p:spPr>
      </p:pic>
      <p:sp>
        <p:nvSpPr>
          <p:cNvPr id="23" name="矩形 22"/>
          <p:cNvSpPr/>
          <p:nvPr userDrawn="1"/>
        </p:nvSpPr>
        <p:spPr>
          <a:xfrm>
            <a:off x="0" y="2"/>
            <a:ext cx="9144000" cy="27566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 userDrawn="1"/>
        </p:nvSpPr>
        <p:spPr>
          <a:xfrm rot="5400000">
            <a:off x="8287159" y="207825"/>
            <a:ext cx="350159" cy="515007"/>
          </a:xfrm>
          <a:custGeom>
            <a:avLst/>
            <a:gdLst>
              <a:gd name="connsiteX0" fmla="*/ 0 w 350159"/>
              <a:gd name="connsiteY0" fmla="*/ 494407 h 515007"/>
              <a:gd name="connsiteX1" fmla="*/ 0 w 350159"/>
              <a:gd name="connsiteY1" fmla="*/ 20600 h 515007"/>
              <a:gd name="connsiteX2" fmla="*/ 20600 w 350159"/>
              <a:gd name="connsiteY2" fmla="*/ 0 h 515007"/>
              <a:gd name="connsiteX3" fmla="*/ 263179 w 350159"/>
              <a:gd name="connsiteY3" fmla="*/ 0 h 515007"/>
              <a:gd name="connsiteX4" fmla="*/ 283779 w 350159"/>
              <a:gd name="connsiteY4" fmla="*/ 20600 h 515007"/>
              <a:gd name="connsiteX5" fmla="*/ 283779 w 350159"/>
              <a:gd name="connsiteY5" fmla="*/ 342220 h 515007"/>
              <a:gd name="connsiteX6" fmla="*/ 350159 w 350159"/>
              <a:gd name="connsiteY6" fmla="*/ 408600 h 515007"/>
              <a:gd name="connsiteX7" fmla="*/ 283779 w 350159"/>
              <a:gd name="connsiteY7" fmla="*/ 408600 h 515007"/>
              <a:gd name="connsiteX8" fmla="*/ 283779 w 350159"/>
              <a:gd name="connsiteY8" fmla="*/ 494407 h 515007"/>
              <a:gd name="connsiteX9" fmla="*/ 263179 w 350159"/>
              <a:gd name="connsiteY9" fmla="*/ 515007 h 515007"/>
              <a:gd name="connsiteX10" fmla="*/ 20600 w 350159"/>
              <a:gd name="connsiteY10" fmla="*/ 515007 h 515007"/>
              <a:gd name="connsiteX11" fmla="*/ 0 w 350159"/>
              <a:gd name="connsiteY11" fmla="*/ 494407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0159" h="515007">
                <a:moveTo>
                  <a:pt x="0" y="494407"/>
                </a:moveTo>
                <a:lnTo>
                  <a:pt x="0" y="20600"/>
                </a:lnTo>
                <a:cubicBezTo>
                  <a:pt x="0" y="9223"/>
                  <a:pt x="9223" y="0"/>
                  <a:pt x="20600" y="0"/>
                </a:cubicBezTo>
                <a:lnTo>
                  <a:pt x="263179" y="0"/>
                </a:lnTo>
                <a:cubicBezTo>
                  <a:pt x="274556" y="0"/>
                  <a:pt x="283779" y="9223"/>
                  <a:pt x="283779" y="20600"/>
                </a:cubicBezTo>
                <a:lnTo>
                  <a:pt x="283779" y="342220"/>
                </a:lnTo>
                <a:lnTo>
                  <a:pt x="350159" y="408600"/>
                </a:lnTo>
                <a:lnTo>
                  <a:pt x="283779" y="408600"/>
                </a:lnTo>
                <a:lnTo>
                  <a:pt x="283779" y="494407"/>
                </a:lnTo>
                <a:cubicBezTo>
                  <a:pt x="283779" y="505784"/>
                  <a:pt x="274556" y="515007"/>
                  <a:pt x="263179" y="515007"/>
                </a:cubicBezTo>
                <a:lnTo>
                  <a:pt x="20600" y="515007"/>
                </a:lnTo>
                <a:cubicBezTo>
                  <a:pt x="9223" y="515007"/>
                  <a:pt x="0" y="505784"/>
                  <a:pt x="0" y="49440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67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" b="60467"/>
          <a:stretch/>
        </p:blipFill>
        <p:spPr>
          <a:xfrm>
            <a:off x="0" y="-1"/>
            <a:ext cx="9125712" cy="275664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2"/>
            <a:ext cx="9144000" cy="27566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5400000">
            <a:off x="8287159" y="207825"/>
            <a:ext cx="350159" cy="515007"/>
          </a:xfrm>
          <a:custGeom>
            <a:avLst/>
            <a:gdLst>
              <a:gd name="connsiteX0" fmla="*/ 0 w 350159"/>
              <a:gd name="connsiteY0" fmla="*/ 494407 h 515007"/>
              <a:gd name="connsiteX1" fmla="*/ 0 w 350159"/>
              <a:gd name="connsiteY1" fmla="*/ 20600 h 515007"/>
              <a:gd name="connsiteX2" fmla="*/ 20600 w 350159"/>
              <a:gd name="connsiteY2" fmla="*/ 0 h 515007"/>
              <a:gd name="connsiteX3" fmla="*/ 263179 w 350159"/>
              <a:gd name="connsiteY3" fmla="*/ 0 h 515007"/>
              <a:gd name="connsiteX4" fmla="*/ 283779 w 350159"/>
              <a:gd name="connsiteY4" fmla="*/ 20600 h 515007"/>
              <a:gd name="connsiteX5" fmla="*/ 283779 w 350159"/>
              <a:gd name="connsiteY5" fmla="*/ 342220 h 515007"/>
              <a:gd name="connsiteX6" fmla="*/ 350159 w 350159"/>
              <a:gd name="connsiteY6" fmla="*/ 408600 h 515007"/>
              <a:gd name="connsiteX7" fmla="*/ 283779 w 350159"/>
              <a:gd name="connsiteY7" fmla="*/ 408600 h 515007"/>
              <a:gd name="connsiteX8" fmla="*/ 283779 w 350159"/>
              <a:gd name="connsiteY8" fmla="*/ 494407 h 515007"/>
              <a:gd name="connsiteX9" fmla="*/ 263179 w 350159"/>
              <a:gd name="connsiteY9" fmla="*/ 515007 h 515007"/>
              <a:gd name="connsiteX10" fmla="*/ 20600 w 350159"/>
              <a:gd name="connsiteY10" fmla="*/ 515007 h 515007"/>
              <a:gd name="connsiteX11" fmla="*/ 0 w 350159"/>
              <a:gd name="connsiteY11" fmla="*/ 494407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0159" h="515007">
                <a:moveTo>
                  <a:pt x="0" y="494407"/>
                </a:moveTo>
                <a:lnTo>
                  <a:pt x="0" y="20600"/>
                </a:lnTo>
                <a:cubicBezTo>
                  <a:pt x="0" y="9223"/>
                  <a:pt x="9223" y="0"/>
                  <a:pt x="20600" y="0"/>
                </a:cubicBezTo>
                <a:lnTo>
                  <a:pt x="263179" y="0"/>
                </a:lnTo>
                <a:cubicBezTo>
                  <a:pt x="274556" y="0"/>
                  <a:pt x="283779" y="9223"/>
                  <a:pt x="283779" y="20600"/>
                </a:cubicBezTo>
                <a:lnTo>
                  <a:pt x="283779" y="342220"/>
                </a:lnTo>
                <a:lnTo>
                  <a:pt x="350159" y="408600"/>
                </a:lnTo>
                <a:lnTo>
                  <a:pt x="283779" y="408600"/>
                </a:lnTo>
                <a:lnTo>
                  <a:pt x="283779" y="494407"/>
                </a:lnTo>
                <a:cubicBezTo>
                  <a:pt x="283779" y="505784"/>
                  <a:pt x="274556" y="515007"/>
                  <a:pt x="263179" y="515007"/>
                </a:cubicBezTo>
                <a:lnTo>
                  <a:pt x="20600" y="515007"/>
                </a:lnTo>
                <a:cubicBezTo>
                  <a:pt x="9223" y="515007"/>
                  <a:pt x="0" y="505784"/>
                  <a:pt x="0" y="49440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6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9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64" b="26237"/>
          <a:stretch/>
        </p:blipFill>
        <p:spPr>
          <a:xfrm>
            <a:off x="0" y="-1"/>
            <a:ext cx="4557010" cy="5143501"/>
          </a:xfrm>
          <a:custGeom>
            <a:avLst/>
            <a:gdLst>
              <a:gd name="connsiteX0" fmla="*/ 0 w 4557010"/>
              <a:gd name="connsiteY0" fmla="*/ 0 h 5143501"/>
              <a:gd name="connsiteX1" fmla="*/ 4557010 w 4557010"/>
              <a:gd name="connsiteY1" fmla="*/ 0 h 5143501"/>
              <a:gd name="connsiteX2" fmla="*/ 4557010 w 4557010"/>
              <a:gd name="connsiteY2" fmla="*/ 5143501 h 5143501"/>
              <a:gd name="connsiteX3" fmla="*/ 0 w 4557010"/>
              <a:gd name="connsiteY3" fmla="*/ 514350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7010" h="5143501">
                <a:moveTo>
                  <a:pt x="0" y="0"/>
                </a:moveTo>
                <a:lnTo>
                  <a:pt x="4557010" y="0"/>
                </a:lnTo>
                <a:lnTo>
                  <a:pt x="4557010" y="5143501"/>
                </a:lnTo>
                <a:lnTo>
                  <a:pt x="0" y="5143501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455701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 rot="5400000">
            <a:off x="8287159" y="207825"/>
            <a:ext cx="350159" cy="515007"/>
          </a:xfrm>
          <a:custGeom>
            <a:avLst/>
            <a:gdLst>
              <a:gd name="connsiteX0" fmla="*/ 0 w 350159"/>
              <a:gd name="connsiteY0" fmla="*/ 494407 h 515007"/>
              <a:gd name="connsiteX1" fmla="*/ 0 w 350159"/>
              <a:gd name="connsiteY1" fmla="*/ 20600 h 515007"/>
              <a:gd name="connsiteX2" fmla="*/ 20600 w 350159"/>
              <a:gd name="connsiteY2" fmla="*/ 0 h 515007"/>
              <a:gd name="connsiteX3" fmla="*/ 263179 w 350159"/>
              <a:gd name="connsiteY3" fmla="*/ 0 h 515007"/>
              <a:gd name="connsiteX4" fmla="*/ 283779 w 350159"/>
              <a:gd name="connsiteY4" fmla="*/ 20600 h 515007"/>
              <a:gd name="connsiteX5" fmla="*/ 283779 w 350159"/>
              <a:gd name="connsiteY5" fmla="*/ 342220 h 515007"/>
              <a:gd name="connsiteX6" fmla="*/ 350159 w 350159"/>
              <a:gd name="connsiteY6" fmla="*/ 408600 h 515007"/>
              <a:gd name="connsiteX7" fmla="*/ 283779 w 350159"/>
              <a:gd name="connsiteY7" fmla="*/ 408600 h 515007"/>
              <a:gd name="connsiteX8" fmla="*/ 283779 w 350159"/>
              <a:gd name="connsiteY8" fmla="*/ 494407 h 515007"/>
              <a:gd name="connsiteX9" fmla="*/ 263179 w 350159"/>
              <a:gd name="connsiteY9" fmla="*/ 515007 h 515007"/>
              <a:gd name="connsiteX10" fmla="*/ 20600 w 350159"/>
              <a:gd name="connsiteY10" fmla="*/ 515007 h 515007"/>
              <a:gd name="connsiteX11" fmla="*/ 0 w 350159"/>
              <a:gd name="connsiteY11" fmla="*/ 494407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0159" h="515007">
                <a:moveTo>
                  <a:pt x="0" y="494407"/>
                </a:moveTo>
                <a:lnTo>
                  <a:pt x="0" y="20600"/>
                </a:lnTo>
                <a:cubicBezTo>
                  <a:pt x="0" y="9223"/>
                  <a:pt x="9223" y="0"/>
                  <a:pt x="20600" y="0"/>
                </a:cubicBezTo>
                <a:lnTo>
                  <a:pt x="263179" y="0"/>
                </a:lnTo>
                <a:cubicBezTo>
                  <a:pt x="274556" y="0"/>
                  <a:pt x="283779" y="9223"/>
                  <a:pt x="283779" y="20600"/>
                </a:cubicBezTo>
                <a:lnTo>
                  <a:pt x="283779" y="342220"/>
                </a:lnTo>
                <a:lnTo>
                  <a:pt x="350159" y="408600"/>
                </a:lnTo>
                <a:lnTo>
                  <a:pt x="283779" y="408600"/>
                </a:lnTo>
                <a:lnTo>
                  <a:pt x="283779" y="494407"/>
                </a:lnTo>
                <a:cubicBezTo>
                  <a:pt x="283779" y="505784"/>
                  <a:pt x="274556" y="515007"/>
                  <a:pt x="263179" y="515007"/>
                </a:cubicBezTo>
                <a:lnTo>
                  <a:pt x="20600" y="515007"/>
                </a:lnTo>
                <a:cubicBezTo>
                  <a:pt x="9223" y="515007"/>
                  <a:pt x="0" y="505784"/>
                  <a:pt x="0" y="49440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6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CF4B-9672-4EA3-85F7-6D004C9B75BE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A212-C821-4AE5-A814-084BF90678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3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CF4B-9672-4EA3-85F7-6D004C9B75BE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A212-C821-4AE5-A814-084BF90678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1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CF4B-9672-4EA3-85F7-6D004C9B75BE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A212-C821-4AE5-A814-084BF90678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5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CF4B-9672-4EA3-85F7-6D004C9B75BE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A212-C821-4AE5-A814-084BF90678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49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3906" y="1611516"/>
            <a:ext cx="846420" cy="911281"/>
            <a:chOff x="3440869" y="1418796"/>
            <a:chExt cx="872891" cy="993808"/>
          </a:xfrm>
        </p:grpSpPr>
        <p:grpSp>
          <p:nvGrpSpPr>
            <p:cNvPr id="14" name="Group 44"/>
            <p:cNvGrpSpPr>
              <a:grpSpLocks noChangeAspect="1"/>
            </p:cNvGrpSpPr>
            <p:nvPr/>
          </p:nvGrpSpPr>
          <p:grpSpPr bwMode="auto">
            <a:xfrm>
              <a:off x="3585330" y="1570041"/>
              <a:ext cx="583968" cy="567090"/>
              <a:chOff x="3202" y="1607"/>
              <a:chExt cx="1730" cy="1680"/>
            </a:xfrm>
            <a:solidFill>
              <a:schemeClr val="bg1"/>
            </a:solidFill>
          </p:grpSpPr>
          <p:sp>
            <p:nvSpPr>
              <p:cNvPr id="16" name="Freeform 45"/>
              <p:cNvSpPr>
                <a:spLocks/>
              </p:cNvSpPr>
              <p:nvPr/>
            </p:nvSpPr>
            <p:spPr bwMode="auto">
              <a:xfrm>
                <a:off x="3202" y="1607"/>
                <a:ext cx="1521" cy="1336"/>
              </a:xfrm>
              <a:custGeom>
                <a:avLst/>
                <a:gdLst>
                  <a:gd name="T0" fmla="*/ 93 w 327"/>
                  <a:gd name="T1" fmla="*/ 5 h 287"/>
                  <a:gd name="T2" fmla="*/ 123 w 327"/>
                  <a:gd name="T3" fmla="*/ 4 h 287"/>
                  <a:gd name="T4" fmla="*/ 201 w 327"/>
                  <a:gd name="T5" fmla="*/ 37 h 287"/>
                  <a:gd name="T6" fmla="*/ 224 w 327"/>
                  <a:gd name="T7" fmla="*/ 39 h 287"/>
                  <a:gd name="T8" fmla="*/ 299 w 327"/>
                  <a:gd name="T9" fmla="*/ 11 h 287"/>
                  <a:gd name="T10" fmla="*/ 320 w 327"/>
                  <a:gd name="T11" fmla="*/ 9 h 287"/>
                  <a:gd name="T12" fmla="*/ 325 w 327"/>
                  <a:gd name="T13" fmla="*/ 29 h 287"/>
                  <a:gd name="T14" fmla="*/ 325 w 327"/>
                  <a:gd name="T15" fmla="*/ 133 h 287"/>
                  <a:gd name="T16" fmla="*/ 297 w 327"/>
                  <a:gd name="T17" fmla="*/ 104 h 287"/>
                  <a:gd name="T18" fmla="*/ 296 w 327"/>
                  <a:gd name="T19" fmla="*/ 44 h 287"/>
                  <a:gd name="T20" fmla="*/ 214 w 327"/>
                  <a:gd name="T21" fmla="*/ 72 h 287"/>
                  <a:gd name="T22" fmla="*/ 109 w 327"/>
                  <a:gd name="T23" fmla="*/ 29 h 287"/>
                  <a:gd name="T24" fmla="*/ 27 w 327"/>
                  <a:gd name="T25" fmla="*/ 67 h 287"/>
                  <a:gd name="T26" fmla="*/ 27 w 327"/>
                  <a:gd name="T27" fmla="*/ 249 h 287"/>
                  <a:gd name="T28" fmla="*/ 94 w 327"/>
                  <a:gd name="T29" fmla="*/ 219 h 287"/>
                  <a:gd name="T30" fmla="*/ 105 w 327"/>
                  <a:gd name="T31" fmla="*/ 247 h 287"/>
                  <a:gd name="T32" fmla="*/ 23 w 327"/>
                  <a:gd name="T33" fmla="*/ 283 h 287"/>
                  <a:gd name="T34" fmla="*/ 2 w 327"/>
                  <a:gd name="T35" fmla="*/ 285 h 287"/>
                  <a:gd name="T36" fmla="*/ 2 w 327"/>
                  <a:gd name="T37" fmla="*/ 46 h 287"/>
                  <a:gd name="T38" fmla="*/ 93 w 327"/>
                  <a:gd name="T39" fmla="*/ 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7" h="287">
                    <a:moveTo>
                      <a:pt x="93" y="5"/>
                    </a:moveTo>
                    <a:cubicBezTo>
                      <a:pt x="102" y="0"/>
                      <a:pt x="113" y="0"/>
                      <a:pt x="123" y="4"/>
                    </a:cubicBezTo>
                    <a:cubicBezTo>
                      <a:pt x="149" y="15"/>
                      <a:pt x="175" y="25"/>
                      <a:pt x="201" y="37"/>
                    </a:cubicBezTo>
                    <a:cubicBezTo>
                      <a:pt x="208" y="41"/>
                      <a:pt x="216" y="42"/>
                      <a:pt x="224" y="39"/>
                    </a:cubicBezTo>
                    <a:cubicBezTo>
                      <a:pt x="249" y="30"/>
                      <a:pt x="274" y="20"/>
                      <a:pt x="299" y="11"/>
                    </a:cubicBezTo>
                    <a:cubicBezTo>
                      <a:pt x="305" y="8"/>
                      <a:pt x="313" y="7"/>
                      <a:pt x="320" y="9"/>
                    </a:cubicBezTo>
                    <a:cubicBezTo>
                      <a:pt x="327" y="13"/>
                      <a:pt x="325" y="22"/>
                      <a:pt x="325" y="29"/>
                    </a:cubicBezTo>
                    <a:cubicBezTo>
                      <a:pt x="325" y="64"/>
                      <a:pt x="326" y="99"/>
                      <a:pt x="325" y="133"/>
                    </a:cubicBezTo>
                    <a:cubicBezTo>
                      <a:pt x="316" y="123"/>
                      <a:pt x="307" y="113"/>
                      <a:pt x="297" y="104"/>
                    </a:cubicBezTo>
                    <a:cubicBezTo>
                      <a:pt x="296" y="84"/>
                      <a:pt x="297" y="64"/>
                      <a:pt x="296" y="44"/>
                    </a:cubicBezTo>
                    <a:cubicBezTo>
                      <a:pt x="268" y="50"/>
                      <a:pt x="242" y="66"/>
                      <a:pt x="214" y="72"/>
                    </a:cubicBezTo>
                    <a:cubicBezTo>
                      <a:pt x="178" y="61"/>
                      <a:pt x="144" y="43"/>
                      <a:pt x="109" y="29"/>
                    </a:cubicBezTo>
                    <a:cubicBezTo>
                      <a:pt x="98" y="34"/>
                      <a:pt x="44" y="59"/>
                      <a:pt x="27" y="67"/>
                    </a:cubicBezTo>
                    <a:cubicBezTo>
                      <a:pt x="26" y="81"/>
                      <a:pt x="25" y="203"/>
                      <a:pt x="27" y="249"/>
                    </a:cubicBezTo>
                    <a:cubicBezTo>
                      <a:pt x="50" y="241"/>
                      <a:pt x="72" y="229"/>
                      <a:pt x="94" y="219"/>
                    </a:cubicBezTo>
                    <a:cubicBezTo>
                      <a:pt x="101" y="227"/>
                      <a:pt x="103" y="237"/>
                      <a:pt x="105" y="247"/>
                    </a:cubicBezTo>
                    <a:cubicBezTo>
                      <a:pt x="77" y="258"/>
                      <a:pt x="51" y="272"/>
                      <a:pt x="23" y="283"/>
                    </a:cubicBezTo>
                    <a:cubicBezTo>
                      <a:pt x="16" y="287"/>
                      <a:pt x="9" y="285"/>
                      <a:pt x="2" y="285"/>
                    </a:cubicBezTo>
                    <a:cubicBezTo>
                      <a:pt x="1" y="235"/>
                      <a:pt x="0" y="77"/>
                      <a:pt x="2" y="46"/>
                    </a:cubicBezTo>
                    <a:cubicBezTo>
                      <a:pt x="32" y="32"/>
                      <a:pt x="63" y="19"/>
                      <a:pt x="9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17" name="Freeform 46"/>
              <p:cNvSpPr>
                <a:spLocks noEditPoints="1"/>
              </p:cNvSpPr>
              <p:nvPr/>
            </p:nvSpPr>
            <p:spPr bwMode="auto">
              <a:xfrm>
                <a:off x="3700" y="2068"/>
                <a:ext cx="1232" cy="1219"/>
              </a:xfrm>
              <a:custGeom>
                <a:avLst/>
                <a:gdLst>
                  <a:gd name="T0" fmla="*/ 13 w 265"/>
                  <a:gd name="T1" fmla="*/ 118 h 262"/>
                  <a:gd name="T2" fmla="*/ 98 w 265"/>
                  <a:gd name="T3" fmla="*/ 2 h 262"/>
                  <a:gd name="T4" fmla="*/ 167 w 265"/>
                  <a:gd name="T5" fmla="*/ 21 h 262"/>
                  <a:gd name="T6" fmla="*/ 198 w 265"/>
                  <a:gd name="T7" fmla="*/ 58 h 262"/>
                  <a:gd name="T8" fmla="*/ 206 w 265"/>
                  <a:gd name="T9" fmla="*/ 110 h 262"/>
                  <a:gd name="T10" fmla="*/ 184 w 265"/>
                  <a:gd name="T11" fmla="*/ 167 h 262"/>
                  <a:gd name="T12" fmla="*/ 215 w 265"/>
                  <a:gd name="T13" fmla="*/ 181 h 262"/>
                  <a:gd name="T14" fmla="*/ 255 w 265"/>
                  <a:gd name="T15" fmla="*/ 220 h 262"/>
                  <a:gd name="T16" fmla="*/ 224 w 265"/>
                  <a:gd name="T17" fmla="*/ 252 h 262"/>
                  <a:gd name="T18" fmla="*/ 177 w 265"/>
                  <a:gd name="T19" fmla="*/ 211 h 262"/>
                  <a:gd name="T20" fmla="*/ 161 w 265"/>
                  <a:gd name="T21" fmla="*/ 183 h 262"/>
                  <a:gd name="T22" fmla="*/ 90 w 265"/>
                  <a:gd name="T23" fmla="*/ 195 h 262"/>
                  <a:gd name="T24" fmla="*/ 13 w 265"/>
                  <a:gd name="T25" fmla="*/ 118 h 262"/>
                  <a:gd name="T26" fmla="*/ 100 w 265"/>
                  <a:gd name="T27" fmla="*/ 36 h 262"/>
                  <a:gd name="T28" fmla="*/ 50 w 265"/>
                  <a:gd name="T29" fmla="*/ 74 h 262"/>
                  <a:gd name="T30" fmla="*/ 82 w 265"/>
                  <a:gd name="T31" fmla="*/ 158 h 262"/>
                  <a:gd name="T32" fmla="*/ 171 w 265"/>
                  <a:gd name="T33" fmla="*/ 115 h 262"/>
                  <a:gd name="T34" fmla="*/ 100 w 265"/>
                  <a:gd name="T35" fmla="*/ 3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5" h="262">
                    <a:moveTo>
                      <a:pt x="13" y="118"/>
                    </a:moveTo>
                    <a:cubicBezTo>
                      <a:pt x="0" y="64"/>
                      <a:pt x="44" y="7"/>
                      <a:pt x="98" y="2"/>
                    </a:cubicBezTo>
                    <a:cubicBezTo>
                      <a:pt x="120" y="0"/>
                      <a:pt x="150" y="7"/>
                      <a:pt x="167" y="21"/>
                    </a:cubicBezTo>
                    <a:cubicBezTo>
                      <a:pt x="180" y="30"/>
                      <a:pt x="190" y="44"/>
                      <a:pt x="198" y="58"/>
                    </a:cubicBezTo>
                    <a:cubicBezTo>
                      <a:pt x="205" y="72"/>
                      <a:pt x="207" y="95"/>
                      <a:pt x="206" y="110"/>
                    </a:cubicBezTo>
                    <a:cubicBezTo>
                      <a:pt x="205" y="131"/>
                      <a:pt x="192" y="148"/>
                      <a:pt x="184" y="167"/>
                    </a:cubicBezTo>
                    <a:cubicBezTo>
                      <a:pt x="195" y="170"/>
                      <a:pt x="207" y="172"/>
                      <a:pt x="215" y="181"/>
                    </a:cubicBezTo>
                    <a:cubicBezTo>
                      <a:pt x="228" y="195"/>
                      <a:pt x="246" y="204"/>
                      <a:pt x="255" y="220"/>
                    </a:cubicBezTo>
                    <a:cubicBezTo>
                      <a:pt x="265" y="239"/>
                      <a:pt x="242" y="262"/>
                      <a:pt x="224" y="252"/>
                    </a:cubicBezTo>
                    <a:cubicBezTo>
                      <a:pt x="207" y="240"/>
                      <a:pt x="192" y="225"/>
                      <a:pt x="177" y="211"/>
                    </a:cubicBezTo>
                    <a:cubicBezTo>
                      <a:pt x="168" y="204"/>
                      <a:pt x="172" y="189"/>
                      <a:pt x="161" y="183"/>
                    </a:cubicBezTo>
                    <a:cubicBezTo>
                      <a:pt x="139" y="193"/>
                      <a:pt x="114" y="202"/>
                      <a:pt x="90" y="195"/>
                    </a:cubicBezTo>
                    <a:cubicBezTo>
                      <a:pt x="51" y="188"/>
                      <a:pt x="20" y="156"/>
                      <a:pt x="13" y="118"/>
                    </a:cubicBezTo>
                    <a:close/>
                    <a:moveTo>
                      <a:pt x="100" y="36"/>
                    </a:moveTo>
                    <a:cubicBezTo>
                      <a:pt x="78" y="40"/>
                      <a:pt x="59" y="54"/>
                      <a:pt x="50" y="74"/>
                    </a:cubicBezTo>
                    <a:cubicBezTo>
                      <a:pt x="38" y="105"/>
                      <a:pt x="50" y="145"/>
                      <a:pt x="82" y="158"/>
                    </a:cubicBezTo>
                    <a:cubicBezTo>
                      <a:pt x="117" y="175"/>
                      <a:pt x="163" y="153"/>
                      <a:pt x="171" y="115"/>
                    </a:cubicBezTo>
                    <a:cubicBezTo>
                      <a:pt x="184" y="73"/>
                      <a:pt x="142" y="28"/>
                      <a:pt x="100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18" name="Freeform 47"/>
              <p:cNvSpPr>
                <a:spLocks/>
              </p:cNvSpPr>
              <p:nvPr/>
            </p:nvSpPr>
            <p:spPr bwMode="auto">
              <a:xfrm>
                <a:off x="3951" y="2501"/>
                <a:ext cx="279" cy="297"/>
              </a:xfrm>
              <a:custGeom>
                <a:avLst/>
                <a:gdLst>
                  <a:gd name="T0" fmla="*/ 0 w 60"/>
                  <a:gd name="T1" fmla="*/ 10 h 64"/>
                  <a:gd name="T2" fmla="*/ 19 w 60"/>
                  <a:gd name="T3" fmla="*/ 1 h 64"/>
                  <a:gd name="T4" fmla="*/ 31 w 60"/>
                  <a:gd name="T5" fmla="*/ 27 h 64"/>
                  <a:gd name="T6" fmla="*/ 59 w 60"/>
                  <a:gd name="T7" fmla="*/ 42 h 64"/>
                  <a:gd name="T8" fmla="*/ 60 w 60"/>
                  <a:gd name="T9" fmla="*/ 58 h 64"/>
                  <a:gd name="T10" fmla="*/ 0 w 60"/>
                  <a:gd name="T11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4">
                    <a:moveTo>
                      <a:pt x="0" y="10"/>
                    </a:moveTo>
                    <a:cubicBezTo>
                      <a:pt x="1" y="0"/>
                      <a:pt x="12" y="0"/>
                      <a:pt x="19" y="1"/>
                    </a:cubicBezTo>
                    <a:cubicBezTo>
                      <a:pt x="21" y="10"/>
                      <a:pt x="24" y="20"/>
                      <a:pt x="31" y="27"/>
                    </a:cubicBezTo>
                    <a:cubicBezTo>
                      <a:pt x="38" y="35"/>
                      <a:pt x="49" y="38"/>
                      <a:pt x="59" y="42"/>
                    </a:cubicBezTo>
                    <a:cubicBezTo>
                      <a:pt x="60" y="47"/>
                      <a:pt x="60" y="52"/>
                      <a:pt x="60" y="58"/>
                    </a:cubicBezTo>
                    <a:cubicBezTo>
                      <a:pt x="31" y="64"/>
                      <a:pt x="4" y="38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  <p:sp>
          <p:nvSpPr>
            <p:cNvPr id="15" name="任意多边形 14"/>
            <p:cNvSpPr/>
            <p:nvPr/>
          </p:nvSpPr>
          <p:spPr>
            <a:xfrm rot="10800000">
              <a:off x="3440869" y="1418796"/>
              <a:ext cx="872891" cy="993808"/>
            </a:xfrm>
            <a:custGeom>
              <a:avLst/>
              <a:gdLst>
                <a:gd name="connsiteX0" fmla="*/ 770660 w 826161"/>
                <a:gd name="connsiteY0" fmla="*/ 940604 h 940604"/>
                <a:gd name="connsiteX1" fmla="*/ 55501 w 826161"/>
                <a:gd name="connsiteY1" fmla="*/ 940604 h 940604"/>
                <a:gd name="connsiteX2" fmla="*/ 0 w 826161"/>
                <a:gd name="connsiteY2" fmla="*/ 885103 h 940604"/>
                <a:gd name="connsiteX3" fmla="*/ 0 w 826161"/>
                <a:gd name="connsiteY3" fmla="*/ 169944 h 940604"/>
                <a:gd name="connsiteX4" fmla="*/ 55501 w 826161"/>
                <a:gd name="connsiteY4" fmla="*/ 114443 h 940604"/>
                <a:gd name="connsiteX5" fmla="*/ 346704 w 826161"/>
                <a:gd name="connsiteY5" fmla="*/ 114443 h 940604"/>
                <a:gd name="connsiteX6" fmla="*/ 413081 w 826161"/>
                <a:gd name="connsiteY6" fmla="*/ 0 h 940604"/>
                <a:gd name="connsiteX7" fmla="*/ 479458 w 826161"/>
                <a:gd name="connsiteY7" fmla="*/ 114443 h 940604"/>
                <a:gd name="connsiteX8" fmla="*/ 770660 w 826161"/>
                <a:gd name="connsiteY8" fmla="*/ 114443 h 940604"/>
                <a:gd name="connsiteX9" fmla="*/ 826161 w 826161"/>
                <a:gd name="connsiteY9" fmla="*/ 169944 h 940604"/>
                <a:gd name="connsiteX10" fmla="*/ 826161 w 826161"/>
                <a:gd name="connsiteY10" fmla="*/ 885103 h 940604"/>
                <a:gd name="connsiteX11" fmla="*/ 770660 w 826161"/>
                <a:gd name="connsiteY11" fmla="*/ 940604 h 94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6161" h="940604">
                  <a:moveTo>
                    <a:pt x="770660" y="940604"/>
                  </a:moveTo>
                  <a:lnTo>
                    <a:pt x="55501" y="940604"/>
                  </a:lnTo>
                  <a:cubicBezTo>
                    <a:pt x="24849" y="940604"/>
                    <a:pt x="0" y="915755"/>
                    <a:pt x="0" y="885103"/>
                  </a:cubicBezTo>
                  <a:lnTo>
                    <a:pt x="0" y="169944"/>
                  </a:lnTo>
                  <a:cubicBezTo>
                    <a:pt x="0" y="139292"/>
                    <a:pt x="24849" y="114443"/>
                    <a:pt x="55501" y="114443"/>
                  </a:cubicBezTo>
                  <a:lnTo>
                    <a:pt x="346704" y="114443"/>
                  </a:lnTo>
                  <a:lnTo>
                    <a:pt x="413081" y="0"/>
                  </a:lnTo>
                  <a:lnTo>
                    <a:pt x="479458" y="114443"/>
                  </a:lnTo>
                  <a:lnTo>
                    <a:pt x="770660" y="114443"/>
                  </a:lnTo>
                  <a:cubicBezTo>
                    <a:pt x="801312" y="114443"/>
                    <a:pt x="826161" y="139292"/>
                    <a:pt x="826161" y="169944"/>
                  </a:cubicBezTo>
                  <a:lnTo>
                    <a:pt x="826161" y="885103"/>
                  </a:lnTo>
                  <a:cubicBezTo>
                    <a:pt x="826161" y="915755"/>
                    <a:pt x="801312" y="940604"/>
                    <a:pt x="770660" y="940604"/>
                  </a:cubicBezTo>
                  <a:close/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393905" y="3635390"/>
            <a:ext cx="3775393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第</a:t>
            </a:r>
            <a:r>
              <a:rPr lang="en-US" altLang="zh-TW" sz="20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20</a:t>
            </a:r>
            <a:r>
              <a:rPr lang="zh-TW" altLang="en-US" sz="20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組：賴柏霖、謝昊辰、王妍</a:t>
            </a:r>
            <a:endParaRPr lang="zh-CN" altLang="zh-CN" sz="2000" b="1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52" name="矩形 39"/>
          <p:cNvSpPr/>
          <p:nvPr/>
        </p:nvSpPr>
        <p:spPr>
          <a:xfrm>
            <a:off x="295508" y="483341"/>
            <a:ext cx="48237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如何挑選好的</a:t>
            </a:r>
            <a:r>
              <a:rPr lang="en-US" altLang="zh-TW" sz="44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ETF?</a:t>
            </a:r>
            <a:endParaRPr lang="zh-CN" altLang="zh-CN" sz="44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91340"/>
              </p:ext>
            </p:extLst>
          </p:nvPr>
        </p:nvGraphicFramePr>
        <p:xfrm>
          <a:off x="393905" y="4094299"/>
          <a:ext cx="5481794" cy="647219"/>
        </p:xfrm>
        <a:graphic>
          <a:graphicData uri="http://schemas.openxmlformats.org/drawingml/2006/table">
            <a:tbl>
              <a:tblPr/>
              <a:tblGrid>
                <a:gridCol w="5481794"/>
              </a:tblGrid>
              <a:tr h="64721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ranklin Gothic Medium Cond" panose="020B0606030402020204" pitchFamily="34" charset="0"/>
                          <a:ea typeface="Hiragino Sans GB W3" panose="020B0300000000000000" pitchFamily="34" charset="-122"/>
                          <a:cs typeface="Open Sans" panose="020B0606030504020204" pitchFamily="34" charset="0"/>
                        </a:rPr>
                        <a:t>Fintech-Text </a:t>
                      </a:r>
                      <a:r>
                        <a:rPr lang="en-US" sz="16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ranklin Gothic Medium Cond" panose="020B0606030402020204" pitchFamily="34" charset="0"/>
                          <a:ea typeface="Hiragino Sans GB W3" panose="020B0300000000000000" pitchFamily="34" charset="-122"/>
                          <a:cs typeface="Open Sans" panose="020B0606030504020204" pitchFamily="34" charset="0"/>
                        </a:rPr>
                        <a:t>Mining and Machine Learning</a:t>
                      </a:r>
                    </a:p>
                  </a:txBody>
                  <a:tcPr marL="34440" marR="34440" marT="34440" marB="3444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9" t="10520" r="5430" b="17484"/>
          <a:stretch/>
        </p:blipFill>
        <p:spPr>
          <a:xfrm>
            <a:off x="5767632" y="875306"/>
            <a:ext cx="3376368" cy="426819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148118" y="267897"/>
            <a:ext cx="615636" cy="420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40"/>
          <a:stretch/>
        </p:blipFill>
        <p:spPr>
          <a:xfrm>
            <a:off x="6164048" y="1252782"/>
            <a:ext cx="2619969" cy="34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14:window dir="ver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6 -2.46914E-7 L -0.25 -2.46914E-7 " pathEditMode="relative" rAng="0" ptsTypes="AA">
                                      <p:cBhvr>
                                        <p:cTn id="15" dur="12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327768" y="1772448"/>
            <a:ext cx="1487836" cy="148783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93627" y="2254756"/>
            <a:ext cx="155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bg1"/>
                </a:solidFill>
                <a:latin typeface="HelveticaNeueLT Pro 67 MdCn" panose="020B0606030502030204" pitchFamily="34" charset="0"/>
              </a:defRPr>
            </a:lvl1pPr>
          </a:lstStyle>
          <a:p>
            <a:r>
              <a:rPr lang="en-US" altLang="zh-CN" sz="2800" b="1" dirty="0" smtClean="0">
                <a:ea typeface="Hiragino Sans GB W3" panose="020B0300000000000000" pitchFamily="34" charset="-122"/>
              </a:rPr>
              <a:t>D</a:t>
            </a:r>
            <a:r>
              <a:rPr lang="en-US" altLang="zh-TW" sz="2800" b="1" dirty="0" smtClean="0">
                <a:ea typeface="Hiragino Sans GB W3" panose="020B0300000000000000" pitchFamily="34" charset="-122"/>
              </a:rPr>
              <a:t>emo</a:t>
            </a:r>
            <a:endParaRPr lang="zh-CN" altLang="zh-CN" sz="2800" b="1" dirty="0">
              <a:ea typeface="Hiragino Sans GB W3" panose="020B03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70757" y="286243"/>
            <a:ext cx="364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HelveticaNeueLT Pro 77 BdCn" panose="020B0706030502030204" pitchFamily="34" charset="0"/>
              </a:rPr>
              <a:t>09</a:t>
            </a:r>
            <a:endParaRPr lang="zh-CN" altLang="en-US" b="1" dirty="0"/>
          </a:p>
        </p:txBody>
      </p:sp>
      <p:sp>
        <p:nvSpPr>
          <p:cNvPr id="23" name="矩形 39"/>
          <p:cNvSpPr/>
          <p:nvPr/>
        </p:nvSpPr>
        <p:spPr>
          <a:xfrm>
            <a:off x="293627" y="101796"/>
            <a:ext cx="3934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S</a:t>
            </a:r>
            <a:r>
              <a:rPr lang="en-US" altLang="zh-TW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olution</a:t>
            </a:r>
            <a:r>
              <a:rPr lang="zh-TW" altLang="en-US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  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前端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使用者介面</a:t>
            </a:r>
            <a:endParaRPr lang="zh-CN" altLang="zh-CN" sz="24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pic>
        <p:nvPicPr>
          <p:cNvPr id="18" name="Picture 2" descr="https://scontent-hkg3-1.xx.fbcdn.net/v/t1.15752-9/s2048x2048/62160531_2203702316393822_3656901633041760256_n.png?_nc_cat=111&amp;_nc_ht=scontent-hkg3-1.xx&amp;oh=976b52acc32ecf81d52deb1b730a0e92&amp;oe=5D85F0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90" y="934439"/>
            <a:ext cx="6583372" cy="3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">
        <p14:flythrough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46914E-6 L 2.5E-6 0.08765 " pathEditMode="relative" rAng="0" ptsTypes="AA">
                                      <p:cBhvr>
                                        <p:cTn id="15" dur="12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270756" y="286243"/>
            <a:ext cx="364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HelveticaNeueLT Pro 77 BdCn" panose="020B0706030502030204" pitchFamily="34" charset="0"/>
              </a:rPr>
              <a:t>10</a:t>
            </a:r>
            <a:endParaRPr lang="zh-CN" altLang="en-US" b="1" dirty="0"/>
          </a:p>
        </p:txBody>
      </p:sp>
      <p:sp>
        <p:nvSpPr>
          <p:cNvPr id="23" name="矩形 39"/>
          <p:cNvSpPr/>
          <p:nvPr/>
        </p:nvSpPr>
        <p:spPr>
          <a:xfrm>
            <a:off x="293627" y="101796"/>
            <a:ext cx="3934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S</a:t>
            </a:r>
            <a:r>
              <a:rPr lang="en-US" altLang="zh-TW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olution</a:t>
            </a:r>
            <a:r>
              <a:rPr lang="zh-TW" altLang="en-US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  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前端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使用者介面</a:t>
            </a:r>
            <a:endParaRPr lang="zh-CN" altLang="zh-CN" sz="24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pic>
        <p:nvPicPr>
          <p:cNvPr id="18" name="Picture 2" descr="https://scontent-hkg3-1.xx.fbcdn.net/v/t1.15752-9/s2048x2048/62160531_2203702316393822_3656901633041760256_n.png?_nc_cat=111&amp;_nc_ht=scontent-hkg3-1.xx&amp;oh=976b52acc32ecf81d52deb1b730a0e92&amp;oe=5D85F0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08" y="686571"/>
            <a:ext cx="7957970" cy="445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箭頭接點 2"/>
          <p:cNvCxnSpPr/>
          <p:nvPr/>
        </p:nvCxnSpPr>
        <p:spPr>
          <a:xfrm flipH="1">
            <a:off x="5223976" y="1063768"/>
            <a:ext cx="613458" cy="451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837434" y="812103"/>
            <a:ext cx="2349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使用者輸入「新聞標題」</a:t>
            </a:r>
            <a:endParaRPr kumimoji="1" lang="zh-TW" altLang="en-US" sz="1600" b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15" name="直線箭頭接點 14"/>
          <p:cNvCxnSpPr/>
          <p:nvPr/>
        </p:nvCxnSpPr>
        <p:spPr>
          <a:xfrm flipH="1" flipV="1">
            <a:off x="5563004" y="2462454"/>
            <a:ext cx="698179" cy="177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177951" y="2462963"/>
            <a:ext cx="2349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b="1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使用者輸入「新聞內容」</a:t>
            </a:r>
            <a:endParaRPr kumimoji="1" lang="zh-TW" altLang="en-US" sz="1600" b="1" dirty="0">
              <a:ln w="0"/>
              <a:solidFill>
                <a:schemeClr val="accent4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1562581" y="1572590"/>
            <a:ext cx="6370685" cy="282404"/>
          </a:xfrm>
          <a:prstGeom prst="frame">
            <a:avLst>
              <a:gd name="adj1" fmla="val 2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1" name="框架 20"/>
          <p:cNvSpPr/>
          <p:nvPr/>
        </p:nvSpPr>
        <p:spPr>
          <a:xfrm>
            <a:off x="1562582" y="1939015"/>
            <a:ext cx="6370684" cy="500754"/>
          </a:xfrm>
          <a:prstGeom prst="frame">
            <a:avLst>
              <a:gd name="adj1" fmla="val 224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2" name="框架 21"/>
          <p:cNvSpPr/>
          <p:nvPr/>
        </p:nvSpPr>
        <p:spPr>
          <a:xfrm>
            <a:off x="974202" y="2895882"/>
            <a:ext cx="1675865" cy="683727"/>
          </a:xfrm>
          <a:prstGeom prst="frame">
            <a:avLst>
              <a:gd name="adj1" fmla="val 3901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cxnSp>
        <p:nvCxnSpPr>
          <p:cNvPr id="24" name="直線箭頭接點 23"/>
          <p:cNvCxnSpPr/>
          <p:nvPr/>
        </p:nvCxnSpPr>
        <p:spPr>
          <a:xfrm flipH="1" flipV="1">
            <a:off x="1040051" y="3582857"/>
            <a:ext cx="365443" cy="11584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400445" y="4741333"/>
            <a:ext cx="7109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輸出新聞對成份股的漲跌預測，再根據成份股佔</a:t>
            </a:r>
            <a:r>
              <a:rPr kumimoji="1" lang="en-US" altLang="zh-TW" sz="16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ETF</a:t>
            </a:r>
            <a:r>
              <a:rPr kumimoji="1" lang="zh-TW" altLang="en-US" sz="16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的比例，推測</a:t>
            </a:r>
            <a:r>
              <a:rPr kumimoji="1" lang="en-US" altLang="zh-TW" sz="16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ETF</a:t>
            </a:r>
            <a:r>
              <a:rPr kumimoji="1" lang="zh-TW" altLang="en-US" sz="16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漲跌</a:t>
            </a:r>
            <a:endParaRPr kumimoji="1" lang="zh-TW" altLang="en-US" sz="1600" b="1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6" name="框架 25"/>
          <p:cNvSpPr/>
          <p:nvPr/>
        </p:nvSpPr>
        <p:spPr>
          <a:xfrm>
            <a:off x="960918" y="2456703"/>
            <a:ext cx="495349" cy="346628"/>
          </a:xfrm>
          <a:prstGeom prst="frame">
            <a:avLst>
              <a:gd name="adj1" fmla="val 4372"/>
            </a:avLst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405494" y="2563413"/>
            <a:ext cx="1443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點擊「送出」</a:t>
            </a:r>
          </a:p>
        </p:txBody>
      </p:sp>
    </p:spTree>
    <p:extLst>
      <p:ext uri="{BB962C8B-B14F-4D97-AF65-F5344CB8AC3E}">
        <p14:creationId xmlns:p14="http://schemas.microsoft.com/office/powerpoint/2010/main" val="152229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">
        <p14:flythrough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21" grpId="0" animBg="1"/>
      <p:bldP spid="22" grpId="0" animBg="1"/>
      <p:bldP spid="25" grpId="0"/>
      <p:bldP spid="26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087"/>
          <p:cNvSpPr>
            <a:spLocks/>
          </p:cNvSpPr>
          <p:nvPr/>
        </p:nvSpPr>
        <p:spPr bwMode="auto">
          <a:xfrm rot="356891">
            <a:off x="6223281" y="2439452"/>
            <a:ext cx="2795282" cy="2566120"/>
          </a:xfrm>
          <a:custGeom>
            <a:avLst/>
            <a:gdLst>
              <a:gd name="T0" fmla="*/ 41 w 506"/>
              <a:gd name="T1" fmla="*/ 231 h 460"/>
              <a:gd name="T2" fmla="*/ 92 w 506"/>
              <a:gd name="T3" fmla="*/ 278 h 460"/>
              <a:gd name="T4" fmla="*/ 134 w 506"/>
              <a:gd name="T5" fmla="*/ 287 h 460"/>
              <a:gd name="T6" fmla="*/ 173 w 506"/>
              <a:gd name="T7" fmla="*/ 280 h 460"/>
              <a:gd name="T8" fmla="*/ 185 w 506"/>
              <a:gd name="T9" fmla="*/ 287 h 460"/>
              <a:gd name="T10" fmla="*/ 198 w 506"/>
              <a:gd name="T11" fmla="*/ 280 h 460"/>
              <a:gd name="T12" fmla="*/ 208 w 506"/>
              <a:gd name="T13" fmla="*/ 288 h 460"/>
              <a:gd name="T14" fmla="*/ 213 w 506"/>
              <a:gd name="T15" fmla="*/ 304 h 460"/>
              <a:gd name="T16" fmla="*/ 232 w 506"/>
              <a:gd name="T17" fmla="*/ 316 h 460"/>
              <a:gd name="T18" fmla="*/ 256 w 506"/>
              <a:gd name="T19" fmla="*/ 316 h 460"/>
              <a:gd name="T20" fmla="*/ 275 w 506"/>
              <a:gd name="T21" fmla="*/ 332 h 460"/>
              <a:gd name="T22" fmla="*/ 291 w 506"/>
              <a:gd name="T23" fmla="*/ 323 h 460"/>
              <a:gd name="T24" fmla="*/ 304 w 506"/>
              <a:gd name="T25" fmla="*/ 332 h 460"/>
              <a:gd name="T26" fmla="*/ 315 w 506"/>
              <a:gd name="T27" fmla="*/ 309 h 460"/>
              <a:gd name="T28" fmla="*/ 330 w 506"/>
              <a:gd name="T29" fmla="*/ 301 h 460"/>
              <a:gd name="T30" fmla="*/ 333 w 506"/>
              <a:gd name="T31" fmla="*/ 284 h 460"/>
              <a:gd name="T32" fmla="*/ 326 w 506"/>
              <a:gd name="T33" fmla="*/ 251 h 460"/>
              <a:gd name="T34" fmla="*/ 324 w 506"/>
              <a:gd name="T35" fmla="*/ 249 h 460"/>
              <a:gd name="T36" fmla="*/ 309 w 506"/>
              <a:gd name="T37" fmla="*/ 264 h 460"/>
              <a:gd name="T38" fmla="*/ 285 w 506"/>
              <a:gd name="T39" fmla="*/ 245 h 460"/>
              <a:gd name="T40" fmla="*/ 269 w 506"/>
              <a:gd name="T41" fmla="*/ 224 h 460"/>
              <a:gd name="T42" fmla="*/ 285 w 506"/>
              <a:gd name="T43" fmla="*/ 210 h 460"/>
              <a:gd name="T44" fmla="*/ 289 w 506"/>
              <a:gd name="T45" fmla="*/ 188 h 460"/>
              <a:gd name="T46" fmla="*/ 301 w 506"/>
              <a:gd name="T47" fmla="*/ 180 h 460"/>
              <a:gd name="T48" fmla="*/ 299 w 506"/>
              <a:gd name="T49" fmla="*/ 150 h 460"/>
              <a:gd name="T50" fmla="*/ 307 w 506"/>
              <a:gd name="T51" fmla="*/ 145 h 460"/>
              <a:gd name="T52" fmla="*/ 321 w 506"/>
              <a:gd name="T53" fmla="*/ 153 h 460"/>
              <a:gd name="T54" fmla="*/ 330 w 506"/>
              <a:gd name="T55" fmla="*/ 167 h 460"/>
              <a:gd name="T56" fmla="*/ 348 w 506"/>
              <a:gd name="T57" fmla="*/ 153 h 460"/>
              <a:gd name="T58" fmla="*/ 355 w 506"/>
              <a:gd name="T59" fmla="*/ 145 h 460"/>
              <a:gd name="T60" fmla="*/ 352 w 506"/>
              <a:gd name="T61" fmla="*/ 130 h 460"/>
              <a:gd name="T62" fmla="*/ 330 w 506"/>
              <a:gd name="T63" fmla="*/ 118 h 460"/>
              <a:gd name="T64" fmla="*/ 325 w 506"/>
              <a:gd name="T65" fmla="*/ 103 h 460"/>
              <a:gd name="T66" fmla="*/ 286 w 506"/>
              <a:gd name="T67" fmla="*/ 109 h 460"/>
              <a:gd name="T68" fmla="*/ 262 w 506"/>
              <a:gd name="T69" fmla="*/ 86 h 460"/>
              <a:gd name="T70" fmla="*/ 251 w 506"/>
              <a:gd name="T71" fmla="*/ 83 h 460"/>
              <a:gd name="T72" fmla="*/ 251 w 506"/>
              <a:gd name="T73" fmla="*/ 68 h 460"/>
              <a:gd name="T74" fmla="*/ 305 w 506"/>
              <a:gd name="T75" fmla="*/ 6 h 460"/>
              <a:gd name="T76" fmla="*/ 285 w 506"/>
              <a:gd name="T77" fmla="*/ 12 h 460"/>
              <a:gd name="T78" fmla="*/ 273 w 506"/>
              <a:gd name="T79" fmla="*/ 20 h 460"/>
              <a:gd name="T80" fmla="*/ 269 w 506"/>
              <a:gd name="T81" fmla="*/ 13 h 460"/>
              <a:gd name="T82" fmla="*/ 269 w 506"/>
              <a:gd name="T83" fmla="*/ 4 h 460"/>
              <a:gd name="T84" fmla="*/ 259 w 506"/>
              <a:gd name="T85" fmla="*/ 0 h 460"/>
              <a:gd name="T86" fmla="*/ 234 w 506"/>
              <a:gd name="T87" fmla="*/ 10 h 460"/>
              <a:gd name="T88" fmla="*/ 173 w 506"/>
              <a:gd name="T89" fmla="*/ 2 h 460"/>
              <a:gd name="T90" fmla="*/ 169 w 506"/>
              <a:gd name="T91" fmla="*/ 54 h 460"/>
              <a:gd name="T92" fmla="*/ 140 w 506"/>
              <a:gd name="T93" fmla="*/ 78 h 460"/>
              <a:gd name="T94" fmla="*/ 100 w 506"/>
              <a:gd name="T95" fmla="*/ 86 h 460"/>
              <a:gd name="T96" fmla="*/ 45 w 506"/>
              <a:gd name="T97" fmla="*/ 126 h 460"/>
              <a:gd name="T98" fmla="*/ 0 w 506"/>
              <a:gd name="T99" fmla="*/ 138 h 460"/>
              <a:gd name="T100" fmla="*/ 0 w 506"/>
              <a:gd name="T101" fmla="*/ 146 h 460"/>
              <a:gd name="T102" fmla="*/ 41 w 506"/>
              <a:gd name="T103" fmla="*/ 212 h 460"/>
              <a:gd name="T104" fmla="*/ 41 w 506"/>
              <a:gd name="T105" fmla="*/ 231 h 460"/>
              <a:gd name="T106" fmla="*/ 41 w 506"/>
              <a:gd name="T107" fmla="*/ 231 h 46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06"/>
              <a:gd name="T163" fmla="*/ 0 h 460"/>
              <a:gd name="T164" fmla="*/ 506 w 506"/>
              <a:gd name="T165" fmla="*/ 460 h 46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06" h="460">
                <a:moveTo>
                  <a:pt x="59" y="319"/>
                </a:moveTo>
                <a:lnTo>
                  <a:pt x="131" y="384"/>
                </a:lnTo>
                <a:lnTo>
                  <a:pt x="191" y="396"/>
                </a:lnTo>
                <a:lnTo>
                  <a:pt x="246" y="388"/>
                </a:lnTo>
                <a:lnTo>
                  <a:pt x="263" y="396"/>
                </a:lnTo>
                <a:lnTo>
                  <a:pt x="282" y="386"/>
                </a:lnTo>
                <a:lnTo>
                  <a:pt x="296" y="399"/>
                </a:lnTo>
                <a:lnTo>
                  <a:pt x="303" y="421"/>
                </a:lnTo>
                <a:lnTo>
                  <a:pt x="329" y="437"/>
                </a:lnTo>
                <a:lnTo>
                  <a:pt x="364" y="437"/>
                </a:lnTo>
                <a:lnTo>
                  <a:pt x="390" y="459"/>
                </a:lnTo>
                <a:lnTo>
                  <a:pt x="414" y="447"/>
                </a:lnTo>
                <a:lnTo>
                  <a:pt x="432" y="459"/>
                </a:lnTo>
                <a:lnTo>
                  <a:pt x="447" y="427"/>
                </a:lnTo>
                <a:lnTo>
                  <a:pt x="469" y="416"/>
                </a:lnTo>
                <a:lnTo>
                  <a:pt x="474" y="392"/>
                </a:lnTo>
                <a:lnTo>
                  <a:pt x="464" y="348"/>
                </a:lnTo>
                <a:lnTo>
                  <a:pt x="460" y="343"/>
                </a:lnTo>
                <a:lnTo>
                  <a:pt x="438" y="365"/>
                </a:lnTo>
                <a:lnTo>
                  <a:pt x="406" y="339"/>
                </a:lnTo>
                <a:lnTo>
                  <a:pt x="382" y="309"/>
                </a:lnTo>
                <a:lnTo>
                  <a:pt x="406" y="291"/>
                </a:lnTo>
                <a:lnTo>
                  <a:pt x="412" y="259"/>
                </a:lnTo>
                <a:lnTo>
                  <a:pt x="428" y="249"/>
                </a:lnTo>
                <a:lnTo>
                  <a:pt x="425" y="207"/>
                </a:lnTo>
                <a:lnTo>
                  <a:pt x="436" y="199"/>
                </a:lnTo>
                <a:lnTo>
                  <a:pt x="456" y="211"/>
                </a:lnTo>
                <a:lnTo>
                  <a:pt x="469" y="230"/>
                </a:lnTo>
                <a:lnTo>
                  <a:pt x="495" y="211"/>
                </a:lnTo>
                <a:lnTo>
                  <a:pt x="505" y="201"/>
                </a:lnTo>
                <a:lnTo>
                  <a:pt x="500" y="180"/>
                </a:lnTo>
                <a:lnTo>
                  <a:pt x="469" y="163"/>
                </a:lnTo>
                <a:lnTo>
                  <a:pt x="462" y="143"/>
                </a:lnTo>
                <a:lnTo>
                  <a:pt x="407" y="150"/>
                </a:lnTo>
                <a:lnTo>
                  <a:pt x="373" y="119"/>
                </a:lnTo>
                <a:lnTo>
                  <a:pt x="357" y="115"/>
                </a:lnTo>
                <a:lnTo>
                  <a:pt x="357" y="95"/>
                </a:lnTo>
                <a:lnTo>
                  <a:pt x="434" y="9"/>
                </a:lnTo>
                <a:lnTo>
                  <a:pt x="406" y="16"/>
                </a:lnTo>
                <a:lnTo>
                  <a:pt x="388" y="28"/>
                </a:lnTo>
                <a:lnTo>
                  <a:pt x="382" y="18"/>
                </a:lnTo>
                <a:lnTo>
                  <a:pt x="382" y="4"/>
                </a:lnTo>
                <a:lnTo>
                  <a:pt x="368" y="0"/>
                </a:lnTo>
                <a:lnTo>
                  <a:pt x="333" y="13"/>
                </a:lnTo>
                <a:lnTo>
                  <a:pt x="246" y="2"/>
                </a:lnTo>
                <a:lnTo>
                  <a:pt x="241" y="75"/>
                </a:lnTo>
                <a:lnTo>
                  <a:pt x="199" y="108"/>
                </a:lnTo>
                <a:lnTo>
                  <a:pt x="143" y="119"/>
                </a:lnTo>
                <a:lnTo>
                  <a:pt x="64" y="174"/>
                </a:lnTo>
                <a:lnTo>
                  <a:pt x="0" y="192"/>
                </a:lnTo>
                <a:lnTo>
                  <a:pt x="0" y="203"/>
                </a:lnTo>
                <a:lnTo>
                  <a:pt x="59" y="293"/>
                </a:lnTo>
                <a:lnTo>
                  <a:pt x="59" y="319"/>
                </a:lnTo>
              </a:path>
            </a:pathLst>
          </a:custGeom>
          <a:solidFill>
            <a:schemeClr val="bg1"/>
          </a:solidFill>
          <a:ln w="6350" cap="flat" cmpd="sng">
            <a:noFill/>
            <a:prstDash val="sys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700"/>
          </a:p>
        </p:txBody>
      </p:sp>
      <p:sp>
        <p:nvSpPr>
          <p:cNvPr id="150" name="矩形 149"/>
          <p:cNvSpPr/>
          <p:nvPr/>
        </p:nvSpPr>
        <p:spPr>
          <a:xfrm>
            <a:off x="8275694" y="286243"/>
            <a:ext cx="354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HelveticaNeueLT Pro 77 BdCn" panose="020B0706030502030204" pitchFamily="34" charset="0"/>
              </a:rPr>
              <a:t>11</a:t>
            </a:r>
            <a:endParaRPr lang="zh-CN" altLang="en-US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589961" y="1009971"/>
            <a:ext cx="70723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en-US" altLang="zh-TW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model</a:t>
            </a:r>
            <a:r>
              <a:rPr lang="zh-TW" altLang="en-US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假設：個股的當日股價僅受到</a:t>
            </a:r>
            <a:r>
              <a:rPr lang="zh-TW" altLang="en-US" sz="1800" b="1" dirty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前一日新聞</a:t>
            </a:r>
            <a:r>
              <a:rPr lang="zh-TW" altLang="en-US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的影響，忽略新聞報導會有延時、持續</a:t>
            </a: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影響等因素。</a:t>
            </a:r>
            <a:endParaRPr lang="en-US" altLang="zh-TW" sz="1800" b="1" dirty="0" smtClean="0">
              <a:solidFill>
                <a:schemeClr val="bg1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（新聞連續影響多個交易日，連續多日新聞對股價交叉影響</a:t>
            </a: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）</a:t>
            </a:r>
            <a:endParaRPr lang="en-US" altLang="zh-TW" sz="1800" b="1" dirty="0" smtClean="0">
              <a:solidFill>
                <a:schemeClr val="bg1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ü"/>
            </a:pP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未來改善：</a:t>
            </a:r>
            <a:endParaRPr lang="en-US" altLang="zh-TW" sz="1800" b="1" dirty="0">
              <a:solidFill>
                <a:schemeClr val="bg1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    </a:t>
            </a:r>
            <a:r>
              <a:rPr lang="en-US" altLang="zh-TW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1.</a:t>
            </a:r>
            <a:r>
              <a:rPr lang="zh-TW" altLang="en-US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改變新聞觀測期</a:t>
            </a:r>
            <a:endParaRPr lang="en-US" altLang="zh-TW" sz="1800" b="1" dirty="0" smtClean="0">
              <a:solidFill>
                <a:schemeClr val="bg1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   </a:t>
            </a:r>
            <a:r>
              <a:rPr lang="en-US" altLang="zh-TW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2.</a:t>
            </a: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針對</a:t>
            </a:r>
            <a:r>
              <a:rPr lang="zh-TW" altLang="en-US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不同的</a:t>
            </a:r>
            <a:r>
              <a:rPr lang="en-US" altLang="zh-TW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key</a:t>
            </a:r>
            <a:r>
              <a:rPr lang="zh-TW" altLang="en-US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words</a:t>
            </a:r>
            <a:r>
              <a:rPr lang="zh-TW" altLang="en-US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給予不同的權重</a:t>
            </a:r>
            <a:endParaRPr lang="en-US" altLang="zh-TW" sz="1800" b="1" dirty="0">
              <a:solidFill>
                <a:schemeClr val="bg1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   </a:t>
            </a:r>
            <a:r>
              <a:rPr lang="en-US" altLang="zh-TW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3</a:t>
            </a:r>
            <a:r>
              <a:rPr lang="en-US" altLang="zh-TW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結合量化指標對模型進行改善</a:t>
            </a:r>
            <a:endParaRPr lang="en-US" altLang="zh-TW" sz="1800" b="1" dirty="0" smtClean="0">
              <a:solidFill>
                <a:schemeClr val="bg1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7" name="矩形 39"/>
          <p:cNvSpPr/>
          <p:nvPr/>
        </p:nvSpPr>
        <p:spPr>
          <a:xfrm>
            <a:off x="284971" y="18698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侷限及未來</a:t>
            </a:r>
            <a:r>
              <a:rPr lang="zh-TW" altLang="en-US" sz="2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展望</a:t>
            </a:r>
            <a:endParaRPr lang="zh-CN" altLang="zh-CN" sz="2800" b="1" dirty="0">
              <a:solidFill>
                <a:schemeClr val="bg1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7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1000">
        <p14:pan dir="u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5679E-6 L -0.08819 -0.00433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150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5"/>
          <p:cNvSpPr/>
          <p:nvPr/>
        </p:nvSpPr>
        <p:spPr>
          <a:xfrm>
            <a:off x="635514" y="838335"/>
            <a:ext cx="3167527" cy="31675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273963" y="286243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HelveticaNeueLT Pro 77 BdCn" panose="020B0706030502030204" pitchFamily="34" charset="0"/>
              </a:rPr>
              <a:t>15</a:t>
            </a:r>
            <a:endParaRPr lang="zh-CN" altLang="en-US" dirty="0"/>
          </a:p>
        </p:txBody>
      </p:sp>
      <p:sp>
        <p:nvSpPr>
          <p:cNvPr id="37" name="矩形 39"/>
          <p:cNvSpPr/>
          <p:nvPr/>
        </p:nvSpPr>
        <p:spPr>
          <a:xfrm>
            <a:off x="1251704" y="1960376"/>
            <a:ext cx="19351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T</a:t>
            </a:r>
            <a:r>
              <a:rPr lang="en-US" altLang="zh-TW" sz="40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he</a:t>
            </a:r>
            <a:r>
              <a:rPr lang="zh-TW" altLang="en-US" sz="40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 </a:t>
            </a:r>
            <a:r>
              <a:rPr lang="en-US" altLang="zh-TW" sz="40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End</a:t>
            </a:r>
            <a:endParaRPr lang="zh-CN" altLang="zh-CN" sz="40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33267" y="198831"/>
            <a:ext cx="905933" cy="48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05505" y="2268152"/>
            <a:ext cx="3775393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第</a:t>
            </a:r>
            <a:r>
              <a:rPr lang="en-US" altLang="zh-TW" sz="20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20</a:t>
            </a:r>
            <a:r>
              <a:rPr lang="zh-TW" altLang="en-US" sz="20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組：賴柏霖、謝昊辰、王妍</a:t>
            </a:r>
            <a:endParaRPr lang="zh-CN" altLang="zh-CN" sz="2000" b="1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11656"/>
              </p:ext>
            </p:extLst>
          </p:nvPr>
        </p:nvGraphicFramePr>
        <p:xfrm>
          <a:off x="4305505" y="2942832"/>
          <a:ext cx="5481794" cy="647219"/>
        </p:xfrm>
        <a:graphic>
          <a:graphicData uri="http://schemas.openxmlformats.org/drawingml/2006/table">
            <a:tbl>
              <a:tblPr/>
              <a:tblGrid>
                <a:gridCol w="5481794"/>
              </a:tblGrid>
              <a:tr h="64721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ranklin Gothic Medium Cond" panose="020B0606030402020204" pitchFamily="34" charset="0"/>
                          <a:ea typeface="Hiragino Sans GB W3" panose="020B0300000000000000" pitchFamily="34" charset="-122"/>
                          <a:cs typeface="Open Sans" panose="020B0606030504020204" pitchFamily="34" charset="0"/>
                        </a:rPr>
                        <a:t>Fintech-Text </a:t>
                      </a:r>
                      <a:r>
                        <a:rPr lang="en-US" sz="16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ranklin Gothic Medium Cond" panose="020B0606030402020204" pitchFamily="34" charset="0"/>
                          <a:ea typeface="Hiragino Sans GB W3" panose="020B0300000000000000" pitchFamily="34" charset="-122"/>
                          <a:cs typeface="Open Sans" panose="020B0606030504020204" pitchFamily="34" charset="0"/>
                        </a:rPr>
                        <a:t>Mining and Machine Learning</a:t>
                      </a:r>
                    </a:p>
                  </a:txBody>
                  <a:tcPr marL="34440" marR="34440" marT="34440" marB="3444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4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">
        <p14:flythrough dir="ou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05556E-6 1.7284E-6 L -0.25 1.7284E-6 " pathEditMode="relative" rAng="0" ptsTypes="AA">
                                      <p:cBhvr>
                                        <p:cTn id="17" dur="12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 68"/>
          <p:cNvGrpSpPr/>
          <p:nvPr/>
        </p:nvGrpSpPr>
        <p:grpSpPr>
          <a:xfrm>
            <a:off x="5880084" y="1705172"/>
            <a:ext cx="1854201" cy="1763712"/>
            <a:chOff x="5929313" y="3817937"/>
            <a:chExt cx="1854201" cy="1763712"/>
          </a:xfrm>
          <a:solidFill>
            <a:srgbClr val="FFC000"/>
          </a:solidFill>
        </p:grpSpPr>
        <p:sp>
          <p:nvSpPr>
            <p:cNvPr id="142" name="Freeform 30"/>
            <p:cNvSpPr>
              <a:spLocks/>
            </p:cNvSpPr>
            <p:nvPr/>
          </p:nvSpPr>
          <p:spPr bwMode="auto">
            <a:xfrm>
              <a:off x="6369051" y="3825874"/>
              <a:ext cx="395288" cy="187325"/>
            </a:xfrm>
            <a:custGeom>
              <a:avLst/>
              <a:gdLst>
                <a:gd name="T0" fmla="*/ 0 w 105"/>
                <a:gd name="T1" fmla="*/ 40 h 50"/>
                <a:gd name="T2" fmla="*/ 105 w 105"/>
                <a:gd name="T3" fmla="*/ 0 h 50"/>
                <a:gd name="T4" fmla="*/ 95 w 105"/>
                <a:gd name="T5" fmla="*/ 40 h 50"/>
                <a:gd name="T6" fmla="*/ 75 w 105"/>
                <a:gd name="T7" fmla="*/ 50 h 50"/>
                <a:gd name="T8" fmla="*/ 0 w 105"/>
                <a:gd name="T9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0">
                  <a:moveTo>
                    <a:pt x="0" y="40"/>
                  </a:moveTo>
                  <a:cubicBezTo>
                    <a:pt x="32" y="20"/>
                    <a:pt x="67" y="5"/>
                    <a:pt x="105" y="0"/>
                  </a:cubicBezTo>
                  <a:cubicBezTo>
                    <a:pt x="101" y="13"/>
                    <a:pt x="98" y="27"/>
                    <a:pt x="95" y="40"/>
                  </a:cubicBezTo>
                  <a:cubicBezTo>
                    <a:pt x="88" y="41"/>
                    <a:pt x="81" y="45"/>
                    <a:pt x="75" y="50"/>
                  </a:cubicBezTo>
                  <a:cubicBezTo>
                    <a:pt x="50" y="46"/>
                    <a:pt x="25" y="43"/>
                    <a:pt x="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31"/>
            <p:cNvSpPr>
              <a:spLocks/>
            </p:cNvSpPr>
            <p:nvPr/>
          </p:nvSpPr>
          <p:spPr bwMode="auto">
            <a:xfrm>
              <a:off x="6783388" y="3817937"/>
              <a:ext cx="288925" cy="176212"/>
            </a:xfrm>
            <a:custGeom>
              <a:avLst/>
              <a:gdLst>
                <a:gd name="T0" fmla="*/ 11 w 77"/>
                <a:gd name="T1" fmla="*/ 2 h 47"/>
                <a:gd name="T2" fmla="*/ 77 w 77"/>
                <a:gd name="T3" fmla="*/ 8 h 47"/>
                <a:gd name="T4" fmla="*/ 0 w 77"/>
                <a:gd name="T5" fmla="*/ 47 h 47"/>
                <a:gd name="T6" fmla="*/ 11 w 77"/>
                <a:gd name="T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47">
                  <a:moveTo>
                    <a:pt x="11" y="2"/>
                  </a:moveTo>
                  <a:cubicBezTo>
                    <a:pt x="33" y="0"/>
                    <a:pt x="56" y="2"/>
                    <a:pt x="77" y="8"/>
                  </a:cubicBezTo>
                  <a:cubicBezTo>
                    <a:pt x="50" y="18"/>
                    <a:pt x="24" y="30"/>
                    <a:pt x="0" y="47"/>
                  </a:cubicBezTo>
                  <a:cubicBezTo>
                    <a:pt x="3" y="31"/>
                    <a:pt x="7" y="16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3"/>
            <p:cNvSpPr>
              <a:spLocks/>
            </p:cNvSpPr>
            <p:nvPr/>
          </p:nvSpPr>
          <p:spPr bwMode="auto">
            <a:xfrm>
              <a:off x="6802438" y="3878262"/>
              <a:ext cx="661988" cy="511175"/>
            </a:xfrm>
            <a:custGeom>
              <a:avLst/>
              <a:gdLst>
                <a:gd name="T0" fmla="*/ 0 w 176"/>
                <a:gd name="T1" fmla="*/ 45 h 136"/>
                <a:gd name="T2" fmla="*/ 100 w 176"/>
                <a:gd name="T3" fmla="*/ 0 h 136"/>
                <a:gd name="T4" fmla="*/ 172 w 176"/>
                <a:gd name="T5" fmla="*/ 44 h 136"/>
                <a:gd name="T6" fmla="*/ 170 w 176"/>
                <a:gd name="T7" fmla="*/ 136 h 136"/>
                <a:gd name="T8" fmla="*/ 147 w 176"/>
                <a:gd name="T9" fmla="*/ 117 h 136"/>
                <a:gd name="T10" fmla="*/ 0 w 176"/>
                <a:gd name="T11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36">
                  <a:moveTo>
                    <a:pt x="0" y="45"/>
                  </a:moveTo>
                  <a:cubicBezTo>
                    <a:pt x="30" y="24"/>
                    <a:pt x="64" y="9"/>
                    <a:pt x="100" y="0"/>
                  </a:cubicBezTo>
                  <a:cubicBezTo>
                    <a:pt x="127" y="9"/>
                    <a:pt x="151" y="25"/>
                    <a:pt x="172" y="44"/>
                  </a:cubicBezTo>
                  <a:cubicBezTo>
                    <a:pt x="172" y="75"/>
                    <a:pt x="176" y="106"/>
                    <a:pt x="170" y="136"/>
                  </a:cubicBezTo>
                  <a:cubicBezTo>
                    <a:pt x="161" y="131"/>
                    <a:pt x="155" y="123"/>
                    <a:pt x="147" y="117"/>
                  </a:cubicBezTo>
                  <a:cubicBezTo>
                    <a:pt x="105" y="82"/>
                    <a:pt x="53" y="60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4"/>
            <p:cNvSpPr>
              <a:spLocks/>
            </p:cNvSpPr>
            <p:nvPr/>
          </p:nvSpPr>
          <p:spPr bwMode="auto">
            <a:xfrm>
              <a:off x="6113463" y="4032249"/>
              <a:ext cx="541338" cy="782637"/>
            </a:xfrm>
            <a:custGeom>
              <a:avLst/>
              <a:gdLst>
                <a:gd name="T0" fmla="*/ 0 w 144"/>
                <a:gd name="T1" fmla="*/ 62 h 208"/>
                <a:gd name="T2" fmla="*/ 48 w 144"/>
                <a:gd name="T3" fmla="*/ 2 h 208"/>
                <a:gd name="T4" fmla="*/ 140 w 144"/>
                <a:gd name="T5" fmla="*/ 10 h 208"/>
                <a:gd name="T6" fmla="*/ 128 w 144"/>
                <a:gd name="T7" fmla="*/ 34 h 208"/>
                <a:gd name="T8" fmla="*/ 46 w 144"/>
                <a:gd name="T9" fmla="*/ 208 h 208"/>
                <a:gd name="T10" fmla="*/ 0 w 144"/>
                <a:gd name="T11" fmla="*/ 6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208">
                  <a:moveTo>
                    <a:pt x="0" y="62"/>
                  </a:moveTo>
                  <a:cubicBezTo>
                    <a:pt x="12" y="39"/>
                    <a:pt x="29" y="19"/>
                    <a:pt x="48" y="2"/>
                  </a:cubicBezTo>
                  <a:cubicBezTo>
                    <a:pt x="79" y="0"/>
                    <a:pt x="110" y="5"/>
                    <a:pt x="140" y="10"/>
                  </a:cubicBezTo>
                  <a:cubicBezTo>
                    <a:pt x="144" y="21"/>
                    <a:pt x="134" y="27"/>
                    <a:pt x="128" y="34"/>
                  </a:cubicBezTo>
                  <a:cubicBezTo>
                    <a:pt x="84" y="82"/>
                    <a:pt x="60" y="145"/>
                    <a:pt x="46" y="208"/>
                  </a:cubicBezTo>
                  <a:cubicBezTo>
                    <a:pt x="16" y="166"/>
                    <a:pt x="2" y="113"/>
                    <a:pt x="0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7"/>
            <p:cNvSpPr>
              <a:spLocks/>
            </p:cNvSpPr>
            <p:nvPr/>
          </p:nvSpPr>
          <p:spPr bwMode="auto">
            <a:xfrm>
              <a:off x="6750051" y="4108449"/>
              <a:ext cx="673100" cy="923925"/>
            </a:xfrm>
            <a:custGeom>
              <a:avLst/>
              <a:gdLst>
                <a:gd name="T0" fmla="*/ 6 w 179"/>
                <a:gd name="T1" fmla="*/ 42 h 246"/>
                <a:gd name="T2" fmla="*/ 14 w 179"/>
                <a:gd name="T3" fmla="*/ 0 h 246"/>
                <a:gd name="T4" fmla="*/ 170 w 179"/>
                <a:gd name="T5" fmla="*/ 84 h 246"/>
                <a:gd name="T6" fmla="*/ 179 w 179"/>
                <a:gd name="T7" fmla="*/ 116 h 246"/>
                <a:gd name="T8" fmla="*/ 132 w 179"/>
                <a:gd name="T9" fmla="*/ 246 h 246"/>
                <a:gd name="T10" fmla="*/ 114 w 179"/>
                <a:gd name="T11" fmla="*/ 246 h 246"/>
                <a:gd name="T12" fmla="*/ 6 w 179"/>
                <a:gd name="T13" fmla="*/ 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46">
                  <a:moveTo>
                    <a:pt x="6" y="42"/>
                  </a:moveTo>
                  <a:cubicBezTo>
                    <a:pt x="6" y="28"/>
                    <a:pt x="0" y="10"/>
                    <a:pt x="14" y="0"/>
                  </a:cubicBezTo>
                  <a:cubicBezTo>
                    <a:pt x="71" y="16"/>
                    <a:pt x="127" y="42"/>
                    <a:pt x="170" y="84"/>
                  </a:cubicBezTo>
                  <a:cubicBezTo>
                    <a:pt x="168" y="96"/>
                    <a:pt x="170" y="108"/>
                    <a:pt x="179" y="116"/>
                  </a:cubicBezTo>
                  <a:cubicBezTo>
                    <a:pt x="171" y="161"/>
                    <a:pt x="156" y="206"/>
                    <a:pt x="132" y="246"/>
                  </a:cubicBezTo>
                  <a:cubicBezTo>
                    <a:pt x="126" y="246"/>
                    <a:pt x="120" y="246"/>
                    <a:pt x="114" y="246"/>
                  </a:cubicBezTo>
                  <a:cubicBezTo>
                    <a:pt x="57" y="192"/>
                    <a:pt x="13" y="121"/>
                    <a:pt x="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38"/>
            <p:cNvSpPr>
              <a:spLocks/>
            </p:cNvSpPr>
            <p:nvPr/>
          </p:nvSpPr>
          <p:spPr bwMode="auto">
            <a:xfrm>
              <a:off x="7505701" y="4103687"/>
              <a:ext cx="277813" cy="766762"/>
            </a:xfrm>
            <a:custGeom>
              <a:avLst/>
              <a:gdLst>
                <a:gd name="T0" fmla="*/ 2 w 74"/>
                <a:gd name="T1" fmla="*/ 0 h 204"/>
                <a:gd name="T2" fmla="*/ 57 w 74"/>
                <a:gd name="T3" fmla="*/ 204 h 204"/>
                <a:gd name="T4" fmla="*/ 11 w 74"/>
                <a:gd name="T5" fmla="*/ 110 h 204"/>
                <a:gd name="T6" fmla="*/ 0 w 74"/>
                <a:gd name="T7" fmla="*/ 74 h 204"/>
                <a:gd name="T8" fmla="*/ 2 w 74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04">
                  <a:moveTo>
                    <a:pt x="2" y="0"/>
                  </a:moveTo>
                  <a:cubicBezTo>
                    <a:pt x="51" y="54"/>
                    <a:pt x="74" y="132"/>
                    <a:pt x="57" y="204"/>
                  </a:cubicBezTo>
                  <a:cubicBezTo>
                    <a:pt x="47" y="170"/>
                    <a:pt x="31" y="138"/>
                    <a:pt x="11" y="110"/>
                  </a:cubicBezTo>
                  <a:cubicBezTo>
                    <a:pt x="18" y="97"/>
                    <a:pt x="12" y="81"/>
                    <a:pt x="0" y="74"/>
                  </a:cubicBezTo>
                  <a:cubicBezTo>
                    <a:pt x="2" y="49"/>
                    <a:pt x="2" y="25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41"/>
            <p:cNvSpPr>
              <a:spLocks/>
            </p:cNvSpPr>
            <p:nvPr/>
          </p:nvSpPr>
          <p:spPr bwMode="auto">
            <a:xfrm>
              <a:off x="6351588" y="4141787"/>
              <a:ext cx="796925" cy="1157287"/>
            </a:xfrm>
            <a:custGeom>
              <a:avLst/>
              <a:gdLst>
                <a:gd name="T0" fmla="*/ 83 w 212"/>
                <a:gd name="T1" fmla="*/ 7 h 308"/>
                <a:gd name="T2" fmla="*/ 96 w 212"/>
                <a:gd name="T3" fmla="*/ 0 h 308"/>
                <a:gd name="T4" fmla="*/ 158 w 212"/>
                <a:gd name="T5" fmla="*/ 189 h 308"/>
                <a:gd name="T6" fmla="*/ 208 w 212"/>
                <a:gd name="T7" fmla="*/ 247 h 308"/>
                <a:gd name="T8" fmla="*/ 212 w 212"/>
                <a:gd name="T9" fmla="*/ 273 h 308"/>
                <a:gd name="T10" fmla="*/ 180 w 212"/>
                <a:gd name="T11" fmla="*/ 304 h 308"/>
                <a:gd name="T12" fmla="*/ 151 w 212"/>
                <a:gd name="T13" fmla="*/ 308 h 308"/>
                <a:gd name="T14" fmla="*/ 8 w 212"/>
                <a:gd name="T15" fmla="*/ 211 h 308"/>
                <a:gd name="T16" fmla="*/ 0 w 212"/>
                <a:gd name="T17" fmla="*/ 178 h 308"/>
                <a:gd name="T18" fmla="*/ 83 w 212"/>
                <a:gd name="T1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08">
                  <a:moveTo>
                    <a:pt x="83" y="7"/>
                  </a:moveTo>
                  <a:cubicBezTo>
                    <a:pt x="86" y="3"/>
                    <a:pt x="91" y="1"/>
                    <a:pt x="96" y="0"/>
                  </a:cubicBezTo>
                  <a:cubicBezTo>
                    <a:pt x="95" y="68"/>
                    <a:pt x="118" y="135"/>
                    <a:pt x="158" y="189"/>
                  </a:cubicBezTo>
                  <a:cubicBezTo>
                    <a:pt x="172" y="210"/>
                    <a:pt x="190" y="229"/>
                    <a:pt x="208" y="247"/>
                  </a:cubicBezTo>
                  <a:cubicBezTo>
                    <a:pt x="210" y="256"/>
                    <a:pt x="209" y="264"/>
                    <a:pt x="212" y="273"/>
                  </a:cubicBezTo>
                  <a:cubicBezTo>
                    <a:pt x="202" y="284"/>
                    <a:pt x="192" y="295"/>
                    <a:pt x="180" y="304"/>
                  </a:cubicBezTo>
                  <a:cubicBezTo>
                    <a:pt x="170" y="301"/>
                    <a:pt x="160" y="302"/>
                    <a:pt x="151" y="308"/>
                  </a:cubicBezTo>
                  <a:cubicBezTo>
                    <a:pt x="97" y="286"/>
                    <a:pt x="46" y="255"/>
                    <a:pt x="8" y="211"/>
                  </a:cubicBezTo>
                  <a:cubicBezTo>
                    <a:pt x="12" y="199"/>
                    <a:pt x="9" y="187"/>
                    <a:pt x="0" y="178"/>
                  </a:cubicBezTo>
                  <a:cubicBezTo>
                    <a:pt x="12" y="115"/>
                    <a:pt x="38" y="53"/>
                    <a:pt x="8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44"/>
            <p:cNvSpPr>
              <a:spLocks/>
            </p:cNvSpPr>
            <p:nvPr/>
          </p:nvSpPr>
          <p:spPr bwMode="auto">
            <a:xfrm>
              <a:off x="5929313" y="4364037"/>
              <a:ext cx="334963" cy="942975"/>
            </a:xfrm>
            <a:custGeom>
              <a:avLst/>
              <a:gdLst>
                <a:gd name="T0" fmla="*/ 88 w 89"/>
                <a:gd name="T1" fmla="*/ 251 h 251"/>
                <a:gd name="T2" fmla="*/ 36 w 89"/>
                <a:gd name="T3" fmla="*/ 0 h 251"/>
                <a:gd name="T4" fmla="*/ 79 w 89"/>
                <a:gd name="T5" fmla="*/ 124 h 251"/>
                <a:gd name="T6" fmla="*/ 89 w 89"/>
                <a:gd name="T7" fmla="*/ 162 h 251"/>
                <a:gd name="T8" fmla="*/ 88 w 89"/>
                <a:gd name="T9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1">
                  <a:moveTo>
                    <a:pt x="88" y="251"/>
                  </a:moveTo>
                  <a:cubicBezTo>
                    <a:pt x="21" y="188"/>
                    <a:pt x="0" y="84"/>
                    <a:pt x="36" y="0"/>
                  </a:cubicBezTo>
                  <a:cubicBezTo>
                    <a:pt x="41" y="44"/>
                    <a:pt x="56" y="86"/>
                    <a:pt x="79" y="124"/>
                  </a:cubicBezTo>
                  <a:cubicBezTo>
                    <a:pt x="74" y="138"/>
                    <a:pt x="75" y="154"/>
                    <a:pt x="89" y="162"/>
                  </a:cubicBezTo>
                  <a:cubicBezTo>
                    <a:pt x="88" y="192"/>
                    <a:pt x="85" y="221"/>
                    <a:pt x="88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47"/>
            <p:cNvSpPr>
              <a:spLocks/>
            </p:cNvSpPr>
            <p:nvPr/>
          </p:nvSpPr>
          <p:spPr bwMode="auto">
            <a:xfrm>
              <a:off x="7294563" y="4532312"/>
              <a:ext cx="390525" cy="755650"/>
            </a:xfrm>
            <a:custGeom>
              <a:avLst/>
              <a:gdLst>
                <a:gd name="T0" fmla="*/ 48 w 104"/>
                <a:gd name="T1" fmla="*/ 13 h 201"/>
                <a:gd name="T2" fmla="*/ 56 w 104"/>
                <a:gd name="T3" fmla="*/ 7 h 201"/>
                <a:gd name="T4" fmla="*/ 104 w 104"/>
                <a:gd name="T5" fmla="*/ 120 h 201"/>
                <a:gd name="T6" fmla="*/ 56 w 104"/>
                <a:gd name="T7" fmla="*/ 201 h 201"/>
                <a:gd name="T8" fmla="*/ 3 w 104"/>
                <a:gd name="T9" fmla="*/ 164 h 201"/>
                <a:gd name="T10" fmla="*/ 0 w 104"/>
                <a:gd name="T11" fmla="*/ 140 h 201"/>
                <a:gd name="T12" fmla="*/ 48 w 104"/>
                <a:gd name="T13" fmla="*/ 1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201">
                  <a:moveTo>
                    <a:pt x="48" y="13"/>
                  </a:moveTo>
                  <a:cubicBezTo>
                    <a:pt x="48" y="8"/>
                    <a:pt x="51" y="0"/>
                    <a:pt x="56" y="7"/>
                  </a:cubicBezTo>
                  <a:cubicBezTo>
                    <a:pt x="80" y="41"/>
                    <a:pt x="97" y="80"/>
                    <a:pt x="104" y="120"/>
                  </a:cubicBezTo>
                  <a:cubicBezTo>
                    <a:pt x="95" y="150"/>
                    <a:pt x="76" y="177"/>
                    <a:pt x="56" y="201"/>
                  </a:cubicBezTo>
                  <a:cubicBezTo>
                    <a:pt x="37" y="190"/>
                    <a:pt x="20" y="177"/>
                    <a:pt x="3" y="164"/>
                  </a:cubicBezTo>
                  <a:cubicBezTo>
                    <a:pt x="3" y="156"/>
                    <a:pt x="2" y="148"/>
                    <a:pt x="0" y="140"/>
                  </a:cubicBezTo>
                  <a:cubicBezTo>
                    <a:pt x="23" y="101"/>
                    <a:pt x="39" y="58"/>
                    <a:pt x="4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52"/>
            <p:cNvSpPr>
              <a:spLocks/>
            </p:cNvSpPr>
            <p:nvPr/>
          </p:nvSpPr>
          <p:spPr bwMode="auto">
            <a:xfrm>
              <a:off x="6308726" y="4964112"/>
              <a:ext cx="587375" cy="546100"/>
            </a:xfrm>
            <a:custGeom>
              <a:avLst/>
              <a:gdLst>
                <a:gd name="T0" fmla="*/ 4 w 156"/>
                <a:gd name="T1" fmla="*/ 0 h 145"/>
                <a:gd name="T2" fmla="*/ 155 w 156"/>
                <a:gd name="T3" fmla="*/ 103 h 145"/>
                <a:gd name="T4" fmla="*/ 156 w 156"/>
                <a:gd name="T5" fmla="*/ 110 h 145"/>
                <a:gd name="T6" fmla="*/ 71 w 156"/>
                <a:gd name="T7" fmla="*/ 145 h 145"/>
                <a:gd name="T8" fmla="*/ 4 w 156"/>
                <a:gd name="T9" fmla="*/ 106 h 145"/>
                <a:gd name="T10" fmla="*/ 4 w 156"/>
                <a:gd name="T1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145">
                  <a:moveTo>
                    <a:pt x="4" y="0"/>
                  </a:moveTo>
                  <a:cubicBezTo>
                    <a:pt x="46" y="46"/>
                    <a:pt x="99" y="79"/>
                    <a:pt x="155" y="103"/>
                  </a:cubicBezTo>
                  <a:cubicBezTo>
                    <a:pt x="155" y="105"/>
                    <a:pt x="156" y="108"/>
                    <a:pt x="156" y="110"/>
                  </a:cubicBezTo>
                  <a:cubicBezTo>
                    <a:pt x="130" y="126"/>
                    <a:pt x="101" y="137"/>
                    <a:pt x="71" y="145"/>
                  </a:cubicBezTo>
                  <a:cubicBezTo>
                    <a:pt x="47" y="135"/>
                    <a:pt x="23" y="124"/>
                    <a:pt x="4" y="106"/>
                  </a:cubicBezTo>
                  <a:cubicBezTo>
                    <a:pt x="0" y="90"/>
                    <a:pt x="3" y="17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57"/>
            <p:cNvSpPr>
              <a:spLocks/>
            </p:cNvSpPr>
            <p:nvPr/>
          </p:nvSpPr>
          <p:spPr bwMode="auto">
            <a:xfrm>
              <a:off x="7053263" y="5191124"/>
              <a:ext cx="406400" cy="250825"/>
            </a:xfrm>
            <a:custGeom>
              <a:avLst/>
              <a:gdLst>
                <a:gd name="T0" fmla="*/ 36 w 108"/>
                <a:gd name="T1" fmla="*/ 4 h 67"/>
                <a:gd name="T2" fmla="*/ 57 w 108"/>
                <a:gd name="T3" fmla="*/ 0 h 67"/>
                <a:gd name="T4" fmla="*/ 108 w 108"/>
                <a:gd name="T5" fmla="*/ 36 h 67"/>
                <a:gd name="T6" fmla="*/ 62 w 108"/>
                <a:gd name="T7" fmla="*/ 59 h 67"/>
                <a:gd name="T8" fmla="*/ 0 w 108"/>
                <a:gd name="T9" fmla="*/ 39 h 67"/>
                <a:gd name="T10" fmla="*/ 36 w 108"/>
                <a:gd name="T11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67">
                  <a:moveTo>
                    <a:pt x="36" y="4"/>
                  </a:moveTo>
                  <a:cubicBezTo>
                    <a:pt x="43" y="2"/>
                    <a:pt x="50" y="2"/>
                    <a:pt x="57" y="0"/>
                  </a:cubicBezTo>
                  <a:cubicBezTo>
                    <a:pt x="74" y="13"/>
                    <a:pt x="90" y="25"/>
                    <a:pt x="108" y="36"/>
                  </a:cubicBezTo>
                  <a:cubicBezTo>
                    <a:pt x="94" y="47"/>
                    <a:pt x="81" y="67"/>
                    <a:pt x="62" y="59"/>
                  </a:cubicBezTo>
                  <a:cubicBezTo>
                    <a:pt x="41" y="53"/>
                    <a:pt x="18" y="52"/>
                    <a:pt x="0" y="39"/>
                  </a:cubicBezTo>
                  <a:cubicBezTo>
                    <a:pt x="13" y="28"/>
                    <a:pt x="24" y="16"/>
                    <a:pt x="3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58"/>
            <p:cNvSpPr>
              <a:spLocks/>
            </p:cNvSpPr>
            <p:nvPr/>
          </p:nvSpPr>
          <p:spPr bwMode="auto">
            <a:xfrm>
              <a:off x="6681788" y="5411787"/>
              <a:ext cx="574675" cy="169862"/>
            </a:xfrm>
            <a:custGeom>
              <a:avLst/>
              <a:gdLst>
                <a:gd name="T0" fmla="*/ 100 w 153"/>
                <a:gd name="T1" fmla="*/ 0 h 45"/>
                <a:gd name="T2" fmla="*/ 153 w 153"/>
                <a:gd name="T3" fmla="*/ 14 h 45"/>
                <a:gd name="T4" fmla="*/ 0 w 153"/>
                <a:gd name="T5" fmla="*/ 33 h 45"/>
                <a:gd name="T6" fmla="*/ 63 w 153"/>
                <a:gd name="T7" fmla="*/ 5 h 45"/>
                <a:gd name="T8" fmla="*/ 100 w 15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45">
                  <a:moveTo>
                    <a:pt x="100" y="0"/>
                  </a:moveTo>
                  <a:cubicBezTo>
                    <a:pt x="117" y="5"/>
                    <a:pt x="135" y="10"/>
                    <a:pt x="153" y="14"/>
                  </a:cubicBezTo>
                  <a:cubicBezTo>
                    <a:pt x="107" y="38"/>
                    <a:pt x="51" y="45"/>
                    <a:pt x="0" y="33"/>
                  </a:cubicBezTo>
                  <a:cubicBezTo>
                    <a:pt x="22" y="26"/>
                    <a:pt x="43" y="17"/>
                    <a:pt x="63" y="5"/>
                  </a:cubicBezTo>
                  <a:cubicBezTo>
                    <a:pt x="75" y="13"/>
                    <a:pt x="91" y="12"/>
                    <a:pt x="1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54" name="Straight Arrow Connector 75"/>
          <p:cNvCxnSpPr/>
          <p:nvPr/>
        </p:nvCxnSpPr>
        <p:spPr>
          <a:xfrm flipH="1" flipV="1">
            <a:off x="4865614" y="2276672"/>
            <a:ext cx="1104830" cy="168968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75"/>
          <p:cNvCxnSpPr/>
          <p:nvPr/>
        </p:nvCxnSpPr>
        <p:spPr>
          <a:xfrm flipV="1">
            <a:off x="6816157" y="605504"/>
            <a:ext cx="13317" cy="1097700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75"/>
          <p:cNvCxnSpPr/>
          <p:nvPr/>
        </p:nvCxnSpPr>
        <p:spPr>
          <a:xfrm flipH="1">
            <a:off x="5761276" y="3301861"/>
            <a:ext cx="614264" cy="951000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75"/>
          <p:cNvCxnSpPr/>
          <p:nvPr/>
        </p:nvCxnSpPr>
        <p:spPr>
          <a:xfrm>
            <a:off x="7539392" y="3061267"/>
            <a:ext cx="901090" cy="644266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6075969" y="2228809"/>
            <a:ext cx="1554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HelveticaNeueLT Pro 67 MdCn" panose="020B0606030502030204" pitchFamily="34" charset="0"/>
              </a:rPr>
              <a:t>ETF</a:t>
            </a:r>
            <a:endParaRPr lang="zh-CN" altLang="en-US" sz="4400" b="1" dirty="0">
              <a:solidFill>
                <a:schemeClr val="bg1"/>
              </a:solidFill>
              <a:latin typeface="HelveticaNeueLT Pro 67 MdCn" panose="020B0606030502030204" pitchFamily="34" charset="0"/>
            </a:endParaRPr>
          </a:p>
        </p:txBody>
      </p:sp>
      <p:grpSp>
        <p:nvGrpSpPr>
          <p:cNvPr id="159" name="Group 50"/>
          <p:cNvGrpSpPr/>
          <p:nvPr/>
        </p:nvGrpSpPr>
        <p:grpSpPr>
          <a:xfrm>
            <a:off x="4405316" y="2006770"/>
            <a:ext cx="426786" cy="426786"/>
            <a:chOff x="1179225" y="991203"/>
            <a:chExt cx="1402970" cy="1402971"/>
          </a:xfrm>
        </p:grpSpPr>
        <p:sp>
          <p:nvSpPr>
            <p:cNvPr id="160" name="Oval 51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1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162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164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3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7" name="Group 50"/>
          <p:cNvGrpSpPr/>
          <p:nvPr/>
        </p:nvGrpSpPr>
        <p:grpSpPr>
          <a:xfrm>
            <a:off x="6617273" y="129136"/>
            <a:ext cx="426786" cy="426786"/>
            <a:chOff x="1179225" y="991203"/>
            <a:chExt cx="1402970" cy="1402971"/>
          </a:xfrm>
        </p:grpSpPr>
        <p:sp>
          <p:nvSpPr>
            <p:cNvPr id="168" name="Oval 51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170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172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1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5" name="Group 50"/>
          <p:cNvGrpSpPr/>
          <p:nvPr/>
        </p:nvGrpSpPr>
        <p:grpSpPr>
          <a:xfrm>
            <a:off x="5394976" y="4242012"/>
            <a:ext cx="426786" cy="426786"/>
            <a:chOff x="1179225" y="991203"/>
            <a:chExt cx="1402970" cy="1402971"/>
          </a:xfrm>
        </p:grpSpPr>
        <p:sp>
          <p:nvSpPr>
            <p:cNvPr id="176" name="Oval 51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178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180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9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3" name="Group 50"/>
          <p:cNvGrpSpPr/>
          <p:nvPr/>
        </p:nvGrpSpPr>
        <p:grpSpPr>
          <a:xfrm>
            <a:off x="8459663" y="3632924"/>
            <a:ext cx="426786" cy="426786"/>
            <a:chOff x="1179225" y="991203"/>
            <a:chExt cx="1402970" cy="1402971"/>
          </a:xfrm>
        </p:grpSpPr>
        <p:sp>
          <p:nvSpPr>
            <p:cNvPr id="184" name="Oval 51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5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186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188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87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91" name="Straight Arrow Connector 75"/>
          <p:cNvCxnSpPr/>
          <p:nvPr/>
        </p:nvCxnSpPr>
        <p:spPr>
          <a:xfrm flipH="1" flipV="1">
            <a:off x="5362521" y="1706121"/>
            <a:ext cx="112936" cy="716260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75"/>
          <p:cNvCxnSpPr/>
          <p:nvPr/>
        </p:nvCxnSpPr>
        <p:spPr>
          <a:xfrm flipH="1">
            <a:off x="5471052" y="3705533"/>
            <a:ext cx="483105" cy="22842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75"/>
          <p:cNvCxnSpPr/>
          <p:nvPr/>
        </p:nvCxnSpPr>
        <p:spPr>
          <a:xfrm flipH="1">
            <a:off x="5054568" y="2387911"/>
            <a:ext cx="408191" cy="505871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50"/>
          <p:cNvGrpSpPr/>
          <p:nvPr/>
        </p:nvGrpSpPr>
        <p:grpSpPr>
          <a:xfrm>
            <a:off x="5136160" y="2047112"/>
            <a:ext cx="624861" cy="624861"/>
            <a:chOff x="1179225" y="991203"/>
            <a:chExt cx="1402970" cy="1402971"/>
          </a:xfrm>
        </p:grpSpPr>
        <p:sp>
          <p:nvSpPr>
            <p:cNvPr id="195" name="Oval 51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6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197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199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98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2" name="Group 50"/>
          <p:cNvGrpSpPr/>
          <p:nvPr/>
        </p:nvGrpSpPr>
        <p:grpSpPr>
          <a:xfrm>
            <a:off x="5111559" y="1213045"/>
            <a:ext cx="426786" cy="426786"/>
            <a:chOff x="1179223" y="991203"/>
            <a:chExt cx="1402969" cy="1402971"/>
          </a:xfrm>
        </p:grpSpPr>
        <p:sp>
          <p:nvSpPr>
            <p:cNvPr id="203" name="Oval 51"/>
            <p:cNvSpPr/>
            <p:nvPr/>
          </p:nvSpPr>
          <p:spPr>
            <a:xfrm>
              <a:off x="1179223" y="991203"/>
              <a:ext cx="1402969" cy="1402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4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05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07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0" name="Group 50"/>
          <p:cNvGrpSpPr/>
          <p:nvPr/>
        </p:nvGrpSpPr>
        <p:grpSpPr>
          <a:xfrm>
            <a:off x="4679501" y="2900450"/>
            <a:ext cx="426786" cy="426786"/>
            <a:chOff x="1179223" y="991203"/>
            <a:chExt cx="1402969" cy="1402971"/>
          </a:xfrm>
        </p:grpSpPr>
        <p:sp>
          <p:nvSpPr>
            <p:cNvPr id="211" name="Oval 51"/>
            <p:cNvSpPr/>
            <p:nvPr/>
          </p:nvSpPr>
          <p:spPr>
            <a:xfrm>
              <a:off x="1179223" y="991203"/>
              <a:ext cx="1402969" cy="1402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2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13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15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4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18" name="Straight Arrow Connector 75"/>
          <p:cNvCxnSpPr/>
          <p:nvPr/>
        </p:nvCxnSpPr>
        <p:spPr>
          <a:xfrm>
            <a:off x="6240313" y="3844538"/>
            <a:ext cx="288408" cy="487289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58"/>
          <p:cNvGrpSpPr/>
          <p:nvPr/>
        </p:nvGrpSpPr>
        <p:grpSpPr>
          <a:xfrm>
            <a:off x="5782273" y="3436588"/>
            <a:ext cx="624861" cy="624861"/>
            <a:chOff x="1179225" y="991203"/>
            <a:chExt cx="1402970" cy="1402971"/>
          </a:xfrm>
        </p:grpSpPr>
        <p:sp>
          <p:nvSpPr>
            <p:cNvPr id="220" name="Oval 59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1" name="Group 60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22" name="Group 61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24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3" name="Freeform 62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7" name="Group 50"/>
          <p:cNvGrpSpPr/>
          <p:nvPr/>
        </p:nvGrpSpPr>
        <p:grpSpPr>
          <a:xfrm>
            <a:off x="4981720" y="3515154"/>
            <a:ext cx="426786" cy="426786"/>
            <a:chOff x="1179223" y="991203"/>
            <a:chExt cx="1402969" cy="1402971"/>
          </a:xfrm>
        </p:grpSpPr>
        <p:sp>
          <p:nvSpPr>
            <p:cNvPr id="228" name="Oval 51"/>
            <p:cNvSpPr/>
            <p:nvPr/>
          </p:nvSpPr>
          <p:spPr>
            <a:xfrm>
              <a:off x="1179223" y="991203"/>
              <a:ext cx="1402969" cy="1402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9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30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32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1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5" name="Group 50"/>
          <p:cNvGrpSpPr/>
          <p:nvPr/>
        </p:nvGrpSpPr>
        <p:grpSpPr>
          <a:xfrm>
            <a:off x="6463704" y="4360776"/>
            <a:ext cx="426786" cy="426786"/>
            <a:chOff x="1179223" y="991203"/>
            <a:chExt cx="1402969" cy="1402971"/>
          </a:xfrm>
        </p:grpSpPr>
        <p:sp>
          <p:nvSpPr>
            <p:cNvPr id="236" name="Oval 51"/>
            <p:cNvSpPr/>
            <p:nvPr/>
          </p:nvSpPr>
          <p:spPr>
            <a:xfrm>
              <a:off x="1179223" y="991203"/>
              <a:ext cx="1402969" cy="1402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38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40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43" name="Straight Arrow Connector 75"/>
          <p:cNvCxnSpPr/>
          <p:nvPr/>
        </p:nvCxnSpPr>
        <p:spPr>
          <a:xfrm flipH="1">
            <a:off x="7390286" y="3316810"/>
            <a:ext cx="513237" cy="417227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75"/>
          <p:cNvCxnSpPr/>
          <p:nvPr/>
        </p:nvCxnSpPr>
        <p:spPr>
          <a:xfrm>
            <a:off x="7935436" y="3407973"/>
            <a:ext cx="17474" cy="676282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66"/>
          <p:cNvGrpSpPr/>
          <p:nvPr/>
        </p:nvGrpSpPr>
        <p:grpSpPr>
          <a:xfrm>
            <a:off x="7626500" y="3016753"/>
            <a:ext cx="624861" cy="624861"/>
            <a:chOff x="1179225" y="991203"/>
            <a:chExt cx="1402970" cy="1402971"/>
          </a:xfrm>
        </p:grpSpPr>
        <p:sp>
          <p:nvSpPr>
            <p:cNvPr id="246" name="Oval 67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Group 68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48" name="Group 69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50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9" name="Freeform 70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3" name="Group 50"/>
          <p:cNvGrpSpPr/>
          <p:nvPr/>
        </p:nvGrpSpPr>
        <p:grpSpPr>
          <a:xfrm>
            <a:off x="6951907" y="3696768"/>
            <a:ext cx="426786" cy="426786"/>
            <a:chOff x="1179225" y="991203"/>
            <a:chExt cx="1402970" cy="1402971"/>
          </a:xfrm>
        </p:grpSpPr>
        <p:sp>
          <p:nvSpPr>
            <p:cNvPr id="254" name="Oval 51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5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56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58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57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1" name="Group 50"/>
          <p:cNvGrpSpPr/>
          <p:nvPr/>
        </p:nvGrpSpPr>
        <p:grpSpPr>
          <a:xfrm>
            <a:off x="7743913" y="4147383"/>
            <a:ext cx="426786" cy="426786"/>
            <a:chOff x="1179225" y="991203"/>
            <a:chExt cx="1402970" cy="1402971"/>
          </a:xfrm>
        </p:grpSpPr>
        <p:sp>
          <p:nvSpPr>
            <p:cNvPr id="262" name="Oval 51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3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64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66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65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69" name="Straight Arrow Connector 75"/>
          <p:cNvCxnSpPr/>
          <p:nvPr/>
        </p:nvCxnSpPr>
        <p:spPr>
          <a:xfrm flipV="1">
            <a:off x="6946972" y="1075078"/>
            <a:ext cx="509500" cy="137246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75"/>
          <p:cNvCxnSpPr/>
          <p:nvPr/>
        </p:nvCxnSpPr>
        <p:spPr>
          <a:xfrm flipH="1" flipV="1">
            <a:off x="6237999" y="1009608"/>
            <a:ext cx="425979" cy="192505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oup 36"/>
          <p:cNvGrpSpPr/>
          <p:nvPr/>
        </p:nvGrpSpPr>
        <p:grpSpPr>
          <a:xfrm>
            <a:off x="6503726" y="900615"/>
            <a:ext cx="624861" cy="624861"/>
            <a:chOff x="1179225" y="991203"/>
            <a:chExt cx="1402970" cy="1402971"/>
          </a:xfrm>
        </p:grpSpPr>
        <p:sp>
          <p:nvSpPr>
            <p:cNvPr id="272" name="Oval 23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3" name="Group 35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74" name="Group 24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76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75" name="Freeform 3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9" name="Group 50"/>
          <p:cNvGrpSpPr/>
          <p:nvPr/>
        </p:nvGrpSpPr>
        <p:grpSpPr>
          <a:xfrm>
            <a:off x="5750054" y="716915"/>
            <a:ext cx="426786" cy="426786"/>
            <a:chOff x="1179223" y="991203"/>
            <a:chExt cx="1402969" cy="1402971"/>
          </a:xfrm>
        </p:grpSpPr>
        <p:sp>
          <p:nvSpPr>
            <p:cNvPr id="280" name="Oval 51"/>
            <p:cNvSpPr/>
            <p:nvPr/>
          </p:nvSpPr>
          <p:spPr>
            <a:xfrm>
              <a:off x="1179223" y="991203"/>
              <a:ext cx="1402969" cy="1402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1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82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84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3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7" name="Group 50"/>
          <p:cNvGrpSpPr/>
          <p:nvPr/>
        </p:nvGrpSpPr>
        <p:grpSpPr>
          <a:xfrm>
            <a:off x="7517540" y="823019"/>
            <a:ext cx="426786" cy="426786"/>
            <a:chOff x="1179223" y="991203"/>
            <a:chExt cx="1402969" cy="1402971"/>
          </a:xfrm>
        </p:grpSpPr>
        <p:sp>
          <p:nvSpPr>
            <p:cNvPr id="290" name="Oval 51"/>
            <p:cNvSpPr/>
            <p:nvPr/>
          </p:nvSpPr>
          <p:spPr>
            <a:xfrm>
              <a:off x="1179223" y="991203"/>
              <a:ext cx="1402969" cy="1402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1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92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94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93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7" name="矩形 39"/>
          <p:cNvSpPr/>
          <p:nvPr/>
        </p:nvSpPr>
        <p:spPr>
          <a:xfrm>
            <a:off x="181749" y="95178"/>
            <a:ext cx="2749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What</a:t>
            </a:r>
            <a:r>
              <a:rPr lang="zh-CN" altLang="en-US" sz="36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is</a:t>
            </a:r>
            <a:r>
              <a:rPr lang="zh-CN" altLang="en-US" sz="36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ETF?</a:t>
            </a:r>
            <a:endParaRPr lang="zh-CN" altLang="zh-CN" sz="3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423431" y="1186967"/>
            <a:ext cx="3313684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Exchange Traded </a:t>
            </a:r>
            <a:r>
              <a:rPr lang="en-US" altLang="zh-TW" sz="20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Funds</a:t>
            </a:r>
            <a:r>
              <a:rPr lang="zh-CN" altLang="en-US" sz="20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，</a:t>
            </a:r>
            <a:r>
              <a:rPr lang="zh-CN" altLang="en-US" sz="18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指數型證券投資信託</a:t>
            </a:r>
            <a:r>
              <a:rPr lang="zh-CN" altLang="en-US" sz="18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基金，</a:t>
            </a:r>
            <a:r>
              <a:rPr lang="zh-CN" altLang="en-US" sz="18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以持有與指數相同</a:t>
            </a:r>
            <a:r>
              <a:rPr lang="zh-CN" altLang="en-US" sz="18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之</a:t>
            </a:r>
            <a:r>
              <a:rPr lang="zh-TW" altLang="en-US" sz="18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證券</a:t>
            </a:r>
            <a:r>
              <a:rPr lang="zh-CN" altLang="en-US" sz="18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為主</a:t>
            </a:r>
            <a:r>
              <a:rPr lang="zh-CN" altLang="en-US" sz="18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，分割成眾多單價較低之投資單位，進而</a:t>
            </a:r>
            <a:r>
              <a:rPr lang="zh-CN" altLang="en-US" sz="18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發行</a:t>
            </a:r>
            <a:r>
              <a:rPr lang="zh-TW" altLang="en-US" sz="18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受益憑證</a:t>
            </a:r>
            <a:r>
              <a:rPr lang="zh-CN" altLang="en-US" sz="18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。</a:t>
            </a:r>
            <a:endParaRPr lang="en-US" altLang="zh-CN" sz="1800" b="1" dirty="0" smtClean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 smtClean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TW" sz="1800" b="1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zh-TW" altLang="en-US" sz="1800" b="1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8277561" y="292990"/>
            <a:ext cx="364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HelveticaNeueLT Pro 77 BdCn" panose="020B0706030502030204" pitchFamily="34" charset="0"/>
              </a:rPr>
              <a:t>0</a:t>
            </a:r>
            <a:r>
              <a:rPr lang="en-US" altLang="zh-TW" sz="1400" b="1" dirty="0">
                <a:solidFill>
                  <a:schemeClr val="bg1"/>
                </a:solidFill>
                <a:latin typeface="HelveticaNeueLT Pro 77 BdCn" panose="020B0706030502030204" pitchFamily="34" charset="0"/>
              </a:rPr>
              <a:t>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9818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1000">
        <p14:pan dir="u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800" decel="100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800" decel="100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decel="100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00" decel="100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 tmFilter="0,0; .5, 1; 1, 1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7" grpId="0"/>
      <p:bldP spid="298" grpId="0"/>
      <p:bldP spid="2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1"/>
          <p:cNvGraphicFramePr/>
          <p:nvPr>
            <p:extLst>
              <p:ext uri="{D42A27DB-BD31-4B8C-83A1-F6EECF244321}">
                <p14:modId xmlns:p14="http://schemas.microsoft.com/office/powerpoint/2010/main" val="2328202116"/>
              </p:ext>
            </p:extLst>
          </p:nvPr>
        </p:nvGraphicFramePr>
        <p:xfrm>
          <a:off x="-105857" y="1131494"/>
          <a:ext cx="5969064" cy="374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9" name="矩形 68"/>
          <p:cNvSpPr/>
          <p:nvPr/>
        </p:nvSpPr>
        <p:spPr>
          <a:xfrm>
            <a:off x="8270757" y="286243"/>
            <a:ext cx="364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HelveticaNeueLT Pro 77 BdCn" panose="020B0706030502030204" pitchFamily="34" charset="0"/>
              </a:rPr>
              <a:t>02</a:t>
            </a:r>
            <a:endParaRPr lang="zh-CN" altLang="en-US" b="1" dirty="0"/>
          </a:p>
        </p:txBody>
      </p:sp>
      <p:sp>
        <p:nvSpPr>
          <p:cNvPr id="16" name="文本框 157"/>
          <p:cNvSpPr txBox="1"/>
          <p:nvPr/>
        </p:nvSpPr>
        <p:spPr>
          <a:xfrm>
            <a:off x="2040829" y="2528083"/>
            <a:ext cx="1554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HelveticaNeueLT Pro 67 MdCn" panose="020B0606030502030204" pitchFamily="34" charset="0"/>
              </a:rPr>
              <a:t>ETF</a:t>
            </a:r>
            <a:endParaRPr lang="zh-CN" altLang="en-US" sz="4400" b="1" dirty="0">
              <a:solidFill>
                <a:schemeClr val="bg1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707" y="273543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ETF</a:t>
            </a:r>
            <a:r>
              <a:rPr lang="zh-TW" altLang="en-US" sz="36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的優勢</a:t>
            </a:r>
            <a:endParaRPr lang="zh-CN" altLang="zh-CN" sz="3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39174" y="1451601"/>
            <a:ext cx="3313684" cy="2922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charset="2"/>
              <a:buChar char="Ø"/>
            </a:pPr>
            <a:r>
              <a:rPr lang="zh-TW" altLang="en-US" sz="20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風險分散</a:t>
            </a:r>
            <a:endParaRPr lang="en-US" altLang="zh-TW" sz="2000" b="1" dirty="0" smtClean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charset="2"/>
              <a:buChar char="Ø"/>
            </a:pPr>
            <a:r>
              <a:rPr lang="zh-TW" altLang="en-US" sz="20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流動性高</a:t>
            </a:r>
            <a:endParaRPr lang="en-US" altLang="zh-TW" sz="2000" b="1" dirty="0" smtClean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charset="2"/>
              <a:buChar char="Ø"/>
            </a:pPr>
            <a:r>
              <a:rPr lang="zh-TW" altLang="en-US" sz="20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交易、管理費用低</a:t>
            </a:r>
            <a:endParaRPr lang="en-US" altLang="zh-TW" sz="2000" b="1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  <a:p>
            <a:pPr>
              <a:lnSpc>
                <a:spcPct val="200000"/>
              </a:lnSpc>
            </a:pPr>
            <a:endParaRPr lang="zh-TW" altLang="en-US" sz="2000" b="1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9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14:flythrough dir="ou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087"/>
          <p:cNvSpPr>
            <a:spLocks/>
          </p:cNvSpPr>
          <p:nvPr/>
        </p:nvSpPr>
        <p:spPr bwMode="auto">
          <a:xfrm rot="356891">
            <a:off x="5865699" y="1231774"/>
            <a:ext cx="2795282" cy="2566120"/>
          </a:xfrm>
          <a:custGeom>
            <a:avLst/>
            <a:gdLst>
              <a:gd name="T0" fmla="*/ 41 w 506"/>
              <a:gd name="T1" fmla="*/ 231 h 460"/>
              <a:gd name="T2" fmla="*/ 92 w 506"/>
              <a:gd name="T3" fmla="*/ 278 h 460"/>
              <a:gd name="T4" fmla="*/ 134 w 506"/>
              <a:gd name="T5" fmla="*/ 287 h 460"/>
              <a:gd name="T6" fmla="*/ 173 w 506"/>
              <a:gd name="T7" fmla="*/ 280 h 460"/>
              <a:gd name="T8" fmla="*/ 185 w 506"/>
              <a:gd name="T9" fmla="*/ 287 h 460"/>
              <a:gd name="T10" fmla="*/ 198 w 506"/>
              <a:gd name="T11" fmla="*/ 280 h 460"/>
              <a:gd name="T12" fmla="*/ 208 w 506"/>
              <a:gd name="T13" fmla="*/ 288 h 460"/>
              <a:gd name="T14" fmla="*/ 213 w 506"/>
              <a:gd name="T15" fmla="*/ 304 h 460"/>
              <a:gd name="T16" fmla="*/ 232 w 506"/>
              <a:gd name="T17" fmla="*/ 316 h 460"/>
              <a:gd name="T18" fmla="*/ 256 w 506"/>
              <a:gd name="T19" fmla="*/ 316 h 460"/>
              <a:gd name="T20" fmla="*/ 275 w 506"/>
              <a:gd name="T21" fmla="*/ 332 h 460"/>
              <a:gd name="T22" fmla="*/ 291 w 506"/>
              <a:gd name="T23" fmla="*/ 323 h 460"/>
              <a:gd name="T24" fmla="*/ 304 w 506"/>
              <a:gd name="T25" fmla="*/ 332 h 460"/>
              <a:gd name="T26" fmla="*/ 315 w 506"/>
              <a:gd name="T27" fmla="*/ 309 h 460"/>
              <a:gd name="T28" fmla="*/ 330 w 506"/>
              <a:gd name="T29" fmla="*/ 301 h 460"/>
              <a:gd name="T30" fmla="*/ 333 w 506"/>
              <a:gd name="T31" fmla="*/ 284 h 460"/>
              <a:gd name="T32" fmla="*/ 326 w 506"/>
              <a:gd name="T33" fmla="*/ 251 h 460"/>
              <a:gd name="T34" fmla="*/ 324 w 506"/>
              <a:gd name="T35" fmla="*/ 249 h 460"/>
              <a:gd name="T36" fmla="*/ 309 w 506"/>
              <a:gd name="T37" fmla="*/ 264 h 460"/>
              <a:gd name="T38" fmla="*/ 285 w 506"/>
              <a:gd name="T39" fmla="*/ 245 h 460"/>
              <a:gd name="T40" fmla="*/ 269 w 506"/>
              <a:gd name="T41" fmla="*/ 224 h 460"/>
              <a:gd name="T42" fmla="*/ 285 w 506"/>
              <a:gd name="T43" fmla="*/ 210 h 460"/>
              <a:gd name="T44" fmla="*/ 289 w 506"/>
              <a:gd name="T45" fmla="*/ 188 h 460"/>
              <a:gd name="T46" fmla="*/ 301 w 506"/>
              <a:gd name="T47" fmla="*/ 180 h 460"/>
              <a:gd name="T48" fmla="*/ 299 w 506"/>
              <a:gd name="T49" fmla="*/ 150 h 460"/>
              <a:gd name="T50" fmla="*/ 307 w 506"/>
              <a:gd name="T51" fmla="*/ 145 h 460"/>
              <a:gd name="T52" fmla="*/ 321 w 506"/>
              <a:gd name="T53" fmla="*/ 153 h 460"/>
              <a:gd name="T54" fmla="*/ 330 w 506"/>
              <a:gd name="T55" fmla="*/ 167 h 460"/>
              <a:gd name="T56" fmla="*/ 348 w 506"/>
              <a:gd name="T57" fmla="*/ 153 h 460"/>
              <a:gd name="T58" fmla="*/ 355 w 506"/>
              <a:gd name="T59" fmla="*/ 145 h 460"/>
              <a:gd name="T60" fmla="*/ 352 w 506"/>
              <a:gd name="T61" fmla="*/ 130 h 460"/>
              <a:gd name="T62" fmla="*/ 330 w 506"/>
              <a:gd name="T63" fmla="*/ 118 h 460"/>
              <a:gd name="T64" fmla="*/ 325 w 506"/>
              <a:gd name="T65" fmla="*/ 103 h 460"/>
              <a:gd name="T66" fmla="*/ 286 w 506"/>
              <a:gd name="T67" fmla="*/ 109 h 460"/>
              <a:gd name="T68" fmla="*/ 262 w 506"/>
              <a:gd name="T69" fmla="*/ 86 h 460"/>
              <a:gd name="T70" fmla="*/ 251 w 506"/>
              <a:gd name="T71" fmla="*/ 83 h 460"/>
              <a:gd name="T72" fmla="*/ 251 w 506"/>
              <a:gd name="T73" fmla="*/ 68 h 460"/>
              <a:gd name="T74" fmla="*/ 305 w 506"/>
              <a:gd name="T75" fmla="*/ 6 h 460"/>
              <a:gd name="T76" fmla="*/ 285 w 506"/>
              <a:gd name="T77" fmla="*/ 12 h 460"/>
              <a:gd name="T78" fmla="*/ 273 w 506"/>
              <a:gd name="T79" fmla="*/ 20 h 460"/>
              <a:gd name="T80" fmla="*/ 269 w 506"/>
              <a:gd name="T81" fmla="*/ 13 h 460"/>
              <a:gd name="T82" fmla="*/ 269 w 506"/>
              <a:gd name="T83" fmla="*/ 4 h 460"/>
              <a:gd name="T84" fmla="*/ 259 w 506"/>
              <a:gd name="T85" fmla="*/ 0 h 460"/>
              <a:gd name="T86" fmla="*/ 234 w 506"/>
              <a:gd name="T87" fmla="*/ 10 h 460"/>
              <a:gd name="T88" fmla="*/ 173 w 506"/>
              <a:gd name="T89" fmla="*/ 2 h 460"/>
              <a:gd name="T90" fmla="*/ 169 w 506"/>
              <a:gd name="T91" fmla="*/ 54 h 460"/>
              <a:gd name="T92" fmla="*/ 140 w 506"/>
              <a:gd name="T93" fmla="*/ 78 h 460"/>
              <a:gd name="T94" fmla="*/ 100 w 506"/>
              <a:gd name="T95" fmla="*/ 86 h 460"/>
              <a:gd name="T96" fmla="*/ 45 w 506"/>
              <a:gd name="T97" fmla="*/ 126 h 460"/>
              <a:gd name="T98" fmla="*/ 0 w 506"/>
              <a:gd name="T99" fmla="*/ 138 h 460"/>
              <a:gd name="T100" fmla="*/ 0 w 506"/>
              <a:gd name="T101" fmla="*/ 146 h 460"/>
              <a:gd name="T102" fmla="*/ 41 w 506"/>
              <a:gd name="T103" fmla="*/ 212 h 460"/>
              <a:gd name="T104" fmla="*/ 41 w 506"/>
              <a:gd name="T105" fmla="*/ 231 h 460"/>
              <a:gd name="T106" fmla="*/ 41 w 506"/>
              <a:gd name="T107" fmla="*/ 231 h 46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06"/>
              <a:gd name="T163" fmla="*/ 0 h 460"/>
              <a:gd name="T164" fmla="*/ 506 w 506"/>
              <a:gd name="T165" fmla="*/ 460 h 46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06" h="460">
                <a:moveTo>
                  <a:pt x="59" y="319"/>
                </a:moveTo>
                <a:lnTo>
                  <a:pt x="131" y="384"/>
                </a:lnTo>
                <a:lnTo>
                  <a:pt x="191" y="396"/>
                </a:lnTo>
                <a:lnTo>
                  <a:pt x="246" y="388"/>
                </a:lnTo>
                <a:lnTo>
                  <a:pt x="263" y="396"/>
                </a:lnTo>
                <a:lnTo>
                  <a:pt x="282" y="386"/>
                </a:lnTo>
                <a:lnTo>
                  <a:pt x="296" y="399"/>
                </a:lnTo>
                <a:lnTo>
                  <a:pt x="303" y="421"/>
                </a:lnTo>
                <a:lnTo>
                  <a:pt x="329" y="437"/>
                </a:lnTo>
                <a:lnTo>
                  <a:pt x="364" y="437"/>
                </a:lnTo>
                <a:lnTo>
                  <a:pt x="390" y="459"/>
                </a:lnTo>
                <a:lnTo>
                  <a:pt x="414" y="447"/>
                </a:lnTo>
                <a:lnTo>
                  <a:pt x="432" y="459"/>
                </a:lnTo>
                <a:lnTo>
                  <a:pt x="447" y="427"/>
                </a:lnTo>
                <a:lnTo>
                  <a:pt x="469" y="416"/>
                </a:lnTo>
                <a:lnTo>
                  <a:pt x="474" y="392"/>
                </a:lnTo>
                <a:lnTo>
                  <a:pt x="464" y="348"/>
                </a:lnTo>
                <a:lnTo>
                  <a:pt x="460" y="343"/>
                </a:lnTo>
                <a:lnTo>
                  <a:pt x="438" y="365"/>
                </a:lnTo>
                <a:lnTo>
                  <a:pt x="406" y="339"/>
                </a:lnTo>
                <a:lnTo>
                  <a:pt x="382" y="309"/>
                </a:lnTo>
                <a:lnTo>
                  <a:pt x="406" y="291"/>
                </a:lnTo>
                <a:lnTo>
                  <a:pt x="412" y="259"/>
                </a:lnTo>
                <a:lnTo>
                  <a:pt x="428" y="249"/>
                </a:lnTo>
                <a:lnTo>
                  <a:pt x="425" y="207"/>
                </a:lnTo>
                <a:lnTo>
                  <a:pt x="436" y="199"/>
                </a:lnTo>
                <a:lnTo>
                  <a:pt x="456" y="211"/>
                </a:lnTo>
                <a:lnTo>
                  <a:pt x="469" y="230"/>
                </a:lnTo>
                <a:lnTo>
                  <a:pt x="495" y="211"/>
                </a:lnTo>
                <a:lnTo>
                  <a:pt x="505" y="201"/>
                </a:lnTo>
                <a:lnTo>
                  <a:pt x="500" y="180"/>
                </a:lnTo>
                <a:lnTo>
                  <a:pt x="469" y="163"/>
                </a:lnTo>
                <a:lnTo>
                  <a:pt x="462" y="143"/>
                </a:lnTo>
                <a:lnTo>
                  <a:pt x="407" y="150"/>
                </a:lnTo>
                <a:lnTo>
                  <a:pt x="373" y="119"/>
                </a:lnTo>
                <a:lnTo>
                  <a:pt x="357" y="115"/>
                </a:lnTo>
                <a:lnTo>
                  <a:pt x="357" y="95"/>
                </a:lnTo>
                <a:lnTo>
                  <a:pt x="434" y="9"/>
                </a:lnTo>
                <a:lnTo>
                  <a:pt x="406" y="16"/>
                </a:lnTo>
                <a:lnTo>
                  <a:pt x="388" y="28"/>
                </a:lnTo>
                <a:lnTo>
                  <a:pt x="382" y="18"/>
                </a:lnTo>
                <a:lnTo>
                  <a:pt x="382" y="4"/>
                </a:lnTo>
                <a:lnTo>
                  <a:pt x="368" y="0"/>
                </a:lnTo>
                <a:lnTo>
                  <a:pt x="333" y="13"/>
                </a:lnTo>
                <a:lnTo>
                  <a:pt x="246" y="2"/>
                </a:lnTo>
                <a:lnTo>
                  <a:pt x="241" y="75"/>
                </a:lnTo>
                <a:lnTo>
                  <a:pt x="199" y="108"/>
                </a:lnTo>
                <a:lnTo>
                  <a:pt x="143" y="119"/>
                </a:lnTo>
                <a:lnTo>
                  <a:pt x="64" y="174"/>
                </a:lnTo>
                <a:lnTo>
                  <a:pt x="0" y="192"/>
                </a:lnTo>
                <a:lnTo>
                  <a:pt x="0" y="203"/>
                </a:lnTo>
                <a:lnTo>
                  <a:pt x="59" y="293"/>
                </a:lnTo>
                <a:lnTo>
                  <a:pt x="59" y="319"/>
                </a:lnTo>
              </a:path>
            </a:pathLst>
          </a:custGeom>
          <a:solidFill>
            <a:schemeClr val="bg1"/>
          </a:solidFill>
          <a:ln w="6350" cap="flat" cmpd="sng">
            <a:noFill/>
            <a:prstDash val="sys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700"/>
          </a:p>
        </p:txBody>
      </p:sp>
      <p:cxnSp>
        <p:nvCxnSpPr>
          <p:cNvPr id="45" name="直接连接符 44"/>
          <p:cNvCxnSpPr>
            <a:endCxn id="46" idx="0"/>
          </p:cNvCxnSpPr>
          <p:nvPr/>
        </p:nvCxnSpPr>
        <p:spPr>
          <a:xfrm flipH="1">
            <a:off x="5283060" y="0"/>
            <a:ext cx="1" cy="2619501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179089" y="2578530"/>
            <a:ext cx="207942" cy="207942"/>
            <a:chOff x="4458447" y="2420471"/>
            <a:chExt cx="280894" cy="280894"/>
          </a:xfrm>
        </p:grpSpPr>
        <p:sp>
          <p:nvSpPr>
            <p:cNvPr id="19" name="椭圆 18"/>
            <p:cNvSpPr/>
            <p:nvPr/>
          </p:nvSpPr>
          <p:spPr>
            <a:xfrm>
              <a:off x="4458447" y="2420471"/>
              <a:ext cx="280894" cy="280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513792" y="2475816"/>
              <a:ext cx="170204" cy="17020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0" name="Group 126"/>
          <p:cNvGrpSpPr/>
          <p:nvPr/>
        </p:nvGrpSpPr>
        <p:grpSpPr>
          <a:xfrm flipH="1">
            <a:off x="6397933" y="2640610"/>
            <a:ext cx="1089364" cy="584880"/>
            <a:chOff x="5913812" y="3535754"/>
            <a:chExt cx="3418890" cy="1139764"/>
          </a:xfrm>
        </p:grpSpPr>
        <p:grpSp>
          <p:nvGrpSpPr>
            <p:cNvPr id="241" name="Group 37"/>
            <p:cNvGrpSpPr>
              <a:grpSpLocks noChangeAspect="1"/>
            </p:cNvGrpSpPr>
            <p:nvPr/>
          </p:nvGrpSpPr>
          <p:grpSpPr bwMode="auto">
            <a:xfrm rot="11413052">
              <a:off x="6668248" y="3535754"/>
              <a:ext cx="2664454" cy="1139764"/>
              <a:chOff x="981" y="1161"/>
              <a:chExt cx="4790" cy="2049"/>
            </a:xfrm>
          </p:grpSpPr>
          <p:sp>
            <p:nvSpPr>
              <p:cNvPr id="248" name="Freeform 38"/>
              <p:cNvSpPr>
                <a:spLocks/>
              </p:cNvSpPr>
              <p:nvPr/>
            </p:nvSpPr>
            <p:spPr bwMode="auto">
              <a:xfrm>
                <a:off x="3802" y="1957"/>
                <a:ext cx="35" cy="15"/>
              </a:xfrm>
              <a:custGeom>
                <a:avLst/>
                <a:gdLst>
                  <a:gd name="T0" fmla="*/ 7 w 15"/>
                  <a:gd name="T1" fmla="*/ 0 h 6"/>
                  <a:gd name="T2" fmla="*/ 7 w 15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" h="6">
                    <a:moveTo>
                      <a:pt x="7" y="0"/>
                    </a:moveTo>
                    <a:cubicBezTo>
                      <a:pt x="0" y="3"/>
                      <a:pt x="15" y="6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39"/>
              <p:cNvSpPr>
                <a:spLocks/>
              </p:cNvSpPr>
              <p:nvPr/>
            </p:nvSpPr>
            <p:spPr bwMode="auto">
              <a:xfrm>
                <a:off x="5193" y="1483"/>
                <a:ext cx="19" cy="0"/>
              </a:xfrm>
              <a:custGeom>
                <a:avLst/>
                <a:gdLst>
                  <a:gd name="T0" fmla="*/ 4 w 8"/>
                  <a:gd name="T1" fmla="*/ 0 w 8"/>
                  <a:gd name="T2" fmla="*/ 4 w 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8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4" y="0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Freeform 40"/>
              <p:cNvSpPr>
                <a:spLocks/>
              </p:cNvSpPr>
              <p:nvPr/>
            </p:nvSpPr>
            <p:spPr bwMode="auto">
              <a:xfrm>
                <a:off x="5174" y="1483"/>
                <a:ext cx="19" cy="2"/>
              </a:xfrm>
              <a:custGeom>
                <a:avLst/>
                <a:gdLst>
                  <a:gd name="T0" fmla="*/ 7 w 8"/>
                  <a:gd name="T1" fmla="*/ 1 h 1"/>
                  <a:gd name="T2" fmla="*/ 8 w 8"/>
                  <a:gd name="T3" fmla="*/ 0 h 1"/>
                  <a:gd name="T4" fmla="*/ 7 w 8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">
                    <a:moveTo>
                      <a:pt x="7" y="1"/>
                    </a:moveTo>
                    <a:cubicBezTo>
                      <a:pt x="8" y="1"/>
                      <a:pt x="8" y="1"/>
                      <a:pt x="8" y="0"/>
                    </a:cubicBezTo>
                    <a:cubicBezTo>
                      <a:pt x="4" y="1"/>
                      <a:pt x="0" y="1"/>
                      <a:pt x="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Freeform 41"/>
              <p:cNvSpPr>
                <a:spLocks/>
              </p:cNvSpPr>
              <p:nvPr/>
            </p:nvSpPr>
            <p:spPr bwMode="auto">
              <a:xfrm>
                <a:off x="981" y="1420"/>
                <a:ext cx="4790" cy="1790"/>
              </a:xfrm>
              <a:custGeom>
                <a:avLst/>
                <a:gdLst>
                  <a:gd name="T0" fmla="*/ 2002 w 2028"/>
                  <a:gd name="T1" fmla="*/ 29 h 758"/>
                  <a:gd name="T2" fmla="*/ 1943 w 2028"/>
                  <a:gd name="T3" fmla="*/ 21 h 758"/>
                  <a:gd name="T4" fmla="*/ 1860 w 2028"/>
                  <a:gd name="T5" fmla="*/ 3 h 758"/>
                  <a:gd name="T6" fmla="*/ 1778 w 2028"/>
                  <a:gd name="T7" fmla="*/ 4 h 758"/>
                  <a:gd name="T8" fmla="*/ 1732 w 2028"/>
                  <a:gd name="T9" fmla="*/ 19 h 758"/>
                  <a:gd name="T10" fmla="*/ 1684 w 2028"/>
                  <a:gd name="T11" fmla="*/ 24 h 758"/>
                  <a:gd name="T12" fmla="*/ 1591 w 2028"/>
                  <a:gd name="T13" fmla="*/ 3 h 758"/>
                  <a:gd name="T14" fmla="*/ 1527 w 2028"/>
                  <a:gd name="T15" fmla="*/ 45 h 758"/>
                  <a:gd name="T16" fmla="*/ 1514 w 2028"/>
                  <a:gd name="T17" fmla="*/ 93 h 758"/>
                  <a:gd name="T18" fmla="*/ 1503 w 2028"/>
                  <a:gd name="T19" fmla="*/ 133 h 758"/>
                  <a:gd name="T20" fmla="*/ 1455 w 2028"/>
                  <a:gd name="T21" fmla="*/ 165 h 758"/>
                  <a:gd name="T22" fmla="*/ 1418 w 2028"/>
                  <a:gd name="T23" fmla="*/ 227 h 758"/>
                  <a:gd name="T24" fmla="*/ 1391 w 2028"/>
                  <a:gd name="T25" fmla="*/ 280 h 758"/>
                  <a:gd name="T26" fmla="*/ 1338 w 2028"/>
                  <a:gd name="T27" fmla="*/ 280 h 758"/>
                  <a:gd name="T28" fmla="*/ 1247 w 2028"/>
                  <a:gd name="T29" fmla="*/ 295 h 758"/>
                  <a:gd name="T30" fmla="*/ 1186 w 2028"/>
                  <a:gd name="T31" fmla="*/ 296 h 758"/>
                  <a:gd name="T32" fmla="*/ 1092 w 2028"/>
                  <a:gd name="T33" fmla="*/ 299 h 758"/>
                  <a:gd name="T34" fmla="*/ 1031 w 2028"/>
                  <a:gd name="T35" fmla="*/ 313 h 758"/>
                  <a:gd name="T36" fmla="*/ 972 w 2028"/>
                  <a:gd name="T37" fmla="*/ 349 h 758"/>
                  <a:gd name="T38" fmla="*/ 943 w 2028"/>
                  <a:gd name="T39" fmla="*/ 381 h 758"/>
                  <a:gd name="T40" fmla="*/ 930 w 2028"/>
                  <a:gd name="T41" fmla="*/ 416 h 758"/>
                  <a:gd name="T42" fmla="*/ 890 w 2028"/>
                  <a:gd name="T43" fmla="*/ 408 h 758"/>
                  <a:gd name="T44" fmla="*/ 847 w 2028"/>
                  <a:gd name="T45" fmla="*/ 421 h 758"/>
                  <a:gd name="T46" fmla="*/ 834 w 2028"/>
                  <a:gd name="T47" fmla="*/ 471 h 758"/>
                  <a:gd name="T48" fmla="*/ 762 w 2028"/>
                  <a:gd name="T49" fmla="*/ 477 h 758"/>
                  <a:gd name="T50" fmla="*/ 719 w 2028"/>
                  <a:gd name="T51" fmla="*/ 488 h 758"/>
                  <a:gd name="T52" fmla="*/ 700 w 2028"/>
                  <a:gd name="T53" fmla="*/ 536 h 758"/>
                  <a:gd name="T54" fmla="*/ 668 w 2028"/>
                  <a:gd name="T55" fmla="*/ 563 h 758"/>
                  <a:gd name="T56" fmla="*/ 647 w 2028"/>
                  <a:gd name="T57" fmla="*/ 603 h 758"/>
                  <a:gd name="T58" fmla="*/ 615 w 2028"/>
                  <a:gd name="T59" fmla="*/ 615 h 758"/>
                  <a:gd name="T60" fmla="*/ 546 w 2028"/>
                  <a:gd name="T61" fmla="*/ 615 h 758"/>
                  <a:gd name="T62" fmla="*/ 444 w 2028"/>
                  <a:gd name="T63" fmla="*/ 640 h 758"/>
                  <a:gd name="T64" fmla="*/ 367 w 2028"/>
                  <a:gd name="T65" fmla="*/ 635 h 758"/>
                  <a:gd name="T66" fmla="*/ 255 w 2028"/>
                  <a:gd name="T67" fmla="*/ 629 h 758"/>
                  <a:gd name="T68" fmla="*/ 156 w 2028"/>
                  <a:gd name="T69" fmla="*/ 653 h 758"/>
                  <a:gd name="T70" fmla="*/ 111 w 2028"/>
                  <a:gd name="T71" fmla="*/ 648 h 758"/>
                  <a:gd name="T72" fmla="*/ 52 w 2028"/>
                  <a:gd name="T73" fmla="*/ 627 h 758"/>
                  <a:gd name="T74" fmla="*/ 13 w 2028"/>
                  <a:gd name="T75" fmla="*/ 583 h 758"/>
                  <a:gd name="T76" fmla="*/ 2 w 2028"/>
                  <a:gd name="T77" fmla="*/ 637 h 758"/>
                  <a:gd name="T78" fmla="*/ 84 w 2028"/>
                  <a:gd name="T79" fmla="*/ 709 h 758"/>
                  <a:gd name="T80" fmla="*/ 234 w 2028"/>
                  <a:gd name="T81" fmla="*/ 733 h 758"/>
                  <a:gd name="T82" fmla="*/ 378 w 2028"/>
                  <a:gd name="T83" fmla="*/ 740 h 758"/>
                  <a:gd name="T84" fmla="*/ 487 w 2028"/>
                  <a:gd name="T85" fmla="*/ 707 h 758"/>
                  <a:gd name="T86" fmla="*/ 572 w 2028"/>
                  <a:gd name="T87" fmla="*/ 731 h 758"/>
                  <a:gd name="T88" fmla="*/ 652 w 2028"/>
                  <a:gd name="T89" fmla="*/ 699 h 758"/>
                  <a:gd name="T90" fmla="*/ 674 w 2028"/>
                  <a:gd name="T91" fmla="*/ 661 h 758"/>
                  <a:gd name="T92" fmla="*/ 727 w 2028"/>
                  <a:gd name="T93" fmla="*/ 589 h 758"/>
                  <a:gd name="T94" fmla="*/ 831 w 2028"/>
                  <a:gd name="T95" fmla="*/ 568 h 758"/>
                  <a:gd name="T96" fmla="*/ 943 w 2028"/>
                  <a:gd name="T97" fmla="*/ 539 h 758"/>
                  <a:gd name="T98" fmla="*/ 1036 w 2028"/>
                  <a:gd name="T99" fmla="*/ 504 h 758"/>
                  <a:gd name="T100" fmla="*/ 1100 w 2028"/>
                  <a:gd name="T101" fmla="*/ 400 h 758"/>
                  <a:gd name="T102" fmla="*/ 1175 w 2028"/>
                  <a:gd name="T103" fmla="*/ 355 h 758"/>
                  <a:gd name="T104" fmla="*/ 1346 w 2028"/>
                  <a:gd name="T105" fmla="*/ 371 h 758"/>
                  <a:gd name="T106" fmla="*/ 1444 w 2028"/>
                  <a:gd name="T107" fmla="*/ 325 h 758"/>
                  <a:gd name="T108" fmla="*/ 1500 w 2028"/>
                  <a:gd name="T109" fmla="*/ 251 h 758"/>
                  <a:gd name="T110" fmla="*/ 1607 w 2028"/>
                  <a:gd name="T111" fmla="*/ 208 h 758"/>
                  <a:gd name="T112" fmla="*/ 1679 w 2028"/>
                  <a:gd name="T113" fmla="*/ 163 h 758"/>
                  <a:gd name="T114" fmla="*/ 1711 w 2028"/>
                  <a:gd name="T115" fmla="*/ 117 h 758"/>
                  <a:gd name="T116" fmla="*/ 1791 w 2028"/>
                  <a:gd name="T117" fmla="*/ 91 h 758"/>
                  <a:gd name="T118" fmla="*/ 1895 w 2028"/>
                  <a:gd name="T119" fmla="*/ 88 h 758"/>
                  <a:gd name="T120" fmla="*/ 1959 w 2028"/>
                  <a:gd name="T121" fmla="*/ 59 h 758"/>
                  <a:gd name="T122" fmla="*/ 2015 w 2028"/>
                  <a:gd name="T123" fmla="*/ 35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28" h="758">
                    <a:moveTo>
                      <a:pt x="2015" y="35"/>
                    </a:moveTo>
                    <a:cubicBezTo>
                      <a:pt x="1996" y="35"/>
                      <a:pt x="2002" y="29"/>
                      <a:pt x="2002" y="29"/>
                    </a:cubicBezTo>
                    <a:cubicBezTo>
                      <a:pt x="2002" y="29"/>
                      <a:pt x="1975" y="24"/>
                      <a:pt x="1954" y="21"/>
                    </a:cubicBezTo>
                    <a:cubicBezTo>
                      <a:pt x="1932" y="19"/>
                      <a:pt x="1954" y="21"/>
                      <a:pt x="1943" y="21"/>
                    </a:cubicBezTo>
                    <a:cubicBezTo>
                      <a:pt x="1932" y="21"/>
                      <a:pt x="1887" y="1"/>
                      <a:pt x="1887" y="1"/>
                    </a:cubicBezTo>
                    <a:cubicBezTo>
                      <a:pt x="1887" y="1"/>
                      <a:pt x="1876" y="3"/>
                      <a:pt x="1860" y="3"/>
                    </a:cubicBezTo>
                    <a:cubicBezTo>
                      <a:pt x="1844" y="3"/>
                      <a:pt x="1836" y="0"/>
                      <a:pt x="1794" y="3"/>
                    </a:cubicBezTo>
                    <a:cubicBezTo>
                      <a:pt x="1786" y="3"/>
                      <a:pt x="1781" y="3"/>
                      <a:pt x="1778" y="4"/>
                    </a:cubicBezTo>
                    <a:cubicBezTo>
                      <a:pt x="1771" y="7"/>
                      <a:pt x="1766" y="16"/>
                      <a:pt x="1748" y="19"/>
                    </a:cubicBezTo>
                    <a:cubicBezTo>
                      <a:pt x="1727" y="21"/>
                      <a:pt x="1748" y="19"/>
                      <a:pt x="1732" y="19"/>
                    </a:cubicBezTo>
                    <a:cubicBezTo>
                      <a:pt x="1716" y="19"/>
                      <a:pt x="1719" y="24"/>
                      <a:pt x="1703" y="24"/>
                    </a:cubicBezTo>
                    <a:cubicBezTo>
                      <a:pt x="1687" y="24"/>
                      <a:pt x="1703" y="24"/>
                      <a:pt x="1684" y="24"/>
                    </a:cubicBezTo>
                    <a:cubicBezTo>
                      <a:pt x="1666" y="24"/>
                      <a:pt x="1655" y="13"/>
                      <a:pt x="1655" y="13"/>
                    </a:cubicBezTo>
                    <a:cubicBezTo>
                      <a:pt x="1655" y="13"/>
                      <a:pt x="1628" y="3"/>
                      <a:pt x="1591" y="3"/>
                    </a:cubicBezTo>
                    <a:cubicBezTo>
                      <a:pt x="1554" y="3"/>
                      <a:pt x="1527" y="16"/>
                      <a:pt x="1527" y="16"/>
                    </a:cubicBezTo>
                    <a:cubicBezTo>
                      <a:pt x="1527" y="45"/>
                      <a:pt x="1527" y="45"/>
                      <a:pt x="1527" y="45"/>
                    </a:cubicBezTo>
                    <a:cubicBezTo>
                      <a:pt x="1516" y="83"/>
                      <a:pt x="1516" y="83"/>
                      <a:pt x="1516" y="83"/>
                    </a:cubicBezTo>
                    <a:cubicBezTo>
                      <a:pt x="1516" y="83"/>
                      <a:pt x="1516" y="83"/>
                      <a:pt x="1514" y="93"/>
                    </a:cubicBezTo>
                    <a:cubicBezTo>
                      <a:pt x="1511" y="104"/>
                      <a:pt x="1514" y="104"/>
                      <a:pt x="1514" y="104"/>
                    </a:cubicBezTo>
                    <a:cubicBezTo>
                      <a:pt x="1514" y="104"/>
                      <a:pt x="1508" y="120"/>
                      <a:pt x="1503" y="133"/>
                    </a:cubicBezTo>
                    <a:cubicBezTo>
                      <a:pt x="1498" y="147"/>
                      <a:pt x="1503" y="133"/>
                      <a:pt x="1479" y="149"/>
                    </a:cubicBezTo>
                    <a:cubicBezTo>
                      <a:pt x="1455" y="165"/>
                      <a:pt x="1479" y="149"/>
                      <a:pt x="1455" y="165"/>
                    </a:cubicBezTo>
                    <a:cubicBezTo>
                      <a:pt x="1431" y="181"/>
                      <a:pt x="1455" y="165"/>
                      <a:pt x="1436" y="187"/>
                    </a:cubicBezTo>
                    <a:cubicBezTo>
                      <a:pt x="1418" y="208"/>
                      <a:pt x="1428" y="203"/>
                      <a:pt x="1418" y="227"/>
                    </a:cubicBezTo>
                    <a:cubicBezTo>
                      <a:pt x="1407" y="251"/>
                      <a:pt x="1412" y="237"/>
                      <a:pt x="1404" y="251"/>
                    </a:cubicBezTo>
                    <a:cubicBezTo>
                      <a:pt x="1396" y="264"/>
                      <a:pt x="1399" y="261"/>
                      <a:pt x="1391" y="280"/>
                    </a:cubicBezTo>
                    <a:cubicBezTo>
                      <a:pt x="1383" y="299"/>
                      <a:pt x="1380" y="277"/>
                      <a:pt x="1367" y="280"/>
                    </a:cubicBezTo>
                    <a:cubicBezTo>
                      <a:pt x="1354" y="283"/>
                      <a:pt x="1348" y="280"/>
                      <a:pt x="1338" y="280"/>
                    </a:cubicBezTo>
                    <a:cubicBezTo>
                      <a:pt x="1327" y="280"/>
                      <a:pt x="1303" y="283"/>
                      <a:pt x="1282" y="293"/>
                    </a:cubicBezTo>
                    <a:cubicBezTo>
                      <a:pt x="1260" y="304"/>
                      <a:pt x="1263" y="285"/>
                      <a:pt x="1247" y="295"/>
                    </a:cubicBezTo>
                    <a:cubicBezTo>
                      <a:pt x="1231" y="305"/>
                      <a:pt x="1228" y="288"/>
                      <a:pt x="1210" y="295"/>
                    </a:cubicBezTo>
                    <a:cubicBezTo>
                      <a:pt x="1191" y="302"/>
                      <a:pt x="1194" y="301"/>
                      <a:pt x="1186" y="296"/>
                    </a:cubicBezTo>
                    <a:cubicBezTo>
                      <a:pt x="1178" y="291"/>
                      <a:pt x="1162" y="304"/>
                      <a:pt x="1140" y="299"/>
                    </a:cubicBezTo>
                    <a:cubicBezTo>
                      <a:pt x="1119" y="293"/>
                      <a:pt x="1114" y="299"/>
                      <a:pt x="1092" y="299"/>
                    </a:cubicBezTo>
                    <a:cubicBezTo>
                      <a:pt x="1071" y="299"/>
                      <a:pt x="1076" y="301"/>
                      <a:pt x="1055" y="313"/>
                    </a:cubicBezTo>
                    <a:cubicBezTo>
                      <a:pt x="1034" y="325"/>
                      <a:pt x="1039" y="315"/>
                      <a:pt x="1031" y="313"/>
                    </a:cubicBezTo>
                    <a:cubicBezTo>
                      <a:pt x="1023" y="312"/>
                      <a:pt x="1010" y="333"/>
                      <a:pt x="1010" y="333"/>
                    </a:cubicBezTo>
                    <a:cubicBezTo>
                      <a:pt x="1010" y="333"/>
                      <a:pt x="991" y="344"/>
                      <a:pt x="972" y="349"/>
                    </a:cubicBezTo>
                    <a:cubicBezTo>
                      <a:pt x="954" y="355"/>
                      <a:pt x="972" y="349"/>
                      <a:pt x="959" y="355"/>
                    </a:cubicBezTo>
                    <a:cubicBezTo>
                      <a:pt x="946" y="360"/>
                      <a:pt x="954" y="368"/>
                      <a:pt x="943" y="381"/>
                    </a:cubicBezTo>
                    <a:cubicBezTo>
                      <a:pt x="932" y="395"/>
                      <a:pt x="943" y="404"/>
                      <a:pt x="943" y="404"/>
                    </a:cubicBezTo>
                    <a:cubicBezTo>
                      <a:pt x="943" y="404"/>
                      <a:pt x="938" y="411"/>
                      <a:pt x="930" y="416"/>
                    </a:cubicBezTo>
                    <a:cubicBezTo>
                      <a:pt x="922" y="421"/>
                      <a:pt x="916" y="416"/>
                      <a:pt x="906" y="408"/>
                    </a:cubicBezTo>
                    <a:cubicBezTo>
                      <a:pt x="895" y="400"/>
                      <a:pt x="890" y="408"/>
                      <a:pt x="890" y="408"/>
                    </a:cubicBezTo>
                    <a:cubicBezTo>
                      <a:pt x="890" y="408"/>
                      <a:pt x="890" y="408"/>
                      <a:pt x="882" y="408"/>
                    </a:cubicBezTo>
                    <a:cubicBezTo>
                      <a:pt x="874" y="408"/>
                      <a:pt x="860" y="413"/>
                      <a:pt x="847" y="421"/>
                    </a:cubicBezTo>
                    <a:cubicBezTo>
                      <a:pt x="834" y="429"/>
                      <a:pt x="847" y="448"/>
                      <a:pt x="847" y="448"/>
                    </a:cubicBezTo>
                    <a:cubicBezTo>
                      <a:pt x="847" y="448"/>
                      <a:pt x="847" y="448"/>
                      <a:pt x="834" y="471"/>
                    </a:cubicBezTo>
                    <a:cubicBezTo>
                      <a:pt x="820" y="494"/>
                      <a:pt x="818" y="477"/>
                      <a:pt x="791" y="477"/>
                    </a:cubicBezTo>
                    <a:cubicBezTo>
                      <a:pt x="764" y="477"/>
                      <a:pt x="791" y="477"/>
                      <a:pt x="762" y="477"/>
                    </a:cubicBezTo>
                    <a:cubicBezTo>
                      <a:pt x="732" y="477"/>
                      <a:pt x="762" y="477"/>
                      <a:pt x="740" y="472"/>
                    </a:cubicBezTo>
                    <a:cubicBezTo>
                      <a:pt x="719" y="467"/>
                      <a:pt x="719" y="488"/>
                      <a:pt x="719" y="488"/>
                    </a:cubicBezTo>
                    <a:cubicBezTo>
                      <a:pt x="719" y="488"/>
                      <a:pt x="719" y="488"/>
                      <a:pt x="714" y="501"/>
                    </a:cubicBezTo>
                    <a:cubicBezTo>
                      <a:pt x="708" y="515"/>
                      <a:pt x="711" y="515"/>
                      <a:pt x="700" y="536"/>
                    </a:cubicBezTo>
                    <a:cubicBezTo>
                      <a:pt x="690" y="557"/>
                      <a:pt x="700" y="536"/>
                      <a:pt x="671" y="555"/>
                    </a:cubicBezTo>
                    <a:cubicBezTo>
                      <a:pt x="642" y="573"/>
                      <a:pt x="671" y="555"/>
                      <a:pt x="668" y="563"/>
                    </a:cubicBezTo>
                    <a:cubicBezTo>
                      <a:pt x="666" y="571"/>
                      <a:pt x="655" y="581"/>
                      <a:pt x="655" y="581"/>
                    </a:cubicBezTo>
                    <a:cubicBezTo>
                      <a:pt x="655" y="581"/>
                      <a:pt x="655" y="581"/>
                      <a:pt x="647" y="603"/>
                    </a:cubicBezTo>
                    <a:cubicBezTo>
                      <a:pt x="639" y="624"/>
                      <a:pt x="647" y="603"/>
                      <a:pt x="639" y="615"/>
                    </a:cubicBezTo>
                    <a:cubicBezTo>
                      <a:pt x="631" y="628"/>
                      <a:pt x="631" y="619"/>
                      <a:pt x="615" y="615"/>
                    </a:cubicBezTo>
                    <a:cubicBezTo>
                      <a:pt x="599" y="612"/>
                      <a:pt x="602" y="619"/>
                      <a:pt x="567" y="615"/>
                    </a:cubicBezTo>
                    <a:cubicBezTo>
                      <a:pt x="532" y="612"/>
                      <a:pt x="556" y="616"/>
                      <a:pt x="546" y="615"/>
                    </a:cubicBezTo>
                    <a:cubicBezTo>
                      <a:pt x="535" y="614"/>
                      <a:pt x="511" y="624"/>
                      <a:pt x="492" y="629"/>
                    </a:cubicBezTo>
                    <a:cubicBezTo>
                      <a:pt x="474" y="635"/>
                      <a:pt x="492" y="629"/>
                      <a:pt x="444" y="640"/>
                    </a:cubicBezTo>
                    <a:cubicBezTo>
                      <a:pt x="396" y="651"/>
                      <a:pt x="418" y="640"/>
                      <a:pt x="386" y="637"/>
                    </a:cubicBezTo>
                    <a:cubicBezTo>
                      <a:pt x="354" y="635"/>
                      <a:pt x="375" y="637"/>
                      <a:pt x="367" y="635"/>
                    </a:cubicBezTo>
                    <a:cubicBezTo>
                      <a:pt x="359" y="632"/>
                      <a:pt x="330" y="629"/>
                      <a:pt x="330" y="629"/>
                    </a:cubicBezTo>
                    <a:cubicBezTo>
                      <a:pt x="330" y="629"/>
                      <a:pt x="295" y="629"/>
                      <a:pt x="255" y="629"/>
                    </a:cubicBezTo>
                    <a:cubicBezTo>
                      <a:pt x="215" y="629"/>
                      <a:pt x="244" y="629"/>
                      <a:pt x="196" y="640"/>
                    </a:cubicBezTo>
                    <a:cubicBezTo>
                      <a:pt x="148" y="651"/>
                      <a:pt x="175" y="651"/>
                      <a:pt x="156" y="653"/>
                    </a:cubicBezTo>
                    <a:cubicBezTo>
                      <a:pt x="138" y="656"/>
                      <a:pt x="156" y="653"/>
                      <a:pt x="132" y="648"/>
                    </a:cubicBezTo>
                    <a:cubicBezTo>
                      <a:pt x="108" y="643"/>
                      <a:pt x="132" y="648"/>
                      <a:pt x="111" y="648"/>
                    </a:cubicBezTo>
                    <a:cubicBezTo>
                      <a:pt x="90" y="648"/>
                      <a:pt x="82" y="627"/>
                      <a:pt x="82" y="627"/>
                    </a:cubicBezTo>
                    <a:cubicBezTo>
                      <a:pt x="52" y="627"/>
                      <a:pt x="52" y="627"/>
                      <a:pt x="52" y="627"/>
                    </a:cubicBezTo>
                    <a:cubicBezTo>
                      <a:pt x="52" y="627"/>
                      <a:pt x="36" y="611"/>
                      <a:pt x="26" y="589"/>
                    </a:cubicBezTo>
                    <a:cubicBezTo>
                      <a:pt x="13" y="583"/>
                      <a:pt x="13" y="583"/>
                      <a:pt x="13" y="583"/>
                    </a:cubicBezTo>
                    <a:cubicBezTo>
                      <a:pt x="7" y="595"/>
                      <a:pt x="0" y="611"/>
                      <a:pt x="2" y="619"/>
                    </a:cubicBezTo>
                    <a:cubicBezTo>
                      <a:pt x="4" y="632"/>
                      <a:pt x="2" y="619"/>
                      <a:pt x="2" y="637"/>
                    </a:cubicBezTo>
                    <a:cubicBezTo>
                      <a:pt x="2" y="656"/>
                      <a:pt x="15" y="651"/>
                      <a:pt x="44" y="672"/>
                    </a:cubicBezTo>
                    <a:cubicBezTo>
                      <a:pt x="74" y="693"/>
                      <a:pt x="55" y="685"/>
                      <a:pt x="84" y="709"/>
                    </a:cubicBezTo>
                    <a:cubicBezTo>
                      <a:pt x="84" y="709"/>
                      <a:pt x="122" y="728"/>
                      <a:pt x="188" y="733"/>
                    </a:cubicBezTo>
                    <a:cubicBezTo>
                      <a:pt x="255" y="739"/>
                      <a:pt x="188" y="733"/>
                      <a:pt x="234" y="733"/>
                    </a:cubicBezTo>
                    <a:cubicBezTo>
                      <a:pt x="279" y="733"/>
                      <a:pt x="255" y="704"/>
                      <a:pt x="255" y="704"/>
                    </a:cubicBezTo>
                    <a:cubicBezTo>
                      <a:pt x="255" y="704"/>
                      <a:pt x="298" y="723"/>
                      <a:pt x="378" y="740"/>
                    </a:cubicBezTo>
                    <a:cubicBezTo>
                      <a:pt x="458" y="758"/>
                      <a:pt x="391" y="741"/>
                      <a:pt x="426" y="725"/>
                    </a:cubicBezTo>
                    <a:cubicBezTo>
                      <a:pt x="460" y="709"/>
                      <a:pt x="460" y="709"/>
                      <a:pt x="487" y="707"/>
                    </a:cubicBezTo>
                    <a:cubicBezTo>
                      <a:pt x="514" y="704"/>
                      <a:pt x="522" y="712"/>
                      <a:pt x="556" y="732"/>
                    </a:cubicBezTo>
                    <a:cubicBezTo>
                      <a:pt x="591" y="752"/>
                      <a:pt x="572" y="731"/>
                      <a:pt x="572" y="731"/>
                    </a:cubicBezTo>
                    <a:cubicBezTo>
                      <a:pt x="572" y="731"/>
                      <a:pt x="588" y="733"/>
                      <a:pt x="604" y="731"/>
                    </a:cubicBezTo>
                    <a:cubicBezTo>
                      <a:pt x="620" y="728"/>
                      <a:pt x="604" y="731"/>
                      <a:pt x="652" y="699"/>
                    </a:cubicBezTo>
                    <a:cubicBezTo>
                      <a:pt x="700" y="667"/>
                      <a:pt x="652" y="699"/>
                      <a:pt x="666" y="680"/>
                    </a:cubicBezTo>
                    <a:cubicBezTo>
                      <a:pt x="679" y="661"/>
                      <a:pt x="674" y="661"/>
                      <a:pt x="674" y="661"/>
                    </a:cubicBezTo>
                    <a:cubicBezTo>
                      <a:pt x="674" y="661"/>
                      <a:pt x="679" y="648"/>
                      <a:pt x="690" y="627"/>
                    </a:cubicBezTo>
                    <a:cubicBezTo>
                      <a:pt x="700" y="605"/>
                      <a:pt x="714" y="605"/>
                      <a:pt x="727" y="589"/>
                    </a:cubicBezTo>
                    <a:cubicBezTo>
                      <a:pt x="740" y="573"/>
                      <a:pt x="727" y="589"/>
                      <a:pt x="746" y="584"/>
                    </a:cubicBezTo>
                    <a:cubicBezTo>
                      <a:pt x="764" y="578"/>
                      <a:pt x="778" y="573"/>
                      <a:pt x="831" y="568"/>
                    </a:cubicBezTo>
                    <a:cubicBezTo>
                      <a:pt x="884" y="563"/>
                      <a:pt x="852" y="568"/>
                      <a:pt x="895" y="555"/>
                    </a:cubicBezTo>
                    <a:cubicBezTo>
                      <a:pt x="938" y="541"/>
                      <a:pt x="895" y="555"/>
                      <a:pt x="943" y="539"/>
                    </a:cubicBezTo>
                    <a:cubicBezTo>
                      <a:pt x="991" y="523"/>
                      <a:pt x="983" y="528"/>
                      <a:pt x="999" y="523"/>
                    </a:cubicBezTo>
                    <a:cubicBezTo>
                      <a:pt x="1015" y="517"/>
                      <a:pt x="1018" y="517"/>
                      <a:pt x="1036" y="504"/>
                    </a:cubicBezTo>
                    <a:cubicBezTo>
                      <a:pt x="1055" y="491"/>
                      <a:pt x="1058" y="472"/>
                      <a:pt x="1058" y="472"/>
                    </a:cubicBezTo>
                    <a:cubicBezTo>
                      <a:pt x="1058" y="472"/>
                      <a:pt x="1082" y="421"/>
                      <a:pt x="1100" y="400"/>
                    </a:cubicBezTo>
                    <a:cubicBezTo>
                      <a:pt x="1119" y="379"/>
                      <a:pt x="1100" y="400"/>
                      <a:pt x="1119" y="376"/>
                    </a:cubicBezTo>
                    <a:cubicBezTo>
                      <a:pt x="1138" y="352"/>
                      <a:pt x="1138" y="368"/>
                      <a:pt x="1175" y="355"/>
                    </a:cubicBezTo>
                    <a:cubicBezTo>
                      <a:pt x="1212" y="341"/>
                      <a:pt x="1186" y="352"/>
                      <a:pt x="1231" y="352"/>
                    </a:cubicBezTo>
                    <a:cubicBezTo>
                      <a:pt x="1276" y="352"/>
                      <a:pt x="1231" y="352"/>
                      <a:pt x="1346" y="371"/>
                    </a:cubicBezTo>
                    <a:cubicBezTo>
                      <a:pt x="1460" y="389"/>
                      <a:pt x="1404" y="365"/>
                      <a:pt x="1404" y="365"/>
                    </a:cubicBezTo>
                    <a:cubicBezTo>
                      <a:pt x="1404" y="365"/>
                      <a:pt x="1420" y="357"/>
                      <a:pt x="1444" y="325"/>
                    </a:cubicBezTo>
                    <a:cubicBezTo>
                      <a:pt x="1468" y="293"/>
                      <a:pt x="1458" y="307"/>
                      <a:pt x="1468" y="288"/>
                    </a:cubicBezTo>
                    <a:cubicBezTo>
                      <a:pt x="1479" y="269"/>
                      <a:pt x="1500" y="251"/>
                      <a:pt x="1500" y="251"/>
                    </a:cubicBezTo>
                    <a:cubicBezTo>
                      <a:pt x="1500" y="251"/>
                      <a:pt x="1524" y="240"/>
                      <a:pt x="1583" y="216"/>
                    </a:cubicBezTo>
                    <a:cubicBezTo>
                      <a:pt x="1642" y="192"/>
                      <a:pt x="1583" y="216"/>
                      <a:pt x="1607" y="208"/>
                    </a:cubicBezTo>
                    <a:cubicBezTo>
                      <a:pt x="1631" y="200"/>
                      <a:pt x="1663" y="189"/>
                      <a:pt x="1663" y="189"/>
                    </a:cubicBezTo>
                    <a:cubicBezTo>
                      <a:pt x="1663" y="189"/>
                      <a:pt x="1671" y="179"/>
                      <a:pt x="1679" y="163"/>
                    </a:cubicBezTo>
                    <a:cubicBezTo>
                      <a:pt x="1687" y="147"/>
                      <a:pt x="1692" y="139"/>
                      <a:pt x="1692" y="139"/>
                    </a:cubicBezTo>
                    <a:cubicBezTo>
                      <a:pt x="1692" y="139"/>
                      <a:pt x="1706" y="125"/>
                      <a:pt x="1711" y="117"/>
                    </a:cubicBezTo>
                    <a:cubicBezTo>
                      <a:pt x="1716" y="109"/>
                      <a:pt x="1727" y="107"/>
                      <a:pt x="1740" y="99"/>
                    </a:cubicBezTo>
                    <a:cubicBezTo>
                      <a:pt x="1754" y="91"/>
                      <a:pt x="1756" y="96"/>
                      <a:pt x="1791" y="91"/>
                    </a:cubicBezTo>
                    <a:cubicBezTo>
                      <a:pt x="1826" y="85"/>
                      <a:pt x="1791" y="91"/>
                      <a:pt x="1850" y="91"/>
                    </a:cubicBezTo>
                    <a:cubicBezTo>
                      <a:pt x="1908" y="91"/>
                      <a:pt x="1868" y="91"/>
                      <a:pt x="1895" y="88"/>
                    </a:cubicBezTo>
                    <a:cubicBezTo>
                      <a:pt x="1922" y="85"/>
                      <a:pt x="1895" y="88"/>
                      <a:pt x="1916" y="77"/>
                    </a:cubicBezTo>
                    <a:cubicBezTo>
                      <a:pt x="1938" y="67"/>
                      <a:pt x="1930" y="69"/>
                      <a:pt x="1959" y="59"/>
                    </a:cubicBezTo>
                    <a:cubicBezTo>
                      <a:pt x="1988" y="48"/>
                      <a:pt x="1980" y="53"/>
                      <a:pt x="2004" y="45"/>
                    </a:cubicBezTo>
                    <a:cubicBezTo>
                      <a:pt x="2028" y="37"/>
                      <a:pt x="2015" y="35"/>
                      <a:pt x="2015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Freeform 42"/>
              <p:cNvSpPr>
                <a:spLocks/>
              </p:cNvSpPr>
              <p:nvPr/>
            </p:nvSpPr>
            <p:spPr bwMode="auto">
              <a:xfrm>
                <a:off x="1022" y="1161"/>
                <a:ext cx="4729" cy="1864"/>
              </a:xfrm>
              <a:custGeom>
                <a:avLst/>
                <a:gdLst>
                  <a:gd name="T0" fmla="*/ 98 w 2002"/>
                  <a:gd name="T1" fmla="*/ 781 h 789"/>
                  <a:gd name="T2" fmla="*/ 183 w 2002"/>
                  <a:gd name="T3" fmla="*/ 773 h 789"/>
                  <a:gd name="T4" fmla="*/ 354 w 2002"/>
                  <a:gd name="T5" fmla="*/ 768 h 789"/>
                  <a:gd name="T6" fmla="*/ 479 w 2002"/>
                  <a:gd name="T7" fmla="*/ 762 h 789"/>
                  <a:gd name="T8" fmla="*/ 602 w 2002"/>
                  <a:gd name="T9" fmla="*/ 748 h 789"/>
                  <a:gd name="T10" fmla="*/ 642 w 2002"/>
                  <a:gd name="T11" fmla="*/ 714 h 789"/>
                  <a:gd name="T12" fmla="*/ 687 w 2002"/>
                  <a:gd name="T13" fmla="*/ 669 h 789"/>
                  <a:gd name="T14" fmla="*/ 727 w 2002"/>
                  <a:gd name="T15" fmla="*/ 605 h 789"/>
                  <a:gd name="T16" fmla="*/ 821 w 2002"/>
                  <a:gd name="T17" fmla="*/ 604 h 789"/>
                  <a:gd name="T18" fmla="*/ 869 w 2002"/>
                  <a:gd name="T19" fmla="*/ 541 h 789"/>
                  <a:gd name="T20" fmla="*/ 917 w 2002"/>
                  <a:gd name="T21" fmla="*/ 549 h 789"/>
                  <a:gd name="T22" fmla="*/ 946 w 2002"/>
                  <a:gd name="T23" fmla="*/ 488 h 789"/>
                  <a:gd name="T24" fmla="*/ 1018 w 2002"/>
                  <a:gd name="T25" fmla="*/ 446 h 789"/>
                  <a:gd name="T26" fmla="*/ 1127 w 2002"/>
                  <a:gd name="T27" fmla="*/ 432 h 789"/>
                  <a:gd name="T28" fmla="*/ 1234 w 2002"/>
                  <a:gd name="T29" fmla="*/ 428 h 789"/>
                  <a:gd name="T30" fmla="*/ 1354 w 2002"/>
                  <a:gd name="T31" fmla="*/ 413 h 789"/>
                  <a:gd name="T32" fmla="*/ 1405 w 2002"/>
                  <a:gd name="T33" fmla="*/ 360 h 789"/>
                  <a:gd name="T34" fmla="*/ 1466 w 2002"/>
                  <a:gd name="T35" fmla="*/ 282 h 789"/>
                  <a:gd name="T36" fmla="*/ 1501 w 2002"/>
                  <a:gd name="T37" fmla="*/ 226 h 789"/>
                  <a:gd name="T38" fmla="*/ 1514 w 2002"/>
                  <a:gd name="T39" fmla="*/ 149 h 789"/>
                  <a:gd name="T40" fmla="*/ 1671 w 2002"/>
                  <a:gd name="T41" fmla="*/ 157 h 789"/>
                  <a:gd name="T42" fmla="*/ 1735 w 2002"/>
                  <a:gd name="T43" fmla="*/ 152 h 789"/>
                  <a:gd name="T44" fmla="*/ 1770 w 2002"/>
                  <a:gd name="T45" fmla="*/ 136 h 789"/>
                  <a:gd name="T46" fmla="*/ 1781 w 2002"/>
                  <a:gd name="T47" fmla="*/ 136 h 789"/>
                  <a:gd name="T48" fmla="*/ 1930 w 2002"/>
                  <a:gd name="T49" fmla="*/ 154 h 789"/>
                  <a:gd name="T50" fmla="*/ 2002 w 2002"/>
                  <a:gd name="T51" fmla="*/ 168 h 789"/>
                  <a:gd name="T52" fmla="*/ 1879 w 2002"/>
                  <a:gd name="T53" fmla="*/ 40 h 789"/>
                  <a:gd name="T54" fmla="*/ 1754 w 2002"/>
                  <a:gd name="T55" fmla="*/ 45 h 789"/>
                  <a:gd name="T56" fmla="*/ 1501 w 2002"/>
                  <a:gd name="T57" fmla="*/ 32 h 789"/>
                  <a:gd name="T58" fmla="*/ 1397 w 2002"/>
                  <a:gd name="T59" fmla="*/ 80 h 789"/>
                  <a:gd name="T60" fmla="*/ 1345 w 2002"/>
                  <a:gd name="T61" fmla="*/ 146 h 789"/>
                  <a:gd name="T62" fmla="*/ 1341 w 2002"/>
                  <a:gd name="T63" fmla="*/ 330 h 789"/>
                  <a:gd name="T64" fmla="*/ 1184 w 2002"/>
                  <a:gd name="T65" fmla="*/ 337 h 789"/>
                  <a:gd name="T66" fmla="*/ 1154 w 2002"/>
                  <a:gd name="T67" fmla="*/ 357 h 789"/>
                  <a:gd name="T68" fmla="*/ 1018 w 2002"/>
                  <a:gd name="T69" fmla="*/ 365 h 789"/>
                  <a:gd name="T70" fmla="*/ 898 w 2002"/>
                  <a:gd name="T71" fmla="*/ 402 h 789"/>
                  <a:gd name="T72" fmla="*/ 847 w 2002"/>
                  <a:gd name="T73" fmla="*/ 464 h 789"/>
                  <a:gd name="T74" fmla="*/ 757 w 2002"/>
                  <a:gd name="T75" fmla="*/ 442 h 789"/>
                  <a:gd name="T76" fmla="*/ 687 w 2002"/>
                  <a:gd name="T77" fmla="*/ 498 h 789"/>
                  <a:gd name="T78" fmla="*/ 650 w 2002"/>
                  <a:gd name="T79" fmla="*/ 546 h 789"/>
                  <a:gd name="T80" fmla="*/ 591 w 2002"/>
                  <a:gd name="T81" fmla="*/ 621 h 789"/>
                  <a:gd name="T82" fmla="*/ 549 w 2002"/>
                  <a:gd name="T83" fmla="*/ 672 h 789"/>
                  <a:gd name="T84" fmla="*/ 410 w 2002"/>
                  <a:gd name="T85" fmla="*/ 647 h 789"/>
                  <a:gd name="T86" fmla="*/ 306 w 2002"/>
                  <a:gd name="T87" fmla="*/ 698 h 789"/>
                  <a:gd name="T88" fmla="*/ 234 w 2002"/>
                  <a:gd name="T89" fmla="*/ 680 h 789"/>
                  <a:gd name="T90" fmla="*/ 162 w 2002"/>
                  <a:gd name="T91" fmla="*/ 669 h 789"/>
                  <a:gd name="T92" fmla="*/ 58 w 2002"/>
                  <a:gd name="T93" fmla="*/ 685 h 789"/>
                  <a:gd name="T94" fmla="*/ 13 w 2002"/>
                  <a:gd name="T95" fmla="*/ 722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2" h="789">
                    <a:moveTo>
                      <a:pt x="39" y="760"/>
                    </a:moveTo>
                    <a:cubicBezTo>
                      <a:pt x="69" y="760"/>
                      <a:pt x="69" y="760"/>
                      <a:pt x="69" y="760"/>
                    </a:cubicBezTo>
                    <a:cubicBezTo>
                      <a:pt x="69" y="760"/>
                      <a:pt x="77" y="781"/>
                      <a:pt x="98" y="781"/>
                    </a:cubicBezTo>
                    <a:cubicBezTo>
                      <a:pt x="119" y="781"/>
                      <a:pt x="95" y="776"/>
                      <a:pt x="119" y="781"/>
                    </a:cubicBezTo>
                    <a:cubicBezTo>
                      <a:pt x="143" y="786"/>
                      <a:pt x="125" y="789"/>
                      <a:pt x="143" y="786"/>
                    </a:cubicBezTo>
                    <a:cubicBezTo>
                      <a:pt x="162" y="784"/>
                      <a:pt x="135" y="784"/>
                      <a:pt x="183" y="773"/>
                    </a:cubicBezTo>
                    <a:cubicBezTo>
                      <a:pt x="231" y="762"/>
                      <a:pt x="202" y="762"/>
                      <a:pt x="242" y="762"/>
                    </a:cubicBezTo>
                    <a:cubicBezTo>
                      <a:pt x="282" y="762"/>
                      <a:pt x="317" y="762"/>
                      <a:pt x="317" y="762"/>
                    </a:cubicBezTo>
                    <a:cubicBezTo>
                      <a:pt x="317" y="762"/>
                      <a:pt x="346" y="765"/>
                      <a:pt x="354" y="768"/>
                    </a:cubicBezTo>
                    <a:cubicBezTo>
                      <a:pt x="362" y="770"/>
                      <a:pt x="341" y="768"/>
                      <a:pt x="373" y="770"/>
                    </a:cubicBezTo>
                    <a:cubicBezTo>
                      <a:pt x="405" y="773"/>
                      <a:pt x="383" y="784"/>
                      <a:pt x="431" y="773"/>
                    </a:cubicBezTo>
                    <a:cubicBezTo>
                      <a:pt x="479" y="762"/>
                      <a:pt x="461" y="768"/>
                      <a:pt x="479" y="762"/>
                    </a:cubicBezTo>
                    <a:cubicBezTo>
                      <a:pt x="498" y="757"/>
                      <a:pt x="522" y="747"/>
                      <a:pt x="533" y="748"/>
                    </a:cubicBezTo>
                    <a:cubicBezTo>
                      <a:pt x="543" y="749"/>
                      <a:pt x="519" y="745"/>
                      <a:pt x="554" y="748"/>
                    </a:cubicBezTo>
                    <a:cubicBezTo>
                      <a:pt x="589" y="752"/>
                      <a:pt x="586" y="745"/>
                      <a:pt x="602" y="748"/>
                    </a:cubicBezTo>
                    <a:cubicBezTo>
                      <a:pt x="618" y="752"/>
                      <a:pt x="618" y="761"/>
                      <a:pt x="626" y="748"/>
                    </a:cubicBezTo>
                    <a:cubicBezTo>
                      <a:pt x="634" y="736"/>
                      <a:pt x="626" y="757"/>
                      <a:pt x="634" y="736"/>
                    </a:cubicBezTo>
                    <a:cubicBezTo>
                      <a:pt x="642" y="714"/>
                      <a:pt x="642" y="714"/>
                      <a:pt x="642" y="714"/>
                    </a:cubicBezTo>
                    <a:cubicBezTo>
                      <a:pt x="642" y="714"/>
                      <a:pt x="653" y="704"/>
                      <a:pt x="655" y="696"/>
                    </a:cubicBezTo>
                    <a:cubicBezTo>
                      <a:pt x="658" y="688"/>
                      <a:pt x="629" y="706"/>
                      <a:pt x="658" y="688"/>
                    </a:cubicBezTo>
                    <a:cubicBezTo>
                      <a:pt x="687" y="669"/>
                      <a:pt x="677" y="690"/>
                      <a:pt x="687" y="669"/>
                    </a:cubicBezTo>
                    <a:cubicBezTo>
                      <a:pt x="698" y="648"/>
                      <a:pt x="695" y="648"/>
                      <a:pt x="701" y="634"/>
                    </a:cubicBezTo>
                    <a:cubicBezTo>
                      <a:pt x="706" y="621"/>
                      <a:pt x="706" y="621"/>
                      <a:pt x="706" y="621"/>
                    </a:cubicBezTo>
                    <a:cubicBezTo>
                      <a:pt x="706" y="621"/>
                      <a:pt x="706" y="600"/>
                      <a:pt x="727" y="605"/>
                    </a:cubicBezTo>
                    <a:cubicBezTo>
                      <a:pt x="749" y="610"/>
                      <a:pt x="719" y="610"/>
                      <a:pt x="749" y="610"/>
                    </a:cubicBezTo>
                    <a:cubicBezTo>
                      <a:pt x="778" y="610"/>
                      <a:pt x="751" y="610"/>
                      <a:pt x="778" y="610"/>
                    </a:cubicBezTo>
                    <a:cubicBezTo>
                      <a:pt x="805" y="610"/>
                      <a:pt x="807" y="627"/>
                      <a:pt x="821" y="604"/>
                    </a:cubicBezTo>
                    <a:cubicBezTo>
                      <a:pt x="834" y="581"/>
                      <a:pt x="834" y="581"/>
                      <a:pt x="834" y="581"/>
                    </a:cubicBezTo>
                    <a:cubicBezTo>
                      <a:pt x="834" y="581"/>
                      <a:pt x="821" y="562"/>
                      <a:pt x="834" y="554"/>
                    </a:cubicBezTo>
                    <a:cubicBezTo>
                      <a:pt x="847" y="546"/>
                      <a:pt x="861" y="541"/>
                      <a:pt x="869" y="541"/>
                    </a:cubicBezTo>
                    <a:cubicBezTo>
                      <a:pt x="877" y="541"/>
                      <a:pt x="877" y="541"/>
                      <a:pt x="877" y="541"/>
                    </a:cubicBezTo>
                    <a:cubicBezTo>
                      <a:pt x="877" y="541"/>
                      <a:pt x="882" y="533"/>
                      <a:pt x="893" y="541"/>
                    </a:cubicBezTo>
                    <a:cubicBezTo>
                      <a:pt x="903" y="549"/>
                      <a:pt x="909" y="554"/>
                      <a:pt x="917" y="549"/>
                    </a:cubicBezTo>
                    <a:cubicBezTo>
                      <a:pt x="925" y="544"/>
                      <a:pt x="930" y="537"/>
                      <a:pt x="930" y="537"/>
                    </a:cubicBezTo>
                    <a:cubicBezTo>
                      <a:pt x="930" y="537"/>
                      <a:pt x="919" y="528"/>
                      <a:pt x="930" y="514"/>
                    </a:cubicBezTo>
                    <a:cubicBezTo>
                      <a:pt x="941" y="501"/>
                      <a:pt x="933" y="493"/>
                      <a:pt x="946" y="488"/>
                    </a:cubicBezTo>
                    <a:cubicBezTo>
                      <a:pt x="959" y="482"/>
                      <a:pt x="941" y="488"/>
                      <a:pt x="959" y="482"/>
                    </a:cubicBezTo>
                    <a:cubicBezTo>
                      <a:pt x="978" y="477"/>
                      <a:pt x="997" y="466"/>
                      <a:pt x="997" y="466"/>
                    </a:cubicBezTo>
                    <a:cubicBezTo>
                      <a:pt x="997" y="466"/>
                      <a:pt x="1010" y="445"/>
                      <a:pt x="1018" y="446"/>
                    </a:cubicBezTo>
                    <a:cubicBezTo>
                      <a:pt x="1026" y="448"/>
                      <a:pt x="1021" y="458"/>
                      <a:pt x="1042" y="446"/>
                    </a:cubicBezTo>
                    <a:cubicBezTo>
                      <a:pt x="1063" y="434"/>
                      <a:pt x="1058" y="432"/>
                      <a:pt x="1079" y="432"/>
                    </a:cubicBezTo>
                    <a:cubicBezTo>
                      <a:pt x="1101" y="432"/>
                      <a:pt x="1106" y="426"/>
                      <a:pt x="1127" y="432"/>
                    </a:cubicBezTo>
                    <a:cubicBezTo>
                      <a:pt x="1149" y="437"/>
                      <a:pt x="1165" y="424"/>
                      <a:pt x="1173" y="429"/>
                    </a:cubicBezTo>
                    <a:cubicBezTo>
                      <a:pt x="1181" y="434"/>
                      <a:pt x="1178" y="435"/>
                      <a:pt x="1197" y="428"/>
                    </a:cubicBezTo>
                    <a:cubicBezTo>
                      <a:pt x="1215" y="421"/>
                      <a:pt x="1218" y="438"/>
                      <a:pt x="1234" y="428"/>
                    </a:cubicBezTo>
                    <a:cubicBezTo>
                      <a:pt x="1250" y="418"/>
                      <a:pt x="1247" y="437"/>
                      <a:pt x="1269" y="426"/>
                    </a:cubicBezTo>
                    <a:cubicBezTo>
                      <a:pt x="1290" y="416"/>
                      <a:pt x="1314" y="413"/>
                      <a:pt x="1325" y="413"/>
                    </a:cubicBezTo>
                    <a:cubicBezTo>
                      <a:pt x="1335" y="413"/>
                      <a:pt x="1341" y="416"/>
                      <a:pt x="1354" y="413"/>
                    </a:cubicBezTo>
                    <a:cubicBezTo>
                      <a:pt x="1367" y="410"/>
                      <a:pt x="1370" y="432"/>
                      <a:pt x="1378" y="413"/>
                    </a:cubicBezTo>
                    <a:cubicBezTo>
                      <a:pt x="1386" y="394"/>
                      <a:pt x="1383" y="397"/>
                      <a:pt x="1391" y="384"/>
                    </a:cubicBezTo>
                    <a:cubicBezTo>
                      <a:pt x="1399" y="370"/>
                      <a:pt x="1394" y="384"/>
                      <a:pt x="1405" y="360"/>
                    </a:cubicBezTo>
                    <a:cubicBezTo>
                      <a:pt x="1415" y="336"/>
                      <a:pt x="1405" y="341"/>
                      <a:pt x="1423" y="320"/>
                    </a:cubicBezTo>
                    <a:cubicBezTo>
                      <a:pt x="1442" y="298"/>
                      <a:pt x="1418" y="314"/>
                      <a:pt x="1442" y="298"/>
                    </a:cubicBezTo>
                    <a:cubicBezTo>
                      <a:pt x="1466" y="282"/>
                      <a:pt x="1442" y="298"/>
                      <a:pt x="1466" y="282"/>
                    </a:cubicBezTo>
                    <a:cubicBezTo>
                      <a:pt x="1490" y="266"/>
                      <a:pt x="1485" y="280"/>
                      <a:pt x="1490" y="266"/>
                    </a:cubicBezTo>
                    <a:cubicBezTo>
                      <a:pt x="1495" y="253"/>
                      <a:pt x="1501" y="237"/>
                      <a:pt x="1501" y="237"/>
                    </a:cubicBezTo>
                    <a:cubicBezTo>
                      <a:pt x="1501" y="237"/>
                      <a:pt x="1498" y="237"/>
                      <a:pt x="1501" y="226"/>
                    </a:cubicBezTo>
                    <a:cubicBezTo>
                      <a:pt x="1503" y="216"/>
                      <a:pt x="1503" y="216"/>
                      <a:pt x="1503" y="216"/>
                    </a:cubicBezTo>
                    <a:cubicBezTo>
                      <a:pt x="1514" y="178"/>
                      <a:pt x="1514" y="178"/>
                      <a:pt x="1514" y="178"/>
                    </a:cubicBezTo>
                    <a:cubicBezTo>
                      <a:pt x="1514" y="149"/>
                      <a:pt x="1514" y="149"/>
                      <a:pt x="1514" y="149"/>
                    </a:cubicBezTo>
                    <a:cubicBezTo>
                      <a:pt x="1514" y="149"/>
                      <a:pt x="1541" y="136"/>
                      <a:pt x="1578" y="136"/>
                    </a:cubicBezTo>
                    <a:cubicBezTo>
                      <a:pt x="1615" y="136"/>
                      <a:pt x="1642" y="146"/>
                      <a:pt x="1642" y="146"/>
                    </a:cubicBezTo>
                    <a:cubicBezTo>
                      <a:pt x="1642" y="146"/>
                      <a:pt x="1653" y="157"/>
                      <a:pt x="1671" y="157"/>
                    </a:cubicBezTo>
                    <a:cubicBezTo>
                      <a:pt x="1690" y="157"/>
                      <a:pt x="1674" y="157"/>
                      <a:pt x="1690" y="157"/>
                    </a:cubicBezTo>
                    <a:cubicBezTo>
                      <a:pt x="1706" y="157"/>
                      <a:pt x="1703" y="152"/>
                      <a:pt x="1719" y="152"/>
                    </a:cubicBezTo>
                    <a:cubicBezTo>
                      <a:pt x="1735" y="152"/>
                      <a:pt x="1714" y="154"/>
                      <a:pt x="1735" y="152"/>
                    </a:cubicBezTo>
                    <a:cubicBezTo>
                      <a:pt x="1753" y="149"/>
                      <a:pt x="1758" y="140"/>
                      <a:pt x="1765" y="137"/>
                    </a:cubicBezTo>
                    <a:cubicBezTo>
                      <a:pt x="1758" y="137"/>
                      <a:pt x="1762" y="137"/>
                      <a:pt x="1766" y="136"/>
                    </a:cubicBezTo>
                    <a:cubicBezTo>
                      <a:pt x="1767" y="136"/>
                      <a:pt x="1768" y="136"/>
                      <a:pt x="1770" y="136"/>
                    </a:cubicBezTo>
                    <a:cubicBezTo>
                      <a:pt x="1774" y="136"/>
                      <a:pt x="1770" y="136"/>
                      <a:pt x="1766" y="136"/>
                    </a:cubicBezTo>
                    <a:cubicBezTo>
                      <a:pt x="1766" y="137"/>
                      <a:pt x="1766" y="137"/>
                      <a:pt x="1765" y="137"/>
                    </a:cubicBezTo>
                    <a:cubicBezTo>
                      <a:pt x="1768" y="136"/>
                      <a:pt x="1773" y="136"/>
                      <a:pt x="1781" y="136"/>
                    </a:cubicBezTo>
                    <a:cubicBezTo>
                      <a:pt x="1823" y="133"/>
                      <a:pt x="1831" y="136"/>
                      <a:pt x="1847" y="136"/>
                    </a:cubicBezTo>
                    <a:cubicBezTo>
                      <a:pt x="1863" y="136"/>
                      <a:pt x="1874" y="134"/>
                      <a:pt x="1874" y="134"/>
                    </a:cubicBezTo>
                    <a:cubicBezTo>
                      <a:pt x="1874" y="134"/>
                      <a:pt x="1919" y="154"/>
                      <a:pt x="1930" y="154"/>
                    </a:cubicBezTo>
                    <a:cubicBezTo>
                      <a:pt x="1941" y="154"/>
                      <a:pt x="1919" y="152"/>
                      <a:pt x="1941" y="154"/>
                    </a:cubicBezTo>
                    <a:cubicBezTo>
                      <a:pt x="1962" y="157"/>
                      <a:pt x="1989" y="162"/>
                      <a:pt x="1989" y="162"/>
                    </a:cubicBezTo>
                    <a:cubicBezTo>
                      <a:pt x="1989" y="162"/>
                      <a:pt x="1983" y="168"/>
                      <a:pt x="2002" y="168"/>
                    </a:cubicBezTo>
                    <a:cubicBezTo>
                      <a:pt x="2002" y="149"/>
                      <a:pt x="2002" y="149"/>
                      <a:pt x="2002" y="149"/>
                    </a:cubicBezTo>
                    <a:cubicBezTo>
                      <a:pt x="2002" y="149"/>
                      <a:pt x="1941" y="64"/>
                      <a:pt x="1917" y="58"/>
                    </a:cubicBezTo>
                    <a:cubicBezTo>
                      <a:pt x="1893" y="53"/>
                      <a:pt x="1903" y="50"/>
                      <a:pt x="1879" y="40"/>
                    </a:cubicBezTo>
                    <a:cubicBezTo>
                      <a:pt x="1855" y="29"/>
                      <a:pt x="1866" y="32"/>
                      <a:pt x="1829" y="17"/>
                    </a:cubicBezTo>
                    <a:cubicBezTo>
                      <a:pt x="1791" y="3"/>
                      <a:pt x="1818" y="18"/>
                      <a:pt x="1773" y="21"/>
                    </a:cubicBezTo>
                    <a:cubicBezTo>
                      <a:pt x="1727" y="24"/>
                      <a:pt x="1773" y="21"/>
                      <a:pt x="1754" y="45"/>
                    </a:cubicBezTo>
                    <a:cubicBezTo>
                      <a:pt x="1735" y="69"/>
                      <a:pt x="1701" y="72"/>
                      <a:pt x="1655" y="64"/>
                    </a:cubicBezTo>
                    <a:cubicBezTo>
                      <a:pt x="1610" y="56"/>
                      <a:pt x="1642" y="64"/>
                      <a:pt x="1629" y="64"/>
                    </a:cubicBezTo>
                    <a:cubicBezTo>
                      <a:pt x="1615" y="64"/>
                      <a:pt x="1615" y="64"/>
                      <a:pt x="1501" y="32"/>
                    </a:cubicBezTo>
                    <a:cubicBezTo>
                      <a:pt x="1386" y="0"/>
                      <a:pt x="1501" y="32"/>
                      <a:pt x="1474" y="32"/>
                    </a:cubicBezTo>
                    <a:cubicBezTo>
                      <a:pt x="1447" y="32"/>
                      <a:pt x="1458" y="42"/>
                      <a:pt x="1458" y="42"/>
                    </a:cubicBezTo>
                    <a:cubicBezTo>
                      <a:pt x="1458" y="42"/>
                      <a:pt x="1423" y="69"/>
                      <a:pt x="1397" y="80"/>
                    </a:cubicBezTo>
                    <a:cubicBezTo>
                      <a:pt x="1370" y="90"/>
                      <a:pt x="1397" y="80"/>
                      <a:pt x="1362" y="96"/>
                    </a:cubicBezTo>
                    <a:cubicBezTo>
                      <a:pt x="1327" y="112"/>
                      <a:pt x="1362" y="96"/>
                      <a:pt x="1346" y="104"/>
                    </a:cubicBezTo>
                    <a:cubicBezTo>
                      <a:pt x="1330" y="112"/>
                      <a:pt x="1354" y="120"/>
                      <a:pt x="1345" y="146"/>
                    </a:cubicBezTo>
                    <a:cubicBezTo>
                      <a:pt x="1335" y="173"/>
                      <a:pt x="1351" y="181"/>
                      <a:pt x="1344" y="208"/>
                    </a:cubicBezTo>
                    <a:cubicBezTo>
                      <a:pt x="1336" y="234"/>
                      <a:pt x="1351" y="234"/>
                      <a:pt x="1341" y="269"/>
                    </a:cubicBezTo>
                    <a:cubicBezTo>
                      <a:pt x="1330" y="304"/>
                      <a:pt x="1351" y="293"/>
                      <a:pt x="1341" y="330"/>
                    </a:cubicBezTo>
                    <a:cubicBezTo>
                      <a:pt x="1330" y="368"/>
                      <a:pt x="1311" y="341"/>
                      <a:pt x="1290" y="334"/>
                    </a:cubicBezTo>
                    <a:cubicBezTo>
                      <a:pt x="1269" y="326"/>
                      <a:pt x="1269" y="333"/>
                      <a:pt x="1213" y="334"/>
                    </a:cubicBezTo>
                    <a:cubicBezTo>
                      <a:pt x="1195" y="334"/>
                      <a:pt x="1187" y="335"/>
                      <a:pt x="1184" y="337"/>
                    </a:cubicBezTo>
                    <a:cubicBezTo>
                      <a:pt x="1192" y="343"/>
                      <a:pt x="1177" y="340"/>
                      <a:pt x="1184" y="337"/>
                    </a:cubicBezTo>
                    <a:cubicBezTo>
                      <a:pt x="1184" y="337"/>
                      <a:pt x="1184" y="336"/>
                      <a:pt x="1183" y="336"/>
                    </a:cubicBezTo>
                    <a:cubicBezTo>
                      <a:pt x="1170" y="326"/>
                      <a:pt x="1170" y="349"/>
                      <a:pt x="1154" y="357"/>
                    </a:cubicBezTo>
                    <a:cubicBezTo>
                      <a:pt x="1138" y="365"/>
                      <a:pt x="1141" y="360"/>
                      <a:pt x="1119" y="370"/>
                    </a:cubicBezTo>
                    <a:cubicBezTo>
                      <a:pt x="1098" y="381"/>
                      <a:pt x="1103" y="378"/>
                      <a:pt x="1082" y="381"/>
                    </a:cubicBezTo>
                    <a:cubicBezTo>
                      <a:pt x="1082" y="381"/>
                      <a:pt x="1042" y="373"/>
                      <a:pt x="1018" y="365"/>
                    </a:cubicBezTo>
                    <a:cubicBezTo>
                      <a:pt x="994" y="357"/>
                      <a:pt x="1007" y="352"/>
                      <a:pt x="1002" y="341"/>
                    </a:cubicBezTo>
                    <a:cubicBezTo>
                      <a:pt x="997" y="330"/>
                      <a:pt x="986" y="341"/>
                      <a:pt x="986" y="341"/>
                    </a:cubicBezTo>
                    <a:cubicBezTo>
                      <a:pt x="986" y="341"/>
                      <a:pt x="986" y="341"/>
                      <a:pt x="898" y="402"/>
                    </a:cubicBezTo>
                    <a:cubicBezTo>
                      <a:pt x="810" y="464"/>
                      <a:pt x="898" y="402"/>
                      <a:pt x="882" y="429"/>
                    </a:cubicBezTo>
                    <a:cubicBezTo>
                      <a:pt x="866" y="456"/>
                      <a:pt x="882" y="429"/>
                      <a:pt x="871" y="435"/>
                    </a:cubicBezTo>
                    <a:cubicBezTo>
                      <a:pt x="861" y="441"/>
                      <a:pt x="863" y="448"/>
                      <a:pt x="847" y="464"/>
                    </a:cubicBezTo>
                    <a:cubicBezTo>
                      <a:pt x="831" y="480"/>
                      <a:pt x="847" y="464"/>
                      <a:pt x="829" y="466"/>
                    </a:cubicBezTo>
                    <a:cubicBezTo>
                      <a:pt x="810" y="469"/>
                      <a:pt x="802" y="458"/>
                      <a:pt x="794" y="442"/>
                    </a:cubicBezTo>
                    <a:cubicBezTo>
                      <a:pt x="786" y="426"/>
                      <a:pt x="775" y="442"/>
                      <a:pt x="757" y="442"/>
                    </a:cubicBezTo>
                    <a:cubicBezTo>
                      <a:pt x="738" y="442"/>
                      <a:pt x="757" y="442"/>
                      <a:pt x="738" y="445"/>
                    </a:cubicBezTo>
                    <a:cubicBezTo>
                      <a:pt x="719" y="448"/>
                      <a:pt x="725" y="453"/>
                      <a:pt x="687" y="472"/>
                    </a:cubicBezTo>
                    <a:cubicBezTo>
                      <a:pt x="650" y="490"/>
                      <a:pt x="693" y="485"/>
                      <a:pt x="687" y="498"/>
                    </a:cubicBezTo>
                    <a:cubicBezTo>
                      <a:pt x="682" y="512"/>
                      <a:pt x="687" y="520"/>
                      <a:pt x="687" y="520"/>
                    </a:cubicBezTo>
                    <a:cubicBezTo>
                      <a:pt x="687" y="520"/>
                      <a:pt x="687" y="520"/>
                      <a:pt x="666" y="530"/>
                    </a:cubicBezTo>
                    <a:cubicBezTo>
                      <a:pt x="645" y="541"/>
                      <a:pt x="666" y="530"/>
                      <a:pt x="650" y="546"/>
                    </a:cubicBezTo>
                    <a:cubicBezTo>
                      <a:pt x="634" y="562"/>
                      <a:pt x="639" y="544"/>
                      <a:pt x="629" y="546"/>
                    </a:cubicBezTo>
                    <a:cubicBezTo>
                      <a:pt x="618" y="549"/>
                      <a:pt x="621" y="557"/>
                      <a:pt x="608" y="573"/>
                    </a:cubicBezTo>
                    <a:cubicBezTo>
                      <a:pt x="596" y="589"/>
                      <a:pt x="602" y="592"/>
                      <a:pt x="591" y="621"/>
                    </a:cubicBezTo>
                    <a:cubicBezTo>
                      <a:pt x="581" y="650"/>
                      <a:pt x="591" y="621"/>
                      <a:pt x="605" y="671"/>
                    </a:cubicBezTo>
                    <a:cubicBezTo>
                      <a:pt x="618" y="722"/>
                      <a:pt x="591" y="671"/>
                      <a:pt x="591" y="671"/>
                    </a:cubicBezTo>
                    <a:cubicBezTo>
                      <a:pt x="591" y="671"/>
                      <a:pt x="562" y="677"/>
                      <a:pt x="549" y="672"/>
                    </a:cubicBezTo>
                    <a:cubicBezTo>
                      <a:pt x="535" y="666"/>
                      <a:pt x="549" y="672"/>
                      <a:pt x="519" y="671"/>
                    </a:cubicBezTo>
                    <a:cubicBezTo>
                      <a:pt x="490" y="671"/>
                      <a:pt x="479" y="626"/>
                      <a:pt x="463" y="626"/>
                    </a:cubicBezTo>
                    <a:cubicBezTo>
                      <a:pt x="447" y="626"/>
                      <a:pt x="463" y="626"/>
                      <a:pt x="410" y="647"/>
                    </a:cubicBezTo>
                    <a:cubicBezTo>
                      <a:pt x="357" y="668"/>
                      <a:pt x="399" y="650"/>
                      <a:pt x="381" y="661"/>
                    </a:cubicBezTo>
                    <a:cubicBezTo>
                      <a:pt x="362" y="672"/>
                      <a:pt x="370" y="666"/>
                      <a:pt x="341" y="688"/>
                    </a:cubicBezTo>
                    <a:cubicBezTo>
                      <a:pt x="311" y="709"/>
                      <a:pt x="341" y="688"/>
                      <a:pt x="306" y="698"/>
                    </a:cubicBezTo>
                    <a:cubicBezTo>
                      <a:pt x="271" y="709"/>
                      <a:pt x="279" y="701"/>
                      <a:pt x="266" y="713"/>
                    </a:cubicBezTo>
                    <a:cubicBezTo>
                      <a:pt x="253" y="725"/>
                      <a:pt x="255" y="706"/>
                      <a:pt x="239" y="693"/>
                    </a:cubicBezTo>
                    <a:cubicBezTo>
                      <a:pt x="223" y="680"/>
                      <a:pt x="239" y="693"/>
                      <a:pt x="234" y="680"/>
                    </a:cubicBezTo>
                    <a:cubicBezTo>
                      <a:pt x="229" y="667"/>
                      <a:pt x="229" y="666"/>
                      <a:pt x="223" y="653"/>
                    </a:cubicBezTo>
                    <a:cubicBezTo>
                      <a:pt x="218" y="640"/>
                      <a:pt x="202" y="653"/>
                      <a:pt x="202" y="653"/>
                    </a:cubicBezTo>
                    <a:cubicBezTo>
                      <a:pt x="202" y="653"/>
                      <a:pt x="202" y="653"/>
                      <a:pt x="162" y="669"/>
                    </a:cubicBezTo>
                    <a:cubicBezTo>
                      <a:pt x="122" y="685"/>
                      <a:pt x="162" y="669"/>
                      <a:pt x="141" y="694"/>
                    </a:cubicBezTo>
                    <a:cubicBezTo>
                      <a:pt x="119" y="720"/>
                      <a:pt x="114" y="712"/>
                      <a:pt x="114" y="712"/>
                    </a:cubicBezTo>
                    <a:cubicBezTo>
                      <a:pt x="114" y="712"/>
                      <a:pt x="77" y="709"/>
                      <a:pt x="58" y="685"/>
                    </a:cubicBezTo>
                    <a:cubicBezTo>
                      <a:pt x="39" y="661"/>
                      <a:pt x="10" y="698"/>
                      <a:pt x="10" y="698"/>
                    </a:cubicBezTo>
                    <a:cubicBezTo>
                      <a:pt x="10" y="698"/>
                      <a:pt x="5" y="706"/>
                      <a:pt x="0" y="716"/>
                    </a:cubicBezTo>
                    <a:cubicBezTo>
                      <a:pt x="13" y="722"/>
                      <a:pt x="13" y="722"/>
                      <a:pt x="13" y="722"/>
                    </a:cubicBezTo>
                    <a:cubicBezTo>
                      <a:pt x="23" y="744"/>
                      <a:pt x="39" y="760"/>
                      <a:pt x="39" y="76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42" name="Group 37"/>
            <p:cNvGrpSpPr>
              <a:grpSpLocks noChangeAspect="1"/>
            </p:cNvGrpSpPr>
            <p:nvPr/>
          </p:nvGrpSpPr>
          <p:grpSpPr bwMode="auto">
            <a:xfrm rot="11807619">
              <a:off x="5913812" y="3678849"/>
              <a:ext cx="1586378" cy="697146"/>
              <a:chOff x="991" y="1161"/>
              <a:chExt cx="4790" cy="2105"/>
            </a:xfrm>
          </p:grpSpPr>
          <p:sp>
            <p:nvSpPr>
              <p:cNvPr id="243" name="Freeform 38"/>
              <p:cNvSpPr>
                <a:spLocks/>
              </p:cNvSpPr>
              <p:nvPr/>
            </p:nvSpPr>
            <p:spPr bwMode="auto">
              <a:xfrm>
                <a:off x="3802" y="1957"/>
                <a:ext cx="35" cy="15"/>
              </a:xfrm>
              <a:custGeom>
                <a:avLst/>
                <a:gdLst>
                  <a:gd name="T0" fmla="*/ 7 w 15"/>
                  <a:gd name="T1" fmla="*/ 0 h 6"/>
                  <a:gd name="T2" fmla="*/ 7 w 15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" h="6">
                    <a:moveTo>
                      <a:pt x="7" y="0"/>
                    </a:moveTo>
                    <a:cubicBezTo>
                      <a:pt x="0" y="3"/>
                      <a:pt x="15" y="6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Freeform 39"/>
              <p:cNvSpPr>
                <a:spLocks/>
              </p:cNvSpPr>
              <p:nvPr/>
            </p:nvSpPr>
            <p:spPr bwMode="auto">
              <a:xfrm>
                <a:off x="5193" y="1483"/>
                <a:ext cx="19" cy="0"/>
              </a:xfrm>
              <a:custGeom>
                <a:avLst/>
                <a:gdLst>
                  <a:gd name="T0" fmla="*/ 4 w 8"/>
                  <a:gd name="T1" fmla="*/ 0 w 8"/>
                  <a:gd name="T2" fmla="*/ 4 w 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8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4" y="0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40"/>
              <p:cNvSpPr>
                <a:spLocks/>
              </p:cNvSpPr>
              <p:nvPr/>
            </p:nvSpPr>
            <p:spPr bwMode="auto">
              <a:xfrm>
                <a:off x="5174" y="1483"/>
                <a:ext cx="19" cy="2"/>
              </a:xfrm>
              <a:custGeom>
                <a:avLst/>
                <a:gdLst>
                  <a:gd name="T0" fmla="*/ 7 w 8"/>
                  <a:gd name="T1" fmla="*/ 1 h 1"/>
                  <a:gd name="T2" fmla="*/ 8 w 8"/>
                  <a:gd name="T3" fmla="*/ 0 h 1"/>
                  <a:gd name="T4" fmla="*/ 7 w 8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">
                    <a:moveTo>
                      <a:pt x="7" y="1"/>
                    </a:moveTo>
                    <a:cubicBezTo>
                      <a:pt x="8" y="1"/>
                      <a:pt x="8" y="1"/>
                      <a:pt x="8" y="0"/>
                    </a:cubicBezTo>
                    <a:cubicBezTo>
                      <a:pt x="4" y="1"/>
                      <a:pt x="0" y="1"/>
                      <a:pt x="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Freeform 41"/>
              <p:cNvSpPr>
                <a:spLocks/>
              </p:cNvSpPr>
              <p:nvPr/>
            </p:nvSpPr>
            <p:spPr bwMode="auto">
              <a:xfrm>
                <a:off x="991" y="1476"/>
                <a:ext cx="4790" cy="1790"/>
              </a:xfrm>
              <a:custGeom>
                <a:avLst/>
                <a:gdLst>
                  <a:gd name="T0" fmla="*/ 2002 w 2028"/>
                  <a:gd name="T1" fmla="*/ 29 h 758"/>
                  <a:gd name="T2" fmla="*/ 1943 w 2028"/>
                  <a:gd name="T3" fmla="*/ 21 h 758"/>
                  <a:gd name="T4" fmla="*/ 1860 w 2028"/>
                  <a:gd name="T5" fmla="*/ 3 h 758"/>
                  <a:gd name="T6" fmla="*/ 1778 w 2028"/>
                  <a:gd name="T7" fmla="*/ 4 h 758"/>
                  <a:gd name="T8" fmla="*/ 1732 w 2028"/>
                  <a:gd name="T9" fmla="*/ 19 h 758"/>
                  <a:gd name="T10" fmla="*/ 1684 w 2028"/>
                  <a:gd name="T11" fmla="*/ 24 h 758"/>
                  <a:gd name="T12" fmla="*/ 1591 w 2028"/>
                  <a:gd name="T13" fmla="*/ 3 h 758"/>
                  <a:gd name="T14" fmla="*/ 1527 w 2028"/>
                  <a:gd name="T15" fmla="*/ 45 h 758"/>
                  <a:gd name="T16" fmla="*/ 1514 w 2028"/>
                  <a:gd name="T17" fmla="*/ 93 h 758"/>
                  <a:gd name="T18" fmla="*/ 1503 w 2028"/>
                  <a:gd name="T19" fmla="*/ 133 h 758"/>
                  <a:gd name="T20" fmla="*/ 1455 w 2028"/>
                  <a:gd name="T21" fmla="*/ 165 h 758"/>
                  <a:gd name="T22" fmla="*/ 1418 w 2028"/>
                  <a:gd name="T23" fmla="*/ 227 h 758"/>
                  <a:gd name="T24" fmla="*/ 1391 w 2028"/>
                  <a:gd name="T25" fmla="*/ 280 h 758"/>
                  <a:gd name="T26" fmla="*/ 1338 w 2028"/>
                  <a:gd name="T27" fmla="*/ 280 h 758"/>
                  <a:gd name="T28" fmla="*/ 1247 w 2028"/>
                  <a:gd name="T29" fmla="*/ 295 h 758"/>
                  <a:gd name="T30" fmla="*/ 1186 w 2028"/>
                  <a:gd name="T31" fmla="*/ 296 h 758"/>
                  <a:gd name="T32" fmla="*/ 1092 w 2028"/>
                  <a:gd name="T33" fmla="*/ 299 h 758"/>
                  <a:gd name="T34" fmla="*/ 1031 w 2028"/>
                  <a:gd name="T35" fmla="*/ 313 h 758"/>
                  <a:gd name="T36" fmla="*/ 972 w 2028"/>
                  <a:gd name="T37" fmla="*/ 349 h 758"/>
                  <a:gd name="T38" fmla="*/ 943 w 2028"/>
                  <a:gd name="T39" fmla="*/ 381 h 758"/>
                  <a:gd name="T40" fmla="*/ 930 w 2028"/>
                  <a:gd name="T41" fmla="*/ 416 h 758"/>
                  <a:gd name="T42" fmla="*/ 890 w 2028"/>
                  <a:gd name="T43" fmla="*/ 408 h 758"/>
                  <a:gd name="T44" fmla="*/ 847 w 2028"/>
                  <a:gd name="T45" fmla="*/ 421 h 758"/>
                  <a:gd name="T46" fmla="*/ 834 w 2028"/>
                  <a:gd name="T47" fmla="*/ 471 h 758"/>
                  <a:gd name="T48" fmla="*/ 762 w 2028"/>
                  <a:gd name="T49" fmla="*/ 477 h 758"/>
                  <a:gd name="T50" fmla="*/ 719 w 2028"/>
                  <a:gd name="T51" fmla="*/ 488 h 758"/>
                  <a:gd name="T52" fmla="*/ 700 w 2028"/>
                  <a:gd name="T53" fmla="*/ 536 h 758"/>
                  <a:gd name="T54" fmla="*/ 668 w 2028"/>
                  <a:gd name="T55" fmla="*/ 563 h 758"/>
                  <a:gd name="T56" fmla="*/ 647 w 2028"/>
                  <a:gd name="T57" fmla="*/ 603 h 758"/>
                  <a:gd name="T58" fmla="*/ 615 w 2028"/>
                  <a:gd name="T59" fmla="*/ 615 h 758"/>
                  <a:gd name="T60" fmla="*/ 546 w 2028"/>
                  <a:gd name="T61" fmla="*/ 615 h 758"/>
                  <a:gd name="T62" fmla="*/ 444 w 2028"/>
                  <a:gd name="T63" fmla="*/ 640 h 758"/>
                  <a:gd name="T64" fmla="*/ 367 w 2028"/>
                  <a:gd name="T65" fmla="*/ 635 h 758"/>
                  <a:gd name="T66" fmla="*/ 255 w 2028"/>
                  <a:gd name="T67" fmla="*/ 629 h 758"/>
                  <a:gd name="T68" fmla="*/ 156 w 2028"/>
                  <a:gd name="T69" fmla="*/ 653 h 758"/>
                  <a:gd name="T70" fmla="*/ 111 w 2028"/>
                  <a:gd name="T71" fmla="*/ 648 h 758"/>
                  <a:gd name="T72" fmla="*/ 52 w 2028"/>
                  <a:gd name="T73" fmla="*/ 627 h 758"/>
                  <a:gd name="T74" fmla="*/ 13 w 2028"/>
                  <a:gd name="T75" fmla="*/ 583 h 758"/>
                  <a:gd name="T76" fmla="*/ 2 w 2028"/>
                  <a:gd name="T77" fmla="*/ 637 h 758"/>
                  <a:gd name="T78" fmla="*/ 84 w 2028"/>
                  <a:gd name="T79" fmla="*/ 709 h 758"/>
                  <a:gd name="T80" fmla="*/ 234 w 2028"/>
                  <a:gd name="T81" fmla="*/ 733 h 758"/>
                  <a:gd name="T82" fmla="*/ 378 w 2028"/>
                  <a:gd name="T83" fmla="*/ 740 h 758"/>
                  <a:gd name="T84" fmla="*/ 487 w 2028"/>
                  <a:gd name="T85" fmla="*/ 707 h 758"/>
                  <a:gd name="T86" fmla="*/ 572 w 2028"/>
                  <a:gd name="T87" fmla="*/ 731 h 758"/>
                  <a:gd name="T88" fmla="*/ 652 w 2028"/>
                  <a:gd name="T89" fmla="*/ 699 h 758"/>
                  <a:gd name="T90" fmla="*/ 674 w 2028"/>
                  <a:gd name="T91" fmla="*/ 661 h 758"/>
                  <a:gd name="T92" fmla="*/ 727 w 2028"/>
                  <a:gd name="T93" fmla="*/ 589 h 758"/>
                  <a:gd name="T94" fmla="*/ 831 w 2028"/>
                  <a:gd name="T95" fmla="*/ 568 h 758"/>
                  <a:gd name="T96" fmla="*/ 943 w 2028"/>
                  <a:gd name="T97" fmla="*/ 539 h 758"/>
                  <a:gd name="T98" fmla="*/ 1036 w 2028"/>
                  <a:gd name="T99" fmla="*/ 504 h 758"/>
                  <a:gd name="T100" fmla="*/ 1100 w 2028"/>
                  <a:gd name="T101" fmla="*/ 400 h 758"/>
                  <a:gd name="T102" fmla="*/ 1175 w 2028"/>
                  <a:gd name="T103" fmla="*/ 355 h 758"/>
                  <a:gd name="T104" fmla="*/ 1346 w 2028"/>
                  <a:gd name="T105" fmla="*/ 371 h 758"/>
                  <a:gd name="T106" fmla="*/ 1444 w 2028"/>
                  <a:gd name="T107" fmla="*/ 325 h 758"/>
                  <a:gd name="T108" fmla="*/ 1500 w 2028"/>
                  <a:gd name="T109" fmla="*/ 251 h 758"/>
                  <a:gd name="T110" fmla="*/ 1607 w 2028"/>
                  <a:gd name="T111" fmla="*/ 208 h 758"/>
                  <a:gd name="T112" fmla="*/ 1679 w 2028"/>
                  <a:gd name="T113" fmla="*/ 163 h 758"/>
                  <a:gd name="T114" fmla="*/ 1711 w 2028"/>
                  <a:gd name="T115" fmla="*/ 117 h 758"/>
                  <a:gd name="T116" fmla="*/ 1791 w 2028"/>
                  <a:gd name="T117" fmla="*/ 91 h 758"/>
                  <a:gd name="T118" fmla="*/ 1895 w 2028"/>
                  <a:gd name="T119" fmla="*/ 88 h 758"/>
                  <a:gd name="T120" fmla="*/ 1959 w 2028"/>
                  <a:gd name="T121" fmla="*/ 59 h 758"/>
                  <a:gd name="T122" fmla="*/ 2015 w 2028"/>
                  <a:gd name="T123" fmla="*/ 35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28" h="758">
                    <a:moveTo>
                      <a:pt x="2015" y="35"/>
                    </a:moveTo>
                    <a:cubicBezTo>
                      <a:pt x="1996" y="35"/>
                      <a:pt x="2002" y="29"/>
                      <a:pt x="2002" y="29"/>
                    </a:cubicBezTo>
                    <a:cubicBezTo>
                      <a:pt x="2002" y="29"/>
                      <a:pt x="1975" y="24"/>
                      <a:pt x="1954" y="21"/>
                    </a:cubicBezTo>
                    <a:cubicBezTo>
                      <a:pt x="1932" y="19"/>
                      <a:pt x="1954" y="21"/>
                      <a:pt x="1943" y="21"/>
                    </a:cubicBezTo>
                    <a:cubicBezTo>
                      <a:pt x="1932" y="21"/>
                      <a:pt x="1887" y="1"/>
                      <a:pt x="1887" y="1"/>
                    </a:cubicBezTo>
                    <a:cubicBezTo>
                      <a:pt x="1887" y="1"/>
                      <a:pt x="1876" y="3"/>
                      <a:pt x="1860" y="3"/>
                    </a:cubicBezTo>
                    <a:cubicBezTo>
                      <a:pt x="1844" y="3"/>
                      <a:pt x="1836" y="0"/>
                      <a:pt x="1794" y="3"/>
                    </a:cubicBezTo>
                    <a:cubicBezTo>
                      <a:pt x="1786" y="3"/>
                      <a:pt x="1781" y="3"/>
                      <a:pt x="1778" y="4"/>
                    </a:cubicBezTo>
                    <a:cubicBezTo>
                      <a:pt x="1771" y="7"/>
                      <a:pt x="1766" y="16"/>
                      <a:pt x="1748" y="19"/>
                    </a:cubicBezTo>
                    <a:cubicBezTo>
                      <a:pt x="1727" y="21"/>
                      <a:pt x="1748" y="19"/>
                      <a:pt x="1732" y="19"/>
                    </a:cubicBezTo>
                    <a:cubicBezTo>
                      <a:pt x="1716" y="19"/>
                      <a:pt x="1719" y="24"/>
                      <a:pt x="1703" y="24"/>
                    </a:cubicBezTo>
                    <a:cubicBezTo>
                      <a:pt x="1687" y="24"/>
                      <a:pt x="1703" y="24"/>
                      <a:pt x="1684" y="24"/>
                    </a:cubicBezTo>
                    <a:cubicBezTo>
                      <a:pt x="1666" y="24"/>
                      <a:pt x="1655" y="13"/>
                      <a:pt x="1655" y="13"/>
                    </a:cubicBezTo>
                    <a:cubicBezTo>
                      <a:pt x="1655" y="13"/>
                      <a:pt x="1628" y="3"/>
                      <a:pt x="1591" y="3"/>
                    </a:cubicBezTo>
                    <a:cubicBezTo>
                      <a:pt x="1554" y="3"/>
                      <a:pt x="1527" y="16"/>
                      <a:pt x="1527" y="16"/>
                    </a:cubicBezTo>
                    <a:cubicBezTo>
                      <a:pt x="1527" y="45"/>
                      <a:pt x="1527" y="45"/>
                      <a:pt x="1527" y="45"/>
                    </a:cubicBezTo>
                    <a:cubicBezTo>
                      <a:pt x="1516" y="83"/>
                      <a:pt x="1516" y="83"/>
                      <a:pt x="1516" y="83"/>
                    </a:cubicBezTo>
                    <a:cubicBezTo>
                      <a:pt x="1516" y="83"/>
                      <a:pt x="1516" y="83"/>
                      <a:pt x="1514" y="93"/>
                    </a:cubicBezTo>
                    <a:cubicBezTo>
                      <a:pt x="1511" y="104"/>
                      <a:pt x="1514" y="104"/>
                      <a:pt x="1514" y="104"/>
                    </a:cubicBezTo>
                    <a:cubicBezTo>
                      <a:pt x="1514" y="104"/>
                      <a:pt x="1508" y="120"/>
                      <a:pt x="1503" y="133"/>
                    </a:cubicBezTo>
                    <a:cubicBezTo>
                      <a:pt x="1498" y="147"/>
                      <a:pt x="1503" y="133"/>
                      <a:pt x="1479" y="149"/>
                    </a:cubicBezTo>
                    <a:cubicBezTo>
                      <a:pt x="1455" y="165"/>
                      <a:pt x="1479" y="149"/>
                      <a:pt x="1455" y="165"/>
                    </a:cubicBezTo>
                    <a:cubicBezTo>
                      <a:pt x="1431" y="181"/>
                      <a:pt x="1455" y="165"/>
                      <a:pt x="1436" y="187"/>
                    </a:cubicBezTo>
                    <a:cubicBezTo>
                      <a:pt x="1418" y="208"/>
                      <a:pt x="1428" y="203"/>
                      <a:pt x="1418" y="227"/>
                    </a:cubicBezTo>
                    <a:cubicBezTo>
                      <a:pt x="1407" y="251"/>
                      <a:pt x="1412" y="237"/>
                      <a:pt x="1404" y="251"/>
                    </a:cubicBezTo>
                    <a:cubicBezTo>
                      <a:pt x="1396" y="264"/>
                      <a:pt x="1399" y="261"/>
                      <a:pt x="1391" y="280"/>
                    </a:cubicBezTo>
                    <a:cubicBezTo>
                      <a:pt x="1383" y="299"/>
                      <a:pt x="1380" y="277"/>
                      <a:pt x="1367" y="280"/>
                    </a:cubicBezTo>
                    <a:cubicBezTo>
                      <a:pt x="1354" y="283"/>
                      <a:pt x="1348" y="280"/>
                      <a:pt x="1338" y="280"/>
                    </a:cubicBezTo>
                    <a:cubicBezTo>
                      <a:pt x="1327" y="280"/>
                      <a:pt x="1303" y="283"/>
                      <a:pt x="1282" y="293"/>
                    </a:cubicBezTo>
                    <a:cubicBezTo>
                      <a:pt x="1260" y="304"/>
                      <a:pt x="1263" y="285"/>
                      <a:pt x="1247" y="295"/>
                    </a:cubicBezTo>
                    <a:cubicBezTo>
                      <a:pt x="1231" y="305"/>
                      <a:pt x="1228" y="288"/>
                      <a:pt x="1210" y="295"/>
                    </a:cubicBezTo>
                    <a:cubicBezTo>
                      <a:pt x="1191" y="302"/>
                      <a:pt x="1194" y="301"/>
                      <a:pt x="1186" y="296"/>
                    </a:cubicBezTo>
                    <a:cubicBezTo>
                      <a:pt x="1178" y="291"/>
                      <a:pt x="1162" y="304"/>
                      <a:pt x="1140" y="299"/>
                    </a:cubicBezTo>
                    <a:cubicBezTo>
                      <a:pt x="1119" y="293"/>
                      <a:pt x="1114" y="299"/>
                      <a:pt x="1092" y="299"/>
                    </a:cubicBezTo>
                    <a:cubicBezTo>
                      <a:pt x="1071" y="299"/>
                      <a:pt x="1076" y="301"/>
                      <a:pt x="1055" y="313"/>
                    </a:cubicBezTo>
                    <a:cubicBezTo>
                      <a:pt x="1034" y="325"/>
                      <a:pt x="1039" y="315"/>
                      <a:pt x="1031" y="313"/>
                    </a:cubicBezTo>
                    <a:cubicBezTo>
                      <a:pt x="1023" y="312"/>
                      <a:pt x="1010" y="333"/>
                      <a:pt x="1010" y="333"/>
                    </a:cubicBezTo>
                    <a:cubicBezTo>
                      <a:pt x="1010" y="333"/>
                      <a:pt x="991" y="344"/>
                      <a:pt x="972" y="349"/>
                    </a:cubicBezTo>
                    <a:cubicBezTo>
                      <a:pt x="954" y="355"/>
                      <a:pt x="972" y="349"/>
                      <a:pt x="959" y="355"/>
                    </a:cubicBezTo>
                    <a:cubicBezTo>
                      <a:pt x="946" y="360"/>
                      <a:pt x="954" y="368"/>
                      <a:pt x="943" y="381"/>
                    </a:cubicBezTo>
                    <a:cubicBezTo>
                      <a:pt x="932" y="395"/>
                      <a:pt x="943" y="404"/>
                      <a:pt x="943" y="404"/>
                    </a:cubicBezTo>
                    <a:cubicBezTo>
                      <a:pt x="943" y="404"/>
                      <a:pt x="938" y="411"/>
                      <a:pt x="930" y="416"/>
                    </a:cubicBezTo>
                    <a:cubicBezTo>
                      <a:pt x="922" y="421"/>
                      <a:pt x="916" y="416"/>
                      <a:pt x="906" y="408"/>
                    </a:cubicBezTo>
                    <a:cubicBezTo>
                      <a:pt x="895" y="400"/>
                      <a:pt x="890" y="408"/>
                      <a:pt x="890" y="408"/>
                    </a:cubicBezTo>
                    <a:cubicBezTo>
                      <a:pt x="890" y="408"/>
                      <a:pt x="890" y="408"/>
                      <a:pt x="882" y="408"/>
                    </a:cubicBezTo>
                    <a:cubicBezTo>
                      <a:pt x="874" y="408"/>
                      <a:pt x="860" y="413"/>
                      <a:pt x="847" y="421"/>
                    </a:cubicBezTo>
                    <a:cubicBezTo>
                      <a:pt x="834" y="429"/>
                      <a:pt x="847" y="448"/>
                      <a:pt x="847" y="448"/>
                    </a:cubicBezTo>
                    <a:cubicBezTo>
                      <a:pt x="847" y="448"/>
                      <a:pt x="847" y="448"/>
                      <a:pt x="834" y="471"/>
                    </a:cubicBezTo>
                    <a:cubicBezTo>
                      <a:pt x="820" y="494"/>
                      <a:pt x="818" y="477"/>
                      <a:pt x="791" y="477"/>
                    </a:cubicBezTo>
                    <a:cubicBezTo>
                      <a:pt x="764" y="477"/>
                      <a:pt x="791" y="477"/>
                      <a:pt x="762" y="477"/>
                    </a:cubicBezTo>
                    <a:cubicBezTo>
                      <a:pt x="732" y="477"/>
                      <a:pt x="762" y="477"/>
                      <a:pt x="740" y="472"/>
                    </a:cubicBezTo>
                    <a:cubicBezTo>
                      <a:pt x="719" y="467"/>
                      <a:pt x="719" y="488"/>
                      <a:pt x="719" y="488"/>
                    </a:cubicBezTo>
                    <a:cubicBezTo>
                      <a:pt x="719" y="488"/>
                      <a:pt x="719" y="488"/>
                      <a:pt x="714" y="501"/>
                    </a:cubicBezTo>
                    <a:cubicBezTo>
                      <a:pt x="708" y="515"/>
                      <a:pt x="711" y="515"/>
                      <a:pt x="700" y="536"/>
                    </a:cubicBezTo>
                    <a:cubicBezTo>
                      <a:pt x="690" y="557"/>
                      <a:pt x="700" y="536"/>
                      <a:pt x="671" y="555"/>
                    </a:cubicBezTo>
                    <a:cubicBezTo>
                      <a:pt x="642" y="573"/>
                      <a:pt x="671" y="555"/>
                      <a:pt x="668" y="563"/>
                    </a:cubicBezTo>
                    <a:cubicBezTo>
                      <a:pt x="666" y="571"/>
                      <a:pt x="655" y="581"/>
                      <a:pt x="655" y="581"/>
                    </a:cubicBezTo>
                    <a:cubicBezTo>
                      <a:pt x="655" y="581"/>
                      <a:pt x="655" y="581"/>
                      <a:pt x="647" y="603"/>
                    </a:cubicBezTo>
                    <a:cubicBezTo>
                      <a:pt x="639" y="624"/>
                      <a:pt x="647" y="603"/>
                      <a:pt x="639" y="615"/>
                    </a:cubicBezTo>
                    <a:cubicBezTo>
                      <a:pt x="631" y="628"/>
                      <a:pt x="631" y="619"/>
                      <a:pt x="615" y="615"/>
                    </a:cubicBezTo>
                    <a:cubicBezTo>
                      <a:pt x="599" y="612"/>
                      <a:pt x="602" y="619"/>
                      <a:pt x="567" y="615"/>
                    </a:cubicBezTo>
                    <a:cubicBezTo>
                      <a:pt x="532" y="612"/>
                      <a:pt x="556" y="616"/>
                      <a:pt x="546" y="615"/>
                    </a:cubicBezTo>
                    <a:cubicBezTo>
                      <a:pt x="535" y="614"/>
                      <a:pt x="511" y="624"/>
                      <a:pt x="492" y="629"/>
                    </a:cubicBezTo>
                    <a:cubicBezTo>
                      <a:pt x="474" y="635"/>
                      <a:pt x="492" y="629"/>
                      <a:pt x="444" y="640"/>
                    </a:cubicBezTo>
                    <a:cubicBezTo>
                      <a:pt x="396" y="651"/>
                      <a:pt x="418" y="640"/>
                      <a:pt x="386" y="637"/>
                    </a:cubicBezTo>
                    <a:cubicBezTo>
                      <a:pt x="354" y="635"/>
                      <a:pt x="375" y="637"/>
                      <a:pt x="367" y="635"/>
                    </a:cubicBezTo>
                    <a:cubicBezTo>
                      <a:pt x="359" y="632"/>
                      <a:pt x="330" y="629"/>
                      <a:pt x="330" y="629"/>
                    </a:cubicBezTo>
                    <a:cubicBezTo>
                      <a:pt x="330" y="629"/>
                      <a:pt x="295" y="629"/>
                      <a:pt x="255" y="629"/>
                    </a:cubicBezTo>
                    <a:cubicBezTo>
                      <a:pt x="215" y="629"/>
                      <a:pt x="244" y="629"/>
                      <a:pt x="196" y="640"/>
                    </a:cubicBezTo>
                    <a:cubicBezTo>
                      <a:pt x="148" y="651"/>
                      <a:pt x="175" y="651"/>
                      <a:pt x="156" y="653"/>
                    </a:cubicBezTo>
                    <a:cubicBezTo>
                      <a:pt x="138" y="656"/>
                      <a:pt x="156" y="653"/>
                      <a:pt x="132" y="648"/>
                    </a:cubicBezTo>
                    <a:cubicBezTo>
                      <a:pt x="108" y="643"/>
                      <a:pt x="132" y="648"/>
                      <a:pt x="111" y="648"/>
                    </a:cubicBezTo>
                    <a:cubicBezTo>
                      <a:pt x="90" y="648"/>
                      <a:pt x="82" y="627"/>
                      <a:pt x="82" y="627"/>
                    </a:cubicBezTo>
                    <a:cubicBezTo>
                      <a:pt x="52" y="627"/>
                      <a:pt x="52" y="627"/>
                      <a:pt x="52" y="627"/>
                    </a:cubicBezTo>
                    <a:cubicBezTo>
                      <a:pt x="52" y="627"/>
                      <a:pt x="36" y="611"/>
                      <a:pt x="26" y="589"/>
                    </a:cubicBezTo>
                    <a:cubicBezTo>
                      <a:pt x="13" y="583"/>
                      <a:pt x="13" y="583"/>
                      <a:pt x="13" y="583"/>
                    </a:cubicBezTo>
                    <a:cubicBezTo>
                      <a:pt x="7" y="595"/>
                      <a:pt x="0" y="611"/>
                      <a:pt x="2" y="619"/>
                    </a:cubicBezTo>
                    <a:cubicBezTo>
                      <a:pt x="4" y="632"/>
                      <a:pt x="2" y="619"/>
                      <a:pt x="2" y="637"/>
                    </a:cubicBezTo>
                    <a:cubicBezTo>
                      <a:pt x="2" y="656"/>
                      <a:pt x="15" y="651"/>
                      <a:pt x="44" y="672"/>
                    </a:cubicBezTo>
                    <a:cubicBezTo>
                      <a:pt x="74" y="693"/>
                      <a:pt x="55" y="685"/>
                      <a:pt x="84" y="709"/>
                    </a:cubicBezTo>
                    <a:cubicBezTo>
                      <a:pt x="84" y="709"/>
                      <a:pt x="122" y="728"/>
                      <a:pt x="188" y="733"/>
                    </a:cubicBezTo>
                    <a:cubicBezTo>
                      <a:pt x="255" y="739"/>
                      <a:pt x="188" y="733"/>
                      <a:pt x="234" y="733"/>
                    </a:cubicBezTo>
                    <a:cubicBezTo>
                      <a:pt x="279" y="733"/>
                      <a:pt x="255" y="704"/>
                      <a:pt x="255" y="704"/>
                    </a:cubicBezTo>
                    <a:cubicBezTo>
                      <a:pt x="255" y="704"/>
                      <a:pt x="298" y="723"/>
                      <a:pt x="378" y="740"/>
                    </a:cubicBezTo>
                    <a:cubicBezTo>
                      <a:pt x="458" y="758"/>
                      <a:pt x="391" y="741"/>
                      <a:pt x="426" y="725"/>
                    </a:cubicBezTo>
                    <a:cubicBezTo>
                      <a:pt x="460" y="709"/>
                      <a:pt x="460" y="709"/>
                      <a:pt x="487" y="707"/>
                    </a:cubicBezTo>
                    <a:cubicBezTo>
                      <a:pt x="514" y="704"/>
                      <a:pt x="522" y="712"/>
                      <a:pt x="556" y="732"/>
                    </a:cubicBezTo>
                    <a:cubicBezTo>
                      <a:pt x="591" y="752"/>
                      <a:pt x="572" y="731"/>
                      <a:pt x="572" y="731"/>
                    </a:cubicBezTo>
                    <a:cubicBezTo>
                      <a:pt x="572" y="731"/>
                      <a:pt x="588" y="733"/>
                      <a:pt x="604" y="731"/>
                    </a:cubicBezTo>
                    <a:cubicBezTo>
                      <a:pt x="620" y="728"/>
                      <a:pt x="604" y="731"/>
                      <a:pt x="652" y="699"/>
                    </a:cubicBezTo>
                    <a:cubicBezTo>
                      <a:pt x="700" y="667"/>
                      <a:pt x="652" y="699"/>
                      <a:pt x="666" y="680"/>
                    </a:cubicBezTo>
                    <a:cubicBezTo>
                      <a:pt x="679" y="661"/>
                      <a:pt x="674" y="661"/>
                      <a:pt x="674" y="661"/>
                    </a:cubicBezTo>
                    <a:cubicBezTo>
                      <a:pt x="674" y="661"/>
                      <a:pt x="679" y="648"/>
                      <a:pt x="690" y="627"/>
                    </a:cubicBezTo>
                    <a:cubicBezTo>
                      <a:pt x="700" y="605"/>
                      <a:pt x="714" y="605"/>
                      <a:pt x="727" y="589"/>
                    </a:cubicBezTo>
                    <a:cubicBezTo>
                      <a:pt x="740" y="573"/>
                      <a:pt x="727" y="589"/>
                      <a:pt x="746" y="584"/>
                    </a:cubicBezTo>
                    <a:cubicBezTo>
                      <a:pt x="764" y="578"/>
                      <a:pt x="778" y="573"/>
                      <a:pt x="831" y="568"/>
                    </a:cubicBezTo>
                    <a:cubicBezTo>
                      <a:pt x="884" y="563"/>
                      <a:pt x="852" y="568"/>
                      <a:pt x="895" y="555"/>
                    </a:cubicBezTo>
                    <a:cubicBezTo>
                      <a:pt x="938" y="541"/>
                      <a:pt x="895" y="555"/>
                      <a:pt x="943" y="539"/>
                    </a:cubicBezTo>
                    <a:cubicBezTo>
                      <a:pt x="991" y="523"/>
                      <a:pt x="983" y="528"/>
                      <a:pt x="999" y="523"/>
                    </a:cubicBezTo>
                    <a:cubicBezTo>
                      <a:pt x="1015" y="517"/>
                      <a:pt x="1018" y="517"/>
                      <a:pt x="1036" y="504"/>
                    </a:cubicBezTo>
                    <a:cubicBezTo>
                      <a:pt x="1055" y="491"/>
                      <a:pt x="1058" y="472"/>
                      <a:pt x="1058" y="472"/>
                    </a:cubicBezTo>
                    <a:cubicBezTo>
                      <a:pt x="1058" y="472"/>
                      <a:pt x="1082" y="421"/>
                      <a:pt x="1100" y="400"/>
                    </a:cubicBezTo>
                    <a:cubicBezTo>
                      <a:pt x="1119" y="379"/>
                      <a:pt x="1100" y="400"/>
                      <a:pt x="1119" y="376"/>
                    </a:cubicBezTo>
                    <a:cubicBezTo>
                      <a:pt x="1138" y="352"/>
                      <a:pt x="1138" y="368"/>
                      <a:pt x="1175" y="355"/>
                    </a:cubicBezTo>
                    <a:cubicBezTo>
                      <a:pt x="1212" y="341"/>
                      <a:pt x="1186" y="352"/>
                      <a:pt x="1231" y="352"/>
                    </a:cubicBezTo>
                    <a:cubicBezTo>
                      <a:pt x="1276" y="352"/>
                      <a:pt x="1231" y="352"/>
                      <a:pt x="1346" y="371"/>
                    </a:cubicBezTo>
                    <a:cubicBezTo>
                      <a:pt x="1460" y="389"/>
                      <a:pt x="1404" y="365"/>
                      <a:pt x="1404" y="365"/>
                    </a:cubicBezTo>
                    <a:cubicBezTo>
                      <a:pt x="1404" y="365"/>
                      <a:pt x="1420" y="357"/>
                      <a:pt x="1444" y="325"/>
                    </a:cubicBezTo>
                    <a:cubicBezTo>
                      <a:pt x="1468" y="293"/>
                      <a:pt x="1458" y="307"/>
                      <a:pt x="1468" y="288"/>
                    </a:cubicBezTo>
                    <a:cubicBezTo>
                      <a:pt x="1479" y="269"/>
                      <a:pt x="1500" y="251"/>
                      <a:pt x="1500" y="251"/>
                    </a:cubicBezTo>
                    <a:cubicBezTo>
                      <a:pt x="1500" y="251"/>
                      <a:pt x="1524" y="240"/>
                      <a:pt x="1583" y="216"/>
                    </a:cubicBezTo>
                    <a:cubicBezTo>
                      <a:pt x="1642" y="192"/>
                      <a:pt x="1583" y="216"/>
                      <a:pt x="1607" y="208"/>
                    </a:cubicBezTo>
                    <a:cubicBezTo>
                      <a:pt x="1631" y="200"/>
                      <a:pt x="1663" y="189"/>
                      <a:pt x="1663" y="189"/>
                    </a:cubicBezTo>
                    <a:cubicBezTo>
                      <a:pt x="1663" y="189"/>
                      <a:pt x="1671" y="179"/>
                      <a:pt x="1679" y="163"/>
                    </a:cubicBezTo>
                    <a:cubicBezTo>
                      <a:pt x="1687" y="147"/>
                      <a:pt x="1692" y="139"/>
                      <a:pt x="1692" y="139"/>
                    </a:cubicBezTo>
                    <a:cubicBezTo>
                      <a:pt x="1692" y="139"/>
                      <a:pt x="1706" y="125"/>
                      <a:pt x="1711" y="117"/>
                    </a:cubicBezTo>
                    <a:cubicBezTo>
                      <a:pt x="1716" y="109"/>
                      <a:pt x="1727" y="107"/>
                      <a:pt x="1740" y="99"/>
                    </a:cubicBezTo>
                    <a:cubicBezTo>
                      <a:pt x="1754" y="91"/>
                      <a:pt x="1756" y="96"/>
                      <a:pt x="1791" y="91"/>
                    </a:cubicBezTo>
                    <a:cubicBezTo>
                      <a:pt x="1826" y="85"/>
                      <a:pt x="1791" y="91"/>
                      <a:pt x="1850" y="91"/>
                    </a:cubicBezTo>
                    <a:cubicBezTo>
                      <a:pt x="1908" y="91"/>
                      <a:pt x="1868" y="91"/>
                      <a:pt x="1895" y="88"/>
                    </a:cubicBezTo>
                    <a:cubicBezTo>
                      <a:pt x="1922" y="85"/>
                      <a:pt x="1895" y="88"/>
                      <a:pt x="1916" y="77"/>
                    </a:cubicBezTo>
                    <a:cubicBezTo>
                      <a:pt x="1938" y="67"/>
                      <a:pt x="1930" y="69"/>
                      <a:pt x="1959" y="59"/>
                    </a:cubicBezTo>
                    <a:cubicBezTo>
                      <a:pt x="1988" y="48"/>
                      <a:pt x="1980" y="53"/>
                      <a:pt x="2004" y="45"/>
                    </a:cubicBezTo>
                    <a:cubicBezTo>
                      <a:pt x="2028" y="37"/>
                      <a:pt x="2015" y="35"/>
                      <a:pt x="2015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Freeform 42"/>
              <p:cNvSpPr>
                <a:spLocks/>
              </p:cNvSpPr>
              <p:nvPr/>
            </p:nvSpPr>
            <p:spPr bwMode="auto">
              <a:xfrm>
                <a:off x="1022" y="1161"/>
                <a:ext cx="4729" cy="1864"/>
              </a:xfrm>
              <a:custGeom>
                <a:avLst/>
                <a:gdLst>
                  <a:gd name="T0" fmla="*/ 98 w 2002"/>
                  <a:gd name="T1" fmla="*/ 781 h 789"/>
                  <a:gd name="T2" fmla="*/ 183 w 2002"/>
                  <a:gd name="T3" fmla="*/ 773 h 789"/>
                  <a:gd name="T4" fmla="*/ 354 w 2002"/>
                  <a:gd name="T5" fmla="*/ 768 h 789"/>
                  <a:gd name="T6" fmla="*/ 479 w 2002"/>
                  <a:gd name="T7" fmla="*/ 762 h 789"/>
                  <a:gd name="T8" fmla="*/ 602 w 2002"/>
                  <a:gd name="T9" fmla="*/ 748 h 789"/>
                  <a:gd name="T10" fmla="*/ 642 w 2002"/>
                  <a:gd name="T11" fmla="*/ 714 h 789"/>
                  <a:gd name="T12" fmla="*/ 687 w 2002"/>
                  <a:gd name="T13" fmla="*/ 669 h 789"/>
                  <a:gd name="T14" fmla="*/ 727 w 2002"/>
                  <a:gd name="T15" fmla="*/ 605 h 789"/>
                  <a:gd name="T16" fmla="*/ 821 w 2002"/>
                  <a:gd name="T17" fmla="*/ 604 h 789"/>
                  <a:gd name="T18" fmla="*/ 869 w 2002"/>
                  <a:gd name="T19" fmla="*/ 541 h 789"/>
                  <a:gd name="T20" fmla="*/ 917 w 2002"/>
                  <a:gd name="T21" fmla="*/ 549 h 789"/>
                  <a:gd name="T22" fmla="*/ 946 w 2002"/>
                  <a:gd name="T23" fmla="*/ 488 h 789"/>
                  <a:gd name="T24" fmla="*/ 1018 w 2002"/>
                  <a:gd name="T25" fmla="*/ 446 h 789"/>
                  <a:gd name="T26" fmla="*/ 1127 w 2002"/>
                  <a:gd name="T27" fmla="*/ 432 h 789"/>
                  <a:gd name="T28" fmla="*/ 1234 w 2002"/>
                  <a:gd name="T29" fmla="*/ 428 h 789"/>
                  <a:gd name="T30" fmla="*/ 1354 w 2002"/>
                  <a:gd name="T31" fmla="*/ 413 h 789"/>
                  <a:gd name="T32" fmla="*/ 1405 w 2002"/>
                  <a:gd name="T33" fmla="*/ 360 h 789"/>
                  <a:gd name="T34" fmla="*/ 1466 w 2002"/>
                  <a:gd name="T35" fmla="*/ 282 h 789"/>
                  <a:gd name="T36" fmla="*/ 1501 w 2002"/>
                  <a:gd name="T37" fmla="*/ 226 h 789"/>
                  <a:gd name="T38" fmla="*/ 1514 w 2002"/>
                  <a:gd name="T39" fmla="*/ 149 h 789"/>
                  <a:gd name="T40" fmla="*/ 1671 w 2002"/>
                  <a:gd name="T41" fmla="*/ 157 h 789"/>
                  <a:gd name="T42" fmla="*/ 1735 w 2002"/>
                  <a:gd name="T43" fmla="*/ 152 h 789"/>
                  <a:gd name="T44" fmla="*/ 1770 w 2002"/>
                  <a:gd name="T45" fmla="*/ 136 h 789"/>
                  <a:gd name="T46" fmla="*/ 1781 w 2002"/>
                  <a:gd name="T47" fmla="*/ 136 h 789"/>
                  <a:gd name="T48" fmla="*/ 1930 w 2002"/>
                  <a:gd name="T49" fmla="*/ 154 h 789"/>
                  <a:gd name="T50" fmla="*/ 2002 w 2002"/>
                  <a:gd name="T51" fmla="*/ 168 h 789"/>
                  <a:gd name="T52" fmla="*/ 1879 w 2002"/>
                  <a:gd name="T53" fmla="*/ 40 h 789"/>
                  <a:gd name="T54" fmla="*/ 1754 w 2002"/>
                  <a:gd name="T55" fmla="*/ 45 h 789"/>
                  <a:gd name="T56" fmla="*/ 1501 w 2002"/>
                  <a:gd name="T57" fmla="*/ 32 h 789"/>
                  <a:gd name="T58" fmla="*/ 1397 w 2002"/>
                  <a:gd name="T59" fmla="*/ 80 h 789"/>
                  <a:gd name="T60" fmla="*/ 1345 w 2002"/>
                  <a:gd name="T61" fmla="*/ 146 h 789"/>
                  <a:gd name="T62" fmla="*/ 1341 w 2002"/>
                  <a:gd name="T63" fmla="*/ 330 h 789"/>
                  <a:gd name="T64" fmla="*/ 1184 w 2002"/>
                  <a:gd name="T65" fmla="*/ 337 h 789"/>
                  <a:gd name="T66" fmla="*/ 1154 w 2002"/>
                  <a:gd name="T67" fmla="*/ 357 h 789"/>
                  <a:gd name="T68" fmla="*/ 1018 w 2002"/>
                  <a:gd name="T69" fmla="*/ 365 h 789"/>
                  <a:gd name="T70" fmla="*/ 898 w 2002"/>
                  <a:gd name="T71" fmla="*/ 402 h 789"/>
                  <a:gd name="T72" fmla="*/ 847 w 2002"/>
                  <a:gd name="T73" fmla="*/ 464 h 789"/>
                  <a:gd name="T74" fmla="*/ 757 w 2002"/>
                  <a:gd name="T75" fmla="*/ 442 h 789"/>
                  <a:gd name="T76" fmla="*/ 687 w 2002"/>
                  <a:gd name="T77" fmla="*/ 498 h 789"/>
                  <a:gd name="T78" fmla="*/ 650 w 2002"/>
                  <a:gd name="T79" fmla="*/ 546 h 789"/>
                  <a:gd name="T80" fmla="*/ 591 w 2002"/>
                  <a:gd name="T81" fmla="*/ 621 h 789"/>
                  <a:gd name="T82" fmla="*/ 549 w 2002"/>
                  <a:gd name="T83" fmla="*/ 672 h 789"/>
                  <a:gd name="T84" fmla="*/ 410 w 2002"/>
                  <a:gd name="T85" fmla="*/ 647 h 789"/>
                  <a:gd name="T86" fmla="*/ 306 w 2002"/>
                  <a:gd name="T87" fmla="*/ 698 h 789"/>
                  <a:gd name="T88" fmla="*/ 234 w 2002"/>
                  <a:gd name="T89" fmla="*/ 680 h 789"/>
                  <a:gd name="T90" fmla="*/ 162 w 2002"/>
                  <a:gd name="T91" fmla="*/ 669 h 789"/>
                  <a:gd name="T92" fmla="*/ 58 w 2002"/>
                  <a:gd name="T93" fmla="*/ 685 h 789"/>
                  <a:gd name="T94" fmla="*/ 13 w 2002"/>
                  <a:gd name="T95" fmla="*/ 722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2" h="789">
                    <a:moveTo>
                      <a:pt x="39" y="760"/>
                    </a:moveTo>
                    <a:cubicBezTo>
                      <a:pt x="69" y="760"/>
                      <a:pt x="69" y="760"/>
                      <a:pt x="69" y="760"/>
                    </a:cubicBezTo>
                    <a:cubicBezTo>
                      <a:pt x="69" y="760"/>
                      <a:pt x="77" y="781"/>
                      <a:pt x="98" y="781"/>
                    </a:cubicBezTo>
                    <a:cubicBezTo>
                      <a:pt x="119" y="781"/>
                      <a:pt x="95" y="776"/>
                      <a:pt x="119" y="781"/>
                    </a:cubicBezTo>
                    <a:cubicBezTo>
                      <a:pt x="143" y="786"/>
                      <a:pt x="125" y="789"/>
                      <a:pt x="143" y="786"/>
                    </a:cubicBezTo>
                    <a:cubicBezTo>
                      <a:pt x="162" y="784"/>
                      <a:pt x="135" y="784"/>
                      <a:pt x="183" y="773"/>
                    </a:cubicBezTo>
                    <a:cubicBezTo>
                      <a:pt x="231" y="762"/>
                      <a:pt x="202" y="762"/>
                      <a:pt x="242" y="762"/>
                    </a:cubicBezTo>
                    <a:cubicBezTo>
                      <a:pt x="282" y="762"/>
                      <a:pt x="317" y="762"/>
                      <a:pt x="317" y="762"/>
                    </a:cubicBezTo>
                    <a:cubicBezTo>
                      <a:pt x="317" y="762"/>
                      <a:pt x="346" y="765"/>
                      <a:pt x="354" y="768"/>
                    </a:cubicBezTo>
                    <a:cubicBezTo>
                      <a:pt x="362" y="770"/>
                      <a:pt x="341" y="768"/>
                      <a:pt x="373" y="770"/>
                    </a:cubicBezTo>
                    <a:cubicBezTo>
                      <a:pt x="405" y="773"/>
                      <a:pt x="383" y="784"/>
                      <a:pt x="431" y="773"/>
                    </a:cubicBezTo>
                    <a:cubicBezTo>
                      <a:pt x="479" y="762"/>
                      <a:pt x="461" y="768"/>
                      <a:pt x="479" y="762"/>
                    </a:cubicBezTo>
                    <a:cubicBezTo>
                      <a:pt x="498" y="757"/>
                      <a:pt x="522" y="747"/>
                      <a:pt x="533" y="748"/>
                    </a:cubicBezTo>
                    <a:cubicBezTo>
                      <a:pt x="543" y="749"/>
                      <a:pt x="519" y="745"/>
                      <a:pt x="554" y="748"/>
                    </a:cubicBezTo>
                    <a:cubicBezTo>
                      <a:pt x="589" y="752"/>
                      <a:pt x="586" y="745"/>
                      <a:pt x="602" y="748"/>
                    </a:cubicBezTo>
                    <a:cubicBezTo>
                      <a:pt x="618" y="752"/>
                      <a:pt x="618" y="761"/>
                      <a:pt x="626" y="748"/>
                    </a:cubicBezTo>
                    <a:cubicBezTo>
                      <a:pt x="634" y="736"/>
                      <a:pt x="626" y="757"/>
                      <a:pt x="634" y="736"/>
                    </a:cubicBezTo>
                    <a:cubicBezTo>
                      <a:pt x="642" y="714"/>
                      <a:pt x="642" y="714"/>
                      <a:pt x="642" y="714"/>
                    </a:cubicBezTo>
                    <a:cubicBezTo>
                      <a:pt x="642" y="714"/>
                      <a:pt x="653" y="704"/>
                      <a:pt x="655" y="696"/>
                    </a:cubicBezTo>
                    <a:cubicBezTo>
                      <a:pt x="658" y="688"/>
                      <a:pt x="629" y="706"/>
                      <a:pt x="658" y="688"/>
                    </a:cubicBezTo>
                    <a:cubicBezTo>
                      <a:pt x="687" y="669"/>
                      <a:pt x="677" y="690"/>
                      <a:pt x="687" y="669"/>
                    </a:cubicBezTo>
                    <a:cubicBezTo>
                      <a:pt x="698" y="648"/>
                      <a:pt x="695" y="648"/>
                      <a:pt x="701" y="634"/>
                    </a:cubicBezTo>
                    <a:cubicBezTo>
                      <a:pt x="706" y="621"/>
                      <a:pt x="706" y="621"/>
                      <a:pt x="706" y="621"/>
                    </a:cubicBezTo>
                    <a:cubicBezTo>
                      <a:pt x="706" y="621"/>
                      <a:pt x="706" y="600"/>
                      <a:pt x="727" y="605"/>
                    </a:cubicBezTo>
                    <a:cubicBezTo>
                      <a:pt x="749" y="610"/>
                      <a:pt x="719" y="610"/>
                      <a:pt x="749" y="610"/>
                    </a:cubicBezTo>
                    <a:cubicBezTo>
                      <a:pt x="778" y="610"/>
                      <a:pt x="751" y="610"/>
                      <a:pt x="778" y="610"/>
                    </a:cubicBezTo>
                    <a:cubicBezTo>
                      <a:pt x="805" y="610"/>
                      <a:pt x="807" y="627"/>
                      <a:pt x="821" y="604"/>
                    </a:cubicBezTo>
                    <a:cubicBezTo>
                      <a:pt x="834" y="581"/>
                      <a:pt x="834" y="581"/>
                      <a:pt x="834" y="581"/>
                    </a:cubicBezTo>
                    <a:cubicBezTo>
                      <a:pt x="834" y="581"/>
                      <a:pt x="821" y="562"/>
                      <a:pt x="834" y="554"/>
                    </a:cubicBezTo>
                    <a:cubicBezTo>
                      <a:pt x="847" y="546"/>
                      <a:pt x="861" y="541"/>
                      <a:pt x="869" y="541"/>
                    </a:cubicBezTo>
                    <a:cubicBezTo>
                      <a:pt x="877" y="541"/>
                      <a:pt x="877" y="541"/>
                      <a:pt x="877" y="541"/>
                    </a:cubicBezTo>
                    <a:cubicBezTo>
                      <a:pt x="877" y="541"/>
                      <a:pt x="882" y="533"/>
                      <a:pt x="893" y="541"/>
                    </a:cubicBezTo>
                    <a:cubicBezTo>
                      <a:pt x="903" y="549"/>
                      <a:pt x="909" y="554"/>
                      <a:pt x="917" y="549"/>
                    </a:cubicBezTo>
                    <a:cubicBezTo>
                      <a:pt x="925" y="544"/>
                      <a:pt x="930" y="537"/>
                      <a:pt x="930" y="537"/>
                    </a:cubicBezTo>
                    <a:cubicBezTo>
                      <a:pt x="930" y="537"/>
                      <a:pt x="919" y="528"/>
                      <a:pt x="930" y="514"/>
                    </a:cubicBezTo>
                    <a:cubicBezTo>
                      <a:pt x="941" y="501"/>
                      <a:pt x="933" y="493"/>
                      <a:pt x="946" y="488"/>
                    </a:cubicBezTo>
                    <a:cubicBezTo>
                      <a:pt x="959" y="482"/>
                      <a:pt x="941" y="488"/>
                      <a:pt x="959" y="482"/>
                    </a:cubicBezTo>
                    <a:cubicBezTo>
                      <a:pt x="978" y="477"/>
                      <a:pt x="997" y="466"/>
                      <a:pt x="997" y="466"/>
                    </a:cubicBezTo>
                    <a:cubicBezTo>
                      <a:pt x="997" y="466"/>
                      <a:pt x="1010" y="445"/>
                      <a:pt x="1018" y="446"/>
                    </a:cubicBezTo>
                    <a:cubicBezTo>
                      <a:pt x="1026" y="448"/>
                      <a:pt x="1021" y="458"/>
                      <a:pt x="1042" y="446"/>
                    </a:cubicBezTo>
                    <a:cubicBezTo>
                      <a:pt x="1063" y="434"/>
                      <a:pt x="1058" y="432"/>
                      <a:pt x="1079" y="432"/>
                    </a:cubicBezTo>
                    <a:cubicBezTo>
                      <a:pt x="1101" y="432"/>
                      <a:pt x="1106" y="426"/>
                      <a:pt x="1127" y="432"/>
                    </a:cubicBezTo>
                    <a:cubicBezTo>
                      <a:pt x="1149" y="437"/>
                      <a:pt x="1165" y="424"/>
                      <a:pt x="1173" y="429"/>
                    </a:cubicBezTo>
                    <a:cubicBezTo>
                      <a:pt x="1181" y="434"/>
                      <a:pt x="1178" y="435"/>
                      <a:pt x="1197" y="428"/>
                    </a:cubicBezTo>
                    <a:cubicBezTo>
                      <a:pt x="1215" y="421"/>
                      <a:pt x="1218" y="438"/>
                      <a:pt x="1234" y="428"/>
                    </a:cubicBezTo>
                    <a:cubicBezTo>
                      <a:pt x="1250" y="418"/>
                      <a:pt x="1247" y="437"/>
                      <a:pt x="1269" y="426"/>
                    </a:cubicBezTo>
                    <a:cubicBezTo>
                      <a:pt x="1290" y="416"/>
                      <a:pt x="1314" y="413"/>
                      <a:pt x="1325" y="413"/>
                    </a:cubicBezTo>
                    <a:cubicBezTo>
                      <a:pt x="1335" y="413"/>
                      <a:pt x="1341" y="416"/>
                      <a:pt x="1354" y="413"/>
                    </a:cubicBezTo>
                    <a:cubicBezTo>
                      <a:pt x="1367" y="410"/>
                      <a:pt x="1370" y="432"/>
                      <a:pt x="1378" y="413"/>
                    </a:cubicBezTo>
                    <a:cubicBezTo>
                      <a:pt x="1386" y="394"/>
                      <a:pt x="1383" y="397"/>
                      <a:pt x="1391" y="384"/>
                    </a:cubicBezTo>
                    <a:cubicBezTo>
                      <a:pt x="1399" y="370"/>
                      <a:pt x="1394" y="384"/>
                      <a:pt x="1405" y="360"/>
                    </a:cubicBezTo>
                    <a:cubicBezTo>
                      <a:pt x="1415" y="336"/>
                      <a:pt x="1405" y="341"/>
                      <a:pt x="1423" y="320"/>
                    </a:cubicBezTo>
                    <a:cubicBezTo>
                      <a:pt x="1442" y="298"/>
                      <a:pt x="1418" y="314"/>
                      <a:pt x="1442" y="298"/>
                    </a:cubicBezTo>
                    <a:cubicBezTo>
                      <a:pt x="1466" y="282"/>
                      <a:pt x="1442" y="298"/>
                      <a:pt x="1466" y="282"/>
                    </a:cubicBezTo>
                    <a:cubicBezTo>
                      <a:pt x="1490" y="266"/>
                      <a:pt x="1485" y="280"/>
                      <a:pt x="1490" y="266"/>
                    </a:cubicBezTo>
                    <a:cubicBezTo>
                      <a:pt x="1495" y="253"/>
                      <a:pt x="1501" y="237"/>
                      <a:pt x="1501" y="237"/>
                    </a:cubicBezTo>
                    <a:cubicBezTo>
                      <a:pt x="1501" y="237"/>
                      <a:pt x="1498" y="237"/>
                      <a:pt x="1501" y="226"/>
                    </a:cubicBezTo>
                    <a:cubicBezTo>
                      <a:pt x="1503" y="216"/>
                      <a:pt x="1503" y="216"/>
                      <a:pt x="1503" y="216"/>
                    </a:cubicBezTo>
                    <a:cubicBezTo>
                      <a:pt x="1514" y="178"/>
                      <a:pt x="1514" y="178"/>
                      <a:pt x="1514" y="178"/>
                    </a:cubicBezTo>
                    <a:cubicBezTo>
                      <a:pt x="1514" y="149"/>
                      <a:pt x="1514" y="149"/>
                      <a:pt x="1514" y="149"/>
                    </a:cubicBezTo>
                    <a:cubicBezTo>
                      <a:pt x="1514" y="149"/>
                      <a:pt x="1541" y="136"/>
                      <a:pt x="1578" y="136"/>
                    </a:cubicBezTo>
                    <a:cubicBezTo>
                      <a:pt x="1615" y="136"/>
                      <a:pt x="1642" y="146"/>
                      <a:pt x="1642" y="146"/>
                    </a:cubicBezTo>
                    <a:cubicBezTo>
                      <a:pt x="1642" y="146"/>
                      <a:pt x="1653" y="157"/>
                      <a:pt x="1671" y="157"/>
                    </a:cubicBezTo>
                    <a:cubicBezTo>
                      <a:pt x="1690" y="157"/>
                      <a:pt x="1674" y="157"/>
                      <a:pt x="1690" y="157"/>
                    </a:cubicBezTo>
                    <a:cubicBezTo>
                      <a:pt x="1706" y="157"/>
                      <a:pt x="1703" y="152"/>
                      <a:pt x="1719" y="152"/>
                    </a:cubicBezTo>
                    <a:cubicBezTo>
                      <a:pt x="1735" y="152"/>
                      <a:pt x="1714" y="154"/>
                      <a:pt x="1735" y="152"/>
                    </a:cubicBezTo>
                    <a:cubicBezTo>
                      <a:pt x="1753" y="149"/>
                      <a:pt x="1758" y="140"/>
                      <a:pt x="1765" y="137"/>
                    </a:cubicBezTo>
                    <a:cubicBezTo>
                      <a:pt x="1758" y="137"/>
                      <a:pt x="1762" y="137"/>
                      <a:pt x="1766" y="136"/>
                    </a:cubicBezTo>
                    <a:cubicBezTo>
                      <a:pt x="1767" y="136"/>
                      <a:pt x="1768" y="136"/>
                      <a:pt x="1770" y="136"/>
                    </a:cubicBezTo>
                    <a:cubicBezTo>
                      <a:pt x="1774" y="136"/>
                      <a:pt x="1770" y="136"/>
                      <a:pt x="1766" y="136"/>
                    </a:cubicBezTo>
                    <a:cubicBezTo>
                      <a:pt x="1766" y="137"/>
                      <a:pt x="1766" y="137"/>
                      <a:pt x="1765" y="137"/>
                    </a:cubicBezTo>
                    <a:cubicBezTo>
                      <a:pt x="1768" y="136"/>
                      <a:pt x="1773" y="136"/>
                      <a:pt x="1781" y="136"/>
                    </a:cubicBezTo>
                    <a:cubicBezTo>
                      <a:pt x="1823" y="133"/>
                      <a:pt x="1831" y="136"/>
                      <a:pt x="1847" y="136"/>
                    </a:cubicBezTo>
                    <a:cubicBezTo>
                      <a:pt x="1863" y="136"/>
                      <a:pt x="1874" y="134"/>
                      <a:pt x="1874" y="134"/>
                    </a:cubicBezTo>
                    <a:cubicBezTo>
                      <a:pt x="1874" y="134"/>
                      <a:pt x="1919" y="154"/>
                      <a:pt x="1930" y="154"/>
                    </a:cubicBezTo>
                    <a:cubicBezTo>
                      <a:pt x="1941" y="154"/>
                      <a:pt x="1919" y="152"/>
                      <a:pt x="1941" y="154"/>
                    </a:cubicBezTo>
                    <a:cubicBezTo>
                      <a:pt x="1962" y="157"/>
                      <a:pt x="1989" y="162"/>
                      <a:pt x="1989" y="162"/>
                    </a:cubicBezTo>
                    <a:cubicBezTo>
                      <a:pt x="1989" y="162"/>
                      <a:pt x="1983" y="168"/>
                      <a:pt x="2002" y="168"/>
                    </a:cubicBezTo>
                    <a:cubicBezTo>
                      <a:pt x="2002" y="149"/>
                      <a:pt x="2002" y="149"/>
                      <a:pt x="2002" y="149"/>
                    </a:cubicBezTo>
                    <a:cubicBezTo>
                      <a:pt x="2002" y="149"/>
                      <a:pt x="1941" y="64"/>
                      <a:pt x="1917" y="58"/>
                    </a:cubicBezTo>
                    <a:cubicBezTo>
                      <a:pt x="1893" y="53"/>
                      <a:pt x="1903" y="50"/>
                      <a:pt x="1879" y="40"/>
                    </a:cubicBezTo>
                    <a:cubicBezTo>
                      <a:pt x="1855" y="29"/>
                      <a:pt x="1866" y="32"/>
                      <a:pt x="1829" y="17"/>
                    </a:cubicBezTo>
                    <a:cubicBezTo>
                      <a:pt x="1791" y="3"/>
                      <a:pt x="1818" y="18"/>
                      <a:pt x="1773" y="21"/>
                    </a:cubicBezTo>
                    <a:cubicBezTo>
                      <a:pt x="1727" y="24"/>
                      <a:pt x="1773" y="21"/>
                      <a:pt x="1754" y="45"/>
                    </a:cubicBezTo>
                    <a:cubicBezTo>
                      <a:pt x="1735" y="69"/>
                      <a:pt x="1701" y="72"/>
                      <a:pt x="1655" y="64"/>
                    </a:cubicBezTo>
                    <a:cubicBezTo>
                      <a:pt x="1610" y="56"/>
                      <a:pt x="1642" y="64"/>
                      <a:pt x="1629" y="64"/>
                    </a:cubicBezTo>
                    <a:cubicBezTo>
                      <a:pt x="1615" y="64"/>
                      <a:pt x="1615" y="64"/>
                      <a:pt x="1501" y="32"/>
                    </a:cubicBezTo>
                    <a:cubicBezTo>
                      <a:pt x="1386" y="0"/>
                      <a:pt x="1501" y="32"/>
                      <a:pt x="1474" y="32"/>
                    </a:cubicBezTo>
                    <a:cubicBezTo>
                      <a:pt x="1447" y="32"/>
                      <a:pt x="1458" y="42"/>
                      <a:pt x="1458" y="42"/>
                    </a:cubicBezTo>
                    <a:cubicBezTo>
                      <a:pt x="1458" y="42"/>
                      <a:pt x="1423" y="69"/>
                      <a:pt x="1397" y="80"/>
                    </a:cubicBezTo>
                    <a:cubicBezTo>
                      <a:pt x="1370" y="90"/>
                      <a:pt x="1397" y="80"/>
                      <a:pt x="1362" y="96"/>
                    </a:cubicBezTo>
                    <a:cubicBezTo>
                      <a:pt x="1327" y="112"/>
                      <a:pt x="1362" y="96"/>
                      <a:pt x="1346" y="104"/>
                    </a:cubicBezTo>
                    <a:cubicBezTo>
                      <a:pt x="1330" y="112"/>
                      <a:pt x="1354" y="120"/>
                      <a:pt x="1345" y="146"/>
                    </a:cubicBezTo>
                    <a:cubicBezTo>
                      <a:pt x="1335" y="173"/>
                      <a:pt x="1351" y="181"/>
                      <a:pt x="1344" y="208"/>
                    </a:cubicBezTo>
                    <a:cubicBezTo>
                      <a:pt x="1336" y="234"/>
                      <a:pt x="1351" y="234"/>
                      <a:pt x="1341" y="269"/>
                    </a:cubicBezTo>
                    <a:cubicBezTo>
                      <a:pt x="1330" y="304"/>
                      <a:pt x="1351" y="293"/>
                      <a:pt x="1341" y="330"/>
                    </a:cubicBezTo>
                    <a:cubicBezTo>
                      <a:pt x="1330" y="368"/>
                      <a:pt x="1311" y="341"/>
                      <a:pt x="1290" y="334"/>
                    </a:cubicBezTo>
                    <a:cubicBezTo>
                      <a:pt x="1269" y="326"/>
                      <a:pt x="1269" y="333"/>
                      <a:pt x="1213" y="334"/>
                    </a:cubicBezTo>
                    <a:cubicBezTo>
                      <a:pt x="1195" y="334"/>
                      <a:pt x="1187" y="335"/>
                      <a:pt x="1184" y="337"/>
                    </a:cubicBezTo>
                    <a:cubicBezTo>
                      <a:pt x="1192" y="343"/>
                      <a:pt x="1177" y="340"/>
                      <a:pt x="1184" y="337"/>
                    </a:cubicBezTo>
                    <a:cubicBezTo>
                      <a:pt x="1184" y="337"/>
                      <a:pt x="1184" y="336"/>
                      <a:pt x="1183" y="336"/>
                    </a:cubicBezTo>
                    <a:cubicBezTo>
                      <a:pt x="1170" y="326"/>
                      <a:pt x="1170" y="349"/>
                      <a:pt x="1154" y="357"/>
                    </a:cubicBezTo>
                    <a:cubicBezTo>
                      <a:pt x="1138" y="365"/>
                      <a:pt x="1141" y="360"/>
                      <a:pt x="1119" y="370"/>
                    </a:cubicBezTo>
                    <a:cubicBezTo>
                      <a:pt x="1098" y="381"/>
                      <a:pt x="1103" y="378"/>
                      <a:pt x="1082" y="381"/>
                    </a:cubicBezTo>
                    <a:cubicBezTo>
                      <a:pt x="1082" y="381"/>
                      <a:pt x="1042" y="373"/>
                      <a:pt x="1018" y="365"/>
                    </a:cubicBezTo>
                    <a:cubicBezTo>
                      <a:pt x="994" y="357"/>
                      <a:pt x="1007" y="352"/>
                      <a:pt x="1002" y="341"/>
                    </a:cubicBezTo>
                    <a:cubicBezTo>
                      <a:pt x="997" y="330"/>
                      <a:pt x="986" y="341"/>
                      <a:pt x="986" y="341"/>
                    </a:cubicBezTo>
                    <a:cubicBezTo>
                      <a:pt x="986" y="341"/>
                      <a:pt x="986" y="341"/>
                      <a:pt x="898" y="402"/>
                    </a:cubicBezTo>
                    <a:cubicBezTo>
                      <a:pt x="810" y="464"/>
                      <a:pt x="898" y="402"/>
                      <a:pt x="882" y="429"/>
                    </a:cubicBezTo>
                    <a:cubicBezTo>
                      <a:pt x="866" y="456"/>
                      <a:pt x="882" y="429"/>
                      <a:pt x="871" y="435"/>
                    </a:cubicBezTo>
                    <a:cubicBezTo>
                      <a:pt x="861" y="441"/>
                      <a:pt x="863" y="448"/>
                      <a:pt x="847" y="464"/>
                    </a:cubicBezTo>
                    <a:cubicBezTo>
                      <a:pt x="831" y="480"/>
                      <a:pt x="847" y="464"/>
                      <a:pt x="829" y="466"/>
                    </a:cubicBezTo>
                    <a:cubicBezTo>
                      <a:pt x="810" y="469"/>
                      <a:pt x="802" y="458"/>
                      <a:pt x="794" y="442"/>
                    </a:cubicBezTo>
                    <a:cubicBezTo>
                      <a:pt x="786" y="426"/>
                      <a:pt x="775" y="442"/>
                      <a:pt x="757" y="442"/>
                    </a:cubicBezTo>
                    <a:cubicBezTo>
                      <a:pt x="738" y="442"/>
                      <a:pt x="757" y="442"/>
                      <a:pt x="738" y="445"/>
                    </a:cubicBezTo>
                    <a:cubicBezTo>
                      <a:pt x="719" y="448"/>
                      <a:pt x="725" y="453"/>
                      <a:pt x="687" y="472"/>
                    </a:cubicBezTo>
                    <a:cubicBezTo>
                      <a:pt x="650" y="490"/>
                      <a:pt x="693" y="485"/>
                      <a:pt x="687" y="498"/>
                    </a:cubicBezTo>
                    <a:cubicBezTo>
                      <a:pt x="682" y="512"/>
                      <a:pt x="687" y="520"/>
                      <a:pt x="687" y="520"/>
                    </a:cubicBezTo>
                    <a:cubicBezTo>
                      <a:pt x="687" y="520"/>
                      <a:pt x="687" y="520"/>
                      <a:pt x="666" y="530"/>
                    </a:cubicBezTo>
                    <a:cubicBezTo>
                      <a:pt x="645" y="541"/>
                      <a:pt x="666" y="530"/>
                      <a:pt x="650" y="546"/>
                    </a:cubicBezTo>
                    <a:cubicBezTo>
                      <a:pt x="634" y="562"/>
                      <a:pt x="639" y="544"/>
                      <a:pt x="629" y="546"/>
                    </a:cubicBezTo>
                    <a:cubicBezTo>
                      <a:pt x="618" y="549"/>
                      <a:pt x="621" y="557"/>
                      <a:pt x="608" y="573"/>
                    </a:cubicBezTo>
                    <a:cubicBezTo>
                      <a:pt x="596" y="589"/>
                      <a:pt x="602" y="592"/>
                      <a:pt x="591" y="621"/>
                    </a:cubicBezTo>
                    <a:cubicBezTo>
                      <a:pt x="581" y="650"/>
                      <a:pt x="591" y="621"/>
                      <a:pt x="605" y="671"/>
                    </a:cubicBezTo>
                    <a:cubicBezTo>
                      <a:pt x="618" y="722"/>
                      <a:pt x="591" y="671"/>
                      <a:pt x="591" y="671"/>
                    </a:cubicBezTo>
                    <a:cubicBezTo>
                      <a:pt x="591" y="671"/>
                      <a:pt x="562" y="677"/>
                      <a:pt x="549" y="672"/>
                    </a:cubicBezTo>
                    <a:cubicBezTo>
                      <a:pt x="535" y="666"/>
                      <a:pt x="549" y="672"/>
                      <a:pt x="519" y="671"/>
                    </a:cubicBezTo>
                    <a:cubicBezTo>
                      <a:pt x="490" y="671"/>
                      <a:pt x="479" y="626"/>
                      <a:pt x="463" y="626"/>
                    </a:cubicBezTo>
                    <a:cubicBezTo>
                      <a:pt x="447" y="626"/>
                      <a:pt x="463" y="626"/>
                      <a:pt x="410" y="647"/>
                    </a:cubicBezTo>
                    <a:cubicBezTo>
                      <a:pt x="357" y="668"/>
                      <a:pt x="399" y="650"/>
                      <a:pt x="381" y="661"/>
                    </a:cubicBezTo>
                    <a:cubicBezTo>
                      <a:pt x="362" y="672"/>
                      <a:pt x="370" y="666"/>
                      <a:pt x="341" y="688"/>
                    </a:cubicBezTo>
                    <a:cubicBezTo>
                      <a:pt x="311" y="709"/>
                      <a:pt x="341" y="688"/>
                      <a:pt x="306" y="698"/>
                    </a:cubicBezTo>
                    <a:cubicBezTo>
                      <a:pt x="271" y="709"/>
                      <a:pt x="279" y="701"/>
                      <a:pt x="266" y="713"/>
                    </a:cubicBezTo>
                    <a:cubicBezTo>
                      <a:pt x="253" y="725"/>
                      <a:pt x="255" y="706"/>
                      <a:pt x="239" y="693"/>
                    </a:cubicBezTo>
                    <a:cubicBezTo>
                      <a:pt x="223" y="680"/>
                      <a:pt x="239" y="693"/>
                      <a:pt x="234" y="680"/>
                    </a:cubicBezTo>
                    <a:cubicBezTo>
                      <a:pt x="229" y="667"/>
                      <a:pt x="229" y="666"/>
                      <a:pt x="223" y="653"/>
                    </a:cubicBezTo>
                    <a:cubicBezTo>
                      <a:pt x="218" y="640"/>
                      <a:pt x="202" y="653"/>
                      <a:pt x="202" y="653"/>
                    </a:cubicBezTo>
                    <a:cubicBezTo>
                      <a:pt x="202" y="653"/>
                      <a:pt x="202" y="653"/>
                      <a:pt x="162" y="669"/>
                    </a:cubicBezTo>
                    <a:cubicBezTo>
                      <a:pt x="122" y="685"/>
                      <a:pt x="162" y="669"/>
                      <a:pt x="141" y="694"/>
                    </a:cubicBezTo>
                    <a:cubicBezTo>
                      <a:pt x="119" y="720"/>
                      <a:pt x="114" y="712"/>
                      <a:pt x="114" y="712"/>
                    </a:cubicBezTo>
                    <a:cubicBezTo>
                      <a:pt x="114" y="712"/>
                      <a:pt x="77" y="709"/>
                      <a:pt x="58" y="685"/>
                    </a:cubicBezTo>
                    <a:cubicBezTo>
                      <a:pt x="39" y="661"/>
                      <a:pt x="10" y="698"/>
                      <a:pt x="10" y="698"/>
                    </a:cubicBezTo>
                    <a:cubicBezTo>
                      <a:pt x="10" y="698"/>
                      <a:pt x="5" y="706"/>
                      <a:pt x="0" y="716"/>
                    </a:cubicBezTo>
                    <a:cubicBezTo>
                      <a:pt x="13" y="722"/>
                      <a:pt x="13" y="722"/>
                      <a:pt x="13" y="722"/>
                    </a:cubicBezTo>
                    <a:cubicBezTo>
                      <a:pt x="23" y="744"/>
                      <a:pt x="39" y="760"/>
                      <a:pt x="39" y="76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50" name="矩形 149"/>
          <p:cNvSpPr/>
          <p:nvPr/>
        </p:nvSpPr>
        <p:spPr>
          <a:xfrm>
            <a:off x="8270757" y="286243"/>
            <a:ext cx="364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HelveticaNeueLT Pro 77 BdCn" panose="020B0706030502030204" pitchFamily="34" charset="0"/>
              </a:rPr>
              <a:t>03</a:t>
            </a:r>
            <a:endParaRPr lang="zh-CN" altLang="en-US" b="1" dirty="0"/>
          </a:p>
        </p:txBody>
      </p:sp>
      <p:grpSp>
        <p:nvGrpSpPr>
          <p:cNvPr id="64" name="Group 99"/>
          <p:cNvGrpSpPr/>
          <p:nvPr/>
        </p:nvGrpSpPr>
        <p:grpSpPr>
          <a:xfrm>
            <a:off x="7393672" y="2014965"/>
            <a:ext cx="135579" cy="237329"/>
            <a:chOff x="457260" y="2002908"/>
            <a:chExt cx="622987" cy="1319527"/>
          </a:xfrm>
        </p:grpSpPr>
        <p:sp>
          <p:nvSpPr>
            <p:cNvPr id="65" name="Rectangle 40"/>
            <p:cNvSpPr>
              <a:spLocks noChangeArrowheads="1"/>
            </p:cNvSpPr>
            <p:nvPr/>
          </p:nvSpPr>
          <p:spPr bwMode="auto">
            <a:xfrm flipH="1">
              <a:off x="730649" y="2908038"/>
              <a:ext cx="72581" cy="414397"/>
            </a:xfrm>
            <a:prstGeom prst="rect">
              <a:avLst/>
            </a:pr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41"/>
            <p:cNvSpPr>
              <a:spLocks/>
            </p:cNvSpPr>
            <p:nvPr/>
          </p:nvSpPr>
          <p:spPr bwMode="auto">
            <a:xfrm flipH="1">
              <a:off x="768149" y="2002908"/>
              <a:ext cx="312098" cy="1048109"/>
            </a:xfrm>
            <a:custGeom>
              <a:avLst/>
              <a:gdLst>
                <a:gd name="T0" fmla="*/ 0 w 109"/>
                <a:gd name="T1" fmla="*/ 257 h 366"/>
                <a:gd name="T2" fmla="*/ 109 w 109"/>
                <a:gd name="T3" fmla="*/ 366 h 366"/>
                <a:gd name="T4" fmla="*/ 109 w 109"/>
                <a:gd name="T5" fmla="*/ 0 h 366"/>
                <a:gd name="T6" fmla="*/ 0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0" y="257"/>
                  </a:moveTo>
                  <a:cubicBezTo>
                    <a:pt x="0" y="318"/>
                    <a:pt x="49" y="366"/>
                    <a:pt x="109" y="366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0" y="197"/>
                    <a:pt x="0" y="257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 flipH="1">
              <a:off x="457260" y="2002908"/>
              <a:ext cx="310889" cy="1048109"/>
            </a:xfrm>
            <a:custGeom>
              <a:avLst/>
              <a:gdLst>
                <a:gd name="T0" fmla="*/ 109 w 109"/>
                <a:gd name="T1" fmla="*/ 257 h 366"/>
                <a:gd name="T2" fmla="*/ 0 w 109"/>
                <a:gd name="T3" fmla="*/ 0 h 366"/>
                <a:gd name="T4" fmla="*/ 0 w 109"/>
                <a:gd name="T5" fmla="*/ 366 h 366"/>
                <a:gd name="T6" fmla="*/ 109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109" y="257"/>
                  </a:moveTo>
                  <a:cubicBezTo>
                    <a:pt x="109" y="197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60" y="366"/>
                    <a:pt x="109" y="318"/>
                    <a:pt x="109" y="257"/>
                  </a:cubicBezTo>
                </a:path>
              </a:pathLst>
            </a:cu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8" name="Group 103"/>
          <p:cNvGrpSpPr/>
          <p:nvPr/>
        </p:nvGrpSpPr>
        <p:grpSpPr>
          <a:xfrm>
            <a:off x="7105790" y="2014965"/>
            <a:ext cx="135579" cy="237329"/>
            <a:chOff x="457260" y="2002908"/>
            <a:chExt cx="622987" cy="1319527"/>
          </a:xfrm>
        </p:grpSpPr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730649" y="2908038"/>
              <a:ext cx="72581" cy="414397"/>
            </a:xfrm>
            <a:prstGeom prst="rect">
              <a:avLst/>
            </a:pr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1"/>
            <p:cNvSpPr>
              <a:spLocks/>
            </p:cNvSpPr>
            <p:nvPr/>
          </p:nvSpPr>
          <p:spPr bwMode="auto">
            <a:xfrm flipH="1">
              <a:off x="768149" y="2002908"/>
              <a:ext cx="312098" cy="1048109"/>
            </a:xfrm>
            <a:custGeom>
              <a:avLst/>
              <a:gdLst>
                <a:gd name="T0" fmla="*/ 0 w 109"/>
                <a:gd name="T1" fmla="*/ 257 h 366"/>
                <a:gd name="T2" fmla="*/ 109 w 109"/>
                <a:gd name="T3" fmla="*/ 366 h 366"/>
                <a:gd name="T4" fmla="*/ 109 w 109"/>
                <a:gd name="T5" fmla="*/ 0 h 366"/>
                <a:gd name="T6" fmla="*/ 0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0" y="257"/>
                  </a:moveTo>
                  <a:cubicBezTo>
                    <a:pt x="0" y="318"/>
                    <a:pt x="49" y="366"/>
                    <a:pt x="109" y="366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0" y="197"/>
                    <a:pt x="0" y="257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 flipH="1">
              <a:off x="457260" y="2002908"/>
              <a:ext cx="310889" cy="1048109"/>
            </a:xfrm>
            <a:custGeom>
              <a:avLst/>
              <a:gdLst>
                <a:gd name="T0" fmla="*/ 109 w 109"/>
                <a:gd name="T1" fmla="*/ 257 h 366"/>
                <a:gd name="T2" fmla="*/ 0 w 109"/>
                <a:gd name="T3" fmla="*/ 0 h 366"/>
                <a:gd name="T4" fmla="*/ 0 w 109"/>
                <a:gd name="T5" fmla="*/ 366 h 366"/>
                <a:gd name="T6" fmla="*/ 109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109" y="257"/>
                  </a:moveTo>
                  <a:cubicBezTo>
                    <a:pt x="109" y="197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60" y="366"/>
                    <a:pt x="109" y="318"/>
                    <a:pt x="109" y="257"/>
                  </a:cubicBezTo>
                </a:path>
              </a:pathLst>
            </a:cu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2" name="Group 108"/>
          <p:cNvGrpSpPr/>
          <p:nvPr/>
        </p:nvGrpSpPr>
        <p:grpSpPr>
          <a:xfrm>
            <a:off x="7207408" y="1964430"/>
            <a:ext cx="198502" cy="382220"/>
            <a:chOff x="457260" y="2002908"/>
            <a:chExt cx="622987" cy="1319527"/>
          </a:xfrm>
        </p:grpSpPr>
        <p:sp>
          <p:nvSpPr>
            <p:cNvPr id="73" name="Rectangle 40"/>
            <p:cNvSpPr>
              <a:spLocks noChangeArrowheads="1"/>
            </p:cNvSpPr>
            <p:nvPr/>
          </p:nvSpPr>
          <p:spPr bwMode="auto">
            <a:xfrm flipH="1">
              <a:off x="730649" y="2908038"/>
              <a:ext cx="72581" cy="414397"/>
            </a:xfrm>
            <a:prstGeom prst="rect">
              <a:avLst/>
            </a:pr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1"/>
            <p:cNvSpPr>
              <a:spLocks/>
            </p:cNvSpPr>
            <p:nvPr/>
          </p:nvSpPr>
          <p:spPr bwMode="auto">
            <a:xfrm flipH="1">
              <a:off x="768149" y="2002908"/>
              <a:ext cx="312098" cy="1048109"/>
            </a:xfrm>
            <a:custGeom>
              <a:avLst/>
              <a:gdLst>
                <a:gd name="T0" fmla="*/ 0 w 109"/>
                <a:gd name="T1" fmla="*/ 257 h 366"/>
                <a:gd name="T2" fmla="*/ 109 w 109"/>
                <a:gd name="T3" fmla="*/ 366 h 366"/>
                <a:gd name="T4" fmla="*/ 109 w 109"/>
                <a:gd name="T5" fmla="*/ 0 h 366"/>
                <a:gd name="T6" fmla="*/ 0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0" y="257"/>
                  </a:moveTo>
                  <a:cubicBezTo>
                    <a:pt x="0" y="318"/>
                    <a:pt x="49" y="366"/>
                    <a:pt x="109" y="366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0" y="197"/>
                    <a:pt x="0" y="257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 flipH="1">
              <a:off x="457260" y="2002908"/>
              <a:ext cx="310889" cy="1048109"/>
            </a:xfrm>
            <a:custGeom>
              <a:avLst/>
              <a:gdLst>
                <a:gd name="T0" fmla="*/ 109 w 109"/>
                <a:gd name="T1" fmla="*/ 257 h 366"/>
                <a:gd name="T2" fmla="*/ 0 w 109"/>
                <a:gd name="T3" fmla="*/ 0 h 366"/>
                <a:gd name="T4" fmla="*/ 0 w 109"/>
                <a:gd name="T5" fmla="*/ 366 h 366"/>
                <a:gd name="T6" fmla="*/ 109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109" y="257"/>
                  </a:moveTo>
                  <a:cubicBezTo>
                    <a:pt x="109" y="197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60" y="366"/>
                    <a:pt x="109" y="318"/>
                    <a:pt x="109" y="257"/>
                  </a:cubicBezTo>
                </a:path>
              </a:pathLst>
            </a:cu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6" name="Group 112"/>
          <p:cNvGrpSpPr/>
          <p:nvPr/>
        </p:nvGrpSpPr>
        <p:grpSpPr>
          <a:xfrm>
            <a:off x="7651110" y="2056093"/>
            <a:ext cx="135579" cy="237329"/>
            <a:chOff x="457260" y="2002908"/>
            <a:chExt cx="622987" cy="1319527"/>
          </a:xfrm>
        </p:grpSpPr>
        <p:sp>
          <p:nvSpPr>
            <p:cNvPr id="77" name="Rectangle 40"/>
            <p:cNvSpPr>
              <a:spLocks noChangeArrowheads="1"/>
            </p:cNvSpPr>
            <p:nvPr/>
          </p:nvSpPr>
          <p:spPr bwMode="auto">
            <a:xfrm flipH="1">
              <a:off x="730649" y="2908038"/>
              <a:ext cx="72581" cy="414397"/>
            </a:xfrm>
            <a:prstGeom prst="rect">
              <a:avLst/>
            </a:pr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41"/>
            <p:cNvSpPr>
              <a:spLocks/>
            </p:cNvSpPr>
            <p:nvPr/>
          </p:nvSpPr>
          <p:spPr bwMode="auto">
            <a:xfrm flipH="1">
              <a:off x="768149" y="2002908"/>
              <a:ext cx="312098" cy="1048109"/>
            </a:xfrm>
            <a:custGeom>
              <a:avLst/>
              <a:gdLst>
                <a:gd name="T0" fmla="*/ 0 w 109"/>
                <a:gd name="T1" fmla="*/ 257 h 366"/>
                <a:gd name="T2" fmla="*/ 109 w 109"/>
                <a:gd name="T3" fmla="*/ 366 h 366"/>
                <a:gd name="T4" fmla="*/ 109 w 109"/>
                <a:gd name="T5" fmla="*/ 0 h 366"/>
                <a:gd name="T6" fmla="*/ 0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0" y="257"/>
                  </a:moveTo>
                  <a:cubicBezTo>
                    <a:pt x="0" y="318"/>
                    <a:pt x="49" y="366"/>
                    <a:pt x="109" y="366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0" y="197"/>
                    <a:pt x="0" y="257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2"/>
            <p:cNvSpPr>
              <a:spLocks/>
            </p:cNvSpPr>
            <p:nvPr/>
          </p:nvSpPr>
          <p:spPr bwMode="auto">
            <a:xfrm flipH="1">
              <a:off x="457260" y="2002908"/>
              <a:ext cx="310889" cy="1048109"/>
            </a:xfrm>
            <a:custGeom>
              <a:avLst/>
              <a:gdLst>
                <a:gd name="T0" fmla="*/ 109 w 109"/>
                <a:gd name="T1" fmla="*/ 257 h 366"/>
                <a:gd name="T2" fmla="*/ 0 w 109"/>
                <a:gd name="T3" fmla="*/ 0 h 366"/>
                <a:gd name="T4" fmla="*/ 0 w 109"/>
                <a:gd name="T5" fmla="*/ 366 h 366"/>
                <a:gd name="T6" fmla="*/ 109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109" y="257"/>
                  </a:moveTo>
                  <a:cubicBezTo>
                    <a:pt x="109" y="197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60" y="366"/>
                    <a:pt x="109" y="318"/>
                    <a:pt x="109" y="257"/>
                  </a:cubicBezTo>
                </a:path>
              </a:pathLst>
            </a:cu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0" name="Group 118"/>
          <p:cNvGrpSpPr/>
          <p:nvPr/>
        </p:nvGrpSpPr>
        <p:grpSpPr>
          <a:xfrm>
            <a:off x="7375165" y="2173801"/>
            <a:ext cx="135579" cy="237329"/>
            <a:chOff x="457260" y="2002908"/>
            <a:chExt cx="622987" cy="1319527"/>
          </a:xfrm>
        </p:grpSpPr>
        <p:sp>
          <p:nvSpPr>
            <p:cNvPr id="81" name="Rectangle 40"/>
            <p:cNvSpPr>
              <a:spLocks noChangeArrowheads="1"/>
            </p:cNvSpPr>
            <p:nvPr/>
          </p:nvSpPr>
          <p:spPr bwMode="auto">
            <a:xfrm flipH="1">
              <a:off x="730649" y="2908038"/>
              <a:ext cx="72581" cy="414397"/>
            </a:xfrm>
            <a:prstGeom prst="rect">
              <a:avLst/>
            </a:pr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41"/>
            <p:cNvSpPr>
              <a:spLocks/>
            </p:cNvSpPr>
            <p:nvPr/>
          </p:nvSpPr>
          <p:spPr bwMode="auto">
            <a:xfrm flipH="1">
              <a:off x="768149" y="2002908"/>
              <a:ext cx="312098" cy="1048109"/>
            </a:xfrm>
            <a:custGeom>
              <a:avLst/>
              <a:gdLst>
                <a:gd name="T0" fmla="*/ 0 w 109"/>
                <a:gd name="T1" fmla="*/ 257 h 366"/>
                <a:gd name="T2" fmla="*/ 109 w 109"/>
                <a:gd name="T3" fmla="*/ 366 h 366"/>
                <a:gd name="T4" fmla="*/ 109 w 109"/>
                <a:gd name="T5" fmla="*/ 0 h 366"/>
                <a:gd name="T6" fmla="*/ 0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0" y="257"/>
                  </a:moveTo>
                  <a:cubicBezTo>
                    <a:pt x="0" y="318"/>
                    <a:pt x="49" y="366"/>
                    <a:pt x="109" y="366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0" y="197"/>
                    <a:pt x="0" y="257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42"/>
            <p:cNvSpPr>
              <a:spLocks/>
            </p:cNvSpPr>
            <p:nvPr/>
          </p:nvSpPr>
          <p:spPr bwMode="auto">
            <a:xfrm flipH="1">
              <a:off x="457260" y="2002908"/>
              <a:ext cx="310889" cy="1048109"/>
            </a:xfrm>
            <a:custGeom>
              <a:avLst/>
              <a:gdLst>
                <a:gd name="T0" fmla="*/ 109 w 109"/>
                <a:gd name="T1" fmla="*/ 257 h 366"/>
                <a:gd name="T2" fmla="*/ 0 w 109"/>
                <a:gd name="T3" fmla="*/ 0 h 366"/>
                <a:gd name="T4" fmla="*/ 0 w 109"/>
                <a:gd name="T5" fmla="*/ 366 h 366"/>
                <a:gd name="T6" fmla="*/ 109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109" y="257"/>
                  </a:moveTo>
                  <a:cubicBezTo>
                    <a:pt x="109" y="197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60" y="366"/>
                    <a:pt x="109" y="318"/>
                    <a:pt x="109" y="257"/>
                  </a:cubicBezTo>
                </a:path>
              </a:pathLst>
            </a:cu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4" name="Group 122"/>
          <p:cNvGrpSpPr/>
          <p:nvPr/>
        </p:nvGrpSpPr>
        <p:grpSpPr>
          <a:xfrm>
            <a:off x="7501045" y="2022958"/>
            <a:ext cx="198502" cy="382220"/>
            <a:chOff x="457260" y="2002908"/>
            <a:chExt cx="622987" cy="1319527"/>
          </a:xfrm>
        </p:grpSpPr>
        <p:sp>
          <p:nvSpPr>
            <p:cNvPr id="85" name="Rectangle 40"/>
            <p:cNvSpPr>
              <a:spLocks noChangeArrowheads="1"/>
            </p:cNvSpPr>
            <p:nvPr/>
          </p:nvSpPr>
          <p:spPr bwMode="auto">
            <a:xfrm flipH="1">
              <a:off x="730649" y="2908038"/>
              <a:ext cx="72581" cy="414397"/>
            </a:xfrm>
            <a:prstGeom prst="rect">
              <a:avLst/>
            </a:pr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 flipH="1">
              <a:off x="768149" y="2002908"/>
              <a:ext cx="312098" cy="1048109"/>
            </a:xfrm>
            <a:custGeom>
              <a:avLst/>
              <a:gdLst>
                <a:gd name="T0" fmla="*/ 0 w 109"/>
                <a:gd name="T1" fmla="*/ 257 h 366"/>
                <a:gd name="T2" fmla="*/ 109 w 109"/>
                <a:gd name="T3" fmla="*/ 366 h 366"/>
                <a:gd name="T4" fmla="*/ 109 w 109"/>
                <a:gd name="T5" fmla="*/ 0 h 366"/>
                <a:gd name="T6" fmla="*/ 0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0" y="257"/>
                  </a:moveTo>
                  <a:cubicBezTo>
                    <a:pt x="0" y="318"/>
                    <a:pt x="49" y="366"/>
                    <a:pt x="109" y="366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0" y="197"/>
                    <a:pt x="0" y="257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 flipH="1">
              <a:off x="457260" y="2002908"/>
              <a:ext cx="310889" cy="1048109"/>
            </a:xfrm>
            <a:custGeom>
              <a:avLst/>
              <a:gdLst>
                <a:gd name="T0" fmla="*/ 109 w 109"/>
                <a:gd name="T1" fmla="*/ 257 h 366"/>
                <a:gd name="T2" fmla="*/ 0 w 109"/>
                <a:gd name="T3" fmla="*/ 0 h 366"/>
                <a:gd name="T4" fmla="*/ 0 w 109"/>
                <a:gd name="T5" fmla="*/ 366 h 366"/>
                <a:gd name="T6" fmla="*/ 109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109" y="257"/>
                  </a:moveTo>
                  <a:cubicBezTo>
                    <a:pt x="109" y="197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60" y="366"/>
                    <a:pt x="109" y="318"/>
                    <a:pt x="109" y="257"/>
                  </a:cubicBezTo>
                </a:path>
              </a:pathLst>
            </a:cu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3" name="矩形 39"/>
          <p:cNvSpPr/>
          <p:nvPr/>
        </p:nvSpPr>
        <p:spPr>
          <a:xfrm>
            <a:off x="293627" y="101796"/>
            <a:ext cx="17347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Problems</a:t>
            </a:r>
            <a:endParaRPr lang="zh-CN" altLang="zh-CN" sz="32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93627" y="945607"/>
            <a:ext cx="5345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市場上</a:t>
            </a:r>
            <a:r>
              <a:rPr lang="en-US" altLang="zh-CN" sz="20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ETF</a:t>
            </a:r>
            <a:r>
              <a:rPr lang="zh-CN" altLang="en-US" sz="20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数量</a:t>
            </a:r>
            <a:r>
              <a:rPr lang="zh-TW" altLang="en-US" sz="20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眾多，如何挑選好</a:t>
            </a:r>
            <a:r>
              <a:rPr lang="zh-TW" altLang="en-US" sz="20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的</a:t>
            </a:r>
            <a:r>
              <a:rPr lang="en-US" altLang="zh-CN" sz="20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ETF </a:t>
            </a:r>
            <a:r>
              <a:rPr lang="zh-TW" altLang="en-US" sz="20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？</a:t>
            </a:r>
            <a:endParaRPr lang="zh-TW" altLang="en-US" sz="2000" b="1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88" name="矩形 39"/>
          <p:cNvSpPr/>
          <p:nvPr/>
        </p:nvSpPr>
        <p:spPr>
          <a:xfrm>
            <a:off x="603544" y="1737966"/>
            <a:ext cx="69185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0050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89" name="矩形 39"/>
          <p:cNvSpPr/>
          <p:nvPr/>
        </p:nvSpPr>
        <p:spPr>
          <a:xfrm>
            <a:off x="1161012" y="2192128"/>
            <a:ext cx="69185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EWT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90" name="矩形 39"/>
          <p:cNvSpPr/>
          <p:nvPr/>
        </p:nvSpPr>
        <p:spPr>
          <a:xfrm>
            <a:off x="1853802" y="2702303"/>
            <a:ext cx="86399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00692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91" name="矩形 39"/>
          <p:cNvSpPr/>
          <p:nvPr/>
        </p:nvSpPr>
        <p:spPr>
          <a:xfrm>
            <a:off x="2102215" y="1686761"/>
            <a:ext cx="86399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00730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92" name="矩形 39"/>
          <p:cNvSpPr/>
          <p:nvPr/>
        </p:nvSpPr>
        <p:spPr>
          <a:xfrm>
            <a:off x="2940354" y="2132803"/>
            <a:ext cx="86399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00731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93" name="矩形 39"/>
          <p:cNvSpPr/>
          <p:nvPr/>
        </p:nvSpPr>
        <p:spPr>
          <a:xfrm>
            <a:off x="3616118" y="2702303"/>
            <a:ext cx="752682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3036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94" name="矩形 39"/>
          <p:cNvSpPr/>
          <p:nvPr/>
        </p:nvSpPr>
        <p:spPr>
          <a:xfrm>
            <a:off x="1026970" y="3330417"/>
            <a:ext cx="71293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307</a:t>
            </a:r>
            <a:r>
              <a:rPr lang="en-US" altLang="zh-TW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4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95" name="矩形 39"/>
          <p:cNvSpPr/>
          <p:nvPr/>
        </p:nvSpPr>
        <p:spPr>
          <a:xfrm>
            <a:off x="2754896" y="3330417"/>
            <a:ext cx="861222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00690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96" name="矩形 39"/>
          <p:cNvSpPr/>
          <p:nvPr/>
        </p:nvSpPr>
        <p:spPr>
          <a:xfrm>
            <a:off x="3616118" y="3858721"/>
            <a:ext cx="752682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FLTW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97" name="矩形 39"/>
          <p:cNvSpPr/>
          <p:nvPr/>
        </p:nvSpPr>
        <p:spPr>
          <a:xfrm>
            <a:off x="1852868" y="4043387"/>
            <a:ext cx="752682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0058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98" name="矩形 39"/>
          <p:cNvSpPr/>
          <p:nvPr/>
        </p:nvSpPr>
        <p:spPr>
          <a:xfrm>
            <a:off x="4472722" y="3294862"/>
            <a:ext cx="103093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006204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99" name="矩形 39"/>
          <p:cNvSpPr/>
          <p:nvPr/>
        </p:nvSpPr>
        <p:spPr>
          <a:xfrm>
            <a:off x="4248206" y="4481467"/>
            <a:ext cx="971853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TW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006208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041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1000">
        <p14:pan dir="u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08819 -0.00432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-2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925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925"/>
                                  </p:stCondLst>
                                  <p:childTnLst>
                                    <p:animMotion origin="layout" path="M 5E-6 -4.81481E-6 L 5E-6 -0.25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8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808"/>
                                  </p:stCondLst>
                                  <p:childTnLst>
                                    <p:animMotion origin="layout" path="M 1.66667E-6 2.83951E-6 L 1.66667E-6 -0.25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26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826"/>
                                  </p:stCondLst>
                                  <p:childTnLst>
                                    <p:animMotion origin="layout" path="M -2.22222E-6 -4.81481E-6 L -2.22222E-6 -0.25 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989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nodeType="withEffect">
                                  <p:stCondLst>
                                    <p:cond delay="989"/>
                                  </p:stCondLst>
                                  <p:childTnLst>
                                    <p:animMotion origin="layout" path="M 1.11111E-6 9.87654E-7 L 1.11111E-6 -0.25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Motion origin="layout" path="M 3.61111E-6 3.08642E-6 L 3.61111E-6 -0.25 " pathEditMode="relative" rAng="0" ptsTypes="AA">
                                      <p:cBhvr>
                                        <p:cTn id="42" dur="5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927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927"/>
                                  </p:stCondLst>
                                  <p:childTnLst>
                                    <p:animMotion origin="layout" path="M 2.77778E-6 4.93827E-7 L 2.77778E-6 -0.25 " pathEditMode="relative" rAng="0" ptsTypes="AA">
                                      <p:cBhvr>
                                        <p:cTn id="47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89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989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489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989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489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989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489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989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489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989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489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989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150" grpId="0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09865" y="3292353"/>
            <a:ext cx="1779362" cy="1209009"/>
            <a:chOff x="4758838" y="3095980"/>
            <a:chExt cx="1779362" cy="1209009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4758838" y="4304989"/>
              <a:ext cx="1779362" cy="0"/>
            </a:xfrm>
            <a:prstGeom prst="line">
              <a:avLst/>
            </a:prstGeom>
            <a:ln>
              <a:solidFill>
                <a:srgbClr val="4C4C4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9"/>
            <p:cNvSpPr/>
            <p:nvPr/>
          </p:nvSpPr>
          <p:spPr>
            <a:xfrm>
              <a:off x="4762020" y="3095980"/>
              <a:ext cx="1587979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 b="1" dirty="0" smtClean="0">
                  <a:solidFill>
                    <a:schemeClr val="bg1"/>
                  </a:solidFill>
                  <a:latin typeface="HelveticaNeueLT Pro 67 MdCn" panose="020B0606030502030204" pitchFamily="34" charset="0"/>
                  <a:ea typeface="Hiragino Sans GB W3" panose="020B0300000000000000" pitchFamily="34" charset="-122"/>
                  <a:sym typeface="News Gothic MT" charset="0"/>
                </a:rPr>
                <a:t>股價訊息</a:t>
              </a:r>
              <a:endParaRPr lang="zh-CN" altLang="zh-CN" sz="18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8270756" y="286243"/>
            <a:ext cx="364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HelveticaNeueLT Pro 77 BdCn" panose="020B0706030502030204" pitchFamily="34" charset="0"/>
              </a:rPr>
              <a:t>04</a:t>
            </a:r>
            <a:endParaRPr lang="zh-CN" altLang="en-US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648966" y="1614269"/>
            <a:ext cx="872891" cy="993808"/>
            <a:chOff x="829259" y="1614269"/>
            <a:chExt cx="872891" cy="993808"/>
          </a:xfrm>
        </p:grpSpPr>
        <p:sp>
          <p:nvSpPr>
            <p:cNvPr id="53" name="Freeform 63"/>
            <p:cNvSpPr>
              <a:spLocks noChangeAspect="1"/>
            </p:cNvSpPr>
            <p:nvPr/>
          </p:nvSpPr>
          <p:spPr bwMode="auto">
            <a:xfrm>
              <a:off x="973519" y="1765513"/>
              <a:ext cx="584370" cy="567090"/>
            </a:xfrm>
            <a:custGeom>
              <a:avLst/>
              <a:gdLst>
                <a:gd name="T0" fmla="*/ 244 w 312"/>
                <a:gd name="T1" fmla="*/ 0 h 303"/>
                <a:gd name="T2" fmla="*/ 209 w 312"/>
                <a:gd name="T3" fmla="*/ 12 h 303"/>
                <a:gd name="T4" fmla="*/ 181 w 312"/>
                <a:gd name="T5" fmla="*/ 49 h 303"/>
                <a:gd name="T6" fmla="*/ 198 w 312"/>
                <a:gd name="T7" fmla="*/ 112 h 303"/>
                <a:gd name="T8" fmla="*/ 195 w 312"/>
                <a:gd name="T9" fmla="*/ 112 h 303"/>
                <a:gd name="T10" fmla="*/ 177 w 312"/>
                <a:gd name="T11" fmla="*/ 92 h 303"/>
                <a:gd name="T12" fmla="*/ 92 w 312"/>
                <a:gd name="T13" fmla="*/ 177 h 303"/>
                <a:gd name="T14" fmla="*/ 71 w 312"/>
                <a:gd name="T15" fmla="*/ 174 h 303"/>
                <a:gd name="T16" fmla="*/ 29 w 312"/>
                <a:gd name="T17" fmla="*/ 192 h 303"/>
                <a:gd name="T18" fmla="*/ 7 w 312"/>
                <a:gd name="T19" fmla="*/ 255 h 303"/>
                <a:gd name="T20" fmla="*/ 14 w 312"/>
                <a:gd name="T21" fmla="*/ 266 h 303"/>
                <a:gd name="T22" fmla="*/ 14 w 312"/>
                <a:gd name="T23" fmla="*/ 266 h 303"/>
                <a:gd name="T24" fmla="*/ 53 w 312"/>
                <a:gd name="T25" fmla="*/ 228 h 303"/>
                <a:gd name="T26" fmla="*/ 80 w 312"/>
                <a:gd name="T27" fmla="*/ 255 h 303"/>
                <a:gd name="T28" fmla="*/ 40 w 312"/>
                <a:gd name="T29" fmla="*/ 296 h 303"/>
                <a:gd name="T30" fmla="*/ 70 w 312"/>
                <a:gd name="T31" fmla="*/ 303 h 303"/>
                <a:gd name="T32" fmla="*/ 100 w 312"/>
                <a:gd name="T33" fmla="*/ 295 h 303"/>
                <a:gd name="T34" fmla="*/ 134 w 312"/>
                <a:gd name="T35" fmla="*/ 244 h 303"/>
                <a:gd name="T36" fmla="*/ 116 w 312"/>
                <a:gd name="T37" fmla="*/ 191 h 303"/>
                <a:gd name="T38" fmla="*/ 118 w 312"/>
                <a:gd name="T39" fmla="*/ 190 h 303"/>
                <a:gd name="T40" fmla="*/ 138 w 312"/>
                <a:gd name="T41" fmla="*/ 209 h 303"/>
                <a:gd name="T42" fmla="*/ 222 w 312"/>
                <a:gd name="T43" fmla="*/ 126 h 303"/>
                <a:gd name="T44" fmla="*/ 245 w 312"/>
                <a:gd name="T45" fmla="*/ 129 h 303"/>
                <a:gd name="T46" fmla="*/ 256 w 312"/>
                <a:gd name="T47" fmla="*/ 127 h 303"/>
                <a:gd name="T48" fmla="*/ 298 w 312"/>
                <a:gd name="T49" fmla="*/ 97 h 303"/>
                <a:gd name="T50" fmla="*/ 302 w 312"/>
                <a:gd name="T51" fmla="*/ 34 h 303"/>
                <a:gd name="T52" fmla="*/ 260 w 312"/>
                <a:gd name="T53" fmla="*/ 75 h 303"/>
                <a:gd name="T54" fmla="*/ 234 w 312"/>
                <a:gd name="T55" fmla="*/ 48 h 303"/>
                <a:gd name="T56" fmla="*/ 274 w 312"/>
                <a:gd name="T57" fmla="*/ 7 h 303"/>
                <a:gd name="T58" fmla="*/ 244 w 312"/>
                <a:gd name="T5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03">
                  <a:moveTo>
                    <a:pt x="244" y="0"/>
                  </a:moveTo>
                  <a:cubicBezTo>
                    <a:pt x="231" y="0"/>
                    <a:pt x="219" y="4"/>
                    <a:pt x="209" y="12"/>
                  </a:cubicBezTo>
                  <a:cubicBezTo>
                    <a:pt x="197" y="22"/>
                    <a:pt x="185" y="34"/>
                    <a:pt x="181" y="49"/>
                  </a:cubicBezTo>
                  <a:cubicBezTo>
                    <a:pt x="175" y="72"/>
                    <a:pt x="184" y="94"/>
                    <a:pt x="198" y="112"/>
                  </a:cubicBezTo>
                  <a:cubicBezTo>
                    <a:pt x="197" y="112"/>
                    <a:pt x="196" y="112"/>
                    <a:pt x="195" y="112"/>
                  </a:cubicBezTo>
                  <a:cubicBezTo>
                    <a:pt x="185" y="112"/>
                    <a:pt x="181" y="101"/>
                    <a:pt x="177" y="92"/>
                  </a:cubicBezTo>
                  <a:cubicBezTo>
                    <a:pt x="148" y="120"/>
                    <a:pt x="121" y="150"/>
                    <a:pt x="92" y="177"/>
                  </a:cubicBezTo>
                  <a:cubicBezTo>
                    <a:pt x="85" y="175"/>
                    <a:pt x="78" y="174"/>
                    <a:pt x="71" y="174"/>
                  </a:cubicBezTo>
                  <a:cubicBezTo>
                    <a:pt x="55" y="174"/>
                    <a:pt x="39" y="180"/>
                    <a:pt x="29" y="192"/>
                  </a:cubicBezTo>
                  <a:cubicBezTo>
                    <a:pt x="11" y="207"/>
                    <a:pt x="0" y="232"/>
                    <a:pt x="7" y="255"/>
                  </a:cubicBezTo>
                  <a:cubicBezTo>
                    <a:pt x="9" y="258"/>
                    <a:pt x="9" y="266"/>
                    <a:pt x="14" y="266"/>
                  </a:cubicBezTo>
                  <a:cubicBezTo>
                    <a:pt x="14" y="266"/>
                    <a:pt x="14" y="266"/>
                    <a:pt x="14" y="266"/>
                  </a:cubicBezTo>
                  <a:cubicBezTo>
                    <a:pt x="28" y="254"/>
                    <a:pt x="40" y="240"/>
                    <a:pt x="53" y="228"/>
                  </a:cubicBezTo>
                  <a:cubicBezTo>
                    <a:pt x="62" y="236"/>
                    <a:pt x="71" y="246"/>
                    <a:pt x="80" y="255"/>
                  </a:cubicBezTo>
                  <a:cubicBezTo>
                    <a:pt x="67" y="269"/>
                    <a:pt x="53" y="282"/>
                    <a:pt x="40" y="296"/>
                  </a:cubicBezTo>
                  <a:cubicBezTo>
                    <a:pt x="49" y="300"/>
                    <a:pt x="60" y="303"/>
                    <a:pt x="70" y="303"/>
                  </a:cubicBezTo>
                  <a:cubicBezTo>
                    <a:pt x="81" y="303"/>
                    <a:pt x="91" y="300"/>
                    <a:pt x="100" y="295"/>
                  </a:cubicBezTo>
                  <a:cubicBezTo>
                    <a:pt x="117" y="282"/>
                    <a:pt x="133" y="265"/>
                    <a:pt x="134" y="244"/>
                  </a:cubicBezTo>
                  <a:cubicBezTo>
                    <a:pt x="137" y="224"/>
                    <a:pt x="127" y="206"/>
                    <a:pt x="116" y="191"/>
                  </a:cubicBezTo>
                  <a:cubicBezTo>
                    <a:pt x="117" y="190"/>
                    <a:pt x="117" y="190"/>
                    <a:pt x="118" y="190"/>
                  </a:cubicBezTo>
                  <a:cubicBezTo>
                    <a:pt x="128" y="190"/>
                    <a:pt x="133" y="202"/>
                    <a:pt x="138" y="209"/>
                  </a:cubicBezTo>
                  <a:cubicBezTo>
                    <a:pt x="166" y="182"/>
                    <a:pt x="194" y="153"/>
                    <a:pt x="222" y="126"/>
                  </a:cubicBezTo>
                  <a:cubicBezTo>
                    <a:pt x="230" y="127"/>
                    <a:pt x="237" y="129"/>
                    <a:pt x="245" y="129"/>
                  </a:cubicBezTo>
                  <a:cubicBezTo>
                    <a:pt x="249" y="129"/>
                    <a:pt x="252" y="128"/>
                    <a:pt x="256" y="127"/>
                  </a:cubicBezTo>
                  <a:cubicBezTo>
                    <a:pt x="274" y="125"/>
                    <a:pt x="286" y="110"/>
                    <a:pt x="298" y="97"/>
                  </a:cubicBezTo>
                  <a:cubicBezTo>
                    <a:pt x="312" y="79"/>
                    <a:pt x="311" y="54"/>
                    <a:pt x="302" y="34"/>
                  </a:cubicBezTo>
                  <a:cubicBezTo>
                    <a:pt x="287" y="47"/>
                    <a:pt x="274" y="62"/>
                    <a:pt x="260" y="75"/>
                  </a:cubicBezTo>
                  <a:cubicBezTo>
                    <a:pt x="251" y="66"/>
                    <a:pt x="242" y="57"/>
                    <a:pt x="234" y="48"/>
                  </a:cubicBezTo>
                  <a:cubicBezTo>
                    <a:pt x="247" y="34"/>
                    <a:pt x="261" y="20"/>
                    <a:pt x="274" y="7"/>
                  </a:cubicBezTo>
                  <a:cubicBezTo>
                    <a:pt x="265" y="2"/>
                    <a:pt x="255" y="0"/>
                    <a:pt x="24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4" name="任意多边形 53"/>
            <p:cNvSpPr/>
            <p:nvPr/>
          </p:nvSpPr>
          <p:spPr>
            <a:xfrm rot="10800000">
              <a:off x="829259" y="1614269"/>
              <a:ext cx="872891" cy="993808"/>
            </a:xfrm>
            <a:custGeom>
              <a:avLst/>
              <a:gdLst>
                <a:gd name="connsiteX0" fmla="*/ 770660 w 826161"/>
                <a:gd name="connsiteY0" fmla="*/ 940604 h 940604"/>
                <a:gd name="connsiteX1" fmla="*/ 55501 w 826161"/>
                <a:gd name="connsiteY1" fmla="*/ 940604 h 940604"/>
                <a:gd name="connsiteX2" fmla="*/ 0 w 826161"/>
                <a:gd name="connsiteY2" fmla="*/ 885103 h 940604"/>
                <a:gd name="connsiteX3" fmla="*/ 0 w 826161"/>
                <a:gd name="connsiteY3" fmla="*/ 169944 h 940604"/>
                <a:gd name="connsiteX4" fmla="*/ 55501 w 826161"/>
                <a:gd name="connsiteY4" fmla="*/ 114443 h 940604"/>
                <a:gd name="connsiteX5" fmla="*/ 346704 w 826161"/>
                <a:gd name="connsiteY5" fmla="*/ 114443 h 940604"/>
                <a:gd name="connsiteX6" fmla="*/ 413081 w 826161"/>
                <a:gd name="connsiteY6" fmla="*/ 0 h 940604"/>
                <a:gd name="connsiteX7" fmla="*/ 479458 w 826161"/>
                <a:gd name="connsiteY7" fmla="*/ 114443 h 940604"/>
                <a:gd name="connsiteX8" fmla="*/ 770660 w 826161"/>
                <a:gd name="connsiteY8" fmla="*/ 114443 h 940604"/>
                <a:gd name="connsiteX9" fmla="*/ 826161 w 826161"/>
                <a:gd name="connsiteY9" fmla="*/ 169944 h 940604"/>
                <a:gd name="connsiteX10" fmla="*/ 826161 w 826161"/>
                <a:gd name="connsiteY10" fmla="*/ 885103 h 940604"/>
                <a:gd name="connsiteX11" fmla="*/ 770660 w 826161"/>
                <a:gd name="connsiteY11" fmla="*/ 940604 h 94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6161" h="940604">
                  <a:moveTo>
                    <a:pt x="770660" y="940604"/>
                  </a:moveTo>
                  <a:lnTo>
                    <a:pt x="55501" y="940604"/>
                  </a:lnTo>
                  <a:cubicBezTo>
                    <a:pt x="24849" y="940604"/>
                    <a:pt x="0" y="915755"/>
                    <a:pt x="0" y="885103"/>
                  </a:cubicBezTo>
                  <a:lnTo>
                    <a:pt x="0" y="169944"/>
                  </a:lnTo>
                  <a:cubicBezTo>
                    <a:pt x="0" y="139292"/>
                    <a:pt x="24849" y="114443"/>
                    <a:pt x="55501" y="114443"/>
                  </a:cubicBezTo>
                  <a:lnTo>
                    <a:pt x="346704" y="114443"/>
                  </a:lnTo>
                  <a:lnTo>
                    <a:pt x="413081" y="0"/>
                  </a:lnTo>
                  <a:lnTo>
                    <a:pt x="479458" y="114443"/>
                  </a:lnTo>
                  <a:lnTo>
                    <a:pt x="770660" y="114443"/>
                  </a:lnTo>
                  <a:cubicBezTo>
                    <a:pt x="801312" y="114443"/>
                    <a:pt x="826161" y="139292"/>
                    <a:pt x="826161" y="169944"/>
                  </a:cubicBezTo>
                  <a:lnTo>
                    <a:pt x="826161" y="885103"/>
                  </a:lnTo>
                  <a:cubicBezTo>
                    <a:pt x="826161" y="915755"/>
                    <a:pt x="801312" y="940604"/>
                    <a:pt x="770660" y="940604"/>
                  </a:cubicBezTo>
                  <a:close/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55720" y="1586519"/>
            <a:ext cx="872891" cy="993808"/>
            <a:chOff x="2966832" y="1614269"/>
            <a:chExt cx="872891" cy="993808"/>
          </a:xfrm>
        </p:grpSpPr>
        <p:grpSp>
          <p:nvGrpSpPr>
            <p:cNvPr id="56" name="Group 44"/>
            <p:cNvGrpSpPr>
              <a:grpSpLocks noChangeAspect="1"/>
            </p:cNvGrpSpPr>
            <p:nvPr/>
          </p:nvGrpSpPr>
          <p:grpSpPr bwMode="auto">
            <a:xfrm>
              <a:off x="3111293" y="1765514"/>
              <a:ext cx="583968" cy="567090"/>
              <a:chOff x="3202" y="1607"/>
              <a:chExt cx="1730" cy="1680"/>
            </a:xfrm>
            <a:solidFill>
              <a:schemeClr val="bg1"/>
            </a:solidFill>
          </p:grpSpPr>
          <p:sp>
            <p:nvSpPr>
              <p:cNvPr id="58" name="Freeform 45"/>
              <p:cNvSpPr>
                <a:spLocks/>
              </p:cNvSpPr>
              <p:nvPr/>
            </p:nvSpPr>
            <p:spPr bwMode="auto">
              <a:xfrm>
                <a:off x="3202" y="1607"/>
                <a:ext cx="1521" cy="1336"/>
              </a:xfrm>
              <a:custGeom>
                <a:avLst/>
                <a:gdLst>
                  <a:gd name="T0" fmla="*/ 93 w 327"/>
                  <a:gd name="T1" fmla="*/ 5 h 287"/>
                  <a:gd name="T2" fmla="*/ 123 w 327"/>
                  <a:gd name="T3" fmla="*/ 4 h 287"/>
                  <a:gd name="T4" fmla="*/ 201 w 327"/>
                  <a:gd name="T5" fmla="*/ 37 h 287"/>
                  <a:gd name="T6" fmla="*/ 224 w 327"/>
                  <a:gd name="T7" fmla="*/ 39 h 287"/>
                  <a:gd name="T8" fmla="*/ 299 w 327"/>
                  <a:gd name="T9" fmla="*/ 11 h 287"/>
                  <a:gd name="T10" fmla="*/ 320 w 327"/>
                  <a:gd name="T11" fmla="*/ 9 h 287"/>
                  <a:gd name="T12" fmla="*/ 325 w 327"/>
                  <a:gd name="T13" fmla="*/ 29 h 287"/>
                  <a:gd name="T14" fmla="*/ 325 w 327"/>
                  <a:gd name="T15" fmla="*/ 133 h 287"/>
                  <a:gd name="T16" fmla="*/ 297 w 327"/>
                  <a:gd name="T17" fmla="*/ 104 h 287"/>
                  <a:gd name="T18" fmla="*/ 296 w 327"/>
                  <a:gd name="T19" fmla="*/ 44 h 287"/>
                  <a:gd name="T20" fmla="*/ 214 w 327"/>
                  <a:gd name="T21" fmla="*/ 72 h 287"/>
                  <a:gd name="T22" fmla="*/ 109 w 327"/>
                  <a:gd name="T23" fmla="*/ 29 h 287"/>
                  <a:gd name="T24" fmla="*/ 27 w 327"/>
                  <a:gd name="T25" fmla="*/ 67 h 287"/>
                  <a:gd name="T26" fmla="*/ 27 w 327"/>
                  <a:gd name="T27" fmla="*/ 249 h 287"/>
                  <a:gd name="T28" fmla="*/ 94 w 327"/>
                  <a:gd name="T29" fmla="*/ 219 h 287"/>
                  <a:gd name="T30" fmla="*/ 105 w 327"/>
                  <a:gd name="T31" fmla="*/ 247 h 287"/>
                  <a:gd name="T32" fmla="*/ 23 w 327"/>
                  <a:gd name="T33" fmla="*/ 283 h 287"/>
                  <a:gd name="T34" fmla="*/ 2 w 327"/>
                  <a:gd name="T35" fmla="*/ 285 h 287"/>
                  <a:gd name="T36" fmla="*/ 2 w 327"/>
                  <a:gd name="T37" fmla="*/ 46 h 287"/>
                  <a:gd name="T38" fmla="*/ 93 w 327"/>
                  <a:gd name="T39" fmla="*/ 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7" h="287">
                    <a:moveTo>
                      <a:pt x="93" y="5"/>
                    </a:moveTo>
                    <a:cubicBezTo>
                      <a:pt x="102" y="0"/>
                      <a:pt x="113" y="0"/>
                      <a:pt x="123" y="4"/>
                    </a:cubicBezTo>
                    <a:cubicBezTo>
                      <a:pt x="149" y="15"/>
                      <a:pt x="175" y="25"/>
                      <a:pt x="201" y="37"/>
                    </a:cubicBezTo>
                    <a:cubicBezTo>
                      <a:pt x="208" y="41"/>
                      <a:pt x="216" y="42"/>
                      <a:pt x="224" y="39"/>
                    </a:cubicBezTo>
                    <a:cubicBezTo>
                      <a:pt x="249" y="30"/>
                      <a:pt x="274" y="20"/>
                      <a:pt x="299" y="11"/>
                    </a:cubicBezTo>
                    <a:cubicBezTo>
                      <a:pt x="305" y="8"/>
                      <a:pt x="313" y="7"/>
                      <a:pt x="320" y="9"/>
                    </a:cubicBezTo>
                    <a:cubicBezTo>
                      <a:pt x="327" y="13"/>
                      <a:pt x="325" y="22"/>
                      <a:pt x="325" y="29"/>
                    </a:cubicBezTo>
                    <a:cubicBezTo>
                      <a:pt x="325" y="64"/>
                      <a:pt x="326" y="99"/>
                      <a:pt x="325" y="133"/>
                    </a:cubicBezTo>
                    <a:cubicBezTo>
                      <a:pt x="316" y="123"/>
                      <a:pt x="307" y="113"/>
                      <a:pt x="297" y="104"/>
                    </a:cubicBezTo>
                    <a:cubicBezTo>
                      <a:pt x="296" y="84"/>
                      <a:pt x="297" y="64"/>
                      <a:pt x="296" y="44"/>
                    </a:cubicBezTo>
                    <a:cubicBezTo>
                      <a:pt x="268" y="50"/>
                      <a:pt x="242" y="66"/>
                      <a:pt x="214" y="72"/>
                    </a:cubicBezTo>
                    <a:cubicBezTo>
                      <a:pt x="178" y="61"/>
                      <a:pt x="144" y="43"/>
                      <a:pt x="109" y="29"/>
                    </a:cubicBezTo>
                    <a:cubicBezTo>
                      <a:pt x="98" y="34"/>
                      <a:pt x="44" y="59"/>
                      <a:pt x="27" y="67"/>
                    </a:cubicBezTo>
                    <a:cubicBezTo>
                      <a:pt x="26" y="81"/>
                      <a:pt x="25" y="203"/>
                      <a:pt x="27" y="249"/>
                    </a:cubicBezTo>
                    <a:cubicBezTo>
                      <a:pt x="50" y="241"/>
                      <a:pt x="72" y="229"/>
                      <a:pt x="94" y="219"/>
                    </a:cubicBezTo>
                    <a:cubicBezTo>
                      <a:pt x="101" y="227"/>
                      <a:pt x="103" y="237"/>
                      <a:pt x="105" y="247"/>
                    </a:cubicBezTo>
                    <a:cubicBezTo>
                      <a:pt x="77" y="258"/>
                      <a:pt x="51" y="272"/>
                      <a:pt x="23" y="283"/>
                    </a:cubicBezTo>
                    <a:cubicBezTo>
                      <a:pt x="16" y="287"/>
                      <a:pt x="9" y="285"/>
                      <a:pt x="2" y="285"/>
                    </a:cubicBezTo>
                    <a:cubicBezTo>
                      <a:pt x="1" y="235"/>
                      <a:pt x="0" y="77"/>
                      <a:pt x="2" y="46"/>
                    </a:cubicBezTo>
                    <a:cubicBezTo>
                      <a:pt x="32" y="32"/>
                      <a:pt x="63" y="19"/>
                      <a:pt x="9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9" name="Freeform 46"/>
              <p:cNvSpPr>
                <a:spLocks noEditPoints="1"/>
              </p:cNvSpPr>
              <p:nvPr/>
            </p:nvSpPr>
            <p:spPr bwMode="auto">
              <a:xfrm>
                <a:off x="3700" y="2068"/>
                <a:ext cx="1232" cy="1219"/>
              </a:xfrm>
              <a:custGeom>
                <a:avLst/>
                <a:gdLst>
                  <a:gd name="T0" fmla="*/ 13 w 265"/>
                  <a:gd name="T1" fmla="*/ 118 h 262"/>
                  <a:gd name="T2" fmla="*/ 98 w 265"/>
                  <a:gd name="T3" fmla="*/ 2 h 262"/>
                  <a:gd name="T4" fmla="*/ 167 w 265"/>
                  <a:gd name="T5" fmla="*/ 21 h 262"/>
                  <a:gd name="T6" fmla="*/ 198 w 265"/>
                  <a:gd name="T7" fmla="*/ 58 h 262"/>
                  <a:gd name="T8" fmla="*/ 206 w 265"/>
                  <a:gd name="T9" fmla="*/ 110 h 262"/>
                  <a:gd name="T10" fmla="*/ 184 w 265"/>
                  <a:gd name="T11" fmla="*/ 167 h 262"/>
                  <a:gd name="T12" fmla="*/ 215 w 265"/>
                  <a:gd name="T13" fmla="*/ 181 h 262"/>
                  <a:gd name="T14" fmla="*/ 255 w 265"/>
                  <a:gd name="T15" fmla="*/ 220 h 262"/>
                  <a:gd name="T16" fmla="*/ 224 w 265"/>
                  <a:gd name="T17" fmla="*/ 252 h 262"/>
                  <a:gd name="T18" fmla="*/ 177 w 265"/>
                  <a:gd name="T19" fmla="*/ 211 h 262"/>
                  <a:gd name="T20" fmla="*/ 161 w 265"/>
                  <a:gd name="T21" fmla="*/ 183 h 262"/>
                  <a:gd name="T22" fmla="*/ 90 w 265"/>
                  <a:gd name="T23" fmla="*/ 195 h 262"/>
                  <a:gd name="T24" fmla="*/ 13 w 265"/>
                  <a:gd name="T25" fmla="*/ 118 h 262"/>
                  <a:gd name="T26" fmla="*/ 100 w 265"/>
                  <a:gd name="T27" fmla="*/ 36 h 262"/>
                  <a:gd name="T28" fmla="*/ 50 w 265"/>
                  <a:gd name="T29" fmla="*/ 74 h 262"/>
                  <a:gd name="T30" fmla="*/ 82 w 265"/>
                  <a:gd name="T31" fmla="*/ 158 h 262"/>
                  <a:gd name="T32" fmla="*/ 171 w 265"/>
                  <a:gd name="T33" fmla="*/ 115 h 262"/>
                  <a:gd name="T34" fmla="*/ 100 w 265"/>
                  <a:gd name="T35" fmla="*/ 3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5" h="262">
                    <a:moveTo>
                      <a:pt x="13" y="118"/>
                    </a:moveTo>
                    <a:cubicBezTo>
                      <a:pt x="0" y="64"/>
                      <a:pt x="44" y="7"/>
                      <a:pt x="98" y="2"/>
                    </a:cubicBezTo>
                    <a:cubicBezTo>
                      <a:pt x="120" y="0"/>
                      <a:pt x="150" y="7"/>
                      <a:pt x="167" y="21"/>
                    </a:cubicBezTo>
                    <a:cubicBezTo>
                      <a:pt x="180" y="30"/>
                      <a:pt x="190" y="44"/>
                      <a:pt x="198" y="58"/>
                    </a:cubicBezTo>
                    <a:cubicBezTo>
                      <a:pt x="205" y="72"/>
                      <a:pt x="207" y="95"/>
                      <a:pt x="206" y="110"/>
                    </a:cubicBezTo>
                    <a:cubicBezTo>
                      <a:pt x="205" y="131"/>
                      <a:pt x="192" y="148"/>
                      <a:pt x="184" y="167"/>
                    </a:cubicBezTo>
                    <a:cubicBezTo>
                      <a:pt x="195" y="170"/>
                      <a:pt x="207" y="172"/>
                      <a:pt x="215" y="181"/>
                    </a:cubicBezTo>
                    <a:cubicBezTo>
                      <a:pt x="228" y="195"/>
                      <a:pt x="246" y="204"/>
                      <a:pt x="255" y="220"/>
                    </a:cubicBezTo>
                    <a:cubicBezTo>
                      <a:pt x="265" y="239"/>
                      <a:pt x="242" y="262"/>
                      <a:pt x="224" y="252"/>
                    </a:cubicBezTo>
                    <a:cubicBezTo>
                      <a:pt x="207" y="240"/>
                      <a:pt x="192" y="225"/>
                      <a:pt x="177" y="211"/>
                    </a:cubicBezTo>
                    <a:cubicBezTo>
                      <a:pt x="168" y="204"/>
                      <a:pt x="172" y="189"/>
                      <a:pt x="161" y="183"/>
                    </a:cubicBezTo>
                    <a:cubicBezTo>
                      <a:pt x="139" y="193"/>
                      <a:pt x="114" y="202"/>
                      <a:pt x="90" y="195"/>
                    </a:cubicBezTo>
                    <a:cubicBezTo>
                      <a:pt x="51" y="188"/>
                      <a:pt x="20" y="156"/>
                      <a:pt x="13" y="118"/>
                    </a:cubicBezTo>
                    <a:close/>
                    <a:moveTo>
                      <a:pt x="100" y="36"/>
                    </a:moveTo>
                    <a:cubicBezTo>
                      <a:pt x="78" y="40"/>
                      <a:pt x="59" y="54"/>
                      <a:pt x="50" y="74"/>
                    </a:cubicBezTo>
                    <a:cubicBezTo>
                      <a:pt x="38" y="105"/>
                      <a:pt x="50" y="145"/>
                      <a:pt x="82" y="158"/>
                    </a:cubicBezTo>
                    <a:cubicBezTo>
                      <a:pt x="117" y="175"/>
                      <a:pt x="163" y="153"/>
                      <a:pt x="171" y="115"/>
                    </a:cubicBezTo>
                    <a:cubicBezTo>
                      <a:pt x="184" y="73"/>
                      <a:pt x="142" y="28"/>
                      <a:pt x="100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60" name="Freeform 47"/>
              <p:cNvSpPr>
                <a:spLocks/>
              </p:cNvSpPr>
              <p:nvPr/>
            </p:nvSpPr>
            <p:spPr bwMode="auto">
              <a:xfrm>
                <a:off x="3951" y="2501"/>
                <a:ext cx="279" cy="297"/>
              </a:xfrm>
              <a:custGeom>
                <a:avLst/>
                <a:gdLst>
                  <a:gd name="T0" fmla="*/ 0 w 60"/>
                  <a:gd name="T1" fmla="*/ 10 h 64"/>
                  <a:gd name="T2" fmla="*/ 19 w 60"/>
                  <a:gd name="T3" fmla="*/ 1 h 64"/>
                  <a:gd name="T4" fmla="*/ 31 w 60"/>
                  <a:gd name="T5" fmla="*/ 27 h 64"/>
                  <a:gd name="T6" fmla="*/ 59 w 60"/>
                  <a:gd name="T7" fmla="*/ 42 h 64"/>
                  <a:gd name="T8" fmla="*/ 60 w 60"/>
                  <a:gd name="T9" fmla="*/ 58 h 64"/>
                  <a:gd name="T10" fmla="*/ 0 w 60"/>
                  <a:gd name="T11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4">
                    <a:moveTo>
                      <a:pt x="0" y="10"/>
                    </a:moveTo>
                    <a:cubicBezTo>
                      <a:pt x="1" y="0"/>
                      <a:pt x="12" y="0"/>
                      <a:pt x="19" y="1"/>
                    </a:cubicBezTo>
                    <a:cubicBezTo>
                      <a:pt x="21" y="10"/>
                      <a:pt x="24" y="20"/>
                      <a:pt x="31" y="27"/>
                    </a:cubicBezTo>
                    <a:cubicBezTo>
                      <a:pt x="38" y="35"/>
                      <a:pt x="49" y="38"/>
                      <a:pt x="59" y="42"/>
                    </a:cubicBezTo>
                    <a:cubicBezTo>
                      <a:pt x="60" y="47"/>
                      <a:pt x="60" y="52"/>
                      <a:pt x="60" y="58"/>
                    </a:cubicBezTo>
                    <a:cubicBezTo>
                      <a:pt x="31" y="64"/>
                      <a:pt x="4" y="38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  <p:sp>
          <p:nvSpPr>
            <p:cNvPr id="57" name="任意多边形 56"/>
            <p:cNvSpPr/>
            <p:nvPr/>
          </p:nvSpPr>
          <p:spPr>
            <a:xfrm rot="10800000">
              <a:off x="2966832" y="1614269"/>
              <a:ext cx="872891" cy="993808"/>
            </a:xfrm>
            <a:custGeom>
              <a:avLst/>
              <a:gdLst>
                <a:gd name="connsiteX0" fmla="*/ 770660 w 826161"/>
                <a:gd name="connsiteY0" fmla="*/ 940604 h 940604"/>
                <a:gd name="connsiteX1" fmla="*/ 55501 w 826161"/>
                <a:gd name="connsiteY1" fmla="*/ 940604 h 940604"/>
                <a:gd name="connsiteX2" fmla="*/ 0 w 826161"/>
                <a:gd name="connsiteY2" fmla="*/ 885103 h 940604"/>
                <a:gd name="connsiteX3" fmla="*/ 0 w 826161"/>
                <a:gd name="connsiteY3" fmla="*/ 169944 h 940604"/>
                <a:gd name="connsiteX4" fmla="*/ 55501 w 826161"/>
                <a:gd name="connsiteY4" fmla="*/ 114443 h 940604"/>
                <a:gd name="connsiteX5" fmla="*/ 346704 w 826161"/>
                <a:gd name="connsiteY5" fmla="*/ 114443 h 940604"/>
                <a:gd name="connsiteX6" fmla="*/ 413081 w 826161"/>
                <a:gd name="connsiteY6" fmla="*/ 0 h 940604"/>
                <a:gd name="connsiteX7" fmla="*/ 479458 w 826161"/>
                <a:gd name="connsiteY7" fmla="*/ 114443 h 940604"/>
                <a:gd name="connsiteX8" fmla="*/ 770660 w 826161"/>
                <a:gd name="connsiteY8" fmla="*/ 114443 h 940604"/>
                <a:gd name="connsiteX9" fmla="*/ 826161 w 826161"/>
                <a:gd name="connsiteY9" fmla="*/ 169944 h 940604"/>
                <a:gd name="connsiteX10" fmla="*/ 826161 w 826161"/>
                <a:gd name="connsiteY10" fmla="*/ 885103 h 940604"/>
                <a:gd name="connsiteX11" fmla="*/ 770660 w 826161"/>
                <a:gd name="connsiteY11" fmla="*/ 940604 h 94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6161" h="940604">
                  <a:moveTo>
                    <a:pt x="770660" y="940604"/>
                  </a:moveTo>
                  <a:lnTo>
                    <a:pt x="55501" y="940604"/>
                  </a:lnTo>
                  <a:cubicBezTo>
                    <a:pt x="24849" y="940604"/>
                    <a:pt x="0" y="915755"/>
                    <a:pt x="0" y="885103"/>
                  </a:cubicBezTo>
                  <a:lnTo>
                    <a:pt x="0" y="169944"/>
                  </a:lnTo>
                  <a:cubicBezTo>
                    <a:pt x="0" y="139292"/>
                    <a:pt x="24849" y="114443"/>
                    <a:pt x="55501" y="114443"/>
                  </a:cubicBezTo>
                  <a:lnTo>
                    <a:pt x="346704" y="114443"/>
                  </a:lnTo>
                  <a:lnTo>
                    <a:pt x="413081" y="0"/>
                  </a:lnTo>
                  <a:lnTo>
                    <a:pt x="479458" y="114443"/>
                  </a:lnTo>
                  <a:lnTo>
                    <a:pt x="770660" y="114443"/>
                  </a:lnTo>
                  <a:cubicBezTo>
                    <a:pt x="801312" y="114443"/>
                    <a:pt x="826161" y="139292"/>
                    <a:pt x="826161" y="169944"/>
                  </a:cubicBezTo>
                  <a:lnTo>
                    <a:pt x="826161" y="885103"/>
                  </a:lnTo>
                  <a:cubicBezTo>
                    <a:pt x="826161" y="915755"/>
                    <a:pt x="801312" y="940604"/>
                    <a:pt x="770660" y="940604"/>
                  </a:cubicBezTo>
                  <a:close/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任意多边形 61"/>
          <p:cNvSpPr/>
          <p:nvPr/>
        </p:nvSpPr>
        <p:spPr>
          <a:xfrm rot="10800000">
            <a:off x="2794989" y="1597379"/>
            <a:ext cx="872891" cy="993808"/>
          </a:xfrm>
          <a:custGeom>
            <a:avLst/>
            <a:gdLst>
              <a:gd name="connsiteX0" fmla="*/ 770660 w 826161"/>
              <a:gd name="connsiteY0" fmla="*/ 940604 h 940604"/>
              <a:gd name="connsiteX1" fmla="*/ 55501 w 826161"/>
              <a:gd name="connsiteY1" fmla="*/ 940604 h 940604"/>
              <a:gd name="connsiteX2" fmla="*/ 0 w 826161"/>
              <a:gd name="connsiteY2" fmla="*/ 885103 h 940604"/>
              <a:gd name="connsiteX3" fmla="*/ 0 w 826161"/>
              <a:gd name="connsiteY3" fmla="*/ 169944 h 940604"/>
              <a:gd name="connsiteX4" fmla="*/ 55501 w 826161"/>
              <a:gd name="connsiteY4" fmla="*/ 114443 h 940604"/>
              <a:gd name="connsiteX5" fmla="*/ 346704 w 826161"/>
              <a:gd name="connsiteY5" fmla="*/ 114443 h 940604"/>
              <a:gd name="connsiteX6" fmla="*/ 413081 w 826161"/>
              <a:gd name="connsiteY6" fmla="*/ 0 h 940604"/>
              <a:gd name="connsiteX7" fmla="*/ 479458 w 826161"/>
              <a:gd name="connsiteY7" fmla="*/ 114443 h 940604"/>
              <a:gd name="connsiteX8" fmla="*/ 770660 w 826161"/>
              <a:gd name="connsiteY8" fmla="*/ 114443 h 940604"/>
              <a:gd name="connsiteX9" fmla="*/ 826161 w 826161"/>
              <a:gd name="connsiteY9" fmla="*/ 169944 h 940604"/>
              <a:gd name="connsiteX10" fmla="*/ 826161 w 826161"/>
              <a:gd name="connsiteY10" fmla="*/ 885103 h 940604"/>
              <a:gd name="connsiteX11" fmla="*/ 770660 w 826161"/>
              <a:gd name="connsiteY11" fmla="*/ 940604 h 94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6161" h="940604">
                <a:moveTo>
                  <a:pt x="770660" y="940604"/>
                </a:moveTo>
                <a:lnTo>
                  <a:pt x="55501" y="940604"/>
                </a:lnTo>
                <a:cubicBezTo>
                  <a:pt x="24849" y="940604"/>
                  <a:pt x="0" y="915755"/>
                  <a:pt x="0" y="885103"/>
                </a:cubicBezTo>
                <a:lnTo>
                  <a:pt x="0" y="169944"/>
                </a:lnTo>
                <a:cubicBezTo>
                  <a:pt x="0" y="139292"/>
                  <a:pt x="24849" y="114443"/>
                  <a:pt x="55501" y="114443"/>
                </a:cubicBezTo>
                <a:lnTo>
                  <a:pt x="346704" y="114443"/>
                </a:lnTo>
                <a:lnTo>
                  <a:pt x="413081" y="0"/>
                </a:lnTo>
                <a:lnTo>
                  <a:pt x="479458" y="114443"/>
                </a:lnTo>
                <a:lnTo>
                  <a:pt x="770660" y="114443"/>
                </a:lnTo>
                <a:cubicBezTo>
                  <a:pt x="801312" y="114443"/>
                  <a:pt x="826161" y="139292"/>
                  <a:pt x="826161" y="169944"/>
                </a:cubicBezTo>
                <a:lnTo>
                  <a:pt x="826161" y="885103"/>
                </a:lnTo>
                <a:cubicBezTo>
                  <a:pt x="826161" y="915755"/>
                  <a:pt x="801312" y="940604"/>
                  <a:pt x="770660" y="940604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2794988" y="1646591"/>
            <a:ext cx="936375" cy="797463"/>
            <a:chOff x="4984441" y="3312181"/>
            <a:chExt cx="1282050" cy="1091857"/>
          </a:xfrm>
        </p:grpSpPr>
        <p:sp>
          <p:nvSpPr>
            <p:cNvPr id="64" name="文本框 63"/>
            <p:cNvSpPr txBox="1"/>
            <p:nvPr/>
          </p:nvSpPr>
          <p:spPr>
            <a:xfrm>
              <a:off x="4984441" y="3312181"/>
              <a:ext cx="1282050" cy="800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>
                  <a:solidFill>
                    <a:schemeClr val="bg1"/>
                  </a:solidFill>
                  <a:latin typeface="HelveticaNeueLT Pro 67 MdCn" panose="020B0606030502030204" pitchFamily="34" charset="0"/>
                </a:rPr>
                <a:t>2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HelveticaNeueLT Pro 67 MdCn" panose="020B0606030502030204" pitchFamily="34" charset="0"/>
                </a:rPr>
                <a:t>%</a:t>
              </a:r>
              <a:endParaRPr lang="zh-CN" altLang="en-US" sz="3200" b="1" dirty="0">
                <a:solidFill>
                  <a:schemeClr val="bg1"/>
                </a:solidFill>
                <a:latin typeface="HelveticaNeueLT Pro 67 MdCn" panose="020B0606030502030204" pitchFamily="34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5149911" y="4033692"/>
              <a:ext cx="951111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4984441" y="4024781"/>
              <a:ext cx="1282050" cy="37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HelveticaNeueLT Pro 67 MdCn" panose="020B0606030502030204" pitchFamily="34" charset="0"/>
                </a:rPr>
                <a:t>2016-2018</a:t>
              </a:r>
              <a:endParaRPr lang="zh-CN" altLang="en-US" sz="1200" b="1" dirty="0">
                <a:solidFill>
                  <a:schemeClr val="bg1"/>
                </a:solidFill>
                <a:latin typeface="HelveticaNeueLT Pro 67 MdCn" panose="020B060603050203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305461" y="1614269"/>
            <a:ext cx="872891" cy="993808"/>
            <a:chOff x="7305461" y="1614269"/>
            <a:chExt cx="872891" cy="993808"/>
          </a:xfrm>
        </p:grpSpPr>
        <p:grpSp>
          <p:nvGrpSpPr>
            <p:cNvPr id="68" name="Group 58"/>
            <p:cNvGrpSpPr>
              <a:grpSpLocks noChangeAspect="1"/>
            </p:cNvGrpSpPr>
            <p:nvPr/>
          </p:nvGrpSpPr>
          <p:grpSpPr bwMode="auto">
            <a:xfrm>
              <a:off x="7507177" y="1763023"/>
              <a:ext cx="469458" cy="564600"/>
              <a:chOff x="4372" y="1753"/>
              <a:chExt cx="676" cy="813"/>
            </a:xfrm>
            <a:solidFill>
              <a:schemeClr val="bg1"/>
            </a:solidFill>
          </p:grpSpPr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372" y="1756"/>
                <a:ext cx="294" cy="388"/>
              </a:xfrm>
              <a:custGeom>
                <a:avLst/>
                <a:gdLst>
                  <a:gd name="T0" fmla="*/ 52 w 123"/>
                  <a:gd name="T1" fmla="*/ 6 h 163"/>
                  <a:gd name="T2" fmla="*/ 71 w 123"/>
                  <a:gd name="T3" fmla="*/ 7 h 163"/>
                  <a:gd name="T4" fmla="*/ 115 w 123"/>
                  <a:gd name="T5" fmla="*/ 59 h 163"/>
                  <a:gd name="T6" fmla="*/ 115 w 123"/>
                  <a:gd name="T7" fmla="*/ 81 h 163"/>
                  <a:gd name="T8" fmla="*/ 84 w 123"/>
                  <a:gd name="T9" fmla="*/ 83 h 163"/>
                  <a:gd name="T10" fmla="*/ 113 w 123"/>
                  <a:gd name="T11" fmla="*/ 137 h 163"/>
                  <a:gd name="T12" fmla="*/ 65 w 123"/>
                  <a:gd name="T13" fmla="*/ 163 h 163"/>
                  <a:gd name="T14" fmla="*/ 36 w 123"/>
                  <a:gd name="T15" fmla="*/ 83 h 163"/>
                  <a:gd name="T16" fmla="*/ 0 w 123"/>
                  <a:gd name="T17" fmla="*/ 70 h 163"/>
                  <a:gd name="T18" fmla="*/ 21 w 123"/>
                  <a:gd name="T19" fmla="*/ 42 h 163"/>
                  <a:gd name="T20" fmla="*/ 52 w 123"/>
                  <a:gd name="T21" fmla="*/ 6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63">
                    <a:moveTo>
                      <a:pt x="52" y="6"/>
                    </a:moveTo>
                    <a:cubicBezTo>
                      <a:pt x="56" y="0"/>
                      <a:pt x="67" y="1"/>
                      <a:pt x="71" y="7"/>
                    </a:cubicBezTo>
                    <a:cubicBezTo>
                      <a:pt x="85" y="25"/>
                      <a:pt x="100" y="42"/>
                      <a:pt x="115" y="59"/>
                    </a:cubicBezTo>
                    <a:cubicBezTo>
                      <a:pt x="121" y="65"/>
                      <a:pt x="123" y="76"/>
                      <a:pt x="115" y="81"/>
                    </a:cubicBezTo>
                    <a:cubicBezTo>
                      <a:pt x="105" y="83"/>
                      <a:pt x="95" y="82"/>
                      <a:pt x="84" y="83"/>
                    </a:cubicBezTo>
                    <a:cubicBezTo>
                      <a:pt x="81" y="105"/>
                      <a:pt x="95" y="125"/>
                      <a:pt x="113" y="137"/>
                    </a:cubicBezTo>
                    <a:cubicBezTo>
                      <a:pt x="97" y="145"/>
                      <a:pt x="82" y="156"/>
                      <a:pt x="65" y="163"/>
                    </a:cubicBezTo>
                    <a:cubicBezTo>
                      <a:pt x="46" y="141"/>
                      <a:pt x="33" y="113"/>
                      <a:pt x="36" y="83"/>
                    </a:cubicBezTo>
                    <a:cubicBezTo>
                      <a:pt x="24" y="81"/>
                      <a:pt x="1" y="88"/>
                      <a:pt x="0" y="70"/>
                    </a:cubicBezTo>
                    <a:cubicBezTo>
                      <a:pt x="4" y="59"/>
                      <a:pt x="13" y="51"/>
                      <a:pt x="21" y="42"/>
                    </a:cubicBezTo>
                    <a:cubicBezTo>
                      <a:pt x="31" y="31"/>
                      <a:pt x="41" y="18"/>
                      <a:pt x="5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463" y="1753"/>
                <a:ext cx="585" cy="813"/>
              </a:xfrm>
              <a:custGeom>
                <a:avLst/>
                <a:gdLst>
                  <a:gd name="T0" fmla="*/ 179 w 245"/>
                  <a:gd name="T1" fmla="*/ 4 h 341"/>
                  <a:gd name="T2" fmla="*/ 201 w 245"/>
                  <a:gd name="T3" fmla="*/ 16 h 341"/>
                  <a:gd name="T4" fmla="*/ 241 w 245"/>
                  <a:gd name="T5" fmla="*/ 64 h 341"/>
                  <a:gd name="T6" fmla="*/ 240 w 245"/>
                  <a:gd name="T7" fmla="*/ 81 h 341"/>
                  <a:gd name="T8" fmla="*/ 211 w 245"/>
                  <a:gd name="T9" fmla="*/ 84 h 341"/>
                  <a:gd name="T10" fmla="*/ 172 w 245"/>
                  <a:gd name="T11" fmla="*/ 169 h 341"/>
                  <a:gd name="T12" fmla="*/ 87 w 245"/>
                  <a:gd name="T13" fmla="*/ 221 h 341"/>
                  <a:gd name="T14" fmla="*/ 53 w 245"/>
                  <a:gd name="T15" fmla="*/ 250 h 341"/>
                  <a:gd name="T16" fmla="*/ 46 w 245"/>
                  <a:gd name="T17" fmla="*/ 339 h 341"/>
                  <a:gd name="T18" fmla="*/ 1 w 245"/>
                  <a:gd name="T19" fmla="*/ 340 h 341"/>
                  <a:gd name="T20" fmla="*/ 1 w 245"/>
                  <a:gd name="T21" fmla="*/ 267 h 341"/>
                  <a:gd name="T22" fmla="*/ 12 w 245"/>
                  <a:gd name="T23" fmla="*/ 225 h 341"/>
                  <a:gd name="T24" fmla="*/ 54 w 245"/>
                  <a:gd name="T25" fmla="*/ 184 h 341"/>
                  <a:gd name="T26" fmla="*/ 107 w 245"/>
                  <a:gd name="T27" fmla="*/ 152 h 341"/>
                  <a:gd name="T28" fmla="*/ 154 w 245"/>
                  <a:gd name="T29" fmla="*/ 115 h 341"/>
                  <a:gd name="T30" fmla="*/ 159 w 245"/>
                  <a:gd name="T31" fmla="*/ 84 h 341"/>
                  <a:gd name="T32" fmla="*/ 126 w 245"/>
                  <a:gd name="T33" fmla="*/ 78 h 341"/>
                  <a:gd name="T34" fmla="*/ 138 w 245"/>
                  <a:gd name="T35" fmla="*/ 51 h 341"/>
                  <a:gd name="T36" fmla="*/ 179 w 245"/>
                  <a:gd name="T37" fmla="*/ 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5" h="341">
                    <a:moveTo>
                      <a:pt x="179" y="4"/>
                    </a:moveTo>
                    <a:cubicBezTo>
                      <a:pt x="189" y="0"/>
                      <a:pt x="195" y="10"/>
                      <a:pt x="201" y="16"/>
                    </a:cubicBezTo>
                    <a:cubicBezTo>
                      <a:pt x="214" y="32"/>
                      <a:pt x="229" y="47"/>
                      <a:pt x="241" y="64"/>
                    </a:cubicBezTo>
                    <a:cubicBezTo>
                      <a:pt x="245" y="69"/>
                      <a:pt x="244" y="77"/>
                      <a:pt x="240" y="81"/>
                    </a:cubicBezTo>
                    <a:cubicBezTo>
                      <a:pt x="231" y="85"/>
                      <a:pt x="221" y="83"/>
                      <a:pt x="211" y="84"/>
                    </a:cubicBezTo>
                    <a:cubicBezTo>
                      <a:pt x="209" y="115"/>
                      <a:pt x="199" y="149"/>
                      <a:pt x="172" y="169"/>
                    </a:cubicBezTo>
                    <a:cubicBezTo>
                      <a:pt x="145" y="187"/>
                      <a:pt x="115" y="203"/>
                      <a:pt x="87" y="221"/>
                    </a:cubicBezTo>
                    <a:cubicBezTo>
                      <a:pt x="75" y="229"/>
                      <a:pt x="59" y="235"/>
                      <a:pt x="53" y="250"/>
                    </a:cubicBezTo>
                    <a:cubicBezTo>
                      <a:pt x="42" y="278"/>
                      <a:pt x="50" y="310"/>
                      <a:pt x="46" y="339"/>
                    </a:cubicBezTo>
                    <a:cubicBezTo>
                      <a:pt x="31" y="341"/>
                      <a:pt x="16" y="341"/>
                      <a:pt x="1" y="340"/>
                    </a:cubicBezTo>
                    <a:cubicBezTo>
                      <a:pt x="0" y="316"/>
                      <a:pt x="1" y="291"/>
                      <a:pt x="1" y="267"/>
                    </a:cubicBezTo>
                    <a:cubicBezTo>
                      <a:pt x="1" y="252"/>
                      <a:pt x="3" y="237"/>
                      <a:pt x="12" y="225"/>
                    </a:cubicBezTo>
                    <a:cubicBezTo>
                      <a:pt x="25" y="210"/>
                      <a:pt x="41" y="198"/>
                      <a:pt x="54" y="184"/>
                    </a:cubicBezTo>
                    <a:cubicBezTo>
                      <a:pt x="71" y="171"/>
                      <a:pt x="90" y="164"/>
                      <a:pt x="107" y="152"/>
                    </a:cubicBezTo>
                    <a:cubicBezTo>
                      <a:pt x="123" y="140"/>
                      <a:pt x="144" y="133"/>
                      <a:pt x="154" y="115"/>
                    </a:cubicBezTo>
                    <a:cubicBezTo>
                      <a:pt x="159" y="105"/>
                      <a:pt x="163" y="94"/>
                      <a:pt x="159" y="84"/>
                    </a:cubicBezTo>
                    <a:cubicBezTo>
                      <a:pt x="148" y="82"/>
                      <a:pt x="135" y="86"/>
                      <a:pt x="126" y="78"/>
                    </a:cubicBezTo>
                    <a:cubicBezTo>
                      <a:pt x="122" y="67"/>
                      <a:pt x="132" y="59"/>
                      <a:pt x="138" y="51"/>
                    </a:cubicBezTo>
                    <a:cubicBezTo>
                      <a:pt x="152" y="36"/>
                      <a:pt x="164" y="18"/>
                      <a:pt x="17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72" name="Freeform 61"/>
              <p:cNvSpPr>
                <a:spLocks/>
              </p:cNvSpPr>
              <p:nvPr/>
            </p:nvSpPr>
            <p:spPr bwMode="auto">
              <a:xfrm>
                <a:off x="4785" y="2230"/>
                <a:ext cx="172" cy="336"/>
              </a:xfrm>
              <a:custGeom>
                <a:avLst/>
                <a:gdLst>
                  <a:gd name="T0" fmla="*/ 0 w 72"/>
                  <a:gd name="T1" fmla="*/ 25 h 141"/>
                  <a:gd name="T2" fmla="*/ 42 w 72"/>
                  <a:gd name="T3" fmla="*/ 0 h 141"/>
                  <a:gd name="T4" fmla="*/ 71 w 72"/>
                  <a:gd name="T5" fmla="*/ 63 h 141"/>
                  <a:gd name="T6" fmla="*/ 71 w 72"/>
                  <a:gd name="T7" fmla="*/ 139 h 141"/>
                  <a:gd name="T8" fmla="*/ 23 w 72"/>
                  <a:gd name="T9" fmla="*/ 140 h 141"/>
                  <a:gd name="T10" fmla="*/ 22 w 72"/>
                  <a:gd name="T11" fmla="*/ 63 h 141"/>
                  <a:gd name="T12" fmla="*/ 0 w 72"/>
                  <a:gd name="T13" fmla="*/ 29 h 141"/>
                  <a:gd name="T14" fmla="*/ 0 w 72"/>
                  <a:gd name="T15" fmla="*/ 2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141">
                    <a:moveTo>
                      <a:pt x="0" y="25"/>
                    </a:moveTo>
                    <a:cubicBezTo>
                      <a:pt x="14" y="16"/>
                      <a:pt x="28" y="8"/>
                      <a:pt x="42" y="0"/>
                    </a:cubicBezTo>
                    <a:cubicBezTo>
                      <a:pt x="57" y="18"/>
                      <a:pt x="71" y="39"/>
                      <a:pt x="71" y="63"/>
                    </a:cubicBezTo>
                    <a:cubicBezTo>
                      <a:pt x="71" y="88"/>
                      <a:pt x="72" y="114"/>
                      <a:pt x="71" y="139"/>
                    </a:cubicBezTo>
                    <a:cubicBezTo>
                      <a:pt x="55" y="141"/>
                      <a:pt x="39" y="141"/>
                      <a:pt x="23" y="140"/>
                    </a:cubicBezTo>
                    <a:cubicBezTo>
                      <a:pt x="22" y="114"/>
                      <a:pt x="24" y="88"/>
                      <a:pt x="22" y="63"/>
                    </a:cubicBezTo>
                    <a:cubicBezTo>
                      <a:pt x="21" y="49"/>
                      <a:pt x="10" y="39"/>
                      <a:pt x="0" y="29"/>
                    </a:cubicBezTo>
                    <a:cubicBezTo>
                      <a:pt x="0" y="28"/>
                      <a:pt x="0" y="2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  <p:sp>
          <p:nvSpPr>
            <p:cNvPr id="69" name="任意多边形 68"/>
            <p:cNvSpPr/>
            <p:nvPr/>
          </p:nvSpPr>
          <p:spPr>
            <a:xfrm rot="10800000">
              <a:off x="7305461" y="1614269"/>
              <a:ext cx="872891" cy="993808"/>
            </a:xfrm>
            <a:custGeom>
              <a:avLst/>
              <a:gdLst>
                <a:gd name="connsiteX0" fmla="*/ 770660 w 826161"/>
                <a:gd name="connsiteY0" fmla="*/ 940604 h 940604"/>
                <a:gd name="connsiteX1" fmla="*/ 55501 w 826161"/>
                <a:gd name="connsiteY1" fmla="*/ 940604 h 940604"/>
                <a:gd name="connsiteX2" fmla="*/ 0 w 826161"/>
                <a:gd name="connsiteY2" fmla="*/ 885103 h 940604"/>
                <a:gd name="connsiteX3" fmla="*/ 0 w 826161"/>
                <a:gd name="connsiteY3" fmla="*/ 169944 h 940604"/>
                <a:gd name="connsiteX4" fmla="*/ 55501 w 826161"/>
                <a:gd name="connsiteY4" fmla="*/ 114443 h 940604"/>
                <a:gd name="connsiteX5" fmla="*/ 346704 w 826161"/>
                <a:gd name="connsiteY5" fmla="*/ 114443 h 940604"/>
                <a:gd name="connsiteX6" fmla="*/ 413081 w 826161"/>
                <a:gd name="connsiteY6" fmla="*/ 0 h 940604"/>
                <a:gd name="connsiteX7" fmla="*/ 479458 w 826161"/>
                <a:gd name="connsiteY7" fmla="*/ 114443 h 940604"/>
                <a:gd name="connsiteX8" fmla="*/ 770660 w 826161"/>
                <a:gd name="connsiteY8" fmla="*/ 114443 h 940604"/>
                <a:gd name="connsiteX9" fmla="*/ 826161 w 826161"/>
                <a:gd name="connsiteY9" fmla="*/ 169944 h 940604"/>
                <a:gd name="connsiteX10" fmla="*/ 826161 w 826161"/>
                <a:gd name="connsiteY10" fmla="*/ 885103 h 940604"/>
                <a:gd name="connsiteX11" fmla="*/ 770660 w 826161"/>
                <a:gd name="connsiteY11" fmla="*/ 940604 h 94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6161" h="940604">
                  <a:moveTo>
                    <a:pt x="770660" y="940604"/>
                  </a:moveTo>
                  <a:lnTo>
                    <a:pt x="55501" y="940604"/>
                  </a:lnTo>
                  <a:cubicBezTo>
                    <a:pt x="24849" y="940604"/>
                    <a:pt x="0" y="915755"/>
                    <a:pt x="0" y="885103"/>
                  </a:cubicBezTo>
                  <a:lnTo>
                    <a:pt x="0" y="169944"/>
                  </a:lnTo>
                  <a:cubicBezTo>
                    <a:pt x="0" y="139292"/>
                    <a:pt x="24849" y="114443"/>
                    <a:pt x="55501" y="114443"/>
                  </a:cubicBezTo>
                  <a:lnTo>
                    <a:pt x="346704" y="114443"/>
                  </a:lnTo>
                  <a:lnTo>
                    <a:pt x="413081" y="0"/>
                  </a:lnTo>
                  <a:lnTo>
                    <a:pt x="479458" y="114443"/>
                  </a:lnTo>
                  <a:lnTo>
                    <a:pt x="770660" y="114443"/>
                  </a:lnTo>
                  <a:cubicBezTo>
                    <a:pt x="801312" y="114443"/>
                    <a:pt x="826161" y="139292"/>
                    <a:pt x="826161" y="169944"/>
                  </a:cubicBezTo>
                  <a:lnTo>
                    <a:pt x="826161" y="885103"/>
                  </a:lnTo>
                  <a:cubicBezTo>
                    <a:pt x="826161" y="915755"/>
                    <a:pt x="801312" y="940604"/>
                    <a:pt x="770660" y="940604"/>
                  </a:cubicBezTo>
                  <a:close/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矩形 39"/>
          <p:cNvSpPr/>
          <p:nvPr/>
        </p:nvSpPr>
        <p:spPr>
          <a:xfrm>
            <a:off x="315253" y="147743"/>
            <a:ext cx="3945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S</a:t>
            </a:r>
            <a:r>
              <a:rPr lang="en-US" altLang="zh-TW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olution</a:t>
            </a:r>
            <a:r>
              <a:rPr lang="zh-TW" altLang="en-US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: </a:t>
            </a:r>
            <a:r>
              <a:rPr lang="zh-TW" altLang="en-US" sz="20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文字勘探輔助分析</a:t>
            </a:r>
            <a:endParaRPr lang="zh-CN" altLang="zh-CN" sz="20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71436" y="5562975"/>
            <a:ext cx="50819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大體思路介紹 </a:t>
            </a:r>
            <a:r>
              <a:rPr kumimoji="1" lang="en-US" altLang="zh-TW" dirty="0" smtClean="0"/>
              <a:t>——</a:t>
            </a:r>
            <a:r>
              <a:rPr kumimoji="1" lang="zh-TW" altLang="en-US" dirty="0" smtClean="0"/>
              <a:t> 後續細部介紹</a:t>
            </a:r>
            <a:r>
              <a:rPr kumimoji="1" lang="en-US" altLang="zh-TW" dirty="0" smtClean="0"/>
              <a:t>——</a:t>
            </a:r>
            <a:r>
              <a:rPr kumimoji="1" lang="zh-TW" altLang="en-US" dirty="0" smtClean="0"/>
              <a:t> 成果</a:t>
            </a:r>
            <a:r>
              <a:rPr kumimoji="1" lang="en-US" altLang="zh-TW" dirty="0" smtClean="0"/>
              <a:t>demo——</a:t>
            </a:r>
            <a:r>
              <a:rPr kumimoji="1" lang="zh-TW" altLang="en-US" dirty="0" smtClean="0"/>
              <a:t>未來</a:t>
            </a:r>
            <a:endParaRPr kumimoji="1" lang="zh-TW" altLang="en-US" dirty="0"/>
          </a:p>
        </p:txBody>
      </p:sp>
      <p:grpSp>
        <p:nvGrpSpPr>
          <p:cNvPr id="45" name="组合 7"/>
          <p:cNvGrpSpPr/>
          <p:nvPr/>
        </p:nvGrpSpPr>
        <p:grpSpPr>
          <a:xfrm>
            <a:off x="7027145" y="3288878"/>
            <a:ext cx="1779362" cy="1209009"/>
            <a:chOff x="4758838" y="3095980"/>
            <a:chExt cx="1779362" cy="1209009"/>
          </a:xfrm>
        </p:grpSpPr>
        <p:cxnSp>
          <p:nvCxnSpPr>
            <p:cNvPr id="47" name="直接连接符 36"/>
            <p:cNvCxnSpPr/>
            <p:nvPr/>
          </p:nvCxnSpPr>
          <p:spPr>
            <a:xfrm>
              <a:off x="4758838" y="4304989"/>
              <a:ext cx="1779362" cy="0"/>
            </a:xfrm>
            <a:prstGeom prst="line">
              <a:avLst/>
            </a:prstGeom>
            <a:ln>
              <a:solidFill>
                <a:srgbClr val="4C4C4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39"/>
            <p:cNvSpPr/>
            <p:nvPr/>
          </p:nvSpPr>
          <p:spPr>
            <a:xfrm>
              <a:off x="4762020" y="3095980"/>
              <a:ext cx="1587979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chemeClr val="bg1"/>
                  </a:solidFill>
                  <a:latin typeface="HelveticaNeueLT Pro 67 MdCn" panose="020B0606030502030204" pitchFamily="34" charset="0"/>
                  <a:ea typeface="Hiragino Sans GB W3" panose="020B0300000000000000" pitchFamily="34" charset="-122"/>
                </a:rPr>
                <a:t>D</a:t>
              </a:r>
              <a:r>
                <a:rPr lang="en-US" altLang="zh-TW" sz="1800" b="1" dirty="0" smtClean="0">
                  <a:solidFill>
                    <a:schemeClr val="bg1"/>
                  </a:solidFill>
                  <a:latin typeface="HelveticaNeueLT Pro 67 MdCn" panose="020B0606030502030204" pitchFamily="34" charset="0"/>
                  <a:ea typeface="Hiragino Sans GB W3" panose="020B0300000000000000" pitchFamily="34" charset="-122"/>
                </a:rPr>
                <a:t>emo</a:t>
              </a:r>
              <a:endParaRPr lang="zh-CN" altLang="zh-CN" sz="18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endParaRPr>
            </a:p>
          </p:txBody>
        </p:sp>
      </p:grpSp>
      <p:grpSp>
        <p:nvGrpSpPr>
          <p:cNvPr id="49" name="组合 7"/>
          <p:cNvGrpSpPr/>
          <p:nvPr/>
        </p:nvGrpSpPr>
        <p:grpSpPr>
          <a:xfrm>
            <a:off x="232147" y="3308300"/>
            <a:ext cx="1835456" cy="1209009"/>
            <a:chOff x="4702744" y="3095980"/>
            <a:chExt cx="1835456" cy="1209009"/>
          </a:xfrm>
        </p:grpSpPr>
        <p:sp>
          <p:nvSpPr>
            <p:cNvPr id="51" name="矩形 55"/>
            <p:cNvSpPr/>
            <p:nvPr/>
          </p:nvSpPr>
          <p:spPr>
            <a:xfrm>
              <a:off x="4702744" y="3617385"/>
              <a:ext cx="1779691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800" b="1" dirty="0" smtClean="0">
                  <a:solidFill>
                    <a:schemeClr val="bg1">
                      <a:lumMod val="75000"/>
                    </a:schemeClr>
                  </a:solidFill>
                  <a:latin typeface="Microsoft JhengHei" charset="-120"/>
                  <a:ea typeface="Microsoft JhengHei" charset="-120"/>
                  <a:cs typeface="Microsoft JhengHei" charset="-120"/>
                  <a:sym typeface="News Gothic MT" charset="0"/>
                </a:rPr>
                <a:t>從</a:t>
              </a:r>
              <a:r>
                <a:rPr lang="en-US" altLang="zh-TW" sz="800" b="1" dirty="0" smtClean="0">
                  <a:solidFill>
                    <a:schemeClr val="bg1">
                      <a:lumMod val="75000"/>
                    </a:schemeClr>
                  </a:solidFill>
                  <a:latin typeface="Microsoft JhengHei" charset="-120"/>
                  <a:ea typeface="Microsoft JhengHei" charset="-120"/>
                  <a:cs typeface="Microsoft JhengHei" charset="-120"/>
                  <a:sym typeface="News Gothic MT" charset="0"/>
                </a:rPr>
                <a:t>Yahoo</a:t>
              </a:r>
              <a:r>
                <a:rPr lang="zh-TW" altLang="en-US" sz="800" b="1" dirty="0" smtClean="0">
                  <a:solidFill>
                    <a:schemeClr val="bg1">
                      <a:lumMod val="75000"/>
                    </a:schemeClr>
                  </a:solidFill>
                  <a:latin typeface="Microsoft JhengHei" charset="-120"/>
                  <a:ea typeface="Microsoft JhengHei" charset="-120"/>
                  <a:cs typeface="Microsoft JhengHei" charset="-120"/>
                  <a:sym typeface="News Gothic MT" charset="0"/>
                </a:rPr>
                <a:t>新聞</a:t>
              </a:r>
              <a:r>
                <a:rPr lang="en-US" altLang="zh-TW" sz="800" b="1" dirty="0" smtClean="0">
                  <a:solidFill>
                    <a:schemeClr val="bg1">
                      <a:lumMod val="75000"/>
                    </a:schemeClr>
                  </a:solidFill>
                  <a:latin typeface="Microsoft JhengHei" charset="-120"/>
                  <a:ea typeface="Microsoft JhengHei" charset="-120"/>
                  <a:cs typeface="Microsoft JhengHei" charset="-120"/>
                  <a:sym typeface="News Gothic MT" charset="0"/>
                </a:rPr>
                <a:t>2016-2018</a:t>
              </a:r>
              <a:r>
                <a:rPr lang="zh-TW" altLang="en-US" sz="800" b="1" dirty="0" smtClean="0">
                  <a:solidFill>
                    <a:schemeClr val="bg1">
                      <a:lumMod val="75000"/>
                    </a:schemeClr>
                  </a:solidFill>
                  <a:latin typeface="Microsoft JhengHei" charset="-120"/>
                  <a:ea typeface="Microsoft JhengHei" charset="-120"/>
                  <a:cs typeface="Microsoft JhengHei" charset="-120"/>
                  <a:sym typeface="News Gothic MT" charset="0"/>
                </a:rPr>
                <a:t>年新聞資料，利用人工</a:t>
              </a:r>
              <a:r>
                <a:rPr lang="en-US" altLang="zh-TW" sz="800" b="1" dirty="0" smtClean="0">
                  <a:solidFill>
                    <a:schemeClr val="bg1">
                      <a:lumMod val="75000"/>
                    </a:schemeClr>
                  </a:solidFill>
                  <a:latin typeface="Microsoft JhengHei" charset="-120"/>
                  <a:ea typeface="Microsoft JhengHei" charset="-120"/>
                  <a:cs typeface="Microsoft JhengHei" charset="-120"/>
                  <a:sym typeface="News Gothic MT" charset="0"/>
                </a:rPr>
                <a:t>label</a:t>
              </a:r>
              <a:r>
                <a:rPr lang="zh-TW" altLang="en-US" sz="800" b="1" dirty="0" smtClean="0">
                  <a:solidFill>
                    <a:schemeClr val="bg1">
                      <a:lumMod val="75000"/>
                    </a:schemeClr>
                  </a:solidFill>
                  <a:latin typeface="Microsoft JhengHei" charset="-120"/>
                  <a:ea typeface="Microsoft JhengHei" charset="-120"/>
                  <a:cs typeface="Microsoft JhengHei" charset="-120"/>
                  <a:sym typeface="News Gothic MT" charset="0"/>
                </a:rPr>
                <a:t>挑選出個股相關資料。</a:t>
              </a:r>
              <a:endParaRPr lang="zh-CN" altLang="en-US" sz="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52" name="直接连接符 36"/>
            <p:cNvCxnSpPr/>
            <p:nvPr/>
          </p:nvCxnSpPr>
          <p:spPr>
            <a:xfrm>
              <a:off x="4758838" y="4304989"/>
              <a:ext cx="1779362" cy="0"/>
            </a:xfrm>
            <a:prstGeom prst="line">
              <a:avLst/>
            </a:prstGeom>
            <a:ln>
              <a:solidFill>
                <a:srgbClr val="4C4C4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39"/>
            <p:cNvSpPr/>
            <p:nvPr/>
          </p:nvSpPr>
          <p:spPr>
            <a:xfrm>
              <a:off x="4762020" y="3095980"/>
              <a:ext cx="1587979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 b="1" dirty="0" smtClean="0">
                  <a:solidFill>
                    <a:schemeClr val="bg1"/>
                  </a:solidFill>
                  <a:latin typeface="HelveticaNeueLT Pro 67 MdCn" panose="020B0606030502030204" pitchFamily="34" charset="0"/>
                  <a:ea typeface="Hiragino Sans GB W3" panose="020B0300000000000000" pitchFamily="34" charset="-122"/>
                  <a:sym typeface="News Gothic MT" charset="0"/>
                </a:rPr>
                <a:t>挑選新聞</a:t>
              </a:r>
              <a:endParaRPr lang="zh-CN" altLang="zh-CN" sz="18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endParaRPr>
            </a:p>
          </p:txBody>
        </p:sp>
      </p:grpSp>
      <p:grpSp>
        <p:nvGrpSpPr>
          <p:cNvPr id="61" name="组合 7"/>
          <p:cNvGrpSpPr/>
          <p:nvPr/>
        </p:nvGrpSpPr>
        <p:grpSpPr>
          <a:xfrm>
            <a:off x="4923201" y="3308072"/>
            <a:ext cx="1779362" cy="1209009"/>
            <a:chOff x="4758838" y="3095980"/>
            <a:chExt cx="1779362" cy="1209009"/>
          </a:xfrm>
        </p:grpSpPr>
        <p:cxnSp>
          <p:nvCxnSpPr>
            <p:cNvPr id="74" name="直接连接符 36"/>
            <p:cNvCxnSpPr/>
            <p:nvPr/>
          </p:nvCxnSpPr>
          <p:spPr>
            <a:xfrm>
              <a:off x="4758838" y="4304989"/>
              <a:ext cx="1779362" cy="0"/>
            </a:xfrm>
            <a:prstGeom prst="line">
              <a:avLst/>
            </a:prstGeom>
            <a:ln>
              <a:solidFill>
                <a:srgbClr val="4C4C4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39"/>
            <p:cNvSpPr/>
            <p:nvPr/>
          </p:nvSpPr>
          <p:spPr>
            <a:xfrm>
              <a:off x="4762020" y="3095980"/>
              <a:ext cx="1587979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 b="1" dirty="0">
                  <a:solidFill>
                    <a:schemeClr val="bg1"/>
                  </a:solidFill>
                  <a:latin typeface="HelveticaNeueLT Pro 67 MdCn" panose="020B0606030502030204" pitchFamily="34" charset="0"/>
                  <a:ea typeface="Hiragino Sans GB W3" panose="020B0300000000000000" pitchFamily="34" charset="-122"/>
                  <a:sym typeface="News Gothic MT" charset="0"/>
                </a:rPr>
                <a:t>訓練</a:t>
              </a:r>
              <a:r>
                <a:rPr lang="en-US" altLang="zh-TW" sz="1800" b="1" dirty="0">
                  <a:solidFill>
                    <a:schemeClr val="bg1"/>
                  </a:solidFill>
                  <a:latin typeface="HelveticaNeueLT Pro 67 MdCn" panose="020B0606030502030204" pitchFamily="34" charset="0"/>
                  <a:ea typeface="Hiragino Sans GB W3" panose="020B0300000000000000" pitchFamily="34" charset="-122"/>
                  <a:sym typeface="News Gothic MT" charset="0"/>
                </a:rPr>
                <a:t>model</a:t>
              </a:r>
              <a:r>
                <a:rPr lang="zh-CN" altLang="zh-CN" sz="1800" b="1" dirty="0">
                  <a:solidFill>
                    <a:schemeClr val="bg1"/>
                  </a:solidFill>
                  <a:latin typeface="HelveticaNeueLT Pro 67 MdCn" panose="020B0606030502030204" pitchFamily="34" charset="0"/>
                  <a:ea typeface="Hiragino Sans GB W3" panose="020B0300000000000000" pitchFamily="34" charset="-122"/>
                  <a:sym typeface="News Gothic MT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endParaRPr>
            </a:p>
          </p:txBody>
        </p:sp>
      </p:grpSp>
      <p:sp>
        <p:nvSpPr>
          <p:cNvPr id="76" name="矩形 55"/>
          <p:cNvSpPr/>
          <p:nvPr/>
        </p:nvSpPr>
        <p:spPr>
          <a:xfrm>
            <a:off x="2454371" y="3813758"/>
            <a:ext cx="177969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對比同時間段的個股股價，若與前一日收盤價相差</a:t>
            </a:r>
            <a:r>
              <a:rPr lang="en-US" altLang="zh-TW" sz="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2%</a:t>
            </a:r>
            <a:r>
              <a:rPr lang="zh-TW" altLang="en-US" sz="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以上，歸類為上漲或下跌屬性新聞。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7" name="矩形 55"/>
          <p:cNvSpPr/>
          <p:nvPr/>
        </p:nvSpPr>
        <p:spPr>
          <a:xfrm>
            <a:off x="4830526" y="3787851"/>
            <a:ext cx="177969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訓練</a:t>
            </a:r>
            <a:r>
              <a:rPr lang="en-US" altLang="zh-TW" sz="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word2vector</a:t>
            </a:r>
            <a:r>
              <a:rPr lang="zh-TW" altLang="en-US" sz="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，</a:t>
            </a:r>
            <a:r>
              <a:rPr lang="en-US" altLang="zh-TW" sz="800" b="1" dirty="0" err="1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tf-idf</a:t>
            </a:r>
            <a:r>
              <a:rPr lang="zh-TW" altLang="en-US" sz="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前</a:t>
            </a:r>
            <a:r>
              <a:rPr lang="en-US" altLang="zh-TW" sz="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50</a:t>
            </a:r>
            <a:r>
              <a:rPr lang="zh-TW" altLang="en-US" sz="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大重要關鍵字，嵌入</a:t>
            </a:r>
            <a:r>
              <a:rPr lang="en-US" altLang="zh-TW" sz="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word</a:t>
            </a:r>
            <a:r>
              <a:rPr lang="zh-TW" altLang="en-US" sz="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vector</a:t>
            </a:r>
            <a:r>
              <a:rPr lang="zh-TW" altLang="en-US" sz="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，利用</a:t>
            </a:r>
            <a:r>
              <a:rPr lang="en-US" altLang="zh-TW" sz="800" b="1" dirty="0" err="1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svm</a:t>
            </a:r>
            <a:r>
              <a:rPr lang="zh-TW" altLang="en-US" sz="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訓練模型。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977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14:window dir="ver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4521258" y="2809057"/>
            <a:ext cx="0" cy="2334443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521258" y="0"/>
            <a:ext cx="0" cy="2502135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417287" y="2551625"/>
            <a:ext cx="207942" cy="207942"/>
            <a:chOff x="4458447" y="2420471"/>
            <a:chExt cx="280894" cy="280894"/>
          </a:xfrm>
        </p:grpSpPr>
        <p:sp>
          <p:nvSpPr>
            <p:cNvPr id="19" name="椭圆 18"/>
            <p:cNvSpPr/>
            <p:nvPr/>
          </p:nvSpPr>
          <p:spPr>
            <a:xfrm>
              <a:off x="4458447" y="2420471"/>
              <a:ext cx="280894" cy="280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513792" y="2475816"/>
              <a:ext cx="170204" cy="17020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8" name="矩形 117"/>
          <p:cNvSpPr/>
          <p:nvPr/>
        </p:nvSpPr>
        <p:spPr>
          <a:xfrm>
            <a:off x="8270757" y="286243"/>
            <a:ext cx="364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HelveticaNeueLT Pro 77 BdCn" panose="020B0706030502030204" pitchFamily="34" charset="0"/>
              </a:rPr>
              <a:t>05</a:t>
            </a:r>
            <a:endParaRPr lang="zh-CN" altLang="en-US" b="1" dirty="0"/>
          </a:p>
        </p:txBody>
      </p:sp>
      <p:sp>
        <p:nvSpPr>
          <p:cNvPr id="120" name="矩形 39"/>
          <p:cNvSpPr/>
          <p:nvPr/>
        </p:nvSpPr>
        <p:spPr>
          <a:xfrm>
            <a:off x="315253" y="147743"/>
            <a:ext cx="301076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S</a:t>
            </a:r>
            <a:r>
              <a:rPr lang="en-US" altLang="zh-TW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olution</a:t>
            </a:r>
            <a:r>
              <a:rPr lang="zh-TW" altLang="en-US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：</a:t>
            </a:r>
            <a:r>
              <a:rPr lang="zh-TW" altLang="en-US" sz="20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分析對象</a:t>
            </a:r>
            <a:endParaRPr lang="zh-CN" altLang="zh-CN" sz="20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 </a:t>
            </a:r>
            <a:endParaRPr lang="zh-CN" altLang="zh-CN" sz="24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31" name="矩形 39"/>
          <p:cNvSpPr/>
          <p:nvPr/>
        </p:nvSpPr>
        <p:spPr>
          <a:xfrm>
            <a:off x="2245039" y="2963772"/>
            <a:ext cx="758413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0050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32" name="矩形 39"/>
          <p:cNvSpPr/>
          <p:nvPr/>
        </p:nvSpPr>
        <p:spPr>
          <a:xfrm>
            <a:off x="878052" y="1948812"/>
            <a:ext cx="673157" cy="373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EWT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33" name="矩形 39"/>
          <p:cNvSpPr/>
          <p:nvPr/>
        </p:nvSpPr>
        <p:spPr>
          <a:xfrm>
            <a:off x="1570842" y="2458987"/>
            <a:ext cx="840646" cy="373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00692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34" name="矩形 39"/>
          <p:cNvSpPr/>
          <p:nvPr/>
        </p:nvSpPr>
        <p:spPr>
          <a:xfrm>
            <a:off x="2541914" y="1958339"/>
            <a:ext cx="840646" cy="373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00730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35" name="矩形 39"/>
          <p:cNvSpPr/>
          <p:nvPr/>
        </p:nvSpPr>
        <p:spPr>
          <a:xfrm>
            <a:off x="3380053" y="2404381"/>
            <a:ext cx="840646" cy="373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00731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36" name="矩形 39"/>
          <p:cNvSpPr/>
          <p:nvPr/>
        </p:nvSpPr>
        <p:spPr>
          <a:xfrm>
            <a:off x="3547441" y="3205179"/>
            <a:ext cx="732339" cy="373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3036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37" name="矩形 39"/>
          <p:cNvSpPr/>
          <p:nvPr/>
        </p:nvSpPr>
        <p:spPr>
          <a:xfrm>
            <a:off x="744010" y="3087101"/>
            <a:ext cx="693661" cy="373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307</a:t>
            </a:r>
            <a:r>
              <a:rPr lang="en-US" altLang="zh-TW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4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38" name="矩形 39"/>
          <p:cNvSpPr/>
          <p:nvPr/>
        </p:nvSpPr>
        <p:spPr>
          <a:xfrm>
            <a:off x="2584480" y="3631981"/>
            <a:ext cx="837945" cy="373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00690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39" name="矩形 39"/>
          <p:cNvSpPr/>
          <p:nvPr/>
        </p:nvSpPr>
        <p:spPr>
          <a:xfrm>
            <a:off x="3624576" y="4005978"/>
            <a:ext cx="732339" cy="373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FLTW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40" name="矩形 39"/>
          <p:cNvSpPr/>
          <p:nvPr/>
        </p:nvSpPr>
        <p:spPr>
          <a:xfrm>
            <a:off x="1569908" y="3800071"/>
            <a:ext cx="732339" cy="373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0058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55" name="矩形 39"/>
          <p:cNvSpPr/>
          <p:nvPr/>
        </p:nvSpPr>
        <p:spPr>
          <a:xfrm>
            <a:off x="242475" y="2560982"/>
            <a:ext cx="1003070" cy="373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006204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56" name="矩形 39"/>
          <p:cNvSpPr/>
          <p:nvPr/>
        </p:nvSpPr>
        <p:spPr>
          <a:xfrm>
            <a:off x="168559" y="4005978"/>
            <a:ext cx="945586" cy="373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TW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006208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3908" y="1071287"/>
            <a:ext cx="3786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zh-TW" altLang="en-US" sz="20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針對台灣</a:t>
            </a:r>
            <a:r>
              <a:rPr lang="en-US" altLang="zh-TW" sz="20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12</a:t>
            </a:r>
            <a:r>
              <a:rPr lang="zh-TW" altLang="en-US" sz="20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檔綜合性</a:t>
            </a:r>
            <a:r>
              <a:rPr lang="en-US" altLang="zh-TW" sz="20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ETF</a:t>
            </a:r>
            <a:r>
              <a:rPr lang="zh-TW" altLang="en-US" sz="20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分析</a:t>
            </a:r>
            <a:endParaRPr lang="zh-TW" altLang="en-US" sz="2000" b="1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4697488" y="1057569"/>
            <a:ext cx="444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zh-TW" altLang="en-US" sz="20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對綜合</a:t>
            </a:r>
            <a:r>
              <a:rPr lang="en-US" altLang="zh-TW" sz="20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ETF</a:t>
            </a:r>
            <a:r>
              <a:rPr lang="zh-TW" altLang="en-US" sz="20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中</a:t>
            </a:r>
            <a:r>
              <a:rPr lang="en-US" altLang="zh-TW" sz="20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11</a:t>
            </a:r>
            <a:r>
              <a:rPr lang="zh-TW" altLang="en-US" sz="2000" b="1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檔重要成份股分析</a:t>
            </a:r>
            <a:endParaRPr lang="zh-TW" altLang="en-US" sz="2000" b="1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58" name="矩形 39"/>
          <p:cNvSpPr/>
          <p:nvPr/>
        </p:nvSpPr>
        <p:spPr>
          <a:xfrm>
            <a:off x="6599317" y="2779106"/>
            <a:ext cx="89964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中華電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59" name="矩形 39"/>
          <p:cNvSpPr/>
          <p:nvPr/>
        </p:nvSpPr>
        <p:spPr>
          <a:xfrm>
            <a:off x="5530341" y="1867240"/>
            <a:ext cx="89789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台積電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62" name="矩形 39"/>
          <p:cNvSpPr/>
          <p:nvPr/>
        </p:nvSpPr>
        <p:spPr>
          <a:xfrm>
            <a:off x="7925003" y="2286264"/>
            <a:ext cx="70995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台塑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63" name="矩形 39"/>
          <p:cNvSpPr/>
          <p:nvPr/>
        </p:nvSpPr>
        <p:spPr>
          <a:xfrm>
            <a:off x="8199730" y="3123607"/>
            <a:ext cx="73233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台化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64" name="矩形 39"/>
          <p:cNvSpPr/>
          <p:nvPr/>
        </p:nvSpPr>
        <p:spPr>
          <a:xfrm>
            <a:off x="5396299" y="3005529"/>
            <a:ext cx="88286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800" b="1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聯發科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65" name="矩形 39"/>
          <p:cNvSpPr/>
          <p:nvPr/>
        </p:nvSpPr>
        <p:spPr>
          <a:xfrm>
            <a:off x="7236769" y="3550409"/>
            <a:ext cx="96296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中信金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66" name="矩形 39"/>
          <p:cNvSpPr/>
          <p:nvPr/>
        </p:nvSpPr>
        <p:spPr>
          <a:xfrm>
            <a:off x="8058407" y="4321524"/>
            <a:ext cx="87366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國泰金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67" name="矩形 39"/>
          <p:cNvSpPr/>
          <p:nvPr/>
        </p:nvSpPr>
        <p:spPr>
          <a:xfrm>
            <a:off x="6222197" y="3718499"/>
            <a:ext cx="73233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統一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68" name="矩形 39"/>
          <p:cNvSpPr/>
          <p:nvPr/>
        </p:nvSpPr>
        <p:spPr>
          <a:xfrm>
            <a:off x="4894764" y="2479410"/>
            <a:ext cx="88473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大立光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69" name="矩形 39"/>
          <p:cNvSpPr/>
          <p:nvPr/>
        </p:nvSpPr>
        <p:spPr>
          <a:xfrm>
            <a:off x="4827098" y="4010643"/>
            <a:ext cx="111911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南亞塑料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70" name="矩形 39"/>
          <p:cNvSpPr/>
          <p:nvPr/>
        </p:nvSpPr>
        <p:spPr>
          <a:xfrm>
            <a:off x="6915877" y="1844659"/>
            <a:ext cx="66986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鴻海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082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1000">
        <p14:pan dir="u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1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1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55" grpId="0" animBg="1"/>
      <p:bldP spid="155" grpId="1" animBg="1"/>
      <p:bldP spid="156" grpId="0" animBg="1"/>
      <p:bldP spid="156" grpId="1" animBg="1"/>
      <p:bldP spid="158" grpId="0" animBg="1"/>
      <p:bldP spid="158" grpId="1" animBg="1"/>
      <p:bldP spid="159" grpId="0" animBg="1"/>
      <p:bldP spid="159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809869" y="1691425"/>
            <a:ext cx="1487836" cy="148783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09869" y="2204510"/>
            <a:ext cx="155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bg1"/>
                </a:solidFill>
                <a:latin typeface="HelveticaNeueLT Pro 67 MdCn" panose="020B0606030502030204" pitchFamily="34" charset="0"/>
              </a:defRPr>
            </a:lvl1pPr>
          </a:lstStyle>
          <a:p>
            <a:r>
              <a:rPr lang="zh-TW" altLang="en-US" sz="2400" b="1" dirty="0">
                <a:ea typeface="Hiragino Sans GB W3" panose="020B0300000000000000" pitchFamily="34" charset="-122"/>
                <a:sym typeface="News Gothic MT" charset="0"/>
              </a:rPr>
              <a:t>挑選新聞</a:t>
            </a:r>
            <a:endParaRPr lang="zh-CN" altLang="zh-CN" sz="2400" b="1" dirty="0">
              <a:ea typeface="Hiragino Sans GB W3" panose="020B03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70757" y="286243"/>
            <a:ext cx="364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HelveticaNeueLT Pro 77 BdCn" panose="020B0706030502030204" pitchFamily="34" charset="0"/>
              </a:rPr>
              <a:t>06</a:t>
            </a:r>
            <a:endParaRPr lang="zh-CN" altLang="en-US" b="1" dirty="0"/>
          </a:p>
        </p:txBody>
      </p:sp>
      <p:sp>
        <p:nvSpPr>
          <p:cNvPr id="23" name="矩形 39"/>
          <p:cNvSpPr/>
          <p:nvPr/>
        </p:nvSpPr>
        <p:spPr>
          <a:xfrm>
            <a:off x="293627" y="101796"/>
            <a:ext cx="1574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S</a:t>
            </a:r>
            <a:r>
              <a:rPr lang="en-US" altLang="zh-TW" sz="32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olution</a:t>
            </a:r>
            <a:endParaRPr lang="zh-CN" altLang="zh-CN" sz="32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31" name="矩形 55"/>
          <p:cNvSpPr/>
          <p:nvPr/>
        </p:nvSpPr>
        <p:spPr>
          <a:xfrm>
            <a:off x="3033220" y="2066010"/>
            <a:ext cx="4941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News Gothic MT" charset="0"/>
              </a:rPr>
              <a:t>從</a:t>
            </a:r>
            <a:r>
              <a:rPr lang="en-US" altLang="zh-TW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News Gothic MT" charset="0"/>
              </a:rPr>
              <a:t>Yahoo</a:t>
            </a: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News Gothic MT" charset="0"/>
              </a:rPr>
              <a:t>新聞中</a:t>
            </a:r>
            <a:r>
              <a:rPr lang="en-US" altLang="zh-TW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News Gothic MT" charset="0"/>
              </a:rPr>
              <a:t>2016-2018</a:t>
            </a: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News Gothic MT" charset="0"/>
              </a:rPr>
              <a:t>年新聞資料，利用人工</a:t>
            </a:r>
            <a:r>
              <a:rPr lang="en-US" altLang="zh-TW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News Gothic MT" charset="0"/>
              </a:rPr>
              <a:t>label</a:t>
            </a: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News Gothic MT" charset="0"/>
              </a:rPr>
              <a:t>挑選出成份股相關資料。</a:t>
            </a:r>
            <a:endParaRPr lang="zh-CN" altLang="en-US" sz="1800" b="1" dirty="0">
              <a:solidFill>
                <a:schemeClr val="bg1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33" y="1372392"/>
            <a:ext cx="6695309" cy="5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">
        <p14:flythrough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20988E-6 L -1.11111E-6 0.08765 " pathEditMode="relative" rAng="0" ptsTypes="AA">
                                      <p:cBhvr>
                                        <p:cTn id="15" dur="12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809869" y="1691425"/>
            <a:ext cx="1487836" cy="148783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09869" y="2204510"/>
            <a:ext cx="1556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bg1"/>
                </a:solidFill>
                <a:latin typeface="HelveticaNeueLT Pro 67 MdCn" panose="020B0606030502030204" pitchFamily="34" charset="0"/>
              </a:defRPr>
            </a:lvl1pPr>
          </a:lstStyle>
          <a:p>
            <a:r>
              <a:rPr lang="zh-TW" altLang="en-US" sz="2400" b="1" dirty="0">
                <a:ea typeface="Hiragino Sans GB W3" panose="020B0300000000000000" pitchFamily="34" charset="-122"/>
                <a:sym typeface="News Gothic MT" charset="0"/>
              </a:rPr>
              <a:t>股價訊息</a:t>
            </a:r>
            <a:endParaRPr lang="zh-CN" altLang="zh-CN" sz="2400" b="1" dirty="0">
              <a:ea typeface="Hiragino Sans GB W3" panose="020B0300000000000000" pitchFamily="34" charset="-122"/>
            </a:endParaRPr>
          </a:p>
          <a:p>
            <a:endParaRPr lang="zh-CN" altLang="zh-CN" sz="2400" b="1" dirty="0">
              <a:ea typeface="Hiragino Sans GB W3" panose="020B03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70757" y="286243"/>
            <a:ext cx="364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HelveticaNeueLT Pro 77 BdCn" panose="020B0706030502030204" pitchFamily="34" charset="0"/>
              </a:rPr>
              <a:t>07</a:t>
            </a:r>
            <a:endParaRPr lang="zh-CN" altLang="en-US" b="1" dirty="0"/>
          </a:p>
        </p:txBody>
      </p:sp>
      <p:sp>
        <p:nvSpPr>
          <p:cNvPr id="23" name="矩形 39"/>
          <p:cNvSpPr/>
          <p:nvPr/>
        </p:nvSpPr>
        <p:spPr>
          <a:xfrm>
            <a:off x="293627" y="101796"/>
            <a:ext cx="1574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S</a:t>
            </a:r>
            <a:r>
              <a:rPr lang="en-US" altLang="zh-TW" sz="32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olution</a:t>
            </a:r>
            <a:endParaRPr lang="zh-CN" altLang="zh-CN" sz="32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31" name="矩形 55"/>
          <p:cNvSpPr/>
          <p:nvPr/>
        </p:nvSpPr>
        <p:spPr>
          <a:xfrm>
            <a:off x="3033220" y="952739"/>
            <a:ext cx="52375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收集個股股價資訊，</a:t>
            </a:r>
            <a:r>
              <a:rPr lang="zh-TW" altLang="en-US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若與前一日收盤價</a:t>
            </a:r>
            <a:r>
              <a:rPr lang="zh-TW" altLang="en-US" sz="1800" b="1" dirty="0">
                <a:solidFill>
                  <a:schemeClr val="bg1">
                    <a:lumMod val="9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相差</a:t>
            </a:r>
            <a:r>
              <a:rPr lang="en-US" altLang="zh-TW" sz="1800" b="1" dirty="0">
                <a:solidFill>
                  <a:schemeClr val="bg1">
                    <a:lumMod val="9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2%</a:t>
            </a:r>
            <a:r>
              <a:rPr lang="zh-TW" altLang="en-US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以上，歸類為上漲或下跌</a:t>
            </a: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屬性日，並針對前一日新聞進行分析。</a:t>
            </a:r>
            <a:endParaRPr lang="zh-CN" altLang="en-US" sz="1800" b="1" dirty="0">
              <a:solidFill>
                <a:schemeClr val="bg1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向上箭號 2"/>
          <p:cNvSpPr/>
          <p:nvPr/>
        </p:nvSpPr>
        <p:spPr>
          <a:xfrm>
            <a:off x="4514127" y="2847371"/>
            <a:ext cx="416688" cy="1088021"/>
          </a:xfrm>
          <a:prstGeom prst="upArrow">
            <a:avLst>
              <a:gd name="adj1" fmla="val 27427"/>
              <a:gd name="adj2" fmla="val 66228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向上箭號 8"/>
          <p:cNvSpPr/>
          <p:nvPr/>
        </p:nvSpPr>
        <p:spPr>
          <a:xfrm rot="10800000">
            <a:off x="6799997" y="2847371"/>
            <a:ext cx="416688" cy="1088021"/>
          </a:xfrm>
          <a:prstGeom prst="upArrow">
            <a:avLst>
              <a:gd name="adj1" fmla="val 27427"/>
              <a:gd name="adj2" fmla="val 66228"/>
            </a:avLst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670341" y="3035507"/>
            <a:ext cx="1076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b="1" dirty="0" smtClean="0">
                <a:solidFill>
                  <a:srgbClr val="C00000"/>
                </a:solidFill>
              </a:rPr>
              <a:t>+2%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上漲日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931894" y="3035507"/>
            <a:ext cx="10764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b="1" dirty="0" smtClean="0">
                <a:solidFill>
                  <a:schemeClr val="accent6">
                    <a:lumMod val="50000"/>
                  </a:schemeClr>
                </a:solidFill>
              </a:rPr>
              <a:t>-2%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accent6">
                    <a:lumMod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下跌日</a:t>
            </a:r>
            <a:endParaRPr lang="zh-TW" altLang="en-US" sz="2000" b="1" dirty="0">
              <a:solidFill>
                <a:schemeClr val="accent6">
                  <a:lumMod val="5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">
        <p14:flythrough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7.40741E-7 L -1.11111E-6 0.08765 " pathEditMode="relative" rAng="0" ptsTypes="AA">
                                      <p:cBhvr>
                                        <p:cTn id="15" dur="12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809869" y="1691425"/>
            <a:ext cx="1487836" cy="148783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0784" y="1978932"/>
            <a:ext cx="155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bg1"/>
                </a:solidFill>
                <a:latin typeface="HelveticaNeueLT Pro 67 MdCn" panose="020B0606030502030204" pitchFamily="34" charset="0"/>
              </a:defRPr>
            </a:lvl1pPr>
          </a:lstStyle>
          <a:p>
            <a:r>
              <a:rPr lang="zh-TW" altLang="en-US" sz="2400" b="1" dirty="0">
                <a:ea typeface="Hiragino Sans GB W3" panose="020B0300000000000000" pitchFamily="34" charset="-122"/>
                <a:sym typeface="News Gothic MT" charset="0"/>
              </a:rPr>
              <a:t>訓練</a:t>
            </a:r>
            <a:r>
              <a:rPr lang="en-US" altLang="zh-TW" sz="2400" b="1" dirty="0">
                <a:ea typeface="Hiragino Sans GB W3" panose="020B0300000000000000" pitchFamily="34" charset="-122"/>
                <a:sym typeface="News Gothic MT" charset="0"/>
              </a:rPr>
              <a:t>model</a:t>
            </a:r>
            <a:r>
              <a:rPr lang="zh-CN" altLang="zh-CN" sz="2400" b="1" dirty="0">
                <a:ea typeface="Hiragino Sans GB W3" panose="020B0300000000000000" pitchFamily="34" charset="-122"/>
                <a:sym typeface="News Gothic MT" charset="0"/>
              </a:rPr>
              <a:t> </a:t>
            </a:r>
            <a:endParaRPr lang="zh-CN" altLang="zh-CN" sz="2400" b="1" dirty="0">
              <a:ea typeface="Hiragino Sans GB W3" panose="020B0300000000000000" pitchFamily="34" charset="-122"/>
            </a:endParaRPr>
          </a:p>
          <a:p>
            <a:endParaRPr lang="zh-CN" altLang="zh-CN" sz="2400" b="1" dirty="0">
              <a:ea typeface="Hiragino Sans GB W3" panose="020B03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70757" y="286243"/>
            <a:ext cx="364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HelveticaNeueLT Pro 77 BdCn" panose="020B0706030502030204" pitchFamily="34" charset="0"/>
              </a:rPr>
              <a:t>08</a:t>
            </a:r>
            <a:endParaRPr lang="zh-CN" altLang="en-US" b="1" dirty="0"/>
          </a:p>
        </p:txBody>
      </p:sp>
      <p:sp>
        <p:nvSpPr>
          <p:cNvPr id="23" name="矩形 39"/>
          <p:cNvSpPr/>
          <p:nvPr/>
        </p:nvSpPr>
        <p:spPr>
          <a:xfrm>
            <a:off x="293627" y="101796"/>
            <a:ext cx="1574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S</a:t>
            </a:r>
            <a:r>
              <a:rPr lang="en-US" altLang="zh-TW" sz="32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olution</a:t>
            </a:r>
            <a:endParaRPr lang="zh-CN" altLang="zh-CN" sz="32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2" name="矩形 55"/>
          <p:cNvSpPr/>
          <p:nvPr/>
        </p:nvSpPr>
        <p:spPr>
          <a:xfrm>
            <a:off x="2837054" y="811952"/>
            <a:ext cx="49411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利用</a:t>
            </a:r>
            <a:r>
              <a:rPr lang="en-US" altLang="zh-TW" sz="1800" b="1" dirty="0" err="1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Jieba</a:t>
            </a: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切字，訓練</a:t>
            </a:r>
            <a:r>
              <a:rPr lang="en-US" altLang="zh-TW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word2vector</a:t>
            </a:r>
            <a:r>
              <a:rPr lang="zh-TW" altLang="en-US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，</a:t>
            </a:r>
            <a:r>
              <a:rPr lang="en-US" altLang="zh-TW" sz="1800" b="1" dirty="0" err="1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tf-idf</a:t>
            </a:r>
            <a:r>
              <a:rPr lang="zh-TW" altLang="en-US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文章中前</a:t>
            </a:r>
            <a:r>
              <a:rPr lang="en-US" altLang="zh-TW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50</a:t>
            </a:r>
            <a:r>
              <a:rPr lang="zh-TW" altLang="en-US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大重要關鍵字，嵌入</a:t>
            </a:r>
            <a:r>
              <a:rPr lang="en-US" altLang="zh-TW" sz="1800" b="1" dirty="0" smtClean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word2vector</a:t>
            </a:r>
            <a:r>
              <a:rPr lang="zh-TW" altLang="en-US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，利用</a:t>
            </a:r>
            <a:r>
              <a:rPr lang="en-US" altLang="zh-TW" sz="1800" b="1" dirty="0" err="1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svm</a:t>
            </a:r>
            <a:r>
              <a:rPr lang="zh-TW" altLang="en-US" sz="1800" b="1" dirty="0">
                <a:solidFill>
                  <a:schemeClr val="bg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訓練模型。</a:t>
            </a:r>
            <a:endParaRPr lang="zh-CN" altLang="en-US" sz="1800" b="1" dirty="0">
              <a:solidFill>
                <a:schemeClr val="bg1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矩形 39"/>
          <p:cNvSpPr/>
          <p:nvPr/>
        </p:nvSpPr>
        <p:spPr>
          <a:xfrm>
            <a:off x="2686425" y="3226811"/>
            <a:ext cx="725123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TW" altLang="en-US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通訊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4" name="矩形 39"/>
          <p:cNvSpPr/>
          <p:nvPr/>
        </p:nvSpPr>
        <p:spPr>
          <a:xfrm>
            <a:off x="7022414" y="2668345"/>
            <a:ext cx="64604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TW" altLang="en-US" sz="1800" b="1" dirty="0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電子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5" name="矩形 39"/>
          <p:cNvSpPr/>
          <p:nvPr/>
        </p:nvSpPr>
        <p:spPr>
          <a:xfrm>
            <a:off x="6162847" y="4126744"/>
            <a:ext cx="712723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TW" altLang="en-US" sz="1800" b="1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網路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20" name="矩形 39"/>
          <p:cNvSpPr/>
          <p:nvPr/>
        </p:nvSpPr>
        <p:spPr>
          <a:xfrm>
            <a:off x="4788334" y="2971315"/>
            <a:ext cx="710449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TW" altLang="en-US" sz="1800" b="1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金融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21" name="矩形 39"/>
          <p:cNvSpPr/>
          <p:nvPr/>
        </p:nvSpPr>
        <p:spPr>
          <a:xfrm>
            <a:off x="4598697" y="3804573"/>
            <a:ext cx="710362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TW" altLang="en-US" sz="1800" b="1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保險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22" name="矩形 39"/>
          <p:cNvSpPr/>
          <p:nvPr/>
        </p:nvSpPr>
        <p:spPr>
          <a:xfrm>
            <a:off x="3281784" y="4001180"/>
            <a:ext cx="699907" cy="373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TW" altLang="en-US" sz="1800" b="1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科技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24" name="矩形 39"/>
          <p:cNvSpPr/>
          <p:nvPr/>
        </p:nvSpPr>
        <p:spPr>
          <a:xfrm>
            <a:off x="6875570" y="3411477"/>
            <a:ext cx="90261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TW" altLang="en-US" sz="1800" b="1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半導體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5621713" y="2465683"/>
            <a:ext cx="698493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TW" altLang="en-US" sz="1800" b="1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手機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26" name="矩形 39"/>
          <p:cNvSpPr/>
          <p:nvPr/>
        </p:nvSpPr>
        <p:spPr>
          <a:xfrm>
            <a:off x="3506344" y="2579096"/>
            <a:ext cx="76711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TW" altLang="en-US" sz="1800" b="1" smtClean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食品</a:t>
            </a:r>
            <a:endParaRPr lang="zh-CN" altLang="zh-CN" sz="1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13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">
        <p14:flythrough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20988E-6 L 2.22222E-6 0.08766 " pathEditMode="relative" rAng="0" ptsTypes="AA">
                                      <p:cBhvr>
                                        <p:cTn id="15" dur="12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1cfc2e384abf62c5fcb7108bba5b8bfd7a50cf"/>
</p:tagLst>
</file>

<file path=ppt/theme/theme1.xml><?xml version="1.0" encoding="utf-8"?>
<a:theme xmlns:a="http://schemas.openxmlformats.org/drawingml/2006/main" name="第一PPT模板网-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4258</TotalTime>
  <Words>497</Words>
  <Application>Microsoft Macintosh PowerPoint</Application>
  <PresentationFormat>如螢幕大小 (16:9)</PresentationFormat>
  <Paragraphs>116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8" baseType="lpstr">
      <vt:lpstr>Calibri</vt:lpstr>
      <vt:lpstr>Calibri Light</vt:lpstr>
      <vt:lpstr>Franklin Gothic Medium Cond</vt:lpstr>
      <vt:lpstr>Heiti TC Light</vt:lpstr>
      <vt:lpstr>HelveticaNeueLT Pro 67 MdCn</vt:lpstr>
      <vt:lpstr>HelveticaNeueLT Pro 77 BdCn</vt:lpstr>
      <vt:lpstr>Hiragino Sans GB W3</vt:lpstr>
      <vt:lpstr>Microsoft JhengHei</vt:lpstr>
      <vt:lpstr>News Gothic MT</vt:lpstr>
      <vt:lpstr>Open Sans</vt:lpstr>
      <vt:lpstr>Wingdings</vt:lpstr>
      <vt:lpstr>宋体</vt:lpstr>
      <vt:lpstr>新細明體</vt:lpstr>
      <vt:lpstr>Arial</vt:lpstr>
      <vt:lpstr>第一PPT模板网-WWW.1PPT.COM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夏酷工作室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Microsoft Office 使用者</cp:lastModifiedBy>
  <cp:revision>77</cp:revision>
  <dcterms:created xsi:type="dcterms:W3CDTF">2015-03-16T03:11:49Z</dcterms:created>
  <dcterms:modified xsi:type="dcterms:W3CDTF">2019-06-16T16:43:40Z</dcterms:modified>
  <cp:category>第一PPT模板网-WWW.1PPT.COM</cp:category>
  <cp:contentStatus>第一PPT模板网-WWW.1PPT.COM</cp:contentStatus>
</cp:coreProperties>
</file>