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906" r:id="rId1"/>
  </p:sldMasterIdLst>
  <p:notesMasterIdLst>
    <p:notesMasterId r:id="rId65"/>
  </p:notesMasterIdLst>
  <p:handoutMasterIdLst>
    <p:handoutMasterId r:id="rId66"/>
  </p:handoutMasterIdLst>
  <p:sldIdLst>
    <p:sldId id="257" r:id="rId2"/>
    <p:sldId id="327" r:id="rId3"/>
    <p:sldId id="260" r:id="rId4"/>
    <p:sldId id="262" r:id="rId5"/>
    <p:sldId id="263" r:id="rId6"/>
    <p:sldId id="261" r:id="rId7"/>
    <p:sldId id="264" r:id="rId8"/>
    <p:sldId id="267" r:id="rId9"/>
    <p:sldId id="328" r:id="rId10"/>
    <p:sldId id="265" r:id="rId11"/>
    <p:sldId id="329" r:id="rId12"/>
    <p:sldId id="331" r:id="rId13"/>
    <p:sldId id="330" r:id="rId14"/>
    <p:sldId id="332" r:id="rId15"/>
    <p:sldId id="333" r:id="rId16"/>
    <p:sldId id="335" r:id="rId17"/>
    <p:sldId id="336" r:id="rId18"/>
    <p:sldId id="337" r:id="rId19"/>
    <p:sldId id="338" r:id="rId20"/>
    <p:sldId id="339" r:id="rId21"/>
    <p:sldId id="340" r:id="rId22"/>
    <p:sldId id="341" r:id="rId23"/>
    <p:sldId id="343" r:id="rId24"/>
    <p:sldId id="342" r:id="rId25"/>
    <p:sldId id="344" r:id="rId26"/>
    <p:sldId id="345" r:id="rId27"/>
    <p:sldId id="346" r:id="rId28"/>
    <p:sldId id="347" r:id="rId29"/>
    <p:sldId id="355" r:id="rId30"/>
    <p:sldId id="348" r:id="rId31"/>
    <p:sldId id="349" r:id="rId32"/>
    <p:sldId id="350" r:id="rId33"/>
    <p:sldId id="351" r:id="rId34"/>
    <p:sldId id="352" r:id="rId35"/>
    <p:sldId id="353" r:id="rId36"/>
    <p:sldId id="334" r:id="rId37"/>
    <p:sldId id="354"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8" r:id="rId60"/>
    <p:sldId id="380" r:id="rId61"/>
    <p:sldId id="381" r:id="rId62"/>
    <p:sldId id="382" r:id="rId63"/>
    <p:sldId id="379" r:id="rId6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2pPr>
    <a:lvl3pPr marL="9144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3pPr>
    <a:lvl4pPr marL="13716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4pPr>
    <a:lvl5pPr marL="1828800" algn="l" rtl="0" eaLnBrk="0" fontAlgn="base" hangingPunct="0">
      <a:spcBef>
        <a:spcPct val="0"/>
      </a:spcBef>
      <a:spcAft>
        <a:spcPct val="0"/>
      </a:spcAft>
      <a:defRPr sz="2400" kern="1200">
        <a:solidFill>
          <a:schemeClr val="tx1"/>
        </a:solidFill>
        <a:latin typeface="Arial" pitchFamily="-112" charset="0"/>
        <a:ea typeface="ＭＳ Ｐゴシック" pitchFamily="-112" charset="-128"/>
        <a:cs typeface="ＭＳ Ｐゴシック" pitchFamily="-112" charset="-128"/>
      </a:defRPr>
    </a:lvl5pPr>
    <a:lvl6pPr marL="22860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6pPr>
    <a:lvl7pPr marL="27432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7pPr>
    <a:lvl8pPr marL="32004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8pPr>
    <a:lvl9pPr marL="3657600" algn="l" defTabSz="457200" rtl="0" eaLnBrk="1" latinLnBrk="0" hangingPunct="1">
      <a:defRPr sz="2400" kern="1200">
        <a:solidFill>
          <a:schemeClr val="tx1"/>
        </a:solidFill>
        <a:latin typeface="Arial" pitchFamily="-112" charset="0"/>
        <a:ea typeface="ＭＳ Ｐゴシック" pitchFamily="-112" charset="-128"/>
        <a:cs typeface="ＭＳ Ｐゴシック" pitchFamily="-112" charset="-128"/>
      </a:defRPr>
    </a:lvl9pPr>
  </p:defaultTextStyle>
  <p:extLst>
    <p:ext uri="{EFAFB233-063F-42B5-8137-9DF3F51BA10A}">
      <p15:sldGuideLst xmlns:p15="http://schemas.microsoft.com/office/powerpoint/2012/main" xmlns="">
        <p15:guide id="1" orient="horz" pos="402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628" autoAdjust="0"/>
  </p:normalViewPr>
  <p:slideViewPr>
    <p:cSldViewPr>
      <p:cViewPr varScale="1">
        <p:scale>
          <a:sx n="103" d="100"/>
          <a:sy n="103" d="100"/>
        </p:scale>
        <p:origin x="-198" y="-96"/>
      </p:cViewPr>
      <p:guideLst>
        <p:guide orient="horz" pos="4029"/>
        <p:guide pos="2880"/>
      </p:guideLst>
    </p:cSldViewPr>
  </p:slideViewPr>
  <p:outlineViewPr>
    <p:cViewPr>
      <p:scale>
        <a:sx n="33" d="100"/>
        <a:sy n="33" d="100"/>
      </p:scale>
      <p:origin x="0" y="43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61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1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287383-F0FC-4542-9978-580EA618A9D9}" type="slidenum">
              <a:rPr lang="en-US"/>
              <a:pPr>
                <a:defRPr/>
              </a:pPr>
              <a:t>‹#›</a:t>
            </a:fld>
            <a:endParaRPr lang="en-US"/>
          </a:p>
        </p:txBody>
      </p:sp>
    </p:spTree>
    <p:extLst>
      <p:ext uri="{BB962C8B-B14F-4D97-AF65-F5344CB8AC3E}">
        <p14:creationId xmlns:p14="http://schemas.microsoft.com/office/powerpoint/2010/main" val="19715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9055988-80A4-3445-94CF-A528503FE4D3}" type="slidenum">
              <a:rPr lang="en-US"/>
              <a:pPr>
                <a:defRPr/>
              </a:pPr>
              <a:t>‹#›</a:t>
            </a:fld>
            <a:endParaRPr lang="en-US"/>
          </a:p>
        </p:txBody>
      </p:sp>
    </p:spTree>
    <p:extLst>
      <p:ext uri="{BB962C8B-B14F-4D97-AF65-F5344CB8AC3E}">
        <p14:creationId xmlns:p14="http://schemas.microsoft.com/office/powerpoint/2010/main" val="11964907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2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6C7D2705-80D6-7341-8013-AF3D59D62E84}" type="slidenum">
              <a:rPr lang="en-US"/>
              <a:pPr/>
              <a:t>1</a:t>
            </a:fld>
            <a:endParaRPr lang="en-US"/>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dirty="0">
              <a:latin typeface="Arial" pitchFamily="-112" charset="0"/>
              <a:ea typeface="ＭＳ Ｐゴシック" pitchFamily="-112" charset="-128"/>
            </a:endParaRPr>
          </a:p>
        </p:txBody>
      </p:sp>
    </p:spTree>
    <p:extLst>
      <p:ext uri="{BB962C8B-B14F-4D97-AF65-F5344CB8AC3E}">
        <p14:creationId xmlns:p14="http://schemas.microsoft.com/office/powerpoint/2010/main" val="392934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221283F-4728-FB44-8175-386A587F233C}" type="slidenum">
              <a:rPr lang="en-US"/>
              <a:pPr/>
              <a:t>3</a:t>
            </a:fld>
            <a:endParaRPr lang="en-US"/>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244189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F1A5ABC-B65B-2A4A-8843-06F5D378F9F1}" type="slidenum">
              <a:rPr lang="en-US"/>
              <a:pPr/>
              <a:t>4</a:t>
            </a:fld>
            <a:endParaRPr lang="en-US"/>
          </a:p>
        </p:txBody>
      </p:sp>
      <p:sp>
        <p:nvSpPr>
          <p:cNvPr id="29699" name="Rectangle 2"/>
          <p:cNvSpPr>
            <a:spLocks noGrp="1" noRot="1" noChangeAspect="1" noChangeArrowheads="1" noTextEdit="1"/>
          </p:cNvSpPr>
          <p:nvPr>
            <p:ph type="sldImg"/>
          </p:nvPr>
        </p:nvSpPr>
        <p:spPr>
          <a:solidFill>
            <a:srgbClr val="FFFFFF"/>
          </a:solidFill>
          <a:ln/>
        </p:spPr>
      </p:sp>
      <p:sp>
        <p:nvSpPr>
          <p:cNvPr id="2970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8086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F3962258-985D-F448-801E-1CF5CA5DBE5A}" type="slidenum">
              <a:rPr lang="en-US"/>
              <a:pPr/>
              <a:t>5</a:t>
            </a:fld>
            <a:endParaRPr lang="en-US"/>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33043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4BC93295-20D7-BE43-B11D-5BFEFA44E640}" type="slidenum">
              <a:rPr lang="en-US"/>
              <a:pPr/>
              <a:t>6</a:t>
            </a:fld>
            <a:endParaRPr lang="en-US"/>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608684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082EE18-B804-CB46-90F7-AB1966680C02}" type="slidenum">
              <a:rPr lang="en-US"/>
              <a:pPr/>
              <a:t>7</a:t>
            </a:fld>
            <a:endParaRPr lang="en-US"/>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367660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ED9006FC-111C-1C43-B39B-B3BED441CFB1}" type="slidenum">
              <a:rPr lang="en-US"/>
              <a:pPr/>
              <a:t>8</a:t>
            </a:fld>
            <a:endParaRPr lang="en-US"/>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1094734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286E6414-4839-224B-99D4-ECE3B6D3D639}" type="slidenum">
              <a:rPr lang="en-US"/>
              <a:pPr/>
              <a:t>10</a:t>
            </a:fld>
            <a:endParaRPr lang="en-US"/>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xfrm>
            <a:off x="685800" y="4343400"/>
            <a:ext cx="5486400" cy="4114800"/>
          </a:xfrm>
          <a:solidFill>
            <a:srgbClr val="FFFFFF"/>
          </a:solidFill>
          <a:ln>
            <a:solidFill>
              <a:srgbClr val="000000"/>
            </a:solidFill>
          </a:ln>
        </p:spPr>
        <p:txBody>
          <a:bodyPr/>
          <a:lstStyle/>
          <a:p>
            <a:pPr eaLnBrk="1" hangingPunct="1"/>
            <a:endParaRPr lang="en-AU">
              <a:latin typeface="Arial" pitchFamily="-112" charset="0"/>
              <a:ea typeface="ＭＳ Ｐゴシック" pitchFamily="-112" charset="-128"/>
            </a:endParaRPr>
          </a:p>
        </p:txBody>
      </p:sp>
    </p:spTree>
    <p:extLst>
      <p:ext uri="{BB962C8B-B14F-4D97-AF65-F5344CB8AC3E}">
        <p14:creationId xmlns:p14="http://schemas.microsoft.com/office/powerpoint/2010/main" val="53547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4A6734C-E115-4BC5-9FB0-F9BF6FABFDA0}" type="datetimeFigureOut">
              <a:rPr lang="en-US" smtClean="0"/>
              <a:pPr/>
              <a:t>5/9/2014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D739C4FB-7D33-419B-8833-D1372BFD11C8}" type="slidenum">
              <a:rPr lang="en-US" smtClean="0"/>
              <a:pPr/>
              <a:t>‹#›</a:t>
            </a:fld>
            <a:endParaRPr lang="en-US"/>
          </a:p>
        </p:txBody>
      </p:sp>
      <p:sp>
        <p:nvSpPr>
          <p:cNvPr id="8" name="Title 7"/>
          <p:cNvSpPr>
            <a:spLocks noGrp="1"/>
          </p:cNvSpPr>
          <p:nvPr>
            <p:ph type="ctrTitle"/>
          </p:nvPr>
        </p:nvSpPr>
        <p:spPr>
          <a:xfrm>
            <a:off x="471356" y="4343400"/>
            <a:ext cx="8215444" cy="1975104"/>
          </a:xfrm>
        </p:spPr>
        <p:txBody>
          <a:bodyPr/>
          <a:lstStyle>
            <a:lvl1pPr marR="9144" algn="l">
              <a:defRPr sz="4000" b="1" cap="all" spc="0" baseline="0">
                <a:effectLst>
                  <a:reflection blurRad="12700" stA="34000" endA="740" endPos="53000" dir="5400000" sy="-100000" algn="bl" rotWithShape="0"/>
                </a:effectLst>
                <a:latin typeface="Arial Black"/>
                <a:cs typeface="Arial Black"/>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471356" y="2834640"/>
            <a:ext cx="8215444"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FABEB-0F02-3F49-98AC-5304C134F2CF}"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8FF027-119A-8A43-A99E-5451E3AEDB9E}"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Arial Unicode MS"/>
                <a:cs typeface="Arial Unicode MS"/>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r>
              <a:rPr lang="en-CA" smtClean="0"/>
              <a:t>6/3/2007</a:t>
            </a: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B8B984A-5AFF-7643-AE60-6D8D11294076}"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Arial Unicode MS"/>
            </a:endParaRPr>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A6734C-E115-4BC5-9FB0-F9BF6FABFDA0}" type="datetimeFigureOut">
              <a:rPr lang="en-US" smtClean="0"/>
              <a:pPr/>
              <a:t>5/9/2014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9C4FB-7D33-419B-8833-D1372BFD11C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706902" y="512064"/>
            <a:ext cx="8156448" cy="777240"/>
          </a:xfrm>
        </p:spPr>
        <p:txBody>
          <a:bodyPr tIns="64008"/>
          <a:lstStyle>
            <a:lvl1pPr algn="l">
              <a:buNone/>
              <a:defRPr sz="3800" b="1" cap="none" spc="-150" baseline="0"/>
            </a:lvl1pPr>
          </a:lstStyle>
          <a:p>
            <a:r>
              <a:rPr kumimoji="0" lang="en-US" smtClean="0"/>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lvl1pPr>
              <a:defRPr b="0"/>
            </a:lvl1pPr>
          </a:lstStyle>
          <a:p>
            <a:r>
              <a:rPr kumimoji="0" lang="en-US" smtClean="0"/>
              <a:t>Click to edit Master title style</a:t>
            </a:r>
            <a:endParaRPr kumimoji="0" lang="en-US" dirty="0"/>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19BF3B-A1A0-EA47-A3DA-AD2B38F4FE2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sp>
        <p:nvSpPr>
          <p:cNvPr id="2" name="Title 1"/>
          <p:cNvSpPr>
            <a:spLocks noGrp="1"/>
          </p:cNvSpPr>
          <p:nvPr>
            <p:ph type="title"/>
          </p:nvPr>
        </p:nvSpPr>
        <p:spPr>
          <a:xfrm>
            <a:off x="504824" y="512064"/>
            <a:ext cx="7772400" cy="914400"/>
          </a:xfrm>
        </p:spPr>
        <p:txBody>
          <a:bodyPr anchor="t"/>
          <a:lstStyle>
            <a:lvl1pPr>
              <a:defRPr sz="4000" b="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r>
              <a:rPr lang="en-CA" smtClean="0"/>
              <a:t>6/3/2007</a:t>
            </a: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AA61E91-FF5D-F846-B568-E0A3DD590EF7}" type="slidenum">
              <a:rPr lang="en-CA" smtClean="0"/>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71356" y="512064"/>
            <a:ext cx="8215444" cy="914400"/>
          </a:xfrm>
        </p:spPr>
        <p:txBody>
          <a:bodyPr/>
          <a:lstStyle>
            <a:lvl1pPr>
              <a:defRPr sz="4000" cap="none" baseline="0"/>
            </a:lvl1pPr>
          </a:lstStyle>
          <a:p>
            <a:r>
              <a:rPr kumimoji="0" lang="en-US" smtClean="0"/>
              <a:t>Click to edit Master title style</a:t>
            </a:r>
            <a:endParaRPr kumimoji="0" lang="en-US" dirty="0"/>
          </a:p>
        </p:txBody>
      </p:sp>
      <p:sp>
        <p:nvSpPr>
          <p:cNvPr id="3" name="Date Placeholder 2"/>
          <p:cNvSpPr>
            <a:spLocks noGrp="1"/>
          </p:cNvSpPr>
          <p:nvPr>
            <p:ph type="dt" sz="half" idx="10"/>
          </p:nvPr>
        </p:nvSpPr>
        <p:spPr/>
        <p:txBody>
          <a:bodyPr/>
          <a:lstStyle/>
          <a:p>
            <a:pPr>
              <a:defRPr/>
            </a:pPr>
            <a:r>
              <a:rPr lang="en-CA" smtClean="0"/>
              <a:t>6/3/2007</a:t>
            </a:r>
            <a:endParaRPr lang="en-US"/>
          </a:p>
        </p:txBody>
      </p:sp>
      <p:sp>
        <p:nvSpPr>
          <p:cNvPr id="4" name="Footer Placeholder 3"/>
          <p:cNvSpPr>
            <a:spLocks noGrp="1"/>
          </p:cNvSpPr>
          <p:nvPr>
            <p:ph type="ftr" sz="quarter" idx="11"/>
          </p:nvPr>
        </p:nvSpPr>
        <p:spPr>
          <a:xfrm>
            <a:off x="471356" y="6416675"/>
            <a:ext cx="6005644" cy="365125"/>
          </a:xfrm>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B2451C39-31DD-6D4B-9BED-758CF6C1BA6A}" type="slidenum">
              <a:rPr lang="en-CA" smtClean="0"/>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CA" smtClean="0"/>
              <a:t>6/3/2007</a:t>
            </a: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78E758-6651-FD48-9795-34EBCDAFF83F}" type="slidenum">
              <a:rPr lang="en-CA" smtClean="0"/>
              <a:pPr>
                <a:defRPr/>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1356" y="273050"/>
            <a:ext cx="8444044" cy="1162050"/>
          </a:xfrm>
        </p:spPr>
        <p:txBody>
          <a:bodyPr anchor="ctr"/>
          <a:lstStyle>
            <a:lvl1pPr algn="l">
              <a:buNone/>
              <a:defRPr sz="3600" b="1"/>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471356"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155474" y="1435100"/>
            <a:ext cx="5759926"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Date Placeholder 4"/>
          <p:cNvSpPr>
            <a:spLocks noGrp="1"/>
          </p:cNvSpPr>
          <p:nvPr>
            <p:ph type="dt" sz="half" idx="10"/>
          </p:nvPr>
        </p:nvSpPr>
        <p:spPr/>
        <p:txBody>
          <a:bodyPr/>
          <a:lstStyle/>
          <a:p>
            <a:pPr>
              <a:defRPr/>
            </a:pPr>
            <a:r>
              <a:rPr lang="en-CA" smtClean="0"/>
              <a:t>6/3/2007</a:t>
            </a: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F2D86CC-5691-764B-9810-992AD5219DE6}"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Arial Unicode MS"/>
            </a:endParaRPr>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lstStyle>
          <a:p>
            <a:r>
              <a:rPr kumimoji="0" lang="en-US" smtClean="0"/>
              <a:t>Drag picture to placeholder or click icon to add</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pPr>
              <a:defRPr/>
            </a:pPr>
            <a:r>
              <a:rPr lang="en-CA" smtClean="0"/>
              <a:t>6/3/2007</a:t>
            </a:r>
            <a:endParaRPr lang="en-US"/>
          </a:p>
        </p:txBody>
      </p:sp>
      <p:sp>
        <p:nvSpPr>
          <p:cNvPr id="6" name="Footer Placeholder 5"/>
          <p:cNvSpPr>
            <a:spLocks noGrp="1"/>
          </p:cNvSpPr>
          <p:nvPr>
            <p:ph type="ftr" sz="quarter" idx="11"/>
          </p:nvPr>
        </p:nvSpPr>
        <p:spPr>
          <a:xfrm>
            <a:off x="914400" y="55499"/>
            <a:ext cx="5562600" cy="365125"/>
          </a:xfrm>
        </p:spPr>
        <p:txBody>
          <a:bodyPr/>
          <a:lstStyle/>
          <a:p>
            <a:pPr>
              <a:defRPr/>
            </a:pPr>
            <a:endParaRPr lang="en-US"/>
          </a:p>
        </p:txBody>
      </p:sp>
      <p:sp>
        <p:nvSpPr>
          <p:cNvPr id="7" name="Slide Number Placeholder 6"/>
          <p:cNvSpPr>
            <a:spLocks noGrp="1"/>
          </p:cNvSpPr>
          <p:nvPr>
            <p:ph type="sldNum" sz="quarter" idx="12"/>
          </p:nvPr>
        </p:nvSpPr>
        <p:spPr>
          <a:xfrm>
            <a:off x="8610600" y="55499"/>
            <a:ext cx="457200" cy="365125"/>
          </a:xfrm>
        </p:spPr>
        <p:txBody>
          <a:bodyPr/>
          <a:lstStyle/>
          <a:p>
            <a:pPr>
              <a:defRPr/>
            </a:pPr>
            <a:fld id="{5849FF77-C6B4-7744-B8DF-77AD89FF092A}" type="slidenum">
              <a:rPr lang="en-CA" smtClean="0"/>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71356" y="589037"/>
            <a:ext cx="8197981" cy="914400"/>
          </a:xfrm>
          <a:prstGeom prst="rect">
            <a:avLst/>
          </a:prstGeom>
        </p:spPr>
        <p:txBody>
          <a:bodyPr vert="horz" anchor="t">
            <a:no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71356" y="1783560"/>
            <a:ext cx="8215444"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latin typeface="Arial Unicode MS"/>
              </a:defRPr>
            </a:lvl1pPr>
          </a:lstStyle>
          <a:p>
            <a:pPr>
              <a:defRPr/>
            </a:pPr>
            <a:r>
              <a:rPr lang="en-CA" smtClean="0"/>
              <a:t>6/3/2007</a:t>
            </a:r>
            <a:endParaRPr lang="en-US"/>
          </a:p>
        </p:txBody>
      </p:sp>
      <p:sp>
        <p:nvSpPr>
          <p:cNvPr id="3" name="Footer Placeholder 2"/>
          <p:cNvSpPr>
            <a:spLocks noGrp="1"/>
          </p:cNvSpPr>
          <p:nvPr>
            <p:ph type="ftr" sz="quarter" idx="3"/>
          </p:nvPr>
        </p:nvSpPr>
        <p:spPr>
          <a:xfrm>
            <a:off x="471356" y="6416675"/>
            <a:ext cx="6005644" cy="365125"/>
          </a:xfrm>
          <a:prstGeom prst="rect">
            <a:avLst/>
          </a:prstGeom>
        </p:spPr>
        <p:txBody>
          <a:bodyPr vert="horz" anchor="b"/>
          <a:lstStyle>
            <a:lvl1pPr algn="r" eaLnBrk="1" latinLnBrk="0" hangingPunct="1">
              <a:defRPr kumimoji="0" sz="1100">
                <a:solidFill>
                  <a:schemeClr val="tx2"/>
                </a:solidFill>
                <a:latin typeface="Arial Unicode MS"/>
              </a:defRPr>
            </a:lvl1pPr>
          </a:lstStyle>
          <a:p>
            <a:pPr>
              <a:defRPr/>
            </a:pPr>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latin typeface="Arial Unicode MS"/>
              </a:defRPr>
            </a:lvl1pPr>
          </a:lstStyle>
          <a:p>
            <a:pPr>
              <a:defRPr/>
            </a:pPr>
            <a:fld id="{EC35641C-67A7-114A-98F7-F11FE16BC06A}" type="slidenum">
              <a:rPr lang="en-CA" smtClean="0"/>
              <a:pPr>
                <a:defRPr/>
              </a:pPr>
              <a:t>‹#›</a:t>
            </a:fld>
            <a:endParaRPr lang="en-CA"/>
          </a:p>
        </p:txBody>
      </p:sp>
    </p:spTree>
  </p:cSld>
  <p:clrMap bg1="dk1" tx1="lt1" bg2="dk2" tx2="lt2" accent1="accent1" accent2="accent2" accent3="accent3" accent4="accent4" accent5="accent5" accent6="accent6" hlink="hlink" folHlink="folHlink"/>
  <p:sldLayoutIdLst>
    <p:sldLayoutId id="2147484907" r:id="rId1"/>
    <p:sldLayoutId id="2147484908" r:id="rId2"/>
    <p:sldLayoutId id="2147484909" r:id="rId3"/>
    <p:sldLayoutId id="2147484910" r:id="rId4"/>
    <p:sldLayoutId id="2147484911" r:id="rId5"/>
    <p:sldLayoutId id="2147484912" r:id="rId6"/>
    <p:sldLayoutId id="2147484913" r:id="rId7"/>
    <p:sldLayoutId id="2147484914" r:id="rId8"/>
    <p:sldLayoutId id="2147484915" r:id="rId9"/>
    <p:sldLayoutId id="2147484916" r:id="rId10"/>
    <p:sldLayoutId id="2147484917" r:id="rId11"/>
  </p:sldLayoutIdLst>
  <p:hf hdr="0" ftr="0" dt="0"/>
  <p:txStyles>
    <p:titleStyle>
      <a:lvl1pPr algn="l" rtl="0" eaLnBrk="1" latinLnBrk="0" hangingPunct="1">
        <a:spcBef>
          <a:spcPct val="0"/>
        </a:spcBef>
        <a:buNone/>
        <a:defRPr kumimoji="0" sz="4000" b="1" kern="1200" spc="-100" baseline="0">
          <a:solidFill>
            <a:schemeClr val="tx2">
              <a:satMod val="200000"/>
            </a:schemeClr>
          </a:solidFill>
          <a:latin typeface="Arial Unicode MS"/>
          <a:ea typeface="+mj-ea"/>
          <a:cs typeface="Arial Unicode MS"/>
        </a:defRPr>
      </a:lvl1pPr>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Arial Unicode MS"/>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Arial Unicode MS"/>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Arial Unicode MS"/>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Arial Unicode MS"/>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Arial Unicode MS"/>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en.wikipedia.org/wiki/BD-J"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Coding_conventions" TargetMode="External"/><Relationship Id="rId2" Type="http://schemas.openxmlformats.org/officeDocument/2006/relationships/hyperlink" Target="http://docs.oracle.com/javase/tutorial/java/package/index.html"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docs.oracle.com/javase/7/docs/api/java/lang/String.html" TargetMode="External"/><Relationship Id="rId2" Type="http://schemas.openxmlformats.org/officeDocument/2006/relationships/hyperlink" Target="http://docs.oracle.com/javase/7/docs/api/java/lang/package-summary.html"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hyperlink" Target="http://en.wikipedia.org/wiki/Compile_time" TargetMode="Externa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hyperlink" Target="http://docs.oracle.com/javase/7/docs/api/java/math/package-summary.html" TargetMode="External"/><Relationship Id="rId2" Type="http://schemas.openxmlformats.org/officeDocument/2006/relationships/hyperlink" Target="http://docs.oracle.com/javase/7/docs/api/java/util/package-summary.html" TargetMode="External"/><Relationship Id="rId1" Type="http://schemas.openxmlformats.org/officeDocument/2006/relationships/slideLayout" Target="../slideLayouts/slideLayout6.xml"/><Relationship Id="rId5" Type="http://schemas.openxmlformats.org/officeDocument/2006/relationships/hyperlink" Target="http://docs.oracle.com/javase/tutorial/java/javaOO/enum.html" TargetMode="External"/><Relationship Id="rId4" Type="http://schemas.openxmlformats.org/officeDocument/2006/relationships/hyperlink" Target="http://docs.oracle.com/javase/tutorial/java/annotation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www.oracle.com/technetwork/java/codeconv-13841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hyperlink" Target="http://stackoverflow.com/questions/3539139/what-causes-a-new-maven-project-in-eclipse-to-use-java-1-5-instead-of-java-1-6-b"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hyperlink" Target="http://mvnrepository.com/" TargetMode="Externa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hyperlink" Target="http://en.wikipedia.org/wiki/Computer_file" TargetMode="External"/><Relationship Id="rId2" Type="http://schemas.openxmlformats.org/officeDocument/2006/relationships/hyperlink" Target="http://en.wikipedia.org/wiki/File_extension" TargetMode="External"/><Relationship Id="rId1" Type="http://schemas.openxmlformats.org/officeDocument/2006/relationships/slideLayout" Target="../slideLayouts/slideLayout6.xml"/><Relationship Id="rId5" Type="http://schemas.openxmlformats.org/officeDocument/2006/relationships/hyperlink" Target="http://en.wikipedia.org/wiki/Application_software" TargetMode="External"/><Relationship Id="rId4" Type="http://schemas.openxmlformats.org/officeDocument/2006/relationships/hyperlink" Target="http://en.wikipedia.org/wiki/Java_%28programming_language%29" TargetMode="External"/></Relationships>
</file>

<file path=ppt/slides/_rels/slide57.xml.rels><?xml version="1.0" encoding="UTF-8" standalone="yes"?>
<Relationships xmlns="http://schemas.openxmlformats.org/package/2006/relationships"><Relationship Id="rId2" Type="http://schemas.openxmlformats.org/officeDocument/2006/relationships/hyperlink" Target="http://mvnrepository.com/artifact/commons-configuration/commons-configuration/1.10"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mvnrepository.com/artifact/log4j/log4j/1.2.17"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eclipse.org/downloads/packages/eclipse-classic-372/indigosr2" TargetMode="External"/><Relationship Id="rId4" Type="http://schemas.openxmlformats.org/officeDocument/2006/relationships/hyperlink" Target="http://www.eclipse.org"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cs.armstrong.edu/liang/intro9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java.sun.com/docs/books/tutorial/index.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2"/>
          </p:nvPr>
        </p:nvSpPr>
        <p:spPr bwMode="auto">
          <a:xfrm>
            <a:off x="8582025" y="6356350"/>
            <a:ext cx="561975" cy="365125"/>
          </a:xfrm>
          <a:noFill/>
          <a:ln>
            <a:miter lim="800000"/>
            <a:headEnd/>
            <a:tailEnd/>
          </a:ln>
        </p:spPr>
        <p:txBody>
          <a:bodyPr wrap="square" numCol="1" anchorCtr="0" compatLnSpc="1">
            <a:prstTxWarp prst="textNoShape">
              <a:avLst/>
            </a:prstTxWarp>
          </a:bodyPr>
          <a:lstStyle/>
          <a:p>
            <a:fld id="{32C6BD68-2CDB-6144-9958-81934D321074}" type="slidenum">
              <a:rPr lang="en-US"/>
              <a:pPr/>
              <a:t>1</a:t>
            </a:fld>
            <a:endParaRPr lang="en-US"/>
          </a:p>
        </p:txBody>
      </p:sp>
      <p:sp>
        <p:nvSpPr>
          <p:cNvPr id="20483" name="Rectangle 2"/>
          <p:cNvSpPr>
            <a:spLocks noGrp="1" noChangeArrowheads="1"/>
          </p:cNvSpPr>
          <p:nvPr>
            <p:ph type="ctrTitle"/>
          </p:nvPr>
        </p:nvSpPr>
        <p:spPr/>
        <p:txBody>
          <a:bodyPr/>
          <a:lstStyle/>
          <a:p>
            <a:r>
              <a:rPr lang="en-CA" sz="3200" dirty="0">
                <a:latin typeface="Arial" pitchFamily="-112" charset="0"/>
              </a:rPr>
              <a:t>COMP </a:t>
            </a:r>
            <a:r>
              <a:rPr lang="en-CA" sz="3200" dirty="0" smtClean="0">
                <a:latin typeface="Arial" pitchFamily="-112" charset="0"/>
              </a:rPr>
              <a:t>2613</a:t>
            </a:r>
            <a:br>
              <a:rPr lang="en-CA" sz="3200" dirty="0" smtClean="0">
                <a:latin typeface="Arial" pitchFamily="-112" charset="0"/>
              </a:rPr>
            </a:br>
            <a:r>
              <a:rPr lang="en-US" sz="2800" dirty="0">
                <a:latin typeface="Arial" pitchFamily="-112" charset="0"/>
              </a:rPr>
              <a:t>Intermediate Java Programming</a:t>
            </a:r>
          </a:p>
        </p:txBody>
      </p:sp>
      <p:sp>
        <p:nvSpPr>
          <p:cNvPr id="20484" name="Rectangle 3"/>
          <p:cNvSpPr>
            <a:spLocks noGrp="1" noChangeArrowheads="1"/>
          </p:cNvSpPr>
          <p:nvPr>
            <p:ph type="subTitle" idx="1"/>
          </p:nvPr>
        </p:nvSpPr>
        <p:spPr/>
        <p:txBody>
          <a:bodyPr>
            <a:normAutofit/>
          </a:bodyPr>
          <a:lstStyle/>
          <a:p>
            <a:pPr>
              <a:buFont typeface="Wingdings" pitchFamily="-112" charset="2"/>
              <a:buNone/>
            </a:pPr>
            <a:r>
              <a:rPr lang="en-CA" sz="2200"/>
              <a:t>Part-time Studies</a:t>
            </a:r>
          </a:p>
          <a:p>
            <a:pPr>
              <a:buFont typeface="Wingdings" pitchFamily="-112" charset="2"/>
              <a:buNone/>
            </a:pPr>
            <a:r>
              <a:rPr lang="en-CA" sz="2200"/>
              <a:t>British Columbia Institute of Technology</a:t>
            </a:r>
            <a:endParaRPr lang="en-US" sz="22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1-09-10 at 4.09.13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200" y="2171700"/>
            <a:ext cx="3903687" cy="2781300"/>
          </a:xfrm>
          <a:prstGeom prst="rect">
            <a:avLst/>
          </a:prstGeom>
        </p:spPr>
      </p:pic>
      <p:sp>
        <p:nvSpPr>
          <p:cNvPr id="40962" name="Rectangle 2"/>
          <p:cNvSpPr>
            <a:spLocks noGrp="1" noChangeArrowheads="1"/>
          </p:cNvSpPr>
          <p:nvPr>
            <p:ph type="title"/>
          </p:nvPr>
        </p:nvSpPr>
        <p:spPr/>
        <p:txBody>
          <a:bodyPr/>
          <a:lstStyle/>
          <a:p>
            <a:r>
              <a:rPr lang="en-US" dirty="0"/>
              <a:t>Java </a:t>
            </a:r>
            <a:r>
              <a:rPr lang="en-US" dirty="0" err="1"/>
              <a:t>Flavours</a:t>
            </a:r>
            <a:endParaRPr lang="en-US" dirty="0">
              <a:solidFill>
                <a:srgbClr val="F0C802"/>
              </a:solidFill>
            </a:endParaRPr>
          </a:p>
        </p:txBody>
      </p:sp>
      <p:sp>
        <p:nvSpPr>
          <p:cNvPr id="40963"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90AAEE9-B4ED-9F4F-A9F3-55CC62C98AC1}" type="slidenum">
              <a:rPr lang="en-US"/>
              <a:pPr/>
              <a:t>10</a:t>
            </a:fld>
            <a:endParaRPr lang="en-US"/>
          </a:p>
        </p:txBody>
      </p:sp>
      <p:sp>
        <p:nvSpPr>
          <p:cNvPr id="40964" name="Text Box 3"/>
          <p:cNvSpPr txBox="1">
            <a:spLocks noChangeArrowheads="1"/>
          </p:cNvSpPr>
          <p:nvPr/>
        </p:nvSpPr>
        <p:spPr bwMode="auto">
          <a:xfrm>
            <a:off x="3362574" y="1381125"/>
            <a:ext cx="2418851" cy="707886"/>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solidFill>
                  <a:srgbClr val="FF6600"/>
                </a:solidFill>
                <a:latin typeface="Arial Black" pitchFamily="-112" charset="0"/>
              </a:rPr>
              <a:t>Java SE</a:t>
            </a:r>
          </a:p>
        </p:txBody>
      </p:sp>
      <p:sp>
        <p:nvSpPr>
          <p:cNvPr id="40965" name="Text Box 4"/>
          <p:cNvSpPr txBox="1">
            <a:spLocks noChangeArrowheads="1"/>
          </p:cNvSpPr>
          <p:nvPr/>
        </p:nvSpPr>
        <p:spPr bwMode="auto">
          <a:xfrm>
            <a:off x="444500" y="1401763"/>
            <a:ext cx="2527300"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ME</a:t>
            </a:r>
          </a:p>
        </p:txBody>
      </p:sp>
      <p:sp>
        <p:nvSpPr>
          <p:cNvPr id="40966" name="Text Box 5"/>
          <p:cNvSpPr txBox="1">
            <a:spLocks noChangeArrowheads="1"/>
          </p:cNvSpPr>
          <p:nvPr/>
        </p:nvSpPr>
        <p:spPr bwMode="auto">
          <a:xfrm>
            <a:off x="6324600" y="1347788"/>
            <a:ext cx="2414588" cy="808037"/>
          </a:xfrm>
          <a:prstGeom prst="rect">
            <a:avLst/>
          </a:prstGeom>
          <a:noFill/>
          <a:ln w="9525">
            <a:noFill/>
            <a:miter lim="800000"/>
            <a:headEnd/>
            <a:tailEnd/>
          </a:ln>
        </p:spPr>
        <p:txBody>
          <a:bodyPr wrap="none">
            <a:prstTxWarp prst="textNoShape">
              <a:avLst/>
            </a:prstTxWarp>
            <a:spAutoFit/>
          </a:bodyPr>
          <a:lstStyle/>
          <a:p>
            <a:pPr eaLnBrk="1" hangingPunct="1"/>
            <a:r>
              <a:rPr lang="en-US" sz="4000" b="1" dirty="0">
                <a:latin typeface="Arial Black" pitchFamily="-112" charset="0"/>
              </a:rPr>
              <a:t>Java EE</a:t>
            </a:r>
          </a:p>
        </p:txBody>
      </p:sp>
      <p:pic>
        <p:nvPicPr>
          <p:cNvPr id="14" name="Picture 13"/>
          <p:cNvPicPr>
            <a:picLocks noChangeAspect="1"/>
          </p:cNvPicPr>
          <p:nvPr/>
        </p:nvPicPr>
        <p:blipFill>
          <a:blip r:embed="rId4" cstate="print"/>
          <a:stretch>
            <a:fillRect/>
          </a:stretch>
        </p:blipFill>
        <p:spPr>
          <a:xfrm>
            <a:off x="457200" y="3124200"/>
            <a:ext cx="1930400" cy="2400300"/>
          </a:xfrm>
          <a:prstGeom prst="rect">
            <a:avLst/>
          </a:prstGeom>
        </p:spPr>
      </p:pic>
      <p:sp>
        <p:nvSpPr>
          <p:cNvPr id="15" name="Text Box 4"/>
          <p:cNvSpPr txBox="1">
            <a:spLocks noChangeArrowheads="1"/>
          </p:cNvSpPr>
          <p:nvPr/>
        </p:nvSpPr>
        <p:spPr bwMode="auto">
          <a:xfrm>
            <a:off x="1987238" y="5811262"/>
            <a:ext cx="2334092" cy="584776"/>
          </a:xfrm>
          <a:prstGeom prst="rect">
            <a:avLst/>
          </a:prstGeom>
          <a:noFill/>
          <a:ln w="9525">
            <a:noFill/>
            <a:miter lim="800000"/>
            <a:headEnd/>
            <a:tailEnd/>
          </a:ln>
        </p:spPr>
        <p:txBody>
          <a:bodyPr wrap="none">
            <a:prstTxWarp prst="textNoShape">
              <a:avLst/>
            </a:prstTxWarp>
            <a:spAutoFit/>
          </a:bodyPr>
          <a:lstStyle/>
          <a:p>
            <a:pPr eaLnBrk="1" hangingPunct="1"/>
            <a:r>
              <a:rPr lang="en-US" sz="3200" b="1" dirty="0" smtClean="0">
                <a:latin typeface="Arial Black" pitchFamily="-112" charset="0"/>
              </a:rPr>
              <a:t>Android...</a:t>
            </a:r>
            <a:endParaRPr lang="en-US" sz="3200" b="1" dirty="0">
              <a:latin typeface="Arial Black" pitchFamily="-112" charset="0"/>
            </a:endParaRPr>
          </a:p>
        </p:txBody>
      </p:sp>
      <p:cxnSp>
        <p:nvCxnSpPr>
          <p:cNvPr id="16" name="Straight Connector 15"/>
          <p:cNvCxnSpPr/>
          <p:nvPr/>
        </p:nvCxnSpPr>
        <p:spPr>
          <a:xfrm>
            <a:off x="1676400" y="5486402"/>
            <a:ext cx="533401" cy="380999"/>
          </a:xfrm>
          <a:prstGeom prst="line">
            <a:avLst/>
          </a:prstGeom>
          <a:ln>
            <a:tailEnd type="triangle" w="lg"/>
          </a:ln>
        </p:spPr>
        <p:style>
          <a:lnRef idx="2">
            <a:schemeClr val="accent1"/>
          </a:lnRef>
          <a:fillRef idx="0">
            <a:schemeClr val="accent1"/>
          </a:fillRef>
          <a:effectRef idx="1">
            <a:schemeClr val="accent1"/>
          </a:effectRef>
          <a:fontRef idx="minor">
            <a:schemeClr val="tx1"/>
          </a:fontRef>
        </p:style>
      </p:cxnSp>
      <p:pic>
        <p:nvPicPr>
          <p:cNvPr id="3" name="Picture 2" descr="_MG_1936.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2057400"/>
            <a:ext cx="3390900" cy="1345873"/>
          </a:xfrm>
          <a:prstGeom prst="rect">
            <a:avLst/>
          </a:prstGeom>
        </p:spPr>
      </p:pic>
      <p:pic>
        <p:nvPicPr>
          <p:cNvPr id="4" name="Picture 3" descr="ps3-slim-06-580px.jpg">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3000" y="2590800"/>
            <a:ext cx="1767840" cy="1322832"/>
          </a:xfrm>
          <a:prstGeom prst="rect">
            <a:avLst/>
          </a:prstGeom>
          <a:ln>
            <a:solidFill>
              <a:schemeClr val="bg1"/>
            </a:solidFill>
          </a:ln>
        </p:spPr>
      </p:pic>
      <p:pic>
        <p:nvPicPr>
          <p:cNvPr id="6" name="Picture 5" descr="Screen Shot 2012-04-09 at 9.09.34 PM.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3429000"/>
            <a:ext cx="2540000" cy="16256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 in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11</a:t>
            </a:fld>
            <a:endParaRPr lang="en-CA"/>
          </a:p>
        </p:txBody>
      </p:sp>
      <p:sp>
        <p:nvSpPr>
          <p:cNvPr id="5" name="Rectangle 4"/>
          <p:cNvSpPr/>
          <p:nvPr/>
        </p:nvSpPr>
        <p:spPr>
          <a:xfrm>
            <a:off x="609600" y="1447800"/>
            <a:ext cx="7772400" cy="2308324"/>
          </a:xfrm>
          <a:prstGeom prst="rect">
            <a:avLst/>
          </a:prstGeom>
        </p:spPr>
        <p:txBody>
          <a:bodyPr wrap="square">
            <a:spAutoFit/>
          </a:bodyPr>
          <a:lstStyle/>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a:p>
        </p:txBody>
      </p:sp>
      <p:sp>
        <p:nvSpPr>
          <p:cNvPr id="6" name="Rectangle 5"/>
          <p:cNvSpPr/>
          <p:nvPr/>
        </p:nvSpPr>
        <p:spPr>
          <a:xfrm>
            <a:off x="685800" y="1720840"/>
            <a:ext cx="7696200" cy="1569660"/>
          </a:xfrm>
          <a:prstGeom prst="rect">
            <a:avLst/>
          </a:prstGeom>
        </p:spPr>
        <p:txBody>
          <a:bodyPr wrap="square">
            <a:spAutoFit/>
          </a:bodyPr>
          <a:lstStyle/>
          <a:p>
            <a:pPr marL="342900" indent="-342900">
              <a:buFont typeface="Arial" pitchFamily="34" charset="0"/>
              <a:buChar char="•"/>
            </a:pPr>
            <a:r>
              <a:rPr lang="en-US" dirty="0" smtClean="0"/>
              <a:t>Download Eclipse</a:t>
            </a:r>
          </a:p>
          <a:p>
            <a:pPr marL="342900" indent="-342900">
              <a:buFont typeface="Arial" pitchFamily="34" charset="0"/>
              <a:buChar char="•"/>
            </a:pPr>
            <a:r>
              <a:rPr lang="en-US" dirty="0" smtClean="0"/>
              <a:t>Download JDK1.7</a:t>
            </a:r>
          </a:p>
          <a:p>
            <a:pPr marL="342900" indent="-342900">
              <a:buFont typeface="Arial" pitchFamily="34" charset="0"/>
              <a:buChar char="•"/>
            </a:pPr>
            <a:endParaRPr lang="en-US" dirty="0" smtClean="0"/>
          </a:p>
          <a:p>
            <a:pPr marL="342900" indent="-342900">
              <a:buFont typeface="Arial" pitchFamily="34" charset="0"/>
              <a:buChar char="•"/>
            </a:pPr>
            <a:endParaRPr lang="en-US" dirty="0"/>
          </a:p>
        </p:txBody>
      </p:sp>
    </p:spTree>
    <p:extLst>
      <p:ext uri="{BB962C8B-B14F-4D97-AF65-F5344CB8AC3E}">
        <p14:creationId xmlns:p14="http://schemas.microsoft.com/office/powerpoint/2010/main" val="121131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HelloWorldAgain</a:t>
            </a:r>
            <a:r>
              <a:rPr lang="en-US" dirty="0" smtClean="0"/>
              <a:t> with Comments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12</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3952875" cy="4645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1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13</a:t>
            </a:fld>
            <a:endParaRPr lang="en-CA"/>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85800"/>
            <a:ext cx="5162550" cy="60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598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14</a:t>
            </a:fld>
            <a:endParaRPr lang="en-CA"/>
          </a:p>
        </p:txBody>
      </p:sp>
      <p:sp>
        <p:nvSpPr>
          <p:cNvPr id="4" name="TextBox 3"/>
          <p:cNvSpPr txBox="1"/>
          <p:nvPr/>
        </p:nvSpPr>
        <p:spPr>
          <a:xfrm>
            <a:off x="762000" y="2133600"/>
            <a:ext cx="7696200" cy="1200329"/>
          </a:xfrm>
          <a:prstGeom prst="rect">
            <a:avLst/>
          </a:prstGeom>
          <a:noFill/>
        </p:spPr>
        <p:txBody>
          <a:bodyPr wrap="square" rtlCol="0">
            <a:spAutoFit/>
          </a:bodyPr>
          <a:lstStyle/>
          <a:p>
            <a:pPr marL="342900" indent="-342900">
              <a:buFont typeface="Arial" pitchFamily="34" charset="0"/>
              <a:buChar char="•"/>
            </a:pPr>
            <a:r>
              <a:rPr lang="en-US" dirty="0" smtClean="0"/>
              <a:t>Click on the Java file with the main method</a:t>
            </a:r>
          </a:p>
          <a:p>
            <a:pPr marL="342900" indent="-342900">
              <a:buFont typeface="Arial" pitchFamily="34" charset="0"/>
              <a:buChar char="•"/>
            </a:pPr>
            <a:r>
              <a:rPr lang="en-US" dirty="0" smtClean="0"/>
              <a:t>CTRL-F11</a:t>
            </a:r>
          </a:p>
          <a:p>
            <a:pPr marL="342900" indent="-342900">
              <a:buFont typeface="Arial" pitchFamily="34" charset="0"/>
              <a:buChar char="•"/>
            </a:pPr>
            <a:r>
              <a:rPr lang="en-US" dirty="0" smtClean="0"/>
              <a:t>Look at the output in the Console Window</a:t>
            </a:r>
            <a:endParaRPr lang="en-US" dirty="0"/>
          </a:p>
        </p:txBody>
      </p:sp>
    </p:spTree>
    <p:extLst>
      <p:ext uri="{BB962C8B-B14F-4D97-AF65-F5344CB8AC3E}">
        <p14:creationId xmlns:p14="http://schemas.microsoft.com/office/powerpoint/2010/main" val="22892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Launch File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15</a:t>
            </a:fld>
            <a:endParaRPr lang="en-C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52600"/>
            <a:ext cx="5588349" cy="486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72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16</a:t>
            </a:fld>
            <a:endParaRPr lang="en-CA"/>
          </a:p>
        </p:txBody>
      </p:sp>
      <p:sp>
        <p:nvSpPr>
          <p:cNvPr id="4" name="TextBox 3"/>
          <p:cNvSpPr txBox="1"/>
          <p:nvPr/>
        </p:nvSpPr>
        <p:spPr>
          <a:xfrm>
            <a:off x="1066800" y="2133600"/>
            <a:ext cx="5715000" cy="3970318"/>
          </a:xfrm>
          <a:prstGeom prst="rect">
            <a:avLst/>
          </a:prstGeom>
          <a:noFill/>
        </p:spPr>
        <p:txBody>
          <a:bodyPr wrap="square" rtlCol="0">
            <a:spAutoFit/>
          </a:bodyPr>
          <a:lstStyle/>
          <a:p>
            <a:r>
              <a:rPr lang="en-US" sz="1800" dirty="0"/>
              <a:t>A package is a namespace that organizes a set of related </a:t>
            </a:r>
            <a:endParaRPr lang="en-US" sz="1800" dirty="0" smtClean="0"/>
          </a:p>
          <a:p>
            <a:r>
              <a:rPr lang="en-US" sz="1800" dirty="0" smtClean="0"/>
              <a:t>classes </a:t>
            </a:r>
            <a:r>
              <a:rPr lang="en-US" sz="1800" dirty="0"/>
              <a:t>and interfaces. Conceptually you can think of </a:t>
            </a:r>
            <a:endParaRPr lang="en-US" sz="1800" dirty="0" smtClean="0"/>
          </a:p>
          <a:p>
            <a:r>
              <a:rPr lang="en-US" sz="1800" dirty="0" smtClean="0"/>
              <a:t>packages </a:t>
            </a:r>
            <a:r>
              <a:rPr lang="en-US" sz="1800" dirty="0"/>
              <a:t>as being similar to different folders on your </a:t>
            </a:r>
            <a:endParaRPr lang="en-US" sz="1800" dirty="0" smtClean="0"/>
          </a:p>
          <a:p>
            <a:r>
              <a:rPr lang="en-US" sz="1800" dirty="0" smtClean="0"/>
              <a:t>computer</a:t>
            </a:r>
            <a:r>
              <a:rPr lang="en-US" sz="1800" dirty="0"/>
              <a:t>. You might keep HTML pages in one folder, </a:t>
            </a:r>
            <a:endParaRPr lang="en-US" sz="1800" dirty="0" smtClean="0"/>
          </a:p>
          <a:p>
            <a:r>
              <a:rPr lang="en-US" sz="1800" dirty="0" smtClean="0"/>
              <a:t>images </a:t>
            </a:r>
            <a:r>
              <a:rPr lang="en-US" sz="1800" dirty="0"/>
              <a:t>in another, and scripts or applications in yet another. </a:t>
            </a:r>
            <a:endParaRPr lang="en-US" sz="1800" dirty="0" smtClean="0"/>
          </a:p>
          <a:p>
            <a:r>
              <a:rPr lang="en-US" sz="1800" dirty="0" smtClean="0"/>
              <a:t>Because </a:t>
            </a:r>
            <a:r>
              <a:rPr lang="en-US" sz="1800" dirty="0"/>
              <a:t>software written in the Java programming </a:t>
            </a:r>
            <a:r>
              <a:rPr lang="en-US" sz="1800" dirty="0" smtClean="0"/>
              <a:t>language</a:t>
            </a:r>
          </a:p>
          <a:p>
            <a:r>
              <a:rPr lang="en-US" sz="1800" dirty="0" smtClean="0"/>
              <a:t> </a:t>
            </a:r>
            <a:r>
              <a:rPr lang="en-US" sz="1800" dirty="0"/>
              <a:t>can be composed of hundreds or </a:t>
            </a:r>
            <a:r>
              <a:rPr lang="en-US" sz="1800" i="1" dirty="0"/>
              <a:t>thousands</a:t>
            </a:r>
            <a:r>
              <a:rPr lang="en-US" sz="1800" dirty="0"/>
              <a:t> of individual </a:t>
            </a:r>
            <a:endParaRPr lang="en-US" sz="1800" dirty="0" smtClean="0"/>
          </a:p>
          <a:p>
            <a:r>
              <a:rPr lang="en-US" sz="1800" dirty="0" smtClean="0"/>
              <a:t>classes</a:t>
            </a:r>
            <a:r>
              <a:rPr lang="en-US" sz="1800" dirty="0"/>
              <a:t>, it makes sense to keep things organized by placing </a:t>
            </a:r>
            <a:endParaRPr lang="en-US" sz="1800" dirty="0" smtClean="0"/>
          </a:p>
          <a:p>
            <a:r>
              <a:rPr lang="en-US" sz="1800" dirty="0" smtClean="0"/>
              <a:t>related </a:t>
            </a:r>
            <a:r>
              <a:rPr lang="en-US" sz="1800" dirty="0"/>
              <a:t>classes and interfaces into packages.</a:t>
            </a:r>
          </a:p>
        </p:txBody>
      </p:sp>
    </p:spTree>
    <p:extLst>
      <p:ext uri="{BB962C8B-B14F-4D97-AF65-F5344CB8AC3E}">
        <p14:creationId xmlns:p14="http://schemas.microsoft.com/office/powerpoint/2010/main" val="27211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17</a:t>
            </a:fld>
            <a:endParaRPr lang="en-CA"/>
          </a:p>
        </p:txBody>
      </p:sp>
      <p:sp>
        <p:nvSpPr>
          <p:cNvPr id="5" name="TextBox 4"/>
          <p:cNvSpPr txBox="1"/>
          <p:nvPr/>
        </p:nvSpPr>
        <p:spPr>
          <a:xfrm>
            <a:off x="762001" y="1981200"/>
            <a:ext cx="7239000" cy="2677656"/>
          </a:xfrm>
          <a:prstGeom prst="rect">
            <a:avLst/>
          </a:prstGeom>
          <a:noFill/>
        </p:spPr>
        <p:txBody>
          <a:bodyPr wrap="square" rtlCol="0">
            <a:spAutoFit/>
          </a:bodyPr>
          <a:lstStyle/>
          <a:p>
            <a:pPr marL="342900" indent="-342900">
              <a:buFont typeface="Arial" pitchFamily="34" charset="0"/>
              <a:buChar char="•"/>
            </a:pPr>
            <a:r>
              <a:rPr lang="en-US" dirty="0"/>
              <a:t>Read </a:t>
            </a:r>
            <a:r>
              <a:rPr lang="en-US" dirty="0">
                <a:hlinkClick r:id="rId2"/>
              </a:rPr>
              <a:t>http://</a:t>
            </a:r>
            <a:r>
              <a:rPr lang="en-US" dirty="0" smtClean="0">
                <a:hlinkClick r:id="rId2"/>
              </a:rPr>
              <a:t>docs.oracle.com/javase/tutorial/java/package/index.html</a:t>
            </a:r>
            <a:endParaRPr lang="en-US" dirty="0" smtClean="0"/>
          </a:p>
          <a:p>
            <a:pPr marL="342900" indent="-342900">
              <a:buFont typeface="Arial" pitchFamily="34" charset="0"/>
              <a:buChar char="•"/>
            </a:pPr>
            <a:r>
              <a:rPr lang="en-US" dirty="0">
                <a:hlinkClick r:id="rId3"/>
              </a:rPr>
              <a:t>http://</a:t>
            </a:r>
            <a:r>
              <a:rPr lang="en-US" dirty="0" smtClean="0">
                <a:hlinkClick r:id="rId3"/>
              </a:rPr>
              <a:t>en.wikipedia.org/wiki/Coding_conventions</a:t>
            </a:r>
            <a:r>
              <a:rPr lang="en-US" dirty="0" smtClean="0"/>
              <a:t> (limit your reading to Java of course ;))</a:t>
            </a:r>
          </a:p>
          <a:p>
            <a:pPr marL="342900" indent="-342900">
              <a:buFont typeface="Arial" pitchFamily="34" charset="0"/>
              <a:buChar char="•"/>
            </a:pPr>
            <a:r>
              <a:rPr lang="en-US" dirty="0"/>
              <a:t>http://docs.oracle.com/javase/tutorial/essential/environment/cmdLineArgs.html</a:t>
            </a:r>
          </a:p>
        </p:txBody>
      </p:sp>
    </p:spTree>
    <p:extLst>
      <p:ext uri="{BB962C8B-B14F-4D97-AF65-F5344CB8AC3E}">
        <p14:creationId xmlns:p14="http://schemas.microsoft.com/office/powerpoint/2010/main" val="106773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a:t>
            </a:r>
            <a:r>
              <a:rPr lang="en-US" dirty="0" err="1" smtClean="0"/>
              <a:t>java.lang</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18</a:t>
            </a:fld>
            <a:endParaRPr lang="en-CA"/>
          </a:p>
        </p:txBody>
      </p:sp>
      <p:sp>
        <p:nvSpPr>
          <p:cNvPr id="5" name="TextBox 4"/>
          <p:cNvSpPr txBox="1"/>
          <p:nvPr/>
        </p:nvSpPr>
        <p:spPr>
          <a:xfrm>
            <a:off x="609600" y="2133600"/>
            <a:ext cx="8077200" cy="2677656"/>
          </a:xfrm>
          <a:prstGeom prst="rect">
            <a:avLst/>
          </a:prstGeom>
          <a:noFill/>
        </p:spPr>
        <p:txBody>
          <a:bodyPr wrap="square" rtlCol="0">
            <a:spAutoFit/>
          </a:bodyPr>
          <a:lstStyle/>
          <a:p>
            <a:pPr marL="342900" indent="-342900">
              <a:buFont typeface="Arial" pitchFamily="34" charset="0"/>
              <a:buChar char="•"/>
            </a:pPr>
            <a:r>
              <a:rPr lang="en-US" dirty="0">
                <a:hlinkClick r:id="rId2"/>
              </a:rPr>
              <a:t>http://</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smtClean="0"/>
              <a:t>Object</a:t>
            </a:r>
          </a:p>
          <a:p>
            <a:pPr marL="342900" indent="-342900">
              <a:buFont typeface="Arial" pitchFamily="34" charset="0"/>
              <a:buChar char="•"/>
            </a:pPr>
            <a:r>
              <a:rPr lang="en-US" dirty="0" smtClean="0"/>
              <a:t>String</a:t>
            </a:r>
          </a:p>
          <a:p>
            <a:pPr marL="342900" indent="-342900">
              <a:buFont typeface="Arial" pitchFamily="34" charset="0"/>
              <a:buChar char="•"/>
            </a:pPr>
            <a:r>
              <a:rPr lang="en-US" dirty="0" err="1" smtClean="0"/>
              <a:t>StringBuffer</a:t>
            </a:r>
            <a:r>
              <a:rPr lang="en-US" dirty="0" smtClean="0"/>
              <a:t>/</a:t>
            </a:r>
            <a:r>
              <a:rPr lang="en-US" dirty="0" err="1" smtClean="0"/>
              <a:t>StringBuilder</a:t>
            </a:r>
            <a:endParaRPr lang="en-US" dirty="0" smtClean="0"/>
          </a:p>
          <a:p>
            <a:pPr marL="342900" indent="-342900">
              <a:buFont typeface="Arial" pitchFamily="34" charset="0"/>
              <a:buChar char="•"/>
            </a:pPr>
            <a:r>
              <a:rPr lang="en-US" dirty="0" smtClean="0"/>
              <a:t>System</a:t>
            </a:r>
          </a:p>
          <a:p>
            <a:pPr marL="342900" indent="-342900">
              <a:buFont typeface="Arial" pitchFamily="34" charset="0"/>
              <a:buChar char="•"/>
            </a:pPr>
            <a:r>
              <a:rPr lang="en-US" dirty="0" smtClean="0"/>
              <a:t>… Type Wrappers</a:t>
            </a:r>
            <a:endParaRPr lang="en-US" dirty="0"/>
          </a:p>
        </p:txBody>
      </p:sp>
    </p:spTree>
    <p:extLst>
      <p:ext uri="{BB962C8B-B14F-4D97-AF65-F5344CB8AC3E}">
        <p14:creationId xmlns:p14="http://schemas.microsoft.com/office/powerpoint/2010/main" val="3228750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files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19</a:t>
            </a:fld>
            <a:endParaRPr lang="en-CA"/>
          </a:p>
        </p:txBody>
      </p:sp>
      <p:sp>
        <p:nvSpPr>
          <p:cNvPr id="4" name="TextBox 3"/>
          <p:cNvSpPr txBox="1"/>
          <p:nvPr/>
        </p:nvSpPr>
        <p:spPr>
          <a:xfrm>
            <a:off x="990600" y="1676400"/>
            <a:ext cx="3695242" cy="1938992"/>
          </a:xfrm>
          <a:prstGeom prst="rect">
            <a:avLst/>
          </a:prstGeom>
          <a:noFill/>
        </p:spPr>
        <p:txBody>
          <a:bodyPr wrap="none" rtlCol="0">
            <a:spAutoFit/>
          </a:bodyPr>
          <a:lstStyle/>
          <a:p>
            <a:pPr marL="342900" indent="-342900">
              <a:buFont typeface="Arial" pitchFamily="34" charset="0"/>
              <a:buChar char="•"/>
            </a:pPr>
            <a:r>
              <a:rPr lang="en-US" dirty="0" smtClean="0"/>
              <a:t>What does it stand for?</a:t>
            </a:r>
          </a:p>
          <a:p>
            <a:pPr marL="342900" indent="-342900">
              <a:buFont typeface="Arial" pitchFamily="34" charset="0"/>
              <a:buChar char="•"/>
            </a:pPr>
            <a:r>
              <a:rPr lang="en-US" dirty="0" smtClean="0"/>
              <a:t>Why use them?</a:t>
            </a:r>
          </a:p>
          <a:p>
            <a:pPr marL="342900" indent="-342900">
              <a:buFont typeface="Arial" pitchFamily="34" charset="0"/>
              <a:buChar char="•"/>
            </a:pPr>
            <a:r>
              <a:rPr lang="en-US" dirty="0" smtClean="0"/>
              <a:t>How to create them</a:t>
            </a:r>
          </a:p>
          <a:p>
            <a:pPr marL="342900" indent="-342900">
              <a:buFont typeface="Arial" pitchFamily="34" charset="0"/>
              <a:buChar char="•"/>
            </a:pPr>
            <a:r>
              <a:rPr lang="en-US" dirty="0" smtClean="0"/>
              <a:t>How to use them</a:t>
            </a:r>
          </a:p>
          <a:p>
            <a:pPr marL="342900" indent="-342900">
              <a:buFont typeface="Arial" pitchFamily="34" charset="0"/>
              <a:buChar char="•"/>
            </a:pPr>
            <a:endParaRPr lang="en-US" dirty="0"/>
          </a:p>
        </p:txBody>
      </p:sp>
    </p:spTree>
    <p:extLst>
      <p:ext uri="{BB962C8B-B14F-4D97-AF65-F5344CB8AC3E}">
        <p14:creationId xmlns:p14="http://schemas.microsoft.com/office/powerpoint/2010/main" val="108179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582025" y="6356350"/>
            <a:ext cx="561975" cy="365125"/>
          </a:xfrm>
        </p:spPr>
        <p:txBody>
          <a:bodyPr/>
          <a:lstStyle/>
          <a:p>
            <a:pPr>
              <a:defRPr/>
            </a:pPr>
            <a:fld id="{8B8B984A-5AFF-7643-AE60-6D8D11294076}" type="slidenum">
              <a:rPr lang="en-US" smtClean="0"/>
              <a:pPr>
                <a:defRPr/>
              </a:pPr>
              <a:t>2</a:t>
            </a:fld>
            <a:endParaRPr lang="en-US"/>
          </a:p>
        </p:txBody>
      </p:sp>
      <p:sp>
        <p:nvSpPr>
          <p:cNvPr id="5" name="Title 4"/>
          <p:cNvSpPr>
            <a:spLocks noGrp="1"/>
          </p:cNvSpPr>
          <p:nvPr>
            <p:ph type="ctrTitle"/>
          </p:nvPr>
        </p:nvSpPr>
        <p:spPr/>
        <p:txBody>
          <a:bodyPr/>
          <a:lstStyle/>
          <a:p>
            <a:r>
              <a:rPr lang="en-CA" dirty="0" smtClean="0"/>
              <a:t>Introduction</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20</a:t>
            </a:fld>
            <a:endParaRPr lang="en-CA"/>
          </a:p>
        </p:txBody>
      </p:sp>
      <p:sp>
        <p:nvSpPr>
          <p:cNvPr id="4" name="TextBox 3"/>
          <p:cNvSpPr txBox="1"/>
          <p:nvPr/>
        </p:nvSpPr>
        <p:spPr>
          <a:xfrm>
            <a:off x="838200" y="1981200"/>
            <a:ext cx="4863832" cy="830997"/>
          </a:xfrm>
          <a:prstGeom prst="rect">
            <a:avLst/>
          </a:prstGeom>
          <a:noFill/>
        </p:spPr>
        <p:txBody>
          <a:bodyPr wrap="none" rtlCol="0">
            <a:spAutoFit/>
          </a:bodyPr>
          <a:lstStyle/>
          <a:p>
            <a:pPr marL="342900" indent="-342900">
              <a:buFont typeface="Arial" pitchFamily="34" charset="0"/>
              <a:buChar char="•"/>
            </a:pPr>
            <a:r>
              <a:rPr lang="en-US" dirty="0" smtClean="0"/>
              <a:t>Add breakpoints, view variables</a:t>
            </a:r>
          </a:p>
          <a:p>
            <a:pPr marL="342900" indent="-342900">
              <a:buFont typeface="Arial" pitchFamily="34" charset="0"/>
              <a:buChar char="•"/>
            </a:pPr>
            <a:r>
              <a:rPr lang="en-US" dirty="0" smtClean="0"/>
              <a:t>See Demo</a:t>
            </a:r>
            <a:endParaRPr lang="en-US" dirty="0"/>
          </a:p>
        </p:txBody>
      </p:sp>
    </p:spTree>
    <p:extLst>
      <p:ext uri="{BB962C8B-B14F-4D97-AF65-F5344CB8AC3E}">
        <p14:creationId xmlns:p14="http://schemas.microsoft.com/office/powerpoint/2010/main" val="1393986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21</a:t>
            </a:fld>
            <a:endParaRPr lang="en-CA"/>
          </a:p>
        </p:txBody>
      </p:sp>
      <p:sp>
        <p:nvSpPr>
          <p:cNvPr id="4" name="TextBox 3"/>
          <p:cNvSpPr txBox="1"/>
          <p:nvPr/>
        </p:nvSpPr>
        <p:spPr>
          <a:xfrm>
            <a:off x="762000" y="2209800"/>
            <a:ext cx="6934200" cy="2308324"/>
          </a:xfrm>
          <a:prstGeom prst="rect">
            <a:avLst/>
          </a:prstGeom>
          <a:noFill/>
        </p:spPr>
        <p:txBody>
          <a:bodyPr wrap="square" rtlCol="0">
            <a:spAutoFit/>
          </a:bodyPr>
          <a:lstStyle/>
          <a:p>
            <a:pPr marL="342900" indent="-342900">
              <a:buFont typeface="Arial" pitchFamily="34" charset="0"/>
              <a:buChar char="•"/>
            </a:pPr>
            <a:r>
              <a:rPr lang="en-US" dirty="0" smtClean="0">
                <a:hlinkClick r:id="rId2"/>
              </a:rPr>
              <a:t>http</a:t>
            </a:r>
            <a:r>
              <a:rPr lang="en-US" dirty="0">
                <a:hlinkClick r:id="rId2"/>
              </a:rPr>
              <a:t>://</a:t>
            </a:r>
            <a:r>
              <a:rPr lang="en-US" dirty="0" smtClean="0">
                <a:hlinkClick r:id="rId2"/>
              </a:rPr>
              <a:t>docs.oracle.com/javase/7/docs/api/java/lang/package-summary.html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docs.oracle.com/javase/7/docs/api/java/lang/String.html</a:t>
            </a:r>
            <a:endParaRPr lang="en-US" dirty="0" smtClean="0"/>
          </a:p>
          <a:p>
            <a:pPr marL="342900" indent="-342900">
              <a:buFont typeface="Arial" pitchFamily="34" charset="0"/>
              <a:buChar char="•"/>
            </a:pPr>
            <a:r>
              <a:rPr lang="en-US" dirty="0"/>
              <a:t>http://docs.oracle.com/javase/7/docs/api/java/lang/StringBuffer.html</a:t>
            </a:r>
          </a:p>
        </p:txBody>
      </p:sp>
    </p:spTree>
    <p:extLst>
      <p:ext uri="{BB962C8B-B14F-4D97-AF65-F5344CB8AC3E}">
        <p14:creationId xmlns:p14="http://schemas.microsoft.com/office/powerpoint/2010/main" val="3971774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API Classes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22</a:t>
            </a:fld>
            <a:endParaRPr lang="en-CA"/>
          </a:p>
        </p:txBody>
      </p:sp>
      <p:sp>
        <p:nvSpPr>
          <p:cNvPr id="4" name="TextBox 3"/>
          <p:cNvSpPr txBox="1"/>
          <p:nvPr/>
        </p:nvSpPr>
        <p:spPr>
          <a:xfrm>
            <a:off x="1447800" y="1981200"/>
            <a:ext cx="7162800" cy="1938992"/>
          </a:xfrm>
          <a:prstGeom prst="rect">
            <a:avLst/>
          </a:prstGeom>
          <a:noFill/>
        </p:spPr>
        <p:txBody>
          <a:bodyPr wrap="square" rtlCol="0">
            <a:spAutoFit/>
          </a:bodyPr>
          <a:lstStyle/>
          <a:p>
            <a:pPr marL="342900" indent="-342900">
              <a:buFont typeface="Arial" pitchFamily="34" charset="0"/>
              <a:buChar char="•"/>
            </a:pPr>
            <a:r>
              <a:rPr lang="en-US" dirty="0" smtClean="0"/>
              <a:t>Most Core API classes can be found in rt.jar</a:t>
            </a:r>
          </a:p>
          <a:p>
            <a:pPr marL="342900" indent="-342900">
              <a:buFont typeface="Arial" pitchFamily="34" charset="0"/>
              <a:buChar char="•"/>
            </a:pPr>
            <a:endParaRPr lang="en-US" dirty="0" smtClean="0"/>
          </a:p>
          <a:p>
            <a:pPr marL="342900" indent="-342900">
              <a:buFont typeface="Arial" pitchFamily="34" charset="0"/>
              <a:buChar char="•"/>
            </a:pPr>
            <a:r>
              <a:rPr lang="en-US" dirty="0" smtClean="0"/>
              <a:t>In particular, I’d like to focus on</a:t>
            </a:r>
            <a:endParaRPr lang="en-US" dirty="0"/>
          </a:p>
          <a:p>
            <a:pPr marL="342900" indent="-342900">
              <a:buFont typeface="Arial" pitchFamily="34" charset="0"/>
              <a:buChar char="•"/>
            </a:pPr>
            <a:r>
              <a:rPr lang="en-US" dirty="0" err="1"/>
              <a:t>j</a:t>
            </a:r>
            <a:r>
              <a:rPr lang="en-US" dirty="0" err="1" smtClean="0"/>
              <a:t>ava.math</a:t>
            </a:r>
            <a:endParaRPr lang="en-US" dirty="0" smtClean="0"/>
          </a:p>
          <a:p>
            <a:pPr marL="342900" indent="-342900">
              <a:buFont typeface="Arial" pitchFamily="34" charset="0"/>
              <a:buChar char="•"/>
            </a:pPr>
            <a:r>
              <a:rPr lang="en-US" dirty="0" err="1" smtClean="0"/>
              <a:t>java.util</a:t>
            </a:r>
            <a:endParaRPr lang="en-US" dirty="0"/>
          </a:p>
        </p:txBody>
      </p:sp>
    </p:spTree>
    <p:extLst>
      <p:ext uri="{BB962C8B-B14F-4D97-AF65-F5344CB8AC3E}">
        <p14:creationId xmlns:p14="http://schemas.microsoft.com/office/powerpoint/2010/main" val="2606170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BigInteger</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23</a:t>
            </a:fld>
            <a:endParaRPr lang="en-CA"/>
          </a:p>
        </p:txBody>
      </p:sp>
      <p:sp>
        <p:nvSpPr>
          <p:cNvPr id="4" name="TextBox 3"/>
          <p:cNvSpPr txBox="1"/>
          <p:nvPr/>
        </p:nvSpPr>
        <p:spPr>
          <a:xfrm>
            <a:off x="762000" y="2286000"/>
            <a:ext cx="7467600" cy="1938992"/>
          </a:xfrm>
          <a:prstGeom prst="rect">
            <a:avLst/>
          </a:prstGeom>
          <a:noFill/>
        </p:spPr>
        <p:txBody>
          <a:bodyPr wrap="square" rtlCol="0">
            <a:spAutoFit/>
          </a:bodyPr>
          <a:lstStyle/>
          <a:p>
            <a:pPr marL="342900" indent="-342900">
              <a:buFont typeface="Arial" pitchFamily="34" charset="0"/>
              <a:buChar char="•"/>
            </a:pPr>
            <a:r>
              <a:rPr lang="en-US" dirty="0" err="1" smtClean="0"/>
              <a:t>java.math</a:t>
            </a:r>
            <a:r>
              <a:rPr lang="en-US" dirty="0" smtClean="0"/>
              <a:t> belongs</a:t>
            </a:r>
          </a:p>
          <a:p>
            <a:pPr marL="342900" indent="-342900">
              <a:buFont typeface="Arial" pitchFamily="34" charset="0"/>
              <a:buChar char="•"/>
            </a:pPr>
            <a:r>
              <a:rPr lang="en-US" dirty="0" err="1" smtClean="0"/>
              <a:t>maxValue</a:t>
            </a:r>
            <a:r>
              <a:rPr lang="en-US" dirty="0" smtClean="0"/>
              <a:t>: (2^32)^</a:t>
            </a:r>
            <a:r>
              <a:rPr lang="en-US" dirty="0" err="1" smtClean="0"/>
              <a:t>Integer.MAX_VALUE</a:t>
            </a:r>
            <a:endParaRPr lang="en-US" dirty="0" smtClean="0"/>
          </a:p>
          <a:p>
            <a:pPr marL="342900" indent="-342900">
              <a:buFont typeface="Arial" pitchFamily="34" charset="0"/>
              <a:buChar char="•"/>
            </a:pPr>
            <a:r>
              <a:rPr lang="en-US" dirty="0" smtClean="0"/>
              <a:t>Unless you are dealing with really large numbers use Integer</a:t>
            </a:r>
          </a:p>
          <a:p>
            <a:pPr marL="342900" indent="-342900">
              <a:buFont typeface="Arial" pitchFamily="34" charset="0"/>
              <a:buChar char="•"/>
            </a:pPr>
            <a:r>
              <a:rPr lang="en-US" dirty="0" smtClean="0"/>
              <a:t>Not as exciting as its sibling … </a:t>
            </a:r>
            <a:r>
              <a:rPr lang="en-US" dirty="0" err="1" smtClean="0"/>
              <a:t>BigDecimal</a:t>
            </a:r>
            <a:endParaRPr lang="en-US" dirty="0"/>
          </a:p>
        </p:txBody>
      </p:sp>
    </p:spTree>
    <p:extLst>
      <p:ext uri="{BB962C8B-B14F-4D97-AF65-F5344CB8AC3E}">
        <p14:creationId xmlns:p14="http://schemas.microsoft.com/office/powerpoint/2010/main" val="1361731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BigDecimal</a:t>
            </a:r>
            <a:r>
              <a:rPr lang="en-US" dirty="0" smtClean="0"/>
              <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24</a:t>
            </a:fld>
            <a:endParaRPr lang="en-CA"/>
          </a:p>
        </p:txBody>
      </p:sp>
      <p:sp>
        <p:nvSpPr>
          <p:cNvPr id="4" name="TextBox 3"/>
          <p:cNvSpPr txBox="1"/>
          <p:nvPr/>
        </p:nvSpPr>
        <p:spPr>
          <a:xfrm>
            <a:off x="838200" y="2590800"/>
            <a:ext cx="6875600" cy="830997"/>
          </a:xfrm>
          <a:prstGeom prst="rect">
            <a:avLst/>
          </a:prstGeom>
          <a:noFill/>
        </p:spPr>
        <p:txBody>
          <a:bodyPr wrap="none" rtlCol="0">
            <a:spAutoFit/>
          </a:bodyPr>
          <a:lstStyle/>
          <a:p>
            <a:r>
              <a:rPr lang="en-US" dirty="0" smtClean="0"/>
              <a:t>Pop Quiz … how much tax do you pay on $4.99?</a:t>
            </a:r>
          </a:p>
          <a:p>
            <a:r>
              <a:rPr lang="en-US" dirty="0" smtClean="0"/>
              <a:t>See </a:t>
            </a:r>
            <a:r>
              <a:rPr lang="en-US" dirty="0" err="1" smtClean="0"/>
              <a:t>BigDecimalExample</a:t>
            </a:r>
            <a:endParaRPr lang="en-US" dirty="0"/>
          </a:p>
        </p:txBody>
      </p:sp>
      <p:sp>
        <p:nvSpPr>
          <p:cNvPr id="5" name="TextBox 4"/>
          <p:cNvSpPr txBox="1"/>
          <p:nvPr/>
        </p:nvSpPr>
        <p:spPr>
          <a:xfrm>
            <a:off x="1143000" y="2057400"/>
            <a:ext cx="7685117" cy="461665"/>
          </a:xfrm>
          <a:prstGeom prst="rect">
            <a:avLst/>
          </a:prstGeom>
          <a:noFill/>
        </p:spPr>
        <p:txBody>
          <a:bodyPr wrap="none" rtlCol="0">
            <a:spAutoFit/>
          </a:bodyPr>
          <a:lstStyle/>
          <a:p>
            <a:r>
              <a:rPr lang="en-US" dirty="0"/>
              <a:t>Immutable, arbitrary-precision signed decimal numbers</a:t>
            </a:r>
          </a:p>
        </p:txBody>
      </p:sp>
    </p:spTree>
    <p:extLst>
      <p:ext uri="{BB962C8B-B14F-4D97-AF65-F5344CB8AC3E}">
        <p14:creationId xmlns:p14="http://schemas.microsoft.com/office/powerpoint/2010/main" val="3402345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t>
            </a:r>
            <a:r>
              <a:rPr lang="en-US" dirty="0" err="1" smtClean="0"/>
              <a:t>ava.util</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25</a:t>
            </a:fld>
            <a:endParaRPr lang="en-CA"/>
          </a:p>
        </p:txBody>
      </p:sp>
      <p:sp>
        <p:nvSpPr>
          <p:cNvPr id="4" name="TextBox 3"/>
          <p:cNvSpPr txBox="1"/>
          <p:nvPr/>
        </p:nvSpPr>
        <p:spPr>
          <a:xfrm>
            <a:off x="1371601" y="2362200"/>
            <a:ext cx="7162800" cy="3785652"/>
          </a:xfrm>
          <a:prstGeom prst="rect">
            <a:avLst/>
          </a:prstGeom>
          <a:noFill/>
        </p:spPr>
        <p:txBody>
          <a:bodyPr wrap="square" rtlCol="0">
            <a:spAutoFit/>
          </a:bodyPr>
          <a:lstStyle/>
          <a:p>
            <a:pPr marL="342900" indent="-342900">
              <a:buFont typeface="Arial" pitchFamily="34" charset="0"/>
              <a:buChar char="•"/>
            </a:pPr>
            <a:r>
              <a:rPr lang="en-US" dirty="0" smtClean="0"/>
              <a:t>Collections (another topic for </a:t>
            </a:r>
          </a:p>
          <a:p>
            <a:pPr marL="342900" indent="-342900">
              <a:buFont typeface="Arial" pitchFamily="34" charset="0"/>
              <a:buChar char="•"/>
            </a:pPr>
            <a:r>
              <a:rPr lang="en-US" dirty="0" smtClean="0"/>
              <a:t>perhaps another lecture)</a:t>
            </a:r>
          </a:p>
          <a:p>
            <a:pPr marL="342900" indent="-342900">
              <a:buFont typeface="Arial" pitchFamily="34" charset="0"/>
              <a:buChar char="•"/>
            </a:pPr>
            <a:r>
              <a:rPr lang="en-US" dirty="0" err="1" smtClean="0"/>
              <a:t>java.util.Random</a:t>
            </a:r>
            <a:r>
              <a:rPr lang="en-US" dirty="0" smtClean="0"/>
              <a:t> used to generate Random Objects</a:t>
            </a:r>
          </a:p>
          <a:p>
            <a:pPr marL="342900" indent="-342900">
              <a:buFont typeface="Arial" pitchFamily="34" charset="0"/>
              <a:buChar char="•"/>
            </a:pPr>
            <a:r>
              <a:rPr lang="en-US" dirty="0" err="1" smtClean="0"/>
              <a:t>java.util.UUID</a:t>
            </a:r>
            <a:r>
              <a:rPr lang="en-US" dirty="0" smtClean="0"/>
              <a:t> (</a:t>
            </a:r>
            <a:r>
              <a:rPr lang="en-US" dirty="0" err="1" smtClean="0"/>
              <a:t>RandomExample</a:t>
            </a:r>
            <a:r>
              <a:rPr lang="en-US" dirty="0" smtClean="0"/>
              <a:t>)</a:t>
            </a:r>
          </a:p>
          <a:p>
            <a:pPr marL="342900" indent="-342900">
              <a:buFont typeface="Arial" pitchFamily="34" charset="0"/>
              <a:buChar char="•"/>
            </a:pPr>
            <a:r>
              <a:rPr lang="en-US" dirty="0" err="1" smtClean="0"/>
              <a:t>java.util.Date</a:t>
            </a:r>
            <a:r>
              <a:rPr lang="en-US" dirty="0"/>
              <a:t> represents a specific instant in time</a:t>
            </a:r>
            <a:endParaRPr lang="en-US" dirty="0" smtClean="0"/>
          </a:p>
          <a:p>
            <a:pPr marL="342900" indent="-342900">
              <a:buFont typeface="Arial" pitchFamily="34" charset="0"/>
              <a:buChar char="•"/>
            </a:pPr>
            <a:r>
              <a:rPr lang="en-US" dirty="0" err="1" smtClean="0"/>
              <a:t>java.util.GregorianCalendar</a:t>
            </a:r>
            <a:r>
              <a:rPr lang="en-US" dirty="0" smtClean="0"/>
              <a:t> (</a:t>
            </a:r>
            <a:r>
              <a:rPr lang="en-US" dirty="0" err="1"/>
              <a:t>DateAndGregorianCalendarExample</a:t>
            </a:r>
            <a:r>
              <a:rPr lang="en-US" dirty="0" smtClean="0"/>
              <a:t>)</a:t>
            </a:r>
          </a:p>
          <a:p>
            <a:pPr marL="800100" lvl="1" indent="-342900">
              <a:buFont typeface="Arial" pitchFamily="34" charset="0"/>
              <a:buChar char="•"/>
            </a:pPr>
            <a:r>
              <a:rPr lang="en-US" dirty="0" smtClean="0"/>
              <a:t>Date is simpler than </a:t>
            </a:r>
            <a:r>
              <a:rPr lang="en-US" dirty="0" err="1" smtClean="0"/>
              <a:t>GregorianCalendar</a:t>
            </a:r>
            <a:endParaRPr lang="en-US" dirty="0"/>
          </a:p>
          <a:p>
            <a:pPr marL="800100" lvl="1" indent="-342900">
              <a:buFont typeface="Arial" pitchFamily="34" charset="0"/>
              <a:buChar char="•"/>
            </a:pPr>
            <a:r>
              <a:rPr lang="en-US" dirty="0" smtClean="0"/>
              <a:t>A lot of methods in Date are Deprecated</a:t>
            </a:r>
          </a:p>
        </p:txBody>
      </p:sp>
    </p:spTree>
    <p:extLst>
      <p:ext uri="{BB962C8B-B14F-4D97-AF65-F5344CB8AC3E}">
        <p14:creationId xmlns:p14="http://schemas.microsoft.com/office/powerpoint/2010/main" val="1510245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java.util</a:t>
            </a:r>
            <a:r>
              <a:rPr lang="en-US" dirty="0" smtClean="0"/>
              <a:t>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26</a:t>
            </a:fld>
            <a:endParaRPr lang="en-CA"/>
          </a:p>
        </p:txBody>
      </p:sp>
      <p:sp>
        <p:nvSpPr>
          <p:cNvPr id="4" name="TextBox 3"/>
          <p:cNvSpPr txBox="1"/>
          <p:nvPr/>
        </p:nvSpPr>
        <p:spPr>
          <a:xfrm>
            <a:off x="990600" y="1828800"/>
            <a:ext cx="7239000" cy="3785652"/>
          </a:xfrm>
          <a:prstGeom prst="rect">
            <a:avLst/>
          </a:prstGeom>
          <a:noFill/>
        </p:spPr>
        <p:txBody>
          <a:bodyPr wrap="square" rtlCol="0">
            <a:spAutoFit/>
          </a:bodyPr>
          <a:lstStyle/>
          <a:p>
            <a:pPr marL="342900" indent="-342900">
              <a:buFont typeface="Arial" pitchFamily="34" charset="0"/>
              <a:buChar char="•"/>
            </a:pPr>
            <a:r>
              <a:rPr lang="en-US" dirty="0" err="1" smtClean="0"/>
              <a:t>java.util.Timer</a:t>
            </a:r>
            <a:r>
              <a:rPr lang="en-US" dirty="0"/>
              <a:t> </a:t>
            </a:r>
            <a:r>
              <a:rPr lang="en-US" dirty="0" smtClean="0"/>
              <a:t>and </a:t>
            </a:r>
            <a:r>
              <a:rPr lang="en-US" dirty="0" err="1" smtClean="0"/>
              <a:t>java.util.TimerTask</a:t>
            </a:r>
            <a:endParaRPr lang="en-US" dirty="0" smtClean="0"/>
          </a:p>
          <a:p>
            <a:pPr marL="800100" lvl="1" indent="-342900">
              <a:buFont typeface="Arial" pitchFamily="34" charset="0"/>
              <a:buChar char="•"/>
            </a:pPr>
            <a:r>
              <a:rPr lang="en-US" b="1" dirty="0" err="1"/>
              <a:t>java.util.Timer</a:t>
            </a:r>
            <a:r>
              <a:rPr lang="en-US" dirty="0"/>
              <a:t> is a utility class that can be used to schedule a thread to be executed at certain time in future. </a:t>
            </a:r>
            <a:r>
              <a:rPr lang="en-US" b="1" dirty="0"/>
              <a:t>Java Timer</a:t>
            </a:r>
            <a:r>
              <a:rPr lang="en-US" dirty="0"/>
              <a:t> class can be used to schedule a task to be run one-time or to be run at regular intervals. </a:t>
            </a:r>
            <a:endParaRPr lang="en-US" dirty="0" smtClean="0"/>
          </a:p>
          <a:p>
            <a:pPr marL="800100" lvl="1" indent="-342900">
              <a:buFont typeface="Arial" pitchFamily="34" charset="0"/>
              <a:buChar char="•"/>
            </a:pPr>
            <a:r>
              <a:rPr lang="en-US" dirty="0"/>
              <a:t>A </a:t>
            </a:r>
            <a:r>
              <a:rPr lang="en-US" dirty="0" err="1" smtClean="0"/>
              <a:t>TimerTask</a:t>
            </a:r>
            <a:r>
              <a:rPr lang="en-US" dirty="0" smtClean="0"/>
              <a:t> </a:t>
            </a:r>
            <a:r>
              <a:rPr lang="en-US" dirty="0"/>
              <a:t>that can be scheduled for one-time or repeated execution by a Timer</a:t>
            </a:r>
            <a:r>
              <a:rPr lang="en-US" dirty="0" smtClean="0"/>
              <a:t>.</a:t>
            </a:r>
          </a:p>
          <a:p>
            <a:pPr marL="800100" lvl="1" indent="-342900">
              <a:buFont typeface="Arial" pitchFamily="34" charset="0"/>
              <a:buChar char="•"/>
            </a:pPr>
            <a:r>
              <a:rPr lang="en-US" dirty="0" smtClean="0"/>
              <a:t>Think of this pair as Batman and Alfred</a:t>
            </a:r>
          </a:p>
          <a:p>
            <a:pPr marL="800100" lvl="1" indent="-342900">
              <a:buFont typeface="Arial" pitchFamily="34" charset="0"/>
              <a:buChar char="•"/>
            </a:pPr>
            <a:r>
              <a:rPr lang="en-US" dirty="0" smtClean="0"/>
              <a:t>See </a:t>
            </a:r>
            <a:r>
              <a:rPr lang="en-US" dirty="0" err="1"/>
              <a:t>MyTimerTaskExample</a:t>
            </a:r>
            <a:endParaRPr lang="en-US" dirty="0"/>
          </a:p>
        </p:txBody>
      </p:sp>
    </p:spTree>
    <p:extLst>
      <p:ext uri="{BB962C8B-B14F-4D97-AF65-F5344CB8AC3E}">
        <p14:creationId xmlns:p14="http://schemas.microsoft.com/office/powerpoint/2010/main" val="216611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27</a:t>
            </a:fld>
            <a:endParaRPr lang="en-CA"/>
          </a:p>
        </p:txBody>
      </p:sp>
      <p:sp>
        <p:nvSpPr>
          <p:cNvPr id="4" name="TextBox 3"/>
          <p:cNvSpPr txBox="1"/>
          <p:nvPr/>
        </p:nvSpPr>
        <p:spPr>
          <a:xfrm>
            <a:off x="1066800" y="1590403"/>
            <a:ext cx="7086600" cy="4893647"/>
          </a:xfrm>
          <a:prstGeom prst="rect">
            <a:avLst/>
          </a:prstGeom>
          <a:noFill/>
        </p:spPr>
        <p:txBody>
          <a:bodyPr wrap="square" rtlCol="0">
            <a:spAutoFit/>
          </a:bodyPr>
          <a:lstStyle/>
          <a:p>
            <a:pPr marL="342900" indent="-342900">
              <a:buFont typeface="Arial" pitchFamily="34" charset="0"/>
              <a:buChar char="•"/>
            </a:pPr>
            <a:r>
              <a:rPr lang="en-US" dirty="0" smtClean="0"/>
              <a:t>Metadata – if you were to walk away from this lecture and were asked what annotations meant tomorrow – one word: metadata.</a:t>
            </a:r>
          </a:p>
          <a:p>
            <a:pPr marL="800100" lvl="1" indent="-342900">
              <a:buFont typeface="Arial" pitchFamily="34" charset="0"/>
              <a:buChar char="•"/>
            </a:pPr>
            <a:r>
              <a:rPr lang="en-US" b="1" dirty="0"/>
              <a:t>Information for the compiler</a:t>
            </a:r>
            <a:r>
              <a:rPr lang="en-US" dirty="0"/>
              <a:t> — Annotations can be used by the compiler to detect errors or suppress warnings.</a:t>
            </a:r>
          </a:p>
          <a:p>
            <a:pPr marL="800100" lvl="1" indent="-342900">
              <a:buFont typeface="Arial" pitchFamily="34" charset="0"/>
              <a:buChar char="•"/>
            </a:pPr>
            <a:r>
              <a:rPr lang="en-US" b="1" dirty="0"/>
              <a:t>Compile-time and deployment-time processing</a:t>
            </a:r>
            <a:r>
              <a:rPr lang="en-US" dirty="0"/>
              <a:t> — Software tools can process annotation information to generate code, XML files, and so forth.</a:t>
            </a:r>
          </a:p>
          <a:p>
            <a:pPr marL="800100" lvl="1" indent="-342900">
              <a:buFont typeface="Arial" pitchFamily="34" charset="0"/>
              <a:buChar char="•"/>
            </a:pPr>
            <a:r>
              <a:rPr lang="en-US" b="1" dirty="0"/>
              <a:t>Runtime processing</a:t>
            </a:r>
            <a:r>
              <a:rPr lang="en-US" dirty="0"/>
              <a:t> — Some annotations are available to be examined at runtime.</a:t>
            </a:r>
          </a:p>
          <a:p>
            <a:pPr marL="342900" indent="-342900">
              <a:buFont typeface="Arial" pitchFamily="34" charset="0"/>
              <a:buChar char="•"/>
            </a:pPr>
            <a:endParaRPr lang="en-US" dirty="0" smtClean="0"/>
          </a:p>
        </p:txBody>
      </p:sp>
    </p:spTree>
    <p:extLst>
      <p:ext uri="{BB962C8B-B14F-4D97-AF65-F5344CB8AC3E}">
        <p14:creationId xmlns:p14="http://schemas.microsoft.com/office/powerpoint/2010/main" val="425242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Pre-defined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28</a:t>
            </a:fld>
            <a:endParaRPr lang="en-CA"/>
          </a:p>
        </p:txBody>
      </p:sp>
      <p:sp>
        <p:nvSpPr>
          <p:cNvPr id="4" name="Rectangle 3"/>
          <p:cNvSpPr/>
          <p:nvPr/>
        </p:nvSpPr>
        <p:spPr>
          <a:xfrm>
            <a:off x="1066800" y="1981201"/>
            <a:ext cx="7010400" cy="4524315"/>
          </a:xfrm>
          <a:prstGeom prst="rect">
            <a:avLst/>
          </a:prstGeom>
        </p:spPr>
        <p:txBody>
          <a:bodyPr wrap="square">
            <a:spAutoFit/>
          </a:bodyPr>
          <a:lstStyle/>
          <a:p>
            <a:pPr marL="342900" indent="-342900">
              <a:buFont typeface="Arial" pitchFamily="34" charset="0"/>
              <a:buChar char="•"/>
            </a:pPr>
            <a:r>
              <a:rPr lang="en-US" dirty="0"/>
              <a:t>Built in Annotations</a:t>
            </a:r>
          </a:p>
          <a:p>
            <a:pPr marL="342900" indent="-342900">
              <a:buFont typeface="Arial" pitchFamily="34" charset="0"/>
              <a:buChar char="•"/>
            </a:pPr>
            <a:r>
              <a:rPr lang="en-US" dirty="0"/>
              <a:t>@Override - Checks that the method is an override. Causes a compile error if the method is not found in one of the parent classes or implemented interfaces. </a:t>
            </a:r>
          </a:p>
          <a:p>
            <a:pPr marL="342900" indent="-342900">
              <a:buFont typeface="Arial" pitchFamily="34" charset="0"/>
              <a:buChar char="•"/>
            </a:pPr>
            <a:r>
              <a:rPr lang="en-US" dirty="0"/>
              <a:t>@Deprecated - Marks the method as obsolete. Causes a compile warning if the method is used. </a:t>
            </a:r>
          </a:p>
          <a:p>
            <a:pPr marL="342900" indent="-342900">
              <a:buFont typeface="Arial" pitchFamily="34" charset="0"/>
              <a:buChar char="•"/>
            </a:pPr>
            <a:r>
              <a:rPr lang="en-US" dirty="0"/>
              <a:t>@</a:t>
            </a:r>
            <a:r>
              <a:rPr lang="en-US" dirty="0" err="1"/>
              <a:t>SuppressWarnings</a:t>
            </a:r>
            <a:r>
              <a:rPr lang="en-US" dirty="0"/>
              <a:t> - Instructs the compiler to suppress the </a:t>
            </a:r>
            <a:r>
              <a:rPr lang="en-US" dirty="0">
                <a:hlinkClick r:id="rId2" tooltip="Compile time"/>
              </a:rPr>
              <a:t>compile time</a:t>
            </a:r>
            <a:r>
              <a:rPr lang="en-US" dirty="0"/>
              <a:t> warnings specified in the annotation </a:t>
            </a:r>
            <a:r>
              <a:rPr lang="en-US" dirty="0" smtClean="0"/>
              <a:t>parameters</a:t>
            </a:r>
          </a:p>
          <a:p>
            <a:pPr marL="342900" indent="-342900">
              <a:buFont typeface="Arial" pitchFamily="34" charset="0"/>
              <a:buChar char="•"/>
            </a:pPr>
            <a:r>
              <a:rPr lang="en-US" dirty="0" err="1"/>
              <a:t>AnnotationExample</a:t>
            </a:r>
            <a:endParaRPr lang="en-US" dirty="0"/>
          </a:p>
        </p:txBody>
      </p:sp>
    </p:spTree>
    <p:extLst>
      <p:ext uri="{BB962C8B-B14F-4D97-AF65-F5344CB8AC3E}">
        <p14:creationId xmlns:p14="http://schemas.microsoft.com/office/powerpoint/2010/main" val="31316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Annotations - Interesting so far?</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29</a:t>
            </a:fld>
            <a:endParaRPr lang="en-CA"/>
          </a:p>
        </p:txBody>
      </p:sp>
      <p:sp>
        <p:nvSpPr>
          <p:cNvPr id="4" name="TextBox 3"/>
          <p:cNvSpPr txBox="1"/>
          <p:nvPr/>
        </p:nvSpPr>
        <p:spPr>
          <a:xfrm>
            <a:off x="1219201" y="2286000"/>
            <a:ext cx="7391400" cy="1200329"/>
          </a:xfrm>
          <a:prstGeom prst="rect">
            <a:avLst/>
          </a:prstGeom>
          <a:noFill/>
        </p:spPr>
        <p:txBody>
          <a:bodyPr wrap="square" rtlCol="0">
            <a:spAutoFit/>
          </a:bodyPr>
          <a:lstStyle/>
          <a:p>
            <a:pPr marL="342900" indent="-342900">
              <a:buFont typeface="Arial" pitchFamily="34" charset="0"/>
              <a:buChar char="•"/>
            </a:pPr>
            <a:r>
              <a:rPr lang="en-US" dirty="0" smtClean="0"/>
              <a:t>Did it really do anything so far besides giving me a warning (compiler) or error (like using Override but spelling </a:t>
            </a:r>
            <a:r>
              <a:rPr lang="en-US" dirty="0" err="1" smtClean="0"/>
              <a:t>toString</a:t>
            </a:r>
            <a:r>
              <a:rPr lang="en-US" dirty="0" smtClean="0"/>
              <a:t> as </a:t>
            </a:r>
            <a:r>
              <a:rPr lang="en-US" dirty="0" err="1" smtClean="0"/>
              <a:t>toStrin</a:t>
            </a:r>
            <a:r>
              <a:rPr lang="en-US" smtClean="0"/>
              <a:t>)?</a:t>
            </a:r>
            <a:endParaRPr lang="en-US" dirty="0" smtClean="0"/>
          </a:p>
        </p:txBody>
      </p:sp>
    </p:spTree>
    <p:extLst>
      <p:ext uri="{BB962C8B-B14F-4D97-AF65-F5344CB8AC3E}">
        <p14:creationId xmlns:p14="http://schemas.microsoft.com/office/powerpoint/2010/main" val="416664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p:txBody>
          <a:bodyPr/>
          <a:lstStyle/>
          <a:p>
            <a:r>
              <a:rPr lang="en-US" smtClean="0"/>
              <a:t>Prerequisites</a:t>
            </a:r>
          </a:p>
        </p:txBody>
      </p:sp>
      <p:sp>
        <p:nvSpPr>
          <p:cNvPr id="26627" name="Rectangle 7"/>
          <p:cNvSpPr>
            <a:spLocks noGrp="1" noChangeArrowheads="1"/>
          </p:cNvSpPr>
          <p:nvPr>
            <p:ph idx="1"/>
          </p:nvPr>
        </p:nvSpPr>
        <p:spPr/>
        <p:txBody>
          <a:bodyPr>
            <a:normAutofit lnSpcReduction="10000"/>
          </a:bodyPr>
          <a:lstStyle/>
          <a:p>
            <a:r>
              <a:rPr lang="en-US" dirty="0" smtClean="0"/>
              <a:t>COMP 2613 is an intermediate Java programming course</a:t>
            </a:r>
          </a:p>
          <a:p>
            <a:r>
              <a:rPr lang="en-US" dirty="0" smtClean="0"/>
              <a:t>The prerequisites are:</a:t>
            </a:r>
          </a:p>
          <a:p>
            <a:pPr lvl="1"/>
            <a:r>
              <a:rPr lang="en-US" dirty="0" smtClean="0"/>
              <a:t>COMP 1409 Intro. to OO Programming with Java</a:t>
            </a:r>
          </a:p>
          <a:p>
            <a:pPr lvl="1"/>
            <a:r>
              <a:rPr lang="en-US" dirty="0" smtClean="0"/>
              <a:t>COMP 1451 Understanding Programming</a:t>
            </a:r>
            <a:endParaRPr lang="en-CA" dirty="0" smtClean="0"/>
          </a:p>
          <a:p>
            <a:pPr lvl="2"/>
            <a:r>
              <a:rPr lang="en-CA" dirty="0" smtClean="0"/>
              <a:t>or </a:t>
            </a:r>
            <a:r>
              <a:rPr lang="en-US" dirty="0" smtClean="0"/>
              <a:t>prior programming experience in C++ or C# plus an understanding of the java programming language, core frameworks, and object-oriented programming</a:t>
            </a:r>
          </a:p>
          <a:p>
            <a:pPr lvl="1"/>
            <a:r>
              <a:rPr lang="en-US" dirty="0" smtClean="0"/>
              <a:t>Basic understanding of Microsoft Windows</a:t>
            </a:r>
          </a:p>
          <a:p>
            <a:pPr lvl="1"/>
            <a:r>
              <a:rPr lang="en-US" dirty="0" smtClean="0"/>
              <a:t>A good understanding of problem solving</a:t>
            </a:r>
          </a:p>
        </p:txBody>
      </p:sp>
      <p:sp>
        <p:nvSpPr>
          <p:cNvPr id="2662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DBEF7DC8-3576-7F4F-970C-E3F925954342}" type="slidenum">
              <a:rPr lang="en-US"/>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custom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30</a:t>
            </a:fld>
            <a:endParaRPr lang="en-CA"/>
          </a:p>
        </p:txBody>
      </p:sp>
      <p:sp>
        <p:nvSpPr>
          <p:cNvPr id="4" name="TextBox 3"/>
          <p:cNvSpPr txBox="1"/>
          <p:nvPr/>
        </p:nvSpPr>
        <p:spPr>
          <a:xfrm>
            <a:off x="762001" y="2057400"/>
            <a:ext cx="7924800" cy="1569660"/>
          </a:xfrm>
          <a:prstGeom prst="rect">
            <a:avLst/>
          </a:prstGeom>
          <a:noFill/>
        </p:spPr>
        <p:txBody>
          <a:bodyPr wrap="square" rtlCol="0">
            <a:spAutoFit/>
          </a:bodyPr>
          <a:lstStyle/>
          <a:p>
            <a:pPr marL="342900" indent="-342900">
              <a:buFont typeface="Arial" pitchFamily="34" charset="0"/>
              <a:buChar char="•"/>
            </a:pPr>
            <a:r>
              <a:rPr lang="en-US" dirty="0" smtClean="0"/>
              <a:t>In all honesty … you probably won’t be doing this</a:t>
            </a:r>
          </a:p>
          <a:p>
            <a:pPr marL="342900" indent="-342900">
              <a:buFont typeface="Arial" pitchFamily="34" charset="0"/>
              <a:buChar char="•"/>
            </a:pPr>
            <a:r>
              <a:rPr lang="en-US" dirty="0" smtClean="0"/>
              <a:t>But </a:t>
            </a:r>
            <a:r>
              <a:rPr lang="en-US" dirty="0"/>
              <a:t>if you’re curious … http://docs.oracle.com/javase/tutorial/java/annotations/declaring.html</a:t>
            </a:r>
          </a:p>
        </p:txBody>
      </p:sp>
    </p:spTree>
    <p:extLst>
      <p:ext uri="{BB962C8B-B14F-4D97-AF65-F5344CB8AC3E}">
        <p14:creationId xmlns:p14="http://schemas.microsoft.com/office/powerpoint/2010/main" val="2935766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examples of annotations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31</a:t>
            </a:fld>
            <a:endParaRPr lang="en-CA"/>
          </a:p>
        </p:txBody>
      </p:sp>
      <p:sp>
        <p:nvSpPr>
          <p:cNvPr id="4" name="TextBox 3"/>
          <p:cNvSpPr txBox="1"/>
          <p:nvPr/>
        </p:nvSpPr>
        <p:spPr>
          <a:xfrm>
            <a:off x="1219200" y="2057400"/>
            <a:ext cx="7171259" cy="2308324"/>
          </a:xfrm>
          <a:prstGeom prst="rect">
            <a:avLst/>
          </a:prstGeom>
          <a:noFill/>
        </p:spPr>
        <p:txBody>
          <a:bodyPr wrap="none" rtlCol="0">
            <a:spAutoFit/>
          </a:bodyPr>
          <a:lstStyle/>
          <a:p>
            <a:pPr marL="342900" indent="-342900">
              <a:buFont typeface="Arial" pitchFamily="34" charset="0"/>
              <a:buChar char="•"/>
            </a:pPr>
            <a:r>
              <a:rPr lang="en-US" dirty="0" smtClean="0"/>
              <a:t>In Frameworks</a:t>
            </a:r>
          </a:p>
          <a:p>
            <a:pPr marL="342900" indent="-342900">
              <a:buFont typeface="Arial" pitchFamily="34" charset="0"/>
              <a:buChar char="•"/>
            </a:pPr>
            <a:r>
              <a:rPr lang="en-US" dirty="0" smtClean="0"/>
              <a:t>JPA</a:t>
            </a:r>
          </a:p>
          <a:p>
            <a:pPr marL="342900" indent="-342900">
              <a:buFont typeface="Arial" pitchFamily="34" charset="0"/>
              <a:buChar char="•"/>
            </a:pPr>
            <a:r>
              <a:rPr lang="en-US" dirty="0" err="1" smtClean="0"/>
              <a:t>Junit</a:t>
            </a:r>
            <a:r>
              <a:rPr lang="en-US" dirty="0" smtClean="0"/>
              <a:t> (See </a:t>
            </a:r>
            <a:r>
              <a:rPr lang="en-US" dirty="0" err="1" smtClean="0"/>
              <a:t>MyTestCase</a:t>
            </a:r>
            <a:r>
              <a:rPr lang="en-US" dirty="0" smtClean="0"/>
              <a:t> and </a:t>
            </a:r>
            <a:r>
              <a:rPr lang="en-US" dirty="0" err="1" smtClean="0"/>
              <a:t>MyTestCase.launch</a:t>
            </a:r>
            <a:r>
              <a:rPr lang="en-US" dirty="0" smtClean="0"/>
              <a:t>)</a:t>
            </a:r>
          </a:p>
          <a:p>
            <a:pPr marL="342900" indent="-342900">
              <a:buFont typeface="Arial" pitchFamily="34" charset="0"/>
              <a:buChar char="•"/>
            </a:pPr>
            <a:r>
              <a:rPr lang="en-US" dirty="0" smtClean="0"/>
              <a:t>Spring</a:t>
            </a:r>
          </a:p>
          <a:p>
            <a:pPr marL="342900" indent="-342900">
              <a:buFont typeface="Arial" pitchFamily="34" charset="0"/>
              <a:buChar char="•"/>
            </a:pPr>
            <a:r>
              <a:rPr lang="en-US" dirty="0" smtClean="0"/>
              <a:t>Various Web Service Stacks</a:t>
            </a:r>
          </a:p>
          <a:p>
            <a:pPr marL="342900" indent="-342900">
              <a:buFont typeface="Arial" pitchFamily="34" charset="0"/>
              <a:buChar char="•"/>
            </a:pPr>
            <a:r>
              <a:rPr lang="en-US" dirty="0" smtClean="0"/>
              <a:t>Various parsers</a:t>
            </a:r>
            <a:endParaRPr lang="en-US" dirty="0"/>
          </a:p>
        </p:txBody>
      </p:sp>
    </p:spTree>
    <p:extLst>
      <p:ext uri="{BB962C8B-B14F-4D97-AF65-F5344CB8AC3E}">
        <p14:creationId xmlns:p14="http://schemas.microsoft.com/office/powerpoint/2010/main" val="638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32</a:t>
            </a:fld>
            <a:endParaRPr lang="en-CA"/>
          </a:p>
        </p:txBody>
      </p:sp>
      <p:sp>
        <p:nvSpPr>
          <p:cNvPr id="4" name="TextBox 3"/>
          <p:cNvSpPr txBox="1"/>
          <p:nvPr/>
        </p:nvSpPr>
        <p:spPr>
          <a:xfrm>
            <a:off x="762000" y="1828800"/>
            <a:ext cx="7543800" cy="830997"/>
          </a:xfrm>
          <a:prstGeom prst="rect">
            <a:avLst/>
          </a:prstGeom>
          <a:noFill/>
        </p:spPr>
        <p:txBody>
          <a:bodyPr wrap="square" rtlCol="0">
            <a:spAutoFit/>
          </a:bodyPr>
          <a:lstStyle/>
          <a:p>
            <a:r>
              <a:rPr lang="en-US" dirty="0"/>
              <a:t>An </a:t>
            </a:r>
            <a:r>
              <a:rPr lang="en-US" i="1" dirty="0" err="1"/>
              <a:t>enum</a:t>
            </a:r>
            <a:r>
              <a:rPr lang="en-US" i="1" dirty="0"/>
              <a:t> type</a:t>
            </a:r>
            <a:r>
              <a:rPr lang="en-US" dirty="0"/>
              <a:t> is a special data type that enables for a variable to be a set of predefined constants.</a:t>
            </a:r>
          </a:p>
        </p:txBody>
      </p:sp>
      <p:sp>
        <p:nvSpPr>
          <p:cNvPr id="5" name="TextBox 4"/>
          <p:cNvSpPr txBox="1"/>
          <p:nvPr/>
        </p:nvSpPr>
        <p:spPr>
          <a:xfrm>
            <a:off x="762000" y="3505200"/>
            <a:ext cx="7965514" cy="1200329"/>
          </a:xfrm>
          <a:prstGeom prst="rect">
            <a:avLst/>
          </a:prstGeom>
          <a:noFill/>
        </p:spPr>
        <p:txBody>
          <a:bodyPr wrap="none" rtlCol="0">
            <a:spAutoFit/>
          </a:bodyPr>
          <a:lstStyle/>
          <a:p>
            <a:r>
              <a:rPr lang="en-US" dirty="0" smtClean="0"/>
              <a:t>What many green traffic lights are in the Array below?</a:t>
            </a:r>
          </a:p>
          <a:p>
            <a:endParaRPr lang="en-US" dirty="0"/>
          </a:p>
          <a:p>
            <a:r>
              <a:rPr lang="en-US" dirty="0" smtClean="0"/>
              <a:t>String[] </a:t>
            </a:r>
            <a:r>
              <a:rPr lang="en-US" dirty="0" err="1" smtClean="0"/>
              <a:t>trafficLights</a:t>
            </a:r>
            <a:r>
              <a:rPr lang="en-US" dirty="0" smtClean="0"/>
              <a:t> = {“green”, “Green”, “GREEN”, “red”};</a:t>
            </a:r>
            <a:endParaRPr lang="en-US" dirty="0"/>
          </a:p>
        </p:txBody>
      </p:sp>
      <p:sp>
        <p:nvSpPr>
          <p:cNvPr id="6" name="TextBox 5"/>
          <p:cNvSpPr txBox="1"/>
          <p:nvPr/>
        </p:nvSpPr>
        <p:spPr>
          <a:xfrm>
            <a:off x="914400" y="5638800"/>
            <a:ext cx="6900992" cy="461665"/>
          </a:xfrm>
          <a:prstGeom prst="rect">
            <a:avLst/>
          </a:prstGeom>
          <a:noFill/>
        </p:spPr>
        <p:txBody>
          <a:bodyPr wrap="none" rtlCol="0">
            <a:spAutoFit/>
          </a:bodyPr>
          <a:lstStyle/>
          <a:p>
            <a:r>
              <a:rPr lang="en-US" dirty="0" smtClean="0"/>
              <a:t>See </a:t>
            </a:r>
            <a:r>
              <a:rPr lang="en-US" dirty="0" err="1" smtClean="0"/>
              <a:t>TrafficLightDemo</a:t>
            </a:r>
            <a:r>
              <a:rPr lang="en-US" dirty="0" smtClean="0"/>
              <a:t> and </a:t>
            </a:r>
            <a:r>
              <a:rPr lang="en-US" dirty="0" err="1"/>
              <a:t>TrafficLightFixedDemo</a:t>
            </a:r>
            <a:endParaRPr lang="en-US" dirty="0"/>
          </a:p>
        </p:txBody>
      </p:sp>
    </p:spTree>
    <p:extLst>
      <p:ext uri="{BB962C8B-B14F-4D97-AF65-F5344CB8AC3E}">
        <p14:creationId xmlns:p14="http://schemas.microsoft.com/office/powerpoint/2010/main" val="2997315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Enums</a:t>
            </a:r>
            <a:r>
              <a:rPr lang="en-US" dirty="0" smtClean="0"/>
              <a:t> with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33</a:t>
            </a:fld>
            <a:endParaRPr lang="en-CA"/>
          </a:p>
        </p:txBody>
      </p:sp>
      <p:sp>
        <p:nvSpPr>
          <p:cNvPr id="4" name="TextBox 3"/>
          <p:cNvSpPr txBox="1"/>
          <p:nvPr/>
        </p:nvSpPr>
        <p:spPr>
          <a:xfrm>
            <a:off x="838200" y="1752600"/>
            <a:ext cx="7168950" cy="1200329"/>
          </a:xfrm>
          <a:prstGeom prst="rect">
            <a:avLst/>
          </a:prstGeom>
          <a:noFill/>
        </p:spPr>
        <p:txBody>
          <a:bodyPr wrap="none" rtlCol="0">
            <a:spAutoFit/>
          </a:bodyPr>
          <a:lstStyle/>
          <a:p>
            <a:pPr marL="342900" indent="-342900">
              <a:buFont typeface="Arial" pitchFamily="34" charset="0"/>
              <a:buChar char="•"/>
            </a:pPr>
            <a:r>
              <a:rPr lang="en-US" dirty="0" smtClean="0"/>
              <a:t>What if you want MORE information on an </a:t>
            </a:r>
            <a:r>
              <a:rPr lang="en-US" dirty="0" err="1" smtClean="0"/>
              <a:t>Enum</a:t>
            </a:r>
            <a:endParaRPr lang="en-US" dirty="0" smtClean="0"/>
          </a:p>
          <a:p>
            <a:pPr marL="342900" indent="-342900">
              <a:buFont typeface="Arial" pitchFamily="34" charset="0"/>
              <a:buChar char="•"/>
            </a:pPr>
            <a:r>
              <a:rPr lang="en-US" dirty="0" smtClean="0"/>
              <a:t>Such as a description?</a:t>
            </a:r>
          </a:p>
          <a:p>
            <a:pPr marL="342900" indent="-342900">
              <a:buFont typeface="Arial" pitchFamily="34" charset="0"/>
              <a:buChar char="•"/>
            </a:pPr>
            <a:r>
              <a:rPr lang="en-US" smtClean="0"/>
              <a:t>See CountryEnumDemo</a:t>
            </a:r>
            <a:endParaRPr lang="en-US" dirty="0"/>
          </a:p>
        </p:txBody>
      </p:sp>
    </p:spTree>
    <p:extLst>
      <p:ext uri="{BB962C8B-B14F-4D97-AF65-F5344CB8AC3E}">
        <p14:creationId xmlns:p14="http://schemas.microsoft.com/office/powerpoint/2010/main" val="22116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34</a:t>
            </a:fld>
            <a:endParaRPr lang="en-CA"/>
          </a:p>
        </p:txBody>
      </p:sp>
      <p:sp>
        <p:nvSpPr>
          <p:cNvPr id="4" name="TextBox 3"/>
          <p:cNvSpPr txBox="1"/>
          <p:nvPr/>
        </p:nvSpPr>
        <p:spPr>
          <a:xfrm>
            <a:off x="1066800" y="1905000"/>
            <a:ext cx="7239000" cy="3785652"/>
          </a:xfrm>
          <a:prstGeom prst="rect">
            <a:avLst/>
          </a:prstGeom>
          <a:noFill/>
        </p:spPr>
        <p:txBody>
          <a:bodyPr wrap="square" rtlCol="0">
            <a:spAutoFit/>
          </a:bodyPr>
          <a:lstStyle/>
          <a:p>
            <a:r>
              <a:rPr lang="en-US" dirty="0"/>
              <a:t>An Error "indicates serious problems that a reasonable application should not try to catch."</a:t>
            </a:r>
          </a:p>
          <a:p>
            <a:r>
              <a:rPr lang="en-US" dirty="0"/>
              <a:t>while</a:t>
            </a:r>
          </a:p>
          <a:p>
            <a:r>
              <a:rPr lang="en-US" dirty="0"/>
              <a:t>An Exception "indicates conditions that a reasonable application might want to catch</a:t>
            </a:r>
            <a:r>
              <a:rPr lang="en-US" dirty="0" smtClean="0"/>
              <a:t>.“</a:t>
            </a:r>
          </a:p>
          <a:p>
            <a:endParaRPr lang="en-US" dirty="0"/>
          </a:p>
          <a:p>
            <a:r>
              <a:rPr lang="en-US" dirty="0" smtClean="0"/>
              <a:t>Most likely you will never write or catch an Error</a:t>
            </a:r>
          </a:p>
          <a:p>
            <a:r>
              <a:rPr lang="en-US" dirty="0" smtClean="0"/>
              <a:t>See </a:t>
            </a:r>
            <a:r>
              <a:rPr lang="en-US" dirty="0" err="1" smtClean="0"/>
              <a:t>ErrorDemo</a:t>
            </a:r>
            <a:endParaRPr lang="en-US" dirty="0" smtClean="0"/>
          </a:p>
          <a:p>
            <a:endParaRPr lang="en-US" dirty="0"/>
          </a:p>
          <a:p>
            <a:endParaRPr lang="en-US" dirty="0"/>
          </a:p>
        </p:txBody>
      </p:sp>
    </p:spTree>
    <p:extLst>
      <p:ext uri="{BB962C8B-B14F-4D97-AF65-F5344CB8AC3E}">
        <p14:creationId xmlns:p14="http://schemas.microsoft.com/office/powerpoint/2010/main" val="178620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35</a:t>
            </a:fld>
            <a:endParaRPr lang="en-CA"/>
          </a:p>
        </p:txBody>
      </p:sp>
      <p:sp>
        <p:nvSpPr>
          <p:cNvPr id="4" name="TextBox 3"/>
          <p:cNvSpPr txBox="1"/>
          <p:nvPr/>
        </p:nvSpPr>
        <p:spPr>
          <a:xfrm>
            <a:off x="1066800" y="2286000"/>
            <a:ext cx="6858000" cy="4524315"/>
          </a:xfrm>
          <a:prstGeom prst="rect">
            <a:avLst/>
          </a:prstGeom>
          <a:noFill/>
        </p:spPr>
        <p:txBody>
          <a:bodyPr wrap="square" rtlCol="0">
            <a:spAutoFit/>
          </a:bodyPr>
          <a:lstStyle/>
          <a:p>
            <a:r>
              <a:rPr lang="en-US" dirty="0" smtClean="0"/>
              <a:t>Come in two </a:t>
            </a:r>
            <a:r>
              <a:rPr lang="en-US" dirty="0" err="1" smtClean="0"/>
              <a:t>flavours</a:t>
            </a:r>
            <a:endParaRPr lang="en-US" dirty="0" smtClean="0"/>
          </a:p>
          <a:p>
            <a:pPr marL="457200" indent="-457200">
              <a:buFont typeface="+mj-lt"/>
              <a:buAutoNum type="arabicPeriod"/>
            </a:pPr>
            <a:r>
              <a:rPr lang="en-US" dirty="0" smtClean="0"/>
              <a:t>Checked</a:t>
            </a:r>
          </a:p>
          <a:p>
            <a:pPr marL="914400" lvl="1" indent="-457200">
              <a:buFont typeface="Arial" pitchFamily="34" charset="0"/>
              <a:buChar char="•"/>
            </a:pPr>
            <a:r>
              <a:rPr lang="en-US" dirty="0" smtClean="0"/>
              <a:t>You should catch it or let bubble up (aka exception propagation)</a:t>
            </a:r>
          </a:p>
          <a:p>
            <a:pPr marL="914400" lvl="1" indent="-457200">
              <a:buFont typeface="Arial" pitchFamily="34" charset="0"/>
              <a:buChar char="•"/>
            </a:pPr>
            <a:r>
              <a:rPr lang="en-US" dirty="0" smtClean="0"/>
              <a:t>See </a:t>
            </a:r>
            <a:r>
              <a:rPr lang="en-US" dirty="0" err="1" smtClean="0"/>
              <a:t>SimpsonsDemo</a:t>
            </a:r>
            <a:r>
              <a:rPr lang="en-US" dirty="0" smtClean="0"/>
              <a:t> </a:t>
            </a:r>
          </a:p>
          <a:p>
            <a:pPr marL="457200" indent="-457200">
              <a:buFont typeface="+mj-lt"/>
              <a:buAutoNum type="arabicPeriod"/>
            </a:pPr>
            <a:r>
              <a:rPr lang="en-US" dirty="0" smtClean="0"/>
              <a:t>Unchecked</a:t>
            </a:r>
          </a:p>
          <a:p>
            <a:pPr marL="914400" lvl="1" indent="-457200">
              <a:buFont typeface="Arial" pitchFamily="34" charset="0"/>
              <a:buChar char="•"/>
            </a:pPr>
            <a:r>
              <a:rPr lang="en-US" dirty="0" smtClean="0"/>
              <a:t>It bubbles to the top</a:t>
            </a:r>
          </a:p>
          <a:p>
            <a:pPr marL="914400" lvl="1" indent="-457200">
              <a:buFont typeface="Arial" pitchFamily="34" charset="0"/>
              <a:buChar char="•"/>
            </a:pPr>
            <a:r>
              <a:rPr lang="en-US" dirty="0" smtClean="0"/>
              <a:t>Unchecked Exceptions extend </a:t>
            </a:r>
            <a:r>
              <a:rPr lang="en-US" dirty="0" err="1" smtClean="0"/>
              <a:t>RuntimeException</a:t>
            </a:r>
            <a:endParaRPr lang="en-US" dirty="0" smtClean="0"/>
          </a:p>
          <a:p>
            <a:pPr marL="914400" lvl="1" indent="-457200">
              <a:buFont typeface="Arial" pitchFamily="34" charset="0"/>
              <a:buChar char="•"/>
            </a:pPr>
            <a:r>
              <a:rPr lang="en-US" dirty="0" smtClean="0"/>
              <a:t>See </a:t>
            </a:r>
            <a:r>
              <a:rPr lang="en-US" dirty="0" err="1"/>
              <a:t>SimpsonsWithPossibleRuntimeExceptionDemo</a:t>
            </a:r>
            <a:endParaRPr lang="en-US" dirty="0"/>
          </a:p>
        </p:txBody>
      </p:sp>
    </p:spTree>
    <p:extLst>
      <p:ext uri="{BB962C8B-B14F-4D97-AF65-F5344CB8AC3E}">
        <p14:creationId xmlns:p14="http://schemas.microsoft.com/office/powerpoint/2010/main" val="3828008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have unchecked exceptions?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36</a:t>
            </a:fld>
            <a:endParaRPr lang="en-CA"/>
          </a:p>
        </p:txBody>
      </p:sp>
      <p:sp>
        <p:nvSpPr>
          <p:cNvPr id="4" name="TextBox 3"/>
          <p:cNvSpPr txBox="1"/>
          <p:nvPr/>
        </p:nvSpPr>
        <p:spPr>
          <a:xfrm>
            <a:off x="838201" y="2133600"/>
            <a:ext cx="7696200" cy="3046988"/>
          </a:xfrm>
          <a:prstGeom prst="rect">
            <a:avLst/>
          </a:prstGeom>
          <a:noFill/>
        </p:spPr>
        <p:txBody>
          <a:bodyPr wrap="square" rtlCol="0">
            <a:spAutoFit/>
          </a:bodyPr>
          <a:lstStyle/>
          <a:p>
            <a:r>
              <a:rPr lang="en-US" dirty="0"/>
              <a:t>http://docs.oracle.com/javase/tutorial/essential/exceptions/runtime.html</a:t>
            </a:r>
          </a:p>
          <a:p>
            <a:r>
              <a:rPr lang="en-US" dirty="0" smtClean="0"/>
              <a:t>Here's </a:t>
            </a:r>
            <a:r>
              <a:rPr lang="en-US" dirty="0"/>
              <a:t>the bottom line guideline: If a client can reasonably </a:t>
            </a:r>
            <a:endParaRPr lang="en-US" dirty="0" smtClean="0"/>
          </a:p>
          <a:p>
            <a:r>
              <a:rPr lang="en-US" dirty="0" smtClean="0"/>
              <a:t>be </a:t>
            </a:r>
            <a:r>
              <a:rPr lang="en-US" dirty="0"/>
              <a:t>expected to recover from an exception, make it a </a:t>
            </a:r>
            <a:endParaRPr lang="en-US" dirty="0" smtClean="0"/>
          </a:p>
          <a:p>
            <a:r>
              <a:rPr lang="en-US" dirty="0" smtClean="0"/>
              <a:t>checked </a:t>
            </a:r>
            <a:r>
              <a:rPr lang="en-US" dirty="0"/>
              <a:t>exception. If a client cannot do anything to recover </a:t>
            </a:r>
            <a:endParaRPr lang="en-US" dirty="0" smtClean="0"/>
          </a:p>
          <a:p>
            <a:r>
              <a:rPr lang="en-US" dirty="0" smtClean="0"/>
              <a:t>from </a:t>
            </a:r>
            <a:r>
              <a:rPr lang="en-US" dirty="0"/>
              <a:t>the exception, make it an unchecked exception.</a:t>
            </a:r>
          </a:p>
        </p:txBody>
      </p:sp>
    </p:spTree>
    <p:extLst>
      <p:ext uri="{BB962C8B-B14F-4D97-AF65-F5344CB8AC3E}">
        <p14:creationId xmlns:p14="http://schemas.microsoft.com/office/powerpoint/2010/main" val="1516566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37</a:t>
            </a:fld>
            <a:endParaRPr lang="en-CA"/>
          </a:p>
        </p:txBody>
      </p:sp>
      <p:sp>
        <p:nvSpPr>
          <p:cNvPr id="4" name="TextBox 3"/>
          <p:cNvSpPr txBox="1"/>
          <p:nvPr/>
        </p:nvSpPr>
        <p:spPr>
          <a:xfrm>
            <a:off x="838200" y="1600200"/>
            <a:ext cx="6781799" cy="4893647"/>
          </a:xfrm>
          <a:prstGeom prst="rect">
            <a:avLst/>
          </a:prstGeom>
          <a:noFill/>
        </p:spPr>
        <p:txBody>
          <a:bodyPr wrap="square" rtlCol="0">
            <a:spAutoFit/>
          </a:bodyPr>
          <a:lstStyle/>
          <a:p>
            <a:r>
              <a:rPr lang="en-US" dirty="0" smtClean="0"/>
              <a:t>Scan BRIEFLY: </a:t>
            </a:r>
          </a:p>
          <a:p>
            <a:pPr marL="342900" indent="-342900">
              <a:buFont typeface="Arial" pitchFamily="34" charset="0"/>
              <a:buChar char="•"/>
            </a:pPr>
            <a:r>
              <a:rPr lang="en-US" dirty="0">
                <a:hlinkClick r:id="rId2"/>
              </a:rPr>
              <a:t>http://</a:t>
            </a:r>
            <a:r>
              <a:rPr lang="en-US" dirty="0" smtClean="0">
                <a:hlinkClick r:id="rId2"/>
              </a:rPr>
              <a:t>docs.oracle.com/javase/7/docs/api/java/util/package-summary.html</a:t>
            </a:r>
            <a:endParaRPr lang="en-US" dirty="0" smtClean="0"/>
          </a:p>
          <a:p>
            <a:pPr marL="342900" indent="-342900">
              <a:buFont typeface="Arial" pitchFamily="34" charset="0"/>
              <a:buChar char="•"/>
            </a:pPr>
            <a:r>
              <a:rPr lang="en-US" dirty="0">
                <a:hlinkClick r:id="rId3"/>
              </a:rPr>
              <a:t>http://</a:t>
            </a:r>
            <a:r>
              <a:rPr lang="en-US" dirty="0" smtClean="0">
                <a:hlinkClick r:id="rId3"/>
              </a:rPr>
              <a:t>docs.oracle.com/javase/7/docs/api/java/math/package-summary.html</a:t>
            </a:r>
            <a:endParaRPr lang="en-US" dirty="0" smtClean="0"/>
          </a:p>
          <a:p>
            <a:pPr marL="342900" indent="-342900">
              <a:buFont typeface="Arial" pitchFamily="34" charset="0"/>
              <a:buChar char="•"/>
            </a:pPr>
            <a:endParaRPr lang="en-US" dirty="0"/>
          </a:p>
          <a:p>
            <a:r>
              <a:rPr lang="en-US" dirty="0" smtClean="0"/>
              <a:t>Read </a:t>
            </a:r>
          </a:p>
          <a:p>
            <a:pPr marL="342900" indent="-342900">
              <a:buFont typeface="Arial" pitchFamily="34" charset="0"/>
              <a:buChar char="•"/>
            </a:pPr>
            <a:r>
              <a:rPr lang="en-US" dirty="0">
                <a:hlinkClick r:id="rId4"/>
              </a:rPr>
              <a:t>http://docs.oracle.com/javase/tutorial/java/annotations</a:t>
            </a:r>
            <a:r>
              <a:rPr lang="en-US" dirty="0" smtClean="0">
                <a:hlinkClick r:id="rId4"/>
              </a:rPr>
              <a:t>/</a:t>
            </a:r>
            <a:endParaRPr lang="en-US" dirty="0" smtClean="0"/>
          </a:p>
          <a:p>
            <a:pPr marL="342900" indent="-342900">
              <a:buFont typeface="Arial" pitchFamily="34" charset="0"/>
              <a:buChar char="•"/>
            </a:pPr>
            <a:r>
              <a:rPr lang="en-US" dirty="0">
                <a:hlinkClick r:id="rId5"/>
              </a:rPr>
              <a:t>http://</a:t>
            </a:r>
            <a:r>
              <a:rPr lang="en-US" dirty="0" smtClean="0">
                <a:hlinkClick r:id="rId5"/>
              </a:rPr>
              <a:t>docs.oracle.com/javase/tutorial/java/javaOO/enum.html</a:t>
            </a:r>
            <a:endParaRPr lang="en-US" dirty="0" smtClean="0"/>
          </a:p>
          <a:p>
            <a:pPr marL="342900" indent="-342900">
              <a:buFont typeface="Arial" pitchFamily="34" charset="0"/>
              <a:buChar char="•"/>
            </a:pPr>
            <a:r>
              <a:rPr lang="en-US" dirty="0"/>
              <a:t>http://docs.oracle.com/javase/tutorial/essential/exceptions</a:t>
            </a:r>
            <a:r>
              <a:rPr lang="en-US" dirty="0" smtClean="0"/>
              <a:t>/</a:t>
            </a:r>
            <a:endParaRPr lang="en-US" dirty="0"/>
          </a:p>
        </p:txBody>
      </p:sp>
    </p:spTree>
    <p:extLst>
      <p:ext uri="{BB962C8B-B14F-4D97-AF65-F5344CB8AC3E}">
        <p14:creationId xmlns:p14="http://schemas.microsoft.com/office/powerpoint/2010/main" val="3465469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38</a:t>
            </a:fld>
            <a:endParaRPr lang="en-CA"/>
          </a:p>
        </p:txBody>
      </p:sp>
      <p:sp>
        <p:nvSpPr>
          <p:cNvPr id="4" name="TextBox 3"/>
          <p:cNvSpPr txBox="1"/>
          <p:nvPr/>
        </p:nvSpPr>
        <p:spPr>
          <a:xfrm>
            <a:off x="1066800" y="2209800"/>
            <a:ext cx="2895600" cy="461665"/>
          </a:xfrm>
          <a:prstGeom prst="rect">
            <a:avLst/>
          </a:prstGeom>
          <a:noFill/>
        </p:spPr>
        <p:txBody>
          <a:bodyPr wrap="square" rtlCol="0">
            <a:spAutoFit/>
          </a:bodyPr>
          <a:lstStyle/>
          <a:p>
            <a:endParaRPr lang="en-US" dirty="0"/>
          </a:p>
        </p:txBody>
      </p:sp>
      <p:sp>
        <p:nvSpPr>
          <p:cNvPr id="9" name="TextBox 8"/>
          <p:cNvSpPr txBox="1"/>
          <p:nvPr/>
        </p:nvSpPr>
        <p:spPr>
          <a:xfrm>
            <a:off x="1295400" y="1981200"/>
            <a:ext cx="6807313" cy="1569660"/>
          </a:xfrm>
          <a:prstGeom prst="rect">
            <a:avLst/>
          </a:prstGeom>
          <a:noFill/>
        </p:spPr>
        <p:txBody>
          <a:bodyPr wrap="none" rtlCol="0">
            <a:spAutoFit/>
          </a:bodyPr>
          <a:lstStyle/>
          <a:p>
            <a:r>
              <a:rPr lang="en-US" dirty="0" smtClean="0"/>
              <a:t>A generic type is a generic class or interface that</a:t>
            </a:r>
          </a:p>
          <a:p>
            <a:r>
              <a:rPr lang="en-US" dirty="0" smtClean="0"/>
              <a:t>Is parameterized over types</a:t>
            </a:r>
          </a:p>
          <a:p>
            <a:endParaRPr lang="en-US" dirty="0"/>
          </a:p>
          <a:p>
            <a:r>
              <a:rPr lang="en-US" dirty="0" smtClean="0"/>
              <a:t>See </a:t>
            </a:r>
            <a:r>
              <a:rPr lang="en-US" dirty="0" err="1" smtClean="0"/>
              <a:t>GenericDemo</a:t>
            </a:r>
            <a:endParaRPr lang="en-US" dirty="0"/>
          </a:p>
        </p:txBody>
      </p:sp>
    </p:spTree>
    <p:extLst>
      <p:ext uri="{BB962C8B-B14F-4D97-AF65-F5344CB8AC3E}">
        <p14:creationId xmlns:p14="http://schemas.microsoft.com/office/powerpoint/2010/main" val="4030432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39</a:t>
            </a:fld>
            <a:endParaRPr lang="en-CA"/>
          </a:p>
        </p:txBody>
      </p:sp>
      <p:sp>
        <p:nvSpPr>
          <p:cNvPr id="4" name="TextBox 3"/>
          <p:cNvSpPr txBox="1"/>
          <p:nvPr/>
        </p:nvSpPr>
        <p:spPr>
          <a:xfrm>
            <a:off x="914400" y="1524000"/>
            <a:ext cx="7086600" cy="3785652"/>
          </a:xfrm>
          <a:prstGeom prst="rect">
            <a:avLst/>
          </a:prstGeom>
          <a:noFill/>
        </p:spPr>
        <p:txBody>
          <a:bodyPr wrap="square" rtlCol="0">
            <a:spAutoFit/>
          </a:bodyPr>
          <a:lstStyle/>
          <a:p>
            <a:r>
              <a:rPr lang="en-US" dirty="0"/>
              <a:t>A collections framework is a unified architecture for representing and manipulating collections. All collections frameworks contain the following:</a:t>
            </a:r>
          </a:p>
          <a:p>
            <a:endParaRPr lang="en-US" dirty="0"/>
          </a:p>
          <a:p>
            <a:r>
              <a:rPr lang="en-US" dirty="0"/>
              <a:t>    Interfaces: These are abstract data types that represent collections. Interfaces allow collections to be manipulated independently of the details of their representation. In object-oriented languages, interfaces generally form a hierarchy.</a:t>
            </a:r>
          </a:p>
          <a:p>
            <a:endParaRPr lang="en-US" dirty="0"/>
          </a:p>
        </p:txBody>
      </p:sp>
    </p:spTree>
    <p:extLst>
      <p:ext uri="{BB962C8B-B14F-4D97-AF65-F5344CB8AC3E}">
        <p14:creationId xmlns:p14="http://schemas.microsoft.com/office/powerpoint/2010/main" val="281188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r>
              <a:rPr lang="en-US" smtClean="0"/>
              <a:t>Evaluation</a:t>
            </a:r>
          </a:p>
        </p:txBody>
      </p:sp>
      <p:sp>
        <p:nvSpPr>
          <p:cNvPr id="28675" name="Rectangle 6"/>
          <p:cNvSpPr>
            <a:spLocks noGrp="1" noChangeArrowheads="1"/>
          </p:cNvSpPr>
          <p:nvPr>
            <p:ph idx="1"/>
          </p:nvPr>
        </p:nvSpPr>
        <p:spPr/>
        <p:txBody>
          <a:bodyPr>
            <a:normAutofit/>
          </a:bodyPr>
          <a:lstStyle/>
          <a:p>
            <a:pPr>
              <a:lnSpc>
                <a:spcPct val="90000"/>
              </a:lnSpc>
              <a:tabLst>
                <a:tab pos="2874963" algn="l"/>
              </a:tabLst>
            </a:pPr>
            <a:r>
              <a:rPr lang="en-US" sz="2000" dirty="0" smtClean="0"/>
              <a:t>Assignments</a:t>
            </a:r>
            <a:r>
              <a:rPr lang="en-US" sz="2000" dirty="0" smtClean="0">
                <a:solidFill>
                  <a:schemeClr val="accent3"/>
                </a:solidFill>
              </a:rPr>
              <a:t> </a:t>
            </a:r>
            <a:r>
              <a:rPr lang="en-US" sz="2000" dirty="0" smtClean="0">
                <a:solidFill>
                  <a:schemeClr val="accent3"/>
                </a:solidFill>
              </a:rPr>
              <a:t>x </a:t>
            </a:r>
            <a:r>
              <a:rPr lang="en-US" sz="2000" dirty="0" smtClean="0">
                <a:solidFill>
                  <a:schemeClr val="accent3"/>
                </a:solidFill>
              </a:rPr>
              <a:t>12</a:t>
            </a:r>
            <a:r>
              <a:rPr lang="en-US" sz="2000" dirty="0" smtClean="0"/>
              <a:t>	</a:t>
            </a:r>
            <a:r>
              <a:rPr lang="en-US" sz="2000" dirty="0" smtClean="0"/>
              <a:t>30</a:t>
            </a:r>
            <a:r>
              <a:rPr lang="en-US" sz="2000" dirty="0" smtClean="0"/>
              <a:t>%</a:t>
            </a:r>
          </a:p>
          <a:p>
            <a:pPr>
              <a:lnSpc>
                <a:spcPct val="90000"/>
              </a:lnSpc>
              <a:tabLst>
                <a:tab pos="2874963" algn="l"/>
              </a:tabLst>
            </a:pPr>
            <a:r>
              <a:rPr lang="en-US" sz="2000" dirty="0" smtClean="0"/>
              <a:t>Quizzes</a:t>
            </a:r>
            <a:r>
              <a:rPr lang="en-US" sz="2000" dirty="0" smtClean="0">
                <a:solidFill>
                  <a:schemeClr val="accent3"/>
                </a:solidFill>
              </a:rPr>
              <a:t> x </a:t>
            </a:r>
            <a:r>
              <a:rPr lang="en-US" sz="2000" dirty="0" smtClean="0">
                <a:solidFill>
                  <a:schemeClr val="accent3"/>
                </a:solidFill>
              </a:rPr>
              <a:t>2</a:t>
            </a:r>
            <a:r>
              <a:rPr lang="en-US" sz="2000" dirty="0" smtClean="0"/>
              <a:t>	10%</a:t>
            </a:r>
          </a:p>
          <a:p>
            <a:pPr>
              <a:lnSpc>
                <a:spcPct val="90000"/>
              </a:lnSpc>
              <a:tabLst>
                <a:tab pos="2874963" algn="l"/>
              </a:tabLst>
            </a:pPr>
            <a:r>
              <a:rPr lang="en-US" sz="2000" dirty="0" smtClean="0"/>
              <a:t>Mid term exam	</a:t>
            </a:r>
            <a:r>
              <a:rPr lang="en-US" sz="2000" dirty="0" smtClean="0"/>
              <a:t>20</a:t>
            </a:r>
            <a:r>
              <a:rPr lang="en-US" sz="2000" dirty="0" smtClean="0"/>
              <a:t>%</a:t>
            </a:r>
          </a:p>
          <a:p>
            <a:pPr>
              <a:lnSpc>
                <a:spcPct val="90000"/>
              </a:lnSpc>
              <a:tabLst>
                <a:tab pos="2874963" algn="l"/>
              </a:tabLst>
            </a:pPr>
            <a:r>
              <a:rPr lang="en-US" sz="2000" dirty="0" smtClean="0"/>
              <a:t>Final exam	</a:t>
            </a:r>
            <a:r>
              <a:rPr lang="en-US" sz="2000" dirty="0" smtClean="0"/>
              <a:t>40</a:t>
            </a:r>
            <a:r>
              <a:rPr lang="en-US" sz="2000" dirty="0" smtClean="0"/>
              <a:t>%</a:t>
            </a:r>
          </a:p>
          <a:p>
            <a:pPr>
              <a:lnSpc>
                <a:spcPct val="90000"/>
              </a:lnSpc>
              <a:tabLst>
                <a:tab pos="2874963" algn="l"/>
              </a:tabLst>
            </a:pPr>
            <a:endParaRPr lang="en-US" sz="2000" dirty="0" smtClean="0"/>
          </a:p>
          <a:p>
            <a:pPr>
              <a:lnSpc>
                <a:spcPct val="90000"/>
              </a:lnSpc>
              <a:tabLst>
                <a:tab pos="2874963" algn="l"/>
              </a:tabLst>
            </a:pPr>
            <a:r>
              <a:rPr lang="en-CA" sz="2000" dirty="0" smtClean="0"/>
              <a:t>You must achieve a mark of </a:t>
            </a:r>
            <a:r>
              <a:rPr lang="en-CA" sz="2000" dirty="0" smtClean="0">
                <a:solidFill>
                  <a:srgbClr val="FF6600"/>
                </a:solidFill>
              </a:rPr>
              <a:t>60%</a:t>
            </a:r>
            <a:r>
              <a:rPr lang="en-CA" sz="2000" dirty="0" smtClean="0"/>
              <a:t> in order to pass the course</a:t>
            </a:r>
          </a:p>
          <a:p>
            <a:pPr>
              <a:lnSpc>
                <a:spcPct val="90000"/>
              </a:lnSpc>
              <a:tabLst>
                <a:tab pos="2874963" algn="l"/>
              </a:tabLst>
            </a:pPr>
            <a:r>
              <a:rPr lang="en-US" sz="2000" dirty="0" smtClean="0"/>
              <a:t>You must achieve a grade of </a:t>
            </a:r>
            <a:r>
              <a:rPr lang="en-US" sz="2000" dirty="0" smtClean="0">
                <a:solidFill>
                  <a:srgbClr val="FF6600"/>
                </a:solidFill>
              </a:rPr>
              <a:t>50%</a:t>
            </a:r>
            <a:r>
              <a:rPr lang="en-US" sz="2000" dirty="0" smtClean="0"/>
              <a:t> on the final exam to pass the course</a:t>
            </a:r>
            <a:endParaRPr lang="en-CA" sz="2000" dirty="0" smtClean="0"/>
          </a:p>
        </p:txBody>
      </p:sp>
      <p:sp>
        <p:nvSpPr>
          <p:cNvPr id="28676"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43489B5-A5CD-1E41-909C-9929CF754487}" type="slidenum">
              <a:rPr lang="en-US"/>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40</a:t>
            </a:fld>
            <a:endParaRPr lang="en-CA"/>
          </a:p>
        </p:txBody>
      </p:sp>
      <p:sp>
        <p:nvSpPr>
          <p:cNvPr id="4" name="TextBox 3"/>
          <p:cNvSpPr txBox="1"/>
          <p:nvPr/>
        </p:nvSpPr>
        <p:spPr>
          <a:xfrm>
            <a:off x="1295400" y="2362200"/>
            <a:ext cx="7467600" cy="4154984"/>
          </a:xfrm>
          <a:prstGeom prst="rect">
            <a:avLst/>
          </a:prstGeom>
          <a:noFill/>
        </p:spPr>
        <p:txBody>
          <a:bodyPr wrap="square" rtlCol="0">
            <a:spAutoFit/>
          </a:bodyPr>
          <a:lstStyle/>
          <a:p>
            <a:r>
              <a:rPr lang="en-US" dirty="0"/>
              <a:t> Implementations: These are the concrete implementations of the collection interfaces. In essence, they are reusable data structures.</a:t>
            </a:r>
          </a:p>
          <a:p>
            <a:r>
              <a:rPr lang="en-US" dirty="0"/>
              <a:t>    Algorithms: These are the methods that perform useful computations, such as searching and sorting, on objects that implement collection interfaces. The algorithms are said to be polymorphic: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882324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41</a:t>
            </a:fld>
            <a:endParaRPr lang="en-CA"/>
          </a:p>
        </p:txBody>
      </p:sp>
      <p:sp>
        <p:nvSpPr>
          <p:cNvPr id="4" name="TextBox 3"/>
          <p:cNvSpPr txBox="1"/>
          <p:nvPr/>
        </p:nvSpPr>
        <p:spPr>
          <a:xfrm>
            <a:off x="2282825" y="5157788"/>
            <a:ext cx="184731" cy="461665"/>
          </a:xfrm>
          <a:prstGeom prst="rect">
            <a:avLst/>
          </a:prstGeom>
          <a:noFill/>
        </p:spPr>
        <p:txBody>
          <a:bodyPr wrap="none" rtlCol="0">
            <a:spAutoFit/>
          </a:bodyPr>
          <a:lstStyle/>
          <a:p>
            <a:endParaRPr lang="en-US" dirty="0"/>
          </a:p>
        </p:txBody>
      </p:sp>
      <p:pic>
        <p:nvPicPr>
          <p:cNvPr id="2050" name="Picture 2" descr="Two interface trees, one starting with Collection and including Set, SortedSet, List, and Queue, and the other starting with Map and including Sorted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4171950" cy="1228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47800" y="4953000"/>
            <a:ext cx="6878806" cy="461665"/>
          </a:xfrm>
          <a:prstGeom prst="rect">
            <a:avLst/>
          </a:prstGeom>
          <a:noFill/>
        </p:spPr>
        <p:txBody>
          <a:bodyPr wrap="none" rtlCol="0">
            <a:spAutoFit/>
          </a:bodyPr>
          <a:lstStyle/>
          <a:p>
            <a:r>
              <a:rPr lang="en-US" dirty="0" smtClean="0"/>
              <a:t>Notice that Map doesn’t </a:t>
            </a:r>
            <a:r>
              <a:rPr lang="en-US" dirty="0" err="1" smtClean="0"/>
              <a:t>exend</a:t>
            </a:r>
            <a:r>
              <a:rPr lang="en-US" dirty="0" smtClean="0"/>
              <a:t> Collection &lt;sigh/&gt;</a:t>
            </a:r>
            <a:endParaRPr lang="en-US" dirty="0"/>
          </a:p>
        </p:txBody>
      </p:sp>
    </p:spTree>
    <p:extLst>
      <p:ext uri="{BB962C8B-B14F-4D97-AF65-F5344CB8AC3E}">
        <p14:creationId xmlns:p14="http://schemas.microsoft.com/office/powerpoint/2010/main" val="410314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42</a:t>
            </a:fld>
            <a:endParaRPr lang="en-CA"/>
          </a:p>
        </p:txBody>
      </p:sp>
      <p:sp>
        <p:nvSpPr>
          <p:cNvPr id="4" name="TextBox 3"/>
          <p:cNvSpPr txBox="1"/>
          <p:nvPr/>
        </p:nvSpPr>
        <p:spPr>
          <a:xfrm>
            <a:off x="1219201" y="2286000"/>
            <a:ext cx="7086600" cy="1569660"/>
          </a:xfrm>
          <a:prstGeom prst="rect">
            <a:avLst/>
          </a:prstGeom>
          <a:noFill/>
        </p:spPr>
        <p:txBody>
          <a:bodyPr wrap="square" rtlCol="0">
            <a:spAutoFit/>
          </a:bodyPr>
          <a:lstStyle/>
          <a:p>
            <a:r>
              <a:rPr lang="en-US" dirty="0" smtClean="0"/>
              <a:t>Lots of implementing classes of </a:t>
            </a:r>
            <a:r>
              <a:rPr lang="en-US" dirty="0" err="1" smtClean="0"/>
              <a:t>java.util.Collection</a:t>
            </a:r>
            <a:endParaRPr lang="en-US" dirty="0" smtClean="0"/>
          </a:p>
          <a:p>
            <a:endParaRPr lang="en-US" dirty="0"/>
          </a:p>
          <a:p>
            <a:r>
              <a:rPr lang="en-US" dirty="0"/>
              <a:t>http://docs.oracle.com/javase/7/docs/api/java/util/Collection.html</a:t>
            </a:r>
          </a:p>
        </p:txBody>
      </p:sp>
    </p:spTree>
    <p:extLst>
      <p:ext uri="{BB962C8B-B14F-4D97-AF65-F5344CB8AC3E}">
        <p14:creationId xmlns:p14="http://schemas.microsoft.com/office/powerpoint/2010/main" val="3405186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43</a:t>
            </a:fld>
            <a:endParaRPr lang="en-CA"/>
          </a:p>
        </p:txBody>
      </p:sp>
      <p:sp>
        <p:nvSpPr>
          <p:cNvPr id="4" name="TextBox 3"/>
          <p:cNvSpPr txBox="1"/>
          <p:nvPr/>
        </p:nvSpPr>
        <p:spPr>
          <a:xfrm>
            <a:off x="1143000" y="2133600"/>
            <a:ext cx="3494867"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t>List</a:t>
            </a:r>
          </a:p>
          <a:p>
            <a:pPr marL="342900" indent="-342900">
              <a:buFont typeface="Arial" panose="020B0604020202020204" pitchFamily="34" charset="0"/>
              <a:buChar char="•"/>
            </a:pPr>
            <a:r>
              <a:rPr lang="en-US" dirty="0" smtClean="0"/>
              <a:t>Set</a:t>
            </a:r>
          </a:p>
          <a:p>
            <a:pPr marL="342900" indent="-342900">
              <a:buFont typeface="Arial" panose="020B0604020202020204" pitchFamily="34" charset="0"/>
              <a:buChar char="•"/>
            </a:pPr>
            <a:r>
              <a:rPr lang="en-US" dirty="0" smtClean="0"/>
              <a:t>Map</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See </a:t>
            </a:r>
            <a:r>
              <a:rPr lang="en-US" dirty="0" err="1" smtClean="0"/>
              <a:t>CollectionsDemo</a:t>
            </a:r>
            <a:endParaRPr lang="en-US" dirty="0"/>
          </a:p>
        </p:txBody>
      </p:sp>
    </p:spTree>
    <p:extLst>
      <p:ext uri="{BB962C8B-B14F-4D97-AF65-F5344CB8AC3E}">
        <p14:creationId xmlns:p14="http://schemas.microsoft.com/office/powerpoint/2010/main" val="3718649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Collections (</a:t>
            </a:r>
            <a:r>
              <a:rPr lang="en-US" dirty="0" err="1"/>
              <a:t>cont</a:t>
            </a:r>
            <a:r>
              <a:rPr lang="en-US" dirty="0"/>
              <a:t>)</a:t>
            </a:r>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44</a:t>
            </a:fld>
            <a:endParaRPr lang="en-CA"/>
          </a:p>
        </p:txBody>
      </p:sp>
      <p:sp>
        <p:nvSpPr>
          <p:cNvPr id="4" name="TextBox 3"/>
          <p:cNvSpPr txBox="1"/>
          <p:nvPr/>
        </p:nvSpPr>
        <p:spPr>
          <a:xfrm>
            <a:off x="990601" y="2438400"/>
            <a:ext cx="7848600" cy="1600200"/>
          </a:xfrm>
          <a:prstGeom prst="rect">
            <a:avLst/>
          </a:prstGeom>
          <a:noFill/>
        </p:spPr>
        <p:txBody>
          <a:bodyPr wrap="square" rtlCol="0">
            <a:spAutoFit/>
          </a:bodyPr>
          <a:lstStyle/>
          <a:p>
            <a:r>
              <a:rPr lang="en-US" dirty="0" err="1"/>
              <a:t>j</a:t>
            </a:r>
            <a:r>
              <a:rPr lang="en-US" dirty="0" err="1" smtClean="0"/>
              <a:t>ava.util.Vector</a:t>
            </a:r>
            <a:r>
              <a:rPr lang="en-US" dirty="0" smtClean="0"/>
              <a:t>, </a:t>
            </a:r>
            <a:r>
              <a:rPr lang="en-US" dirty="0" err="1" smtClean="0"/>
              <a:t>java.util.Hashtable</a:t>
            </a:r>
            <a:r>
              <a:rPr lang="en-US" dirty="0" smtClean="0"/>
              <a:t> – avoid if possible</a:t>
            </a:r>
          </a:p>
          <a:p>
            <a:r>
              <a:rPr lang="en-US" dirty="0" smtClean="0"/>
              <a:t>Because it is synchronized (meaning </a:t>
            </a:r>
            <a:r>
              <a:rPr lang="en-US" dirty="0" err="1" smtClean="0"/>
              <a:t>threadsafe</a:t>
            </a:r>
            <a:r>
              <a:rPr lang="en-US" dirty="0" smtClean="0"/>
              <a:t> but slower)</a:t>
            </a:r>
          </a:p>
          <a:p>
            <a:endParaRPr lang="en-US" dirty="0"/>
          </a:p>
        </p:txBody>
      </p:sp>
    </p:spTree>
    <p:extLst>
      <p:ext uri="{BB962C8B-B14F-4D97-AF65-F5344CB8AC3E}">
        <p14:creationId xmlns:p14="http://schemas.microsoft.com/office/powerpoint/2010/main" val="755165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45</a:t>
            </a:fld>
            <a:endParaRPr lang="en-CA"/>
          </a:p>
        </p:txBody>
      </p:sp>
      <p:sp>
        <p:nvSpPr>
          <p:cNvPr id="4" name="TextBox 3"/>
          <p:cNvSpPr txBox="1"/>
          <p:nvPr/>
        </p:nvSpPr>
        <p:spPr>
          <a:xfrm>
            <a:off x="990601" y="2286000"/>
            <a:ext cx="6857999" cy="2677656"/>
          </a:xfrm>
          <a:prstGeom prst="rect">
            <a:avLst/>
          </a:prstGeom>
          <a:noFill/>
        </p:spPr>
        <p:txBody>
          <a:bodyPr wrap="square" rtlCol="0">
            <a:spAutoFit/>
          </a:bodyPr>
          <a:lstStyle/>
          <a:p>
            <a:r>
              <a:rPr lang="en-US" dirty="0" smtClean="0"/>
              <a:t>Comparable and Comparator</a:t>
            </a:r>
          </a:p>
          <a:p>
            <a:pPr lvl="1"/>
            <a:r>
              <a:rPr lang="en-US" dirty="0" smtClean="0"/>
              <a:t>Comparable </a:t>
            </a:r>
            <a:r>
              <a:rPr lang="en-US" dirty="0"/>
              <a:t>is implemented by a class in order to be able to comparing object of itself with some other objects. The class itself must implement the interface in order to be able to compare its instance(s). The method required for implementation is </a:t>
            </a:r>
            <a:r>
              <a:rPr lang="en-US" i="1" dirty="0" err="1"/>
              <a:t>compareTo</a:t>
            </a:r>
            <a:r>
              <a:rPr lang="en-US" i="1" dirty="0"/>
              <a:t>()</a:t>
            </a:r>
            <a:r>
              <a:rPr lang="en-US" dirty="0"/>
              <a:t>. </a:t>
            </a:r>
          </a:p>
        </p:txBody>
      </p:sp>
    </p:spTree>
    <p:extLst>
      <p:ext uri="{BB962C8B-B14F-4D97-AF65-F5344CB8AC3E}">
        <p14:creationId xmlns:p14="http://schemas.microsoft.com/office/powerpoint/2010/main" val="3911673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 (</a:t>
            </a:r>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46</a:t>
            </a:fld>
            <a:endParaRPr lang="en-CA"/>
          </a:p>
        </p:txBody>
      </p:sp>
      <p:sp>
        <p:nvSpPr>
          <p:cNvPr id="5" name="TextBox 4"/>
          <p:cNvSpPr txBox="1"/>
          <p:nvPr/>
        </p:nvSpPr>
        <p:spPr>
          <a:xfrm>
            <a:off x="1075510" y="1696881"/>
            <a:ext cx="7772399" cy="4893647"/>
          </a:xfrm>
          <a:prstGeom prst="rect">
            <a:avLst/>
          </a:prstGeom>
          <a:noFill/>
        </p:spPr>
        <p:txBody>
          <a:bodyPr wrap="square" rtlCol="0">
            <a:spAutoFit/>
          </a:bodyPr>
          <a:lstStyle/>
          <a:p>
            <a:r>
              <a:rPr lang="en-US" dirty="0"/>
              <a:t>Comparator is capable if comparing objects based on different attributes. e.g. 2 men can be compared based on `name` or `age` etc. (this can not be done using comparable. )</a:t>
            </a:r>
          </a:p>
          <a:p>
            <a:r>
              <a:rPr lang="en-US" dirty="0"/>
              <a:t>The method required to implement is </a:t>
            </a:r>
            <a:r>
              <a:rPr lang="en-US" i="1" dirty="0"/>
              <a:t>compare()</a:t>
            </a:r>
            <a:r>
              <a:rPr lang="en-US" dirty="0"/>
              <a:t>. Now let's use another way to compare those TV by size. The common use of Comparator is sorting. Both Collections and Arrays classes provide a sort method which use a Comparator</a:t>
            </a:r>
            <a:r>
              <a:rPr lang="en-US" dirty="0" smtClean="0"/>
              <a:t>.</a:t>
            </a:r>
          </a:p>
          <a:p>
            <a:pPr lvl="1"/>
            <a:endParaRPr lang="en-US" dirty="0"/>
          </a:p>
          <a:p>
            <a:r>
              <a:rPr lang="en-US" dirty="0"/>
              <a:t>See: </a:t>
            </a:r>
            <a:r>
              <a:rPr lang="en-US" u="sng" dirty="0" err="1"/>
              <a:t>ComparatorAndComparableDemo</a:t>
            </a:r>
            <a:endParaRPr lang="en-US" dirty="0"/>
          </a:p>
          <a:p>
            <a:endParaRPr lang="en-US" dirty="0"/>
          </a:p>
          <a:p>
            <a:endParaRPr lang="en-US" dirty="0"/>
          </a:p>
        </p:txBody>
      </p:sp>
    </p:spTree>
    <p:extLst>
      <p:ext uri="{BB962C8B-B14F-4D97-AF65-F5344CB8AC3E}">
        <p14:creationId xmlns:p14="http://schemas.microsoft.com/office/powerpoint/2010/main" val="3854839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47</a:t>
            </a:fld>
            <a:endParaRPr lang="en-CA"/>
          </a:p>
        </p:txBody>
      </p:sp>
      <p:sp>
        <p:nvSpPr>
          <p:cNvPr id="5" name="TextBox 4"/>
          <p:cNvSpPr txBox="1"/>
          <p:nvPr/>
        </p:nvSpPr>
        <p:spPr>
          <a:xfrm>
            <a:off x="990601" y="1828800"/>
            <a:ext cx="7620000" cy="1569660"/>
          </a:xfrm>
          <a:prstGeom prst="rect">
            <a:avLst/>
          </a:prstGeom>
          <a:noFill/>
        </p:spPr>
        <p:txBody>
          <a:bodyPr wrap="square" rtlCol="0">
            <a:spAutoFit/>
          </a:bodyPr>
          <a:lstStyle/>
          <a:p>
            <a:r>
              <a:rPr lang="en-US" dirty="0" smtClean="0"/>
              <a:t>Read:</a:t>
            </a:r>
          </a:p>
          <a:p>
            <a:r>
              <a:rPr lang="en-US"/>
              <a:t>http://docs.oracle.com/javase/tutorial/java/generics/</a:t>
            </a:r>
            <a:endParaRPr lang="en-US" dirty="0" smtClean="0"/>
          </a:p>
          <a:p>
            <a:r>
              <a:rPr lang="en-US" dirty="0"/>
              <a:t>http://docs.oracle.com/javase/tutorial/collections/interfaces/index.html</a:t>
            </a:r>
          </a:p>
        </p:txBody>
      </p:sp>
    </p:spTree>
    <p:extLst>
      <p:ext uri="{BB962C8B-B14F-4D97-AF65-F5344CB8AC3E}">
        <p14:creationId xmlns:p14="http://schemas.microsoft.com/office/powerpoint/2010/main" val="154125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File IO and libraries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48</a:t>
            </a:fld>
            <a:endParaRPr lang="en-CA"/>
          </a:p>
        </p:txBody>
      </p:sp>
      <p:sp>
        <p:nvSpPr>
          <p:cNvPr id="4" name="TextBox 3"/>
          <p:cNvSpPr txBox="1"/>
          <p:nvPr/>
        </p:nvSpPr>
        <p:spPr>
          <a:xfrm>
            <a:off x="914400" y="2209800"/>
            <a:ext cx="7701147" cy="3785652"/>
          </a:xfrm>
          <a:prstGeom prst="rect">
            <a:avLst/>
          </a:prstGeom>
          <a:noFill/>
        </p:spPr>
        <p:txBody>
          <a:bodyPr wrap="none" rtlCol="0">
            <a:spAutoFit/>
          </a:bodyPr>
          <a:lstStyle/>
          <a:p>
            <a:pPr marL="342900" indent="-342900">
              <a:buFont typeface="Arial" pitchFamily="34" charset="0"/>
              <a:buChar char="•"/>
            </a:pPr>
            <a:r>
              <a:rPr lang="en-US" dirty="0" smtClean="0"/>
              <a:t>Bit of recap from last week</a:t>
            </a:r>
          </a:p>
          <a:p>
            <a:pPr marL="342900" indent="-342900">
              <a:buFont typeface="Arial" pitchFamily="34" charset="0"/>
              <a:buChar char="•"/>
            </a:pPr>
            <a:r>
              <a:rPr lang="en-US" dirty="0" smtClean="0"/>
              <a:t>Java collections (pretty useful and powerful)</a:t>
            </a:r>
          </a:p>
          <a:p>
            <a:pPr marL="342900" indent="-342900">
              <a:buFont typeface="Arial" pitchFamily="34" charset="0"/>
              <a:buChar char="•"/>
            </a:pPr>
            <a:r>
              <a:rPr lang="en-US" dirty="0" smtClean="0"/>
              <a:t>The </a:t>
            </a:r>
            <a:r>
              <a:rPr lang="en-US" dirty="0" err="1" smtClean="0"/>
              <a:t>java.util</a:t>
            </a:r>
            <a:r>
              <a:rPr lang="en-US" dirty="0" smtClean="0"/>
              <a:t> package comes with the JRE (rt.jar)</a:t>
            </a:r>
          </a:p>
          <a:p>
            <a:pPr marL="342900" indent="-342900">
              <a:buFont typeface="Arial" pitchFamily="34" charset="0"/>
              <a:buChar char="•"/>
            </a:pPr>
            <a:r>
              <a:rPr lang="en-US" dirty="0" smtClean="0"/>
              <a:t>There is a package for Java IO</a:t>
            </a:r>
          </a:p>
          <a:p>
            <a:pPr marL="342900" indent="-342900">
              <a:buFont typeface="Arial" pitchFamily="34" charset="0"/>
              <a:buChar char="•"/>
            </a:pPr>
            <a:r>
              <a:rPr lang="en-US" dirty="0" smtClean="0"/>
              <a:t>java.io</a:t>
            </a:r>
          </a:p>
          <a:p>
            <a:pPr marL="342900" indent="-342900">
              <a:buFont typeface="Arial" pitchFamily="34" charset="0"/>
              <a:buChar char="•"/>
            </a:pPr>
            <a:r>
              <a:rPr lang="en-US" dirty="0" smtClean="0"/>
              <a:t>I *could* talk about certain classes in java.io</a:t>
            </a:r>
          </a:p>
          <a:p>
            <a:pPr marL="342900" indent="-342900">
              <a:buFont typeface="Arial" pitchFamily="34" charset="0"/>
              <a:buChar char="•"/>
            </a:pPr>
            <a:r>
              <a:rPr lang="en-US" dirty="0" smtClean="0"/>
              <a:t>Examples </a:t>
            </a:r>
            <a:r>
              <a:rPr lang="en-US" dirty="0" err="1" smtClean="0"/>
              <a:t>java.io.File</a:t>
            </a:r>
            <a:r>
              <a:rPr lang="en-US" dirty="0" smtClean="0"/>
              <a:t>, </a:t>
            </a:r>
            <a:r>
              <a:rPr lang="en-US" dirty="0" err="1" smtClean="0"/>
              <a:t>java.io.FileInputStream</a:t>
            </a:r>
            <a:r>
              <a:rPr lang="en-US" dirty="0" smtClean="0"/>
              <a:t>, </a:t>
            </a:r>
          </a:p>
          <a:p>
            <a:pPr marL="342900" indent="-342900">
              <a:buFont typeface="Arial" pitchFamily="34" charset="0"/>
              <a:buChar char="•"/>
            </a:pPr>
            <a:r>
              <a:rPr lang="en-US" dirty="0" err="1" smtClean="0"/>
              <a:t>java.io.FileOutputStream</a:t>
            </a:r>
            <a:r>
              <a:rPr lang="en-US" dirty="0" smtClean="0"/>
              <a:t>, </a:t>
            </a:r>
            <a:r>
              <a:rPr lang="en-US" dirty="0" err="1" smtClean="0"/>
              <a:t>java.io.FileReader</a:t>
            </a:r>
            <a:r>
              <a:rPr lang="en-US" dirty="0" smtClean="0"/>
              <a:t>, </a:t>
            </a:r>
          </a:p>
          <a:p>
            <a:pPr marL="342900" indent="-342900">
              <a:buFont typeface="Arial" pitchFamily="34" charset="0"/>
              <a:buChar char="•"/>
            </a:pPr>
            <a:r>
              <a:rPr lang="en-US" dirty="0" err="1" smtClean="0"/>
              <a:t>java.io.FileWriter</a:t>
            </a:r>
            <a:endParaRPr lang="en-US" dirty="0" smtClean="0"/>
          </a:p>
          <a:p>
            <a:pPr marL="342900" indent="-342900">
              <a:buFont typeface="Arial" pitchFamily="34" charset="0"/>
              <a:buChar char="•"/>
            </a:pPr>
            <a:r>
              <a:rPr lang="en-US" dirty="0" smtClean="0"/>
              <a:t>But I’ll let you read about those classes yourselves ;)</a:t>
            </a:r>
            <a:endParaRPr lang="en-US" dirty="0"/>
          </a:p>
        </p:txBody>
      </p:sp>
    </p:spTree>
    <p:extLst>
      <p:ext uri="{BB962C8B-B14F-4D97-AF65-F5344CB8AC3E}">
        <p14:creationId xmlns:p14="http://schemas.microsoft.com/office/powerpoint/2010/main" val="29454320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BETTER than java.io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49</a:t>
            </a:fld>
            <a:endParaRPr lang="en-CA"/>
          </a:p>
        </p:txBody>
      </p:sp>
      <p:sp>
        <p:nvSpPr>
          <p:cNvPr id="5" name="TextBox 4"/>
          <p:cNvSpPr txBox="1"/>
          <p:nvPr/>
        </p:nvSpPr>
        <p:spPr>
          <a:xfrm>
            <a:off x="1219200" y="1905000"/>
            <a:ext cx="7222042" cy="3785652"/>
          </a:xfrm>
          <a:prstGeom prst="rect">
            <a:avLst/>
          </a:prstGeom>
          <a:noFill/>
        </p:spPr>
        <p:txBody>
          <a:bodyPr wrap="none" rtlCol="0">
            <a:spAutoFit/>
          </a:bodyPr>
          <a:lstStyle/>
          <a:p>
            <a:pPr marL="342900" indent="-342900">
              <a:buFont typeface="Arial" pitchFamily="34" charset="0"/>
              <a:buChar char="•"/>
            </a:pPr>
            <a:r>
              <a:rPr lang="en-US" dirty="0" smtClean="0"/>
              <a:t>To be fair, there are many Java libraries out there</a:t>
            </a:r>
          </a:p>
          <a:p>
            <a:pPr marL="342900" indent="-342900">
              <a:buFont typeface="Arial" pitchFamily="34" charset="0"/>
              <a:buChar char="•"/>
            </a:pPr>
            <a:r>
              <a:rPr lang="en-US" dirty="0" smtClean="0"/>
              <a:t>There are even other libraries outside</a:t>
            </a:r>
          </a:p>
          <a:p>
            <a:pPr marL="342900" indent="-342900">
              <a:buFont typeface="Arial" pitchFamily="34" charset="0"/>
              <a:buChar char="•"/>
            </a:pPr>
            <a:r>
              <a:rPr lang="en-US" dirty="0" smtClean="0"/>
              <a:t>Of core java that do collections and java.io</a:t>
            </a:r>
          </a:p>
          <a:p>
            <a:pPr marL="342900" indent="-342900">
              <a:buFont typeface="Arial" pitchFamily="34" charset="0"/>
              <a:buChar char="•"/>
            </a:pPr>
            <a:r>
              <a:rPr lang="en-US" dirty="0" smtClean="0"/>
              <a:t>I’m going to choose Apache Commons </a:t>
            </a:r>
            <a:r>
              <a:rPr lang="en-US" dirty="0" err="1" smtClean="0"/>
              <a:t>IOUtils</a:t>
            </a:r>
            <a:endParaRPr lang="en-US" dirty="0" smtClean="0"/>
          </a:p>
          <a:p>
            <a:pPr marL="342900" indent="-342900">
              <a:buFont typeface="Arial" pitchFamily="34" charset="0"/>
              <a:buChar char="•"/>
            </a:pPr>
            <a:r>
              <a:rPr lang="en-US" dirty="0" smtClean="0"/>
              <a:t>A few reasons why …</a:t>
            </a:r>
          </a:p>
          <a:p>
            <a:pPr marL="800100" lvl="1" indent="-342900">
              <a:buFont typeface="Arial" pitchFamily="34" charset="0"/>
              <a:buChar char="•"/>
            </a:pPr>
            <a:r>
              <a:rPr lang="en-US" dirty="0" smtClean="0"/>
              <a:t>java.io is </a:t>
            </a:r>
            <a:r>
              <a:rPr lang="en-US" dirty="0" err="1" smtClean="0"/>
              <a:t>kinda</a:t>
            </a:r>
            <a:r>
              <a:rPr lang="en-US" dirty="0" smtClean="0"/>
              <a:t> low-level (if you really want</a:t>
            </a:r>
          </a:p>
          <a:p>
            <a:pPr lvl="1"/>
            <a:r>
              <a:rPr lang="en-US" dirty="0"/>
              <a:t>t</a:t>
            </a:r>
            <a:r>
              <a:rPr lang="en-US" dirty="0" smtClean="0"/>
              <a:t>o do low-level stuff, do it in C)</a:t>
            </a:r>
          </a:p>
          <a:p>
            <a:pPr marL="800100" lvl="1" indent="-342900">
              <a:buFont typeface="Arial" pitchFamily="34" charset="0"/>
              <a:buChar char="•"/>
            </a:pPr>
            <a:r>
              <a:rPr lang="en-US" dirty="0" smtClean="0"/>
              <a:t>Want to introduce you to Maven</a:t>
            </a:r>
          </a:p>
          <a:p>
            <a:pPr marL="800100" lvl="1"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827105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CA" smtClean="0"/>
              <a:t>Assignments and Labs</a:t>
            </a:r>
            <a:endParaRPr lang="en-US" smtClean="0"/>
          </a:p>
        </p:txBody>
      </p:sp>
      <p:sp>
        <p:nvSpPr>
          <p:cNvPr id="30723" name="Rectangle 5"/>
          <p:cNvSpPr>
            <a:spLocks noGrp="1" noChangeArrowheads="1"/>
          </p:cNvSpPr>
          <p:nvPr>
            <p:ph idx="1"/>
          </p:nvPr>
        </p:nvSpPr>
        <p:spPr/>
        <p:txBody>
          <a:bodyPr>
            <a:normAutofit fontScale="92500"/>
          </a:bodyPr>
          <a:lstStyle/>
          <a:p>
            <a:r>
              <a:rPr lang="en-US" dirty="0" smtClean="0"/>
              <a:t>Must be completed individually</a:t>
            </a:r>
          </a:p>
          <a:p>
            <a:r>
              <a:rPr lang="en-US" dirty="0" smtClean="0"/>
              <a:t>Must be handed in before the due date and time</a:t>
            </a:r>
          </a:p>
          <a:p>
            <a:pPr lvl="1"/>
            <a:r>
              <a:rPr lang="en-US" dirty="0" smtClean="0"/>
              <a:t>Labs and assignments that are not in the drop box at the time due will not be marked</a:t>
            </a:r>
          </a:p>
          <a:p>
            <a:r>
              <a:rPr lang="en-CA" dirty="0" smtClean="0"/>
              <a:t>Must meet all the requirements</a:t>
            </a:r>
          </a:p>
          <a:p>
            <a:pPr lvl="1"/>
            <a:r>
              <a:rPr lang="en-CA" dirty="0" smtClean="0"/>
              <a:t>Jar file </a:t>
            </a:r>
            <a:r>
              <a:rPr lang="en-CA" dirty="0" smtClean="0">
                <a:solidFill>
                  <a:srgbClr val="FF6600"/>
                </a:solidFill>
              </a:rPr>
              <a:t>must</a:t>
            </a:r>
            <a:r>
              <a:rPr lang="en-CA" dirty="0" smtClean="0"/>
              <a:t> always be submitted</a:t>
            </a:r>
          </a:p>
          <a:p>
            <a:pPr lvl="1"/>
            <a:r>
              <a:rPr lang="en-CA" dirty="0" smtClean="0"/>
              <a:t>Source code &amp; required resources must be submitted</a:t>
            </a:r>
          </a:p>
          <a:p>
            <a:pPr lvl="1"/>
            <a:r>
              <a:rPr lang="en-CA" dirty="0" smtClean="0"/>
              <a:t>Code must be correctly formatted (Source &gt; Format) and must adhere to the </a:t>
            </a:r>
            <a:r>
              <a:rPr lang="en-CA" dirty="0" smtClean="0">
                <a:hlinkClick r:id="rId3"/>
              </a:rPr>
              <a:t>java coding conventions</a:t>
            </a:r>
            <a:endParaRPr lang="en-CA" dirty="0" smtClean="0"/>
          </a:p>
        </p:txBody>
      </p:sp>
      <p:sp>
        <p:nvSpPr>
          <p:cNvPr id="3072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B58D9062-AF44-F342-9442-045146D3DA65}" type="slidenum">
              <a:rPr lang="en-US"/>
              <a:pPr/>
              <a:t>5</a:t>
            </a:fld>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50</a:t>
            </a:fld>
            <a:endParaRPr lang="en-CA"/>
          </a:p>
        </p:txBody>
      </p:sp>
      <p:sp>
        <p:nvSpPr>
          <p:cNvPr id="4" name="TextBox 3"/>
          <p:cNvSpPr txBox="1"/>
          <p:nvPr/>
        </p:nvSpPr>
        <p:spPr>
          <a:xfrm>
            <a:off x="990600" y="2286000"/>
            <a:ext cx="7924800" cy="2677656"/>
          </a:xfrm>
          <a:prstGeom prst="rect">
            <a:avLst/>
          </a:prstGeom>
          <a:noFill/>
        </p:spPr>
        <p:txBody>
          <a:bodyPr wrap="square" rtlCol="0">
            <a:spAutoFit/>
          </a:bodyPr>
          <a:lstStyle/>
          <a:p>
            <a:pPr marL="342900" indent="-342900">
              <a:buFont typeface="Arial" pitchFamily="34" charset="0"/>
              <a:buChar char="•"/>
            </a:pPr>
            <a:r>
              <a:rPr lang="en-US" dirty="0"/>
              <a:t>Apache Maven is a software project management and comprehension tool. Based on the concept of a project object model (POM), Maven can manage a project's build, reporting and documentation from a central piece of information</a:t>
            </a:r>
            <a:r>
              <a:rPr lang="en-US" dirty="0" smtClean="0"/>
              <a:t>.</a:t>
            </a:r>
          </a:p>
          <a:p>
            <a:pPr marL="342900" indent="-342900">
              <a:buFont typeface="Arial" pitchFamily="34" charset="0"/>
              <a:buChar char="•"/>
            </a:pPr>
            <a:r>
              <a:rPr lang="en-US" dirty="0" smtClean="0"/>
              <a:t>In short, it’s a tool to help you manage libraries ;)</a:t>
            </a:r>
          </a:p>
          <a:p>
            <a:pPr marL="342900" indent="-342900">
              <a:buFont typeface="Arial" pitchFamily="34" charset="0"/>
              <a:buChar char="•"/>
            </a:pPr>
            <a:endParaRPr lang="en-US" dirty="0"/>
          </a:p>
        </p:txBody>
      </p:sp>
    </p:spTree>
    <p:extLst>
      <p:ext uri="{BB962C8B-B14F-4D97-AF65-F5344CB8AC3E}">
        <p14:creationId xmlns:p14="http://schemas.microsoft.com/office/powerpoint/2010/main" val="390875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How to via Eclipse</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51</a:t>
            </a:fld>
            <a:endParaRPr lang="en-CA"/>
          </a:p>
        </p:txBody>
      </p:sp>
      <p:sp>
        <p:nvSpPr>
          <p:cNvPr id="4" name="TextBox 3"/>
          <p:cNvSpPr txBox="1"/>
          <p:nvPr/>
        </p:nvSpPr>
        <p:spPr>
          <a:xfrm>
            <a:off x="1524000" y="2057400"/>
            <a:ext cx="5801588" cy="2677656"/>
          </a:xfrm>
          <a:prstGeom prst="rect">
            <a:avLst/>
          </a:prstGeom>
          <a:noFill/>
        </p:spPr>
        <p:txBody>
          <a:bodyPr wrap="none" rtlCol="0">
            <a:spAutoFit/>
          </a:bodyPr>
          <a:lstStyle/>
          <a:p>
            <a:pPr marL="342900" indent="-342900">
              <a:buFont typeface="Arial" pitchFamily="34" charset="0"/>
              <a:buChar char="•"/>
            </a:pPr>
            <a:r>
              <a:rPr lang="en-US" dirty="0" smtClean="0"/>
              <a:t>Create a New Java project (or just use</a:t>
            </a:r>
          </a:p>
          <a:p>
            <a:r>
              <a:rPr lang="en-US" dirty="0" smtClean="0"/>
              <a:t>Your existing one)</a:t>
            </a:r>
          </a:p>
          <a:p>
            <a:pPr marL="342900" indent="-342900">
              <a:buFont typeface="Arial" pitchFamily="34" charset="0"/>
              <a:buChar char="•"/>
            </a:pPr>
            <a:r>
              <a:rPr lang="en-US" dirty="0" smtClean="0"/>
              <a:t>Left click on Project root -&gt;Configure-&gt;</a:t>
            </a:r>
          </a:p>
          <a:p>
            <a:r>
              <a:rPr lang="en-US" dirty="0" smtClean="0"/>
              <a:t>	Convert to Maven Project</a:t>
            </a:r>
          </a:p>
          <a:p>
            <a:pPr marL="342900" indent="-342900">
              <a:buFont typeface="Arial" pitchFamily="34" charset="0"/>
              <a:buChar char="•"/>
            </a:pPr>
            <a:r>
              <a:rPr lang="en-US" dirty="0" smtClean="0"/>
              <a:t>Accept the defaults</a:t>
            </a:r>
          </a:p>
          <a:p>
            <a:pPr marL="342900" indent="-342900">
              <a:buFont typeface="Arial" pitchFamily="34" charset="0"/>
              <a:buChar char="•"/>
            </a:pPr>
            <a:r>
              <a:rPr lang="en-US" dirty="0" smtClean="0"/>
              <a:t>Modify pom.xml to get it compatible </a:t>
            </a:r>
          </a:p>
          <a:p>
            <a:r>
              <a:rPr lang="en-US" dirty="0" smtClean="0"/>
              <a:t>With Java1.7 …</a:t>
            </a:r>
            <a:endParaRPr lang="en-US" dirty="0"/>
          </a:p>
        </p:txBody>
      </p:sp>
    </p:spTree>
    <p:extLst>
      <p:ext uri="{BB962C8B-B14F-4D97-AF65-F5344CB8AC3E}">
        <p14:creationId xmlns:p14="http://schemas.microsoft.com/office/powerpoint/2010/main" val="34479373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52</a:t>
            </a:fld>
            <a:endParaRPr lang="en-CA"/>
          </a:p>
        </p:txBody>
      </p:sp>
      <p:sp>
        <p:nvSpPr>
          <p:cNvPr id="5" name="TextBox 4"/>
          <p:cNvSpPr txBox="1"/>
          <p:nvPr/>
        </p:nvSpPr>
        <p:spPr>
          <a:xfrm>
            <a:off x="762001" y="1828800"/>
            <a:ext cx="8305800" cy="4893647"/>
          </a:xfrm>
          <a:prstGeom prst="rect">
            <a:avLst/>
          </a:prstGeom>
          <a:noFill/>
        </p:spPr>
        <p:txBody>
          <a:bodyPr wrap="square" rtlCol="0">
            <a:spAutoFit/>
          </a:bodyPr>
          <a:lstStyle/>
          <a:p>
            <a:pPr marL="342900" indent="-342900">
              <a:buFont typeface="Arial" pitchFamily="34" charset="0"/>
              <a:buChar char="•"/>
            </a:pPr>
            <a:r>
              <a:rPr lang="en-US" dirty="0" smtClean="0"/>
              <a:t>Change the maven compiler setting</a:t>
            </a:r>
          </a:p>
          <a:p>
            <a:pPr marL="342900" indent="-342900">
              <a:buFont typeface="Arial" pitchFamily="34" charset="0"/>
              <a:buChar char="•"/>
            </a:pPr>
            <a:r>
              <a:rPr lang="en-US" dirty="0">
                <a:hlinkClick r:id="rId2"/>
              </a:rPr>
              <a:t>http://</a:t>
            </a:r>
            <a:r>
              <a:rPr lang="en-US" dirty="0" smtClean="0">
                <a:hlinkClick r:id="rId2"/>
              </a:rPr>
              <a:t>stackoverflow.com/questions/3539139/what-causes-a-new-maven-project-in-eclipse-to-use-java-1-5-instead-of-java-1-6-b</a:t>
            </a:r>
            <a:endParaRPr lang="en-US" dirty="0" smtClean="0"/>
          </a:p>
          <a:p>
            <a:r>
              <a:rPr lang="en-US" dirty="0"/>
              <a:t>&lt;plugin&gt;</a:t>
            </a:r>
          </a:p>
          <a:p>
            <a:r>
              <a:rPr lang="en-US" dirty="0"/>
              <a:t>&lt;</a:t>
            </a:r>
            <a:r>
              <a:rPr lang="en-US" dirty="0" err="1"/>
              <a:t>artifactId</a:t>
            </a:r>
            <a:r>
              <a:rPr lang="en-US" dirty="0"/>
              <a:t>&gt;</a:t>
            </a:r>
            <a:r>
              <a:rPr lang="en-US" u="sng" dirty="0"/>
              <a:t>maven-compiler-plugin&lt;/</a:t>
            </a:r>
            <a:r>
              <a:rPr lang="en-US" u="sng" dirty="0" err="1"/>
              <a:t>artifactId</a:t>
            </a:r>
            <a:r>
              <a:rPr lang="en-US" u="sng" dirty="0"/>
              <a:t>&gt;</a:t>
            </a:r>
          </a:p>
          <a:p>
            <a:r>
              <a:rPr lang="en-US" dirty="0"/>
              <a:t>&lt;version&gt;3.1&lt;/version&gt;</a:t>
            </a:r>
          </a:p>
          <a:p>
            <a:r>
              <a:rPr lang="en-US" dirty="0"/>
              <a:t> &lt;configuration&gt;</a:t>
            </a:r>
          </a:p>
          <a:p>
            <a:r>
              <a:rPr lang="en-US" dirty="0"/>
              <a:t>    &lt;source&gt;1.7&lt;/source&gt;</a:t>
            </a:r>
          </a:p>
          <a:p>
            <a:r>
              <a:rPr lang="en-US" dirty="0"/>
              <a:t>    &lt;target&gt;1.7&lt;/target&gt;</a:t>
            </a:r>
          </a:p>
          <a:p>
            <a:r>
              <a:rPr lang="en-US" dirty="0"/>
              <a:t>  &lt;/configuration&gt;</a:t>
            </a:r>
          </a:p>
          <a:p>
            <a:r>
              <a:rPr lang="en-US" dirty="0"/>
              <a:t>&lt;/plugin</a:t>
            </a:r>
            <a:r>
              <a:rPr lang="en-US" dirty="0" smtClean="0"/>
              <a:t>&gt;</a:t>
            </a:r>
          </a:p>
          <a:p>
            <a:pPr marL="342900" indent="-342900">
              <a:buFont typeface="Arial" pitchFamily="34" charset="0"/>
              <a:buChar char="•"/>
            </a:pPr>
            <a:r>
              <a:rPr lang="en-US" dirty="0" smtClean="0"/>
              <a:t>Right click, Maven-Update Project</a:t>
            </a:r>
            <a:endParaRPr lang="en-US" dirty="0"/>
          </a:p>
        </p:txBody>
      </p:sp>
    </p:spTree>
    <p:extLst>
      <p:ext uri="{BB962C8B-B14F-4D97-AF65-F5344CB8AC3E}">
        <p14:creationId xmlns:p14="http://schemas.microsoft.com/office/powerpoint/2010/main" val="3658695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library from Maven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53</a:t>
            </a:fld>
            <a:endParaRPr lang="en-CA"/>
          </a:p>
        </p:txBody>
      </p:sp>
      <p:sp>
        <p:nvSpPr>
          <p:cNvPr id="4" name="TextBox 3"/>
          <p:cNvSpPr txBox="1"/>
          <p:nvPr/>
        </p:nvSpPr>
        <p:spPr>
          <a:xfrm>
            <a:off x="1295400" y="1981200"/>
            <a:ext cx="5949064" cy="5632311"/>
          </a:xfrm>
          <a:prstGeom prst="rect">
            <a:avLst/>
          </a:prstGeom>
          <a:noFill/>
        </p:spPr>
        <p:txBody>
          <a:bodyPr wrap="none" rtlCol="0">
            <a:spAutoFit/>
          </a:bodyPr>
          <a:lstStyle/>
          <a:p>
            <a:pPr marL="342900" indent="-342900">
              <a:buFont typeface="Arial" pitchFamily="34" charset="0"/>
              <a:buChar char="•"/>
            </a:pPr>
            <a:r>
              <a:rPr lang="en-US" dirty="0" smtClean="0"/>
              <a:t>Aka as adding a dependency</a:t>
            </a:r>
          </a:p>
          <a:p>
            <a:pPr marL="342900" indent="-342900">
              <a:buFont typeface="Arial" pitchFamily="34" charset="0"/>
              <a:buChar char="•"/>
            </a:pPr>
            <a:r>
              <a:rPr lang="en-US" dirty="0"/>
              <a:t>Visit: </a:t>
            </a:r>
            <a:r>
              <a:rPr lang="en-US" dirty="0">
                <a:hlinkClick r:id="rId2"/>
              </a:rPr>
              <a:t>http://mvnrepository.com</a:t>
            </a:r>
            <a:r>
              <a:rPr lang="en-US" dirty="0" smtClean="0">
                <a:hlinkClick r:id="rId2"/>
              </a:rPr>
              <a:t>/</a:t>
            </a:r>
            <a:endParaRPr lang="en-US" dirty="0" smtClean="0"/>
          </a:p>
          <a:p>
            <a:pPr marL="342900" indent="-342900">
              <a:buFont typeface="Arial" pitchFamily="34" charset="0"/>
              <a:buChar char="•"/>
            </a:pPr>
            <a:r>
              <a:rPr lang="en-US" dirty="0" smtClean="0"/>
              <a:t>Search for Commons IO</a:t>
            </a:r>
          </a:p>
          <a:p>
            <a:pPr marL="342900" indent="-342900">
              <a:buFont typeface="Arial" pitchFamily="34" charset="0"/>
              <a:buChar char="•"/>
            </a:pPr>
            <a:r>
              <a:rPr lang="en-US" dirty="0" smtClean="0"/>
              <a:t>Select a version</a:t>
            </a:r>
          </a:p>
          <a:p>
            <a:pPr marL="342900" indent="-342900">
              <a:buFont typeface="Arial" pitchFamily="34" charset="0"/>
              <a:buChar char="•"/>
            </a:pPr>
            <a:r>
              <a:rPr lang="en-US" dirty="0" smtClean="0"/>
              <a:t>Copy and paste the dependency</a:t>
            </a:r>
          </a:p>
          <a:p>
            <a:pPr marL="342900" indent="-342900">
              <a:buFont typeface="Arial" pitchFamily="34" charset="0"/>
              <a:buChar char="•"/>
            </a:pPr>
            <a:r>
              <a:rPr lang="en-US" dirty="0"/>
              <a:t>&lt;dependency&gt;</a:t>
            </a:r>
          </a:p>
          <a:p>
            <a:pPr marL="342900" indent="-342900">
              <a:buFont typeface="Arial" pitchFamily="34" charset="0"/>
              <a:buChar char="•"/>
            </a:pPr>
            <a:r>
              <a:rPr lang="en-US" dirty="0"/>
              <a:t>	&lt;</a:t>
            </a:r>
            <a:r>
              <a:rPr lang="en-US" dirty="0" err="1"/>
              <a:t>groupId</a:t>
            </a:r>
            <a:r>
              <a:rPr lang="en-US" dirty="0"/>
              <a:t>&gt;commons-</a:t>
            </a:r>
            <a:r>
              <a:rPr lang="en-US" dirty="0" err="1"/>
              <a:t>io</a:t>
            </a:r>
            <a:r>
              <a:rPr lang="en-US" dirty="0"/>
              <a:t>&lt;/</a:t>
            </a:r>
            <a:r>
              <a:rPr lang="en-US" dirty="0" err="1"/>
              <a:t>groupId</a:t>
            </a:r>
            <a:r>
              <a:rPr lang="en-US" dirty="0"/>
              <a:t>&gt;</a:t>
            </a:r>
          </a:p>
          <a:p>
            <a:pPr marL="342900" indent="-342900">
              <a:buFont typeface="Arial" pitchFamily="34" charset="0"/>
              <a:buChar char="•"/>
            </a:pPr>
            <a:r>
              <a:rPr lang="en-US" dirty="0"/>
              <a:t>	&lt;</a:t>
            </a:r>
            <a:r>
              <a:rPr lang="en-US" dirty="0" err="1"/>
              <a:t>artifactId</a:t>
            </a:r>
            <a:r>
              <a:rPr lang="en-US" dirty="0"/>
              <a:t>&gt;commons-</a:t>
            </a:r>
            <a:r>
              <a:rPr lang="en-US" dirty="0" err="1"/>
              <a:t>io</a:t>
            </a:r>
            <a:r>
              <a:rPr lang="en-US" dirty="0"/>
              <a:t>&lt;/</a:t>
            </a:r>
            <a:r>
              <a:rPr lang="en-US" dirty="0" err="1"/>
              <a:t>artifactId</a:t>
            </a:r>
            <a:r>
              <a:rPr lang="en-US" dirty="0"/>
              <a:t>&gt;</a:t>
            </a:r>
          </a:p>
          <a:p>
            <a:pPr marL="342900" indent="-342900">
              <a:buFont typeface="Arial" pitchFamily="34" charset="0"/>
              <a:buChar char="•"/>
            </a:pPr>
            <a:r>
              <a:rPr lang="en-US" dirty="0"/>
              <a:t>	&lt;version&gt;2.4&lt;/version&gt;</a:t>
            </a:r>
          </a:p>
          <a:p>
            <a:pPr marL="342900" indent="-342900">
              <a:buFont typeface="Arial" pitchFamily="34" charset="0"/>
              <a:buChar char="•"/>
            </a:pPr>
            <a:r>
              <a:rPr lang="en-US" dirty="0"/>
              <a:t>&lt;/dependency&gt;</a:t>
            </a:r>
          </a:p>
          <a:p>
            <a:pPr marL="342900" indent="-342900">
              <a:buFont typeface="Arial" pitchFamily="34" charset="0"/>
              <a:buChar char="•"/>
            </a:pPr>
            <a:r>
              <a:rPr lang="en-US" dirty="0"/>
              <a:t> </a:t>
            </a:r>
            <a:r>
              <a:rPr lang="en-US" dirty="0" smtClean="0"/>
              <a:t>Note: &lt;</a:t>
            </a:r>
            <a:r>
              <a:rPr lang="en-US" dirty="0" err="1" smtClean="0"/>
              <a:t>depency</a:t>
            </a:r>
            <a:r>
              <a:rPr lang="en-US" dirty="0" smtClean="0"/>
              <a:t>&gt; should be a child</a:t>
            </a:r>
          </a:p>
          <a:p>
            <a:pPr marL="342900" indent="-342900">
              <a:buFont typeface="Arial" pitchFamily="34" charset="0"/>
              <a:buChar char="•"/>
            </a:pPr>
            <a:r>
              <a:rPr lang="en-US" dirty="0" smtClean="0"/>
              <a:t>Of &lt;dependencies&gt;</a:t>
            </a:r>
          </a:p>
          <a:p>
            <a:pPr marL="342900" indent="-342900">
              <a:buFont typeface="Arial" pitchFamily="34" charset="0"/>
              <a:buChar char="•"/>
            </a:pPr>
            <a:r>
              <a:rPr lang="en-US" dirty="0" smtClean="0"/>
              <a:t>Root-&gt;Maven-&gt;Update Project</a:t>
            </a:r>
          </a:p>
          <a:p>
            <a:pPr marL="342900" indent="-3429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2006945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check your build path</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11980"/>
            <a:ext cx="7620000" cy="54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928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Maven – good to go, let’s use Commons IO</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55</a:t>
            </a:fld>
            <a:endParaRPr lang="en-CA"/>
          </a:p>
        </p:txBody>
      </p:sp>
      <p:sp>
        <p:nvSpPr>
          <p:cNvPr id="4" name="TextBox 3"/>
          <p:cNvSpPr txBox="1"/>
          <p:nvPr/>
        </p:nvSpPr>
        <p:spPr>
          <a:xfrm>
            <a:off x="1524000" y="2514600"/>
            <a:ext cx="7656263" cy="3416320"/>
          </a:xfrm>
          <a:prstGeom prst="rect">
            <a:avLst/>
          </a:prstGeom>
          <a:noFill/>
        </p:spPr>
        <p:txBody>
          <a:bodyPr wrap="none" rtlCol="0">
            <a:spAutoFit/>
          </a:bodyPr>
          <a:lstStyle/>
          <a:p>
            <a:pPr marL="342900" indent="-342900">
              <a:buFont typeface="Arial" pitchFamily="34" charset="0"/>
              <a:buChar char="•"/>
            </a:pPr>
            <a:r>
              <a:rPr lang="en-US" dirty="0" smtClean="0"/>
              <a:t>Create a new class with a main()</a:t>
            </a:r>
          </a:p>
          <a:p>
            <a:pPr marL="342900" indent="-342900">
              <a:buFont typeface="Arial" pitchFamily="34" charset="0"/>
              <a:buChar char="•"/>
            </a:pPr>
            <a:r>
              <a:rPr lang="en-US" dirty="0" smtClean="0"/>
              <a:t>In the body, type: </a:t>
            </a:r>
            <a:r>
              <a:rPr lang="en-US" dirty="0" err="1" smtClean="0"/>
              <a:t>FileUti</a:t>
            </a:r>
            <a:r>
              <a:rPr lang="en-US" dirty="0" smtClean="0"/>
              <a:t>… (CTRL-Space)</a:t>
            </a:r>
          </a:p>
          <a:p>
            <a:pPr marL="342900" indent="-342900">
              <a:buFont typeface="Arial" pitchFamily="34" charset="0"/>
              <a:buChar char="•"/>
            </a:pPr>
            <a:r>
              <a:rPr lang="en-US" dirty="0" smtClean="0"/>
              <a:t>If code completion, finds it you are gold!</a:t>
            </a:r>
          </a:p>
          <a:p>
            <a:pPr marL="342900" indent="-342900">
              <a:buFont typeface="Arial" pitchFamily="34" charset="0"/>
              <a:buChar char="•"/>
            </a:pPr>
            <a:r>
              <a:rPr lang="en-US" dirty="0" smtClean="0"/>
              <a:t>See: </a:t>
            </a:r>
            <a:r>
              <a:rPr lang="en-US" dirty="0" err="1" smtClean="0"/>
              <a:t>FileUtilsDemo</a:t>
            </a:r>
            <a:endParaRPr lang="en-US" dirty="0" smtClean="0"/>
          </a:p>
          <a:p>
            <a:pPr marL="342900" indent="-342900">
              <a:buFont typeface="Arial" pitchFamily="34" charset="0"/>
              <a:buChar char="•"/>
            </a:pPr>
            <a:r>
              <a:rPr lang="en-US" dirty="0" smtClean="0"/>
              <a:t>Lots of other APIs in </a:t>
            </a:r>
            <a:r>
              <a:rPr lang="en-US" dirty="0" err="1" smtClean="0"/>
              <a:t>FileUtils</a:t>
            </a:r>
            <a:r>
              <a:rPr lang="en-US" dirty="0" smtClean="0"/>
              <a:t> (CTRL-Space)</a:t>
            </a:r>
          </a:p>
          <a:p>
            <a:r>
              <a:rPr lang="en-US" dirty="0" smtClean="0"/>
              <a:t>Is your friend!</a:t>
            </a:r>
          </a:p>
          <a:p>
            <a:pPr marL="342900" indent="-342900">
              <a:buFont typeface="Arial" pitchFamily="34" charset="0"/>
              <a:buChar char="•"/>
            </a:pPr>
            <a:r>
              <a:rPr lang="en-US" dirty="0" smtClean="0"/>
              <a:t>F3 -&gt; if you want to read the source code of </a:t>
            </a:r>
            <a:r>
              <a:rPr lang="en-US" dirty="0" err="1" smtClean="0"/>
              <a:t>FileUtils</a:t>
            </a:r>
            <a:endParaRPr lang="en-US" dirty="0" smtClean="0"/>
          </a:p>
          <a:p>
            <a:pPr marL="342900" indent="-342900">
              <a:buFont typeface="Arial" pitchFamily="34" charset="0"/>
              <a:buChar char="•"/>
            </a:pPr>
            <a:r>
              <a:rPr lang="en-US" dirty="0" smtClean="0"/>
              <a:t>… or you can just use java.io package directly</a:t>
            </a:r>
          </a:p>
          <a:p>
            <a:pPr marL="342900" indent="-342900">
              <a:buFont typeface="Arial" pitchFamily="34" charset="0"/>
              <a:buChar char="•"/>
            </a:pPr>
            <a:endParaRPr lang="en-US" dirty="0"/>
          </a:p>
        </p:txBody>
      </p:sp>
    </p:spTree>
    <p:extLst>
      <p:ext uri="{BB962C8B-B14F-4D97-AF65-F5344CB8AC3E}">
        <p14:creationId xmlns:p14="http://schemas.microsoft.com/office/powerpoint/2010/main" val="2815757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.properties</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56</a:t>
            </a:fld>
            <a:endParaRPr lang="en-CA"/>
          </a:p>
        </p:txBody>
      </p:sp>
      <p:sp>
        <p:nvSpPr>
          <p:cNvPr id="4" name="TextBox 3"/>
          <p:cNvSpPr txBox="1"/>
          <p:nvPr/>
        </p:nvSpPr>
        <p:spPr>
          <a:xfrm>
            <a:off x="990601" y="2057400"/>
            <a:ext cx="7010399" cy="3046988"/>
          </a:xfrm>
          <a:prstGeom prst="rect">
            <a:avLst/>
          </a:prstGeom>
          <a:noFill/>
        </p:spPr>
        <p:txBody>
          <a:bodyPr wrap="square" rtlCol="0">
            <a:spAutoFit/>
          </a:bodyPr>
          <a:lstStyle/>
          <a:p>
            <a:r>
              <a:rPr lang="en-US" b="1" dirty="0"/>
              <a:t>.properties</a:t>
            </a:r>
            <a:r>
              <a:rPr lang="en-US" dirty="0"/>
              <a:t> is a </a:t>
            </a:r>
            <a:r>
              <a:rPr lang="en-US" dirty="0">
                <a:hlinkClick r:id="rId2" tooltip="File extension"/>
              </a:rPr>
              <a:t>file extension</a:t>
            </a:r>
            <a:r>
              <a:rPr lang="en-US" dirty="0"/>
              <a:t> for </a:t>
            </a:r>
            <a:r>
              <a:rPr lang="en-US" dirty="0">
                <a:hlinkClick r:id="rId3" tooltip="Computer file"/>
              </a:rPr>
              <a:t>files</a:t>
            </a:r>
            <a:r>
              <a:rPr lang="en-US" dirty="0"/>
              <a:t> mainly used in </a:t>
            </a:r>
            <a:r>
              <a:rPr lang="en-US" dirty="0">
                <a:hlinkClick r:id="rId4" tooltip="Java (programming language)"/>
              </a:rPr>
              <a:t>Java</a:t>
            </a:r>
            <a:r>
              <a:rPr lang="en-US" dirty="0"/>
              <a:t> related technologies to store the configurable parameters of an </a:t>
            </a:r>
            <a:r>
              <a:rPr lang="en-US" dirty="0">
                <a:hlinkClick r:id="rId5" tooltip="Application software"/>
              </a:rPr>
              <a:t>application</a:t>
            </a:r>
            <a:r>
              <a:rPr lang="en-US" dirty="0"/>
              <a:t>. </a:t>
            </a:r>
            <a:endParaRPr lang="en-US" dirty="0" smtClean="0"/>
          </a:p>
          <a:p>
            <a:endParaRPr lang="en-US" dirty="0"/>
          </a:p>
          <a:p>
            <a:r>
              <a:rPr lang="en-US" dirty="0" smtClean="0"/>
              <a:t>We can use </a:t>
            </a:r>
            <a:r>
              <a:rPr lang="en-US" dirty="0" err="1" smtClean="0"/>
              <a:t>java.util.Properties</a:t>
            </a:r>
            <a:r>
              <a:rPr lang="en-US" dirty="0" smtClean="0"/>
              <a:t> …</a:t>
            </a:r>
          </a:p>
          <a:p>
            <a:r>
              <a:rPr lang="en-US" dirty="0" smtClean="0"/>
              <a:t>But like java.io (or rather Commons IO), there are</a:t>
            </a:r>
          </a:p>
          <a:p>
            <a:r>
              <a:rPr lang="en-US" dirty="0" smtClean="0"/>
              <a:t>Open source libraries that are easier (and more </a:t>
            </a:r>
          </a:p>
          <a:p>
            <a:r>
              <a:rPr lang="en-US" dirty="0" smtClean="0"/>
              <a:t>Powerful for you to learn)</a:t>
            </a:r>
            <a:endParaRPr lang="en-US" dirty="0"/>
          </a:p>
        </p:txBody>
      </p:sp>
    </p:spTree>
    <p:extLst>
      <p:ext uri="{BB962C8B-B14F-4D97-AF65-F5344CB8AC3E}">
        <p14:creationId xmlns:p14="http://schemas.microsoft.com/office/powerpoint/2010/main" val="2322005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Commons Configuration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57</a:t>
            </a:fld>
            <a:endParaRPr lang="en-CA"/>
          </a:p>
        </p:txBody>
      </p:sp>
      <p:sp>
        <p:nvSpPr>
          <p:cNvPr id="4" name="TextBox 3"/>
          <p:cNvSpPr txBox="1"/>
          <p:nvPr/>
        </p:nvSpPr>
        <p:spPr>
          <a:xfrm>
            <a:off x="1219200" y="1828800"/>
            <a:ext cx="7086600" cy="4893647"/>
          </a:xfrm>
          <a:prstGeom prst="rect">
            <a:avLst/>
          </a:prstGeom>
          <a:noFill/>
        </p:spPr>
        <p:txBody>
          <a:bodyPr wrap="square" rtlCol="0">
            <a:spAutoFit/>
          </a:bodyPr>
          <a:lstStyle/>
          <a:p>
            <a:r>
              <a:rPr lang="en-US" dirty="0">
                <a:hlinkClick r:id="rId2"/>
              </a:rPr>
              <a:t>http://</a:t>
            </a:r>
            <a:r>
              <a:rPr lang="en-US" dirty="0" smtClean="0">
                <a:hlinkClick r:id="rId2"/>
              </a:rPr>
              <a:t>mvnrepository.com/artifact/commons-configuration/commons-configuration/1.10</a:t>
            </a:r>
            <a:endParaRPr lang="en-US" dirty="0" smtClean="0"/>
          </a:p>
          <a:p>
            <a:endParaRPr lang="en-US" dirty="0"/>
          </a:p>
          <a:p>
            <a:r>
              <a:rPr lang="en-US" dirty="0"/>
              <a:t>&lt;dependency&gt;</a:t>
            </a:r>
          </a:p>
          <a:p>
            <a:r>
              <a:rPr lang="en-US" dirty="0"/>
              <a:t>	&lt;</a:t>
            </a:r>
            <a:r>
              <a:rPr lang="en-US" dirty="0" err="1"/>
              <a:t>groupId</a:t>
            </a:r>
            <a:r>
              <a:rPr lang="en-US" dirty="0"/>
              <a:t>&gt;commons-configuration&lt;/</a:t>
            </a:r>
            <a:r>
              <a:rPr lang="en-US" dirty="0" err="1"/>
              <a:t>groupId</a:t>
            </a:r>
            <a:r>
              <a:rPr lang="en-US" dirty="0"/>
              <a:t>&gt;</a:t>
            </a:r>
          </a:p>
          <a:p>
            <a:r>
              <a:rPr lang="en-US" dirty="0"/>
              <a:t>	&lt;</a:t>
            </a:r>
            <a:r>
              <a:rPr lang="en-US" dirty="0" err="1"/>
              <a:t>artifactId</a:t>
            </a:r>
            <a:r>
              <a:rPr lang="en-US" dirty="0"/>
              <a:t>&gt;commons-configuration&lt;/</a:t>
            </a:r>
            <a:r>
              <a:rPr lang="en-US" dirty="0" err="1"/>
              <a:t>artifactId</a:t>
            </a:r>
            <a:r>
              <a:rPr lang="en-US" dirty="0"/>
              <a:t>&gt;</a:t>
            </a:r>
          </a:p>
          <a:p>
            <a:r>
              <a:rPr lang="en-US" dirty="0"/>
              <a:t>	&lt;version&gt;1.10&lt;/version&gt;</a:t>
            </a:r>
          </a:p>
          <a:p>
            <a:r>
              <a:rPr lang="en-US" dirty="0"/>
              <a:t>&lt;/dependency&gt;</a:t>
            </a:r>
          </a:p>
          <a:p>
            <a:r>
              <a:rPr lang="en-US" dirty="0"/>
              <a:t> </a:t>
            </a:r>
            <a:endParaRPr lang="en-US" dirty="0" smtClean="0"/>
          </a:p>
          <a:p>
            <a:r>
              <a:rPr lang="en-US" dirty="0" smtClean="0"/>
              <a:t>Maven again!!</a:t>
            </a:r>
          </a:p>
          <a:p>
            <a:r>
              <a:rPr lang="en-US" dirty="0" smtClean="0"/>
              <a:t>See: </a:t>
            </a:r>
            <a:r>
              <a:rPr lang="en-US" dirty="0" err="1"/>
              <a:t>PropertiesDemo</a:t>
            </a:r>
            <a:endParaRPr lang="en-US" dirty="0"/>
          </a:p>
        </p:txBody>
      </p:sp>
    </p:spTree>
    <p:extLst>
      <p:ext uri="{BB962C8B-B14F-4D97-AF65-F5344CB8AC3E}">
        <p14:creationId xmlns:p14="http://schemas.microsoft.com/office/powerpoint/2010/main" val="563292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58</a:t>
            </a:fld>
            <a:endParaRPr lang="en-CA"/>
          </a:p>
        </p:txBody>
      </p:sp>
      <p:sp>
        <p:nvSpPr>
          <p:cNvPr id="4" name="TextBox 3"/>
          <p:cNvSpPr txBox="1"/>
          <p:nvPr/>
        </p:nvSpPr>
        <p:spPr>
          <a:xfrm>
            <a:off x="1066800" y="2209800"/>
            <a:ext cx="6211957" cy="1569660"/>
          </a:xfrm>
          <a:prstGeom prst="rect">
            <a:avLst/>
          </a:prstGeom>
          <a:noFill/>
        </p:spPr>
        <p:txBody>
          <a:bodyPr wrap="none" rtlCol="0">
            <a:spAutoFit/>
          </a:bodyPr>
          <a:lstStyle/>
          <a:p>
            <a:r>
              <a:rPr lang="en-US" dirty="0" smtClean="0"/>
              <a:t>Java comes with a logging framework called</a:t>
            </a:r>
          </a:p>
          <a:p>
            <a:r>
              <a:rPr lang="en-US" dirty="0" err="1" smtClean="0"/>
              <a:t>java.util.logging</a:t>
            </a:r>
            <a:endParaRPr lang="en-US" dirty="0" smtClean="0"/>
          </a:p>
          <a:p>
            <a:endParaRPr lang="en-US" dirty="0"/>
          </a:p>
          <a:p>
            <a:r>
              <a:rPr lang="en-US" dirty="0" smtClean="0"/>
              <a:t>But keeping to the theme of Maven …</a:t>
            </a:r>
            <a:endParaRPr lang="en-US" dirty="0"/>
          </a:p>
        </p:txBody>
      </p:sp>
    </p:spTree>
    <p:extLst>
      <p:ext uri="{BB962C8B-B14F-4D97-AF65-F5344CB8AC3E}">
        <p14:creationId xmlns:p14="http://schemas.microsoft.com/office/powerpoint/2010/main" val="1865721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a:t>
            </a:r>
            <a:br>
              <a:rPr lang="en-US" dirty="0" smtClean="0"/>
            </a:b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59</a:t>
            </a:fld>
            <a:endParaRPr lang="en-CA"/>
          </a:p>
        </p:txBody>
      </p:sp>
      <p:sp>
        <p:nvSpPr>
          <p:cNvPr id="4" name="TextBox 3"/>
          <p:cNvSpPr txBox="1"/>
          <p:nvPr/>
        </p:nvSpPr>
        <p:spPr>
          <a:xfrm>
            <a:off x="838200" y="1981200"/>
            <a:ext cx="6955366" cy="3046988"/>
          </a:xfrm>
          <a:prstGeom prst="rect">
            <a:avLst/>
          </a:prstGeom>
          <a:noFill/>
        </p:spPr>
        <p:txBody>
          <a:bodyPr wrap="none" rtlCol="0">
            <a:spAutoFit/>
          </a:bodyPr>
          <a:lstStyle/>
          <a:p>
            <a:r>
              <a:rPr lang="en-US" dirty="0">
                <a:hlinkClick r:id="rId2"/>
              </a:rPr>
              <a:t>http://</a:t>
            </a:r>
            <a:r>
              <a:rPr lang="en-US" dirty="0" smtClean="0">
                <a:hlinkClick r:id="rId2"/>
              </a:rPr>
              <a:t>mvnrepository.com/artifact/log4j/log4j/1.2.17</a:t>
            </a:r>
            <a:endParaRPr lang="en-US" dirty="0" smtClean="0"/>
          </a:p>
          <a:p>
            <a:r>
              <a:rPr lang="en-US" dirty="0"/>
              <a:t>&lt;dependency&gt;</a:t>
            </a:r>
          </a:p>
          <a:p>
            <a:r>
              <a:rPr lang="en-US" dirty="0"/>
              <a:t>	&lt;</a:t>
            </a:r>
            <a:r>
              <a:rPr lang="en-US" dirty="0" err="1"/>
              <a:t>groupId</a:t>
            </a:r>
            <a:r>
              <a:rPr lang="en-US" dirty="0"/>
              <a:t>&gt;log4j&lt;/</a:t>
            </a:r>
            <a:r>
              <a:rPr lang="en-US" dirty="0" err="1"/>
              <a:t>groupId</a:t>
            </a:r>
            <a:r>
              <a:rPr lang="en-US" dirty="0"/>
              <a:t>&gt;</a:t>
            </a:r>
          </a:p>
          <a:p>
            <a:r>
              <a:rPr lang="en-US" dirty="0"/>
              <a:t>	&lt;</a:t>
            </a:r>
            <a:r>
              <a:rPr lang="en-US" dirty="0" err="1"/>
              <a:t>artifactId</a:t>
            </a:r>
            <a:r>
              <a:rPr lang="en-US" dirty="0"/>
              <a:t>&gt;log4j&lt;/</a:t>
            </a:r>
            <a:r>
              <a:rPr lang="en-US" dirty="0" err="1"/>
              <a:t>artifactId</a:t>
            </a:r>
            <a:r>
              <a:rPr lang="en-US" dirty="0"/>
              <a:t>&gt;</a:t>
            </a:r>
          </a:p>
          <a:p>
            <a:r>
              <a:rPr lang="en-US" dirty="0"/>
              <a:t>	&lt;version&gt;1.2.17&lt;/version&gt;</a:t>
            </a:r>
          </a:p>
          <a:p>
            <a:r>
              <a:rPr lang="en-US" dirty="0"/>
              <a:t>&lt;/dependency</a:t>
            </a:r>
            <a:r>
              <a:rPr lang="en-US" dirty="0" smtClean="0"/>
              <a:t>&gt;</a:t>
            </a:r>
          </a:p>
          <a:p>
            <a:endParaRPr lang="en-US" dirty="0"/>
          </a:p>
          <a:p>
            <a:r>
              <a:rPr lang="en-US" dirty="0" smtClean="0"/>
              <a:t>See Log4jDemo</a:t>
            </a:r>
            <a:endParaRPr lang="en-US" dirty="0"/>
          </a:p>
        </p:txBody>
      </p:sp>
    </p:spTree>
    <p:extLst>
      <p:ext uri="{BB962C8B-B14F-4D97-AF65-F5344CB8AC3E}">
        <p14:creationId xmlns:p14="http://schemas.microsoft.com/office/powerpoint/2010/main" val="786796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r>
              <a:rPr lang="en-CA" smtClean="0"/>
              <a:t>Software</a:t>
            </a:r>
            <a:endParaRPr lang="en-US" smtClean="0"/>
          </a:p>
        </p:txBody>
      </p:sp>
      <p:sp>
        <p:nvSpPr>
          <p:cNvPr id="32771" name="Rectangle 7"/>
          <p:cNvSpPr>
            <a:spLocks noGrp="1" noChangeArrowheads="1"/>
          </p:cNvSpPr>
          <p:nvPr>
            <p:ph idx="1"/>
          </p:nvPr>
        </p:nvSpPr>
        <p:spPr/>
        <p:txBody>
          <a:bodyPr>
            <a:normAutofit fontScale="92500" lnSpcReduction="20000"/>
          </a:bodyPr>
          <a:lstStyle/>
          <a:p>
            <a:r>
              <a:rPr lang="en-US" dirty="0" smtClean="0"/>
              <a:t>Java SDK</a:t>
            </a:r>
          </a:p>
          <a:p>
            <a:pPr lvl="1"/>
            <a:r>
              <a:rPr lang="en-US" dirty="0" smtClean="0"/>
              <a:t>Sun Java Developer Kit (version 6 or higher) and documentation</a:t>
            </a:r>
          </a:p>
          <a:p>
            <a:pPr lvl="2"/>
            <a:r>
              <a:rPr lang="en-US" dirty="0" smtClean="0"/>
              <a:t>JDK 7.0+ (Linux, Solaris, Windows)</a:t>
            </a:r>
            <a:r>
              <a:rPr lang="en-US" dirty="0" smtClean="0">
                <a:hlinkClick r:id="rId3"/>
              </a:rPr>
              <a:t>www.oracle.com/technetwork/java/javase/downloads/index.html</a:t>
            </a:r>
            <a:endParaRPr lang="en-US" dirty="0" smtClean="0"/>
          </a:p>
          <a:p>
            <a:pPr lvl="3"/>
            <a:r>
              <a:rPr lang="en-US" dirty="0" smtClean="0"/>
              <a:t>Please contact me if you use Mac OS X</a:t>
            </a:r>
          </a:p>
          <a:p>
            <a:r>
              <a:rPr lang="en-US" dirty="0" smtClean="0"/>
              <a:t>Integrated Development Environment (IDE)</a:t>
            </a:r>
            <a:endParaRPr lang="en-US" dirty="0" smtClean="0">
              <a:sym typeface="Wingdings" pitchFamily="-112" charset="2"/>
            </a:endParaRPr>
          </a:p>
          <a:p>
            <a:pPr lvl="1"/>
            <a:r>
              <a:rPr lang="en-US" dirty="0" smtClean="0"/>
              <a:t>eclipse </a:t>
            </a:r>
            <a:r>
              <a:rPr lang="en-US" dirty="0" smtClean="0">
                <a:hlinkClick r:id="rId4"/>
              </a:rPr>
              <a:t>http://www.eclipse.org</a:t>
            </a:r>
            <a:r>
              <a:rPr lang="en-US" dirty="0" smtClean="0"/>
              <a:t> (open source)</a:t>
            </a:r>
          </a:p>
          <a:p>
            <a:pPr lvl="2"/>
            <a:r>
              <a:rPr lang="en-US" dirty="0" smtClean="0">
                <a:hlinkClick r:id="rId5"/>
              </a:rPr>
              <a:t>Eclipse IDE for Java Developers</a:t>
            </a:r>
            <a:endParaRPr lang="en-US" dirty="0" smtClean="0"/>
          </a:p>
          <a:p>
            <a:r>
              <a:rPr lang="en-US" dirty="0" smtClean="0"/>
              <a:t>Web browser for, lecture notes viewing, SDK documentation and research</a:t>
            </a:r>
          </a:p>
        </p:txBody>
      </p:sp>
      <p:sp>
        <p:nvSpPr>
          <p:cNvPr id="3277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93A12853-09A5-C049-9782-B0157FCB04D9}" type="slidenum">
              <a:rPr lang="en-US"/>
              <a:pPr/>
              <a:t>6</a:t>
            </a:fld>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 Java objects to JSON</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60</a:t>
            </a:fld>
            <a:endParaRPr lang="en-CA"/>
          </a:p>
        </p:txBody>
      </p:sp>
      <p:sp>
        <p:nvSpPr>
          <p:cNvPr id="4" name="TextBox 3"/>
          <p:cNvSpPr txBox="1"/>
          <p:nvPr/>
        </p:nvSpPr>
        <p:spPr>
          <a:xfrm>
            <a:off x="1066800" y="1905000"/>
            <a:ext cx="7986482" cy="1938992"/>
          </a:xfrm>
          <a:prstGeom prst="rect">
            <a:avLst/>
          </a:prstGeom>
          <a:noFill/>
        </p:spPr>
        <p:txBody>
          <a:bodyPr wrap="none" rtlCol="0">
            <a:spAutoFit/>
          </a:bodyPr>
          <a:lstStyle/>
          <a:p>
            <a:pPr marL="342900" indent="-342900">
              <a:buFont typeface="Arial" pitchFamily="34" charset="0"/>
              <a:buChar char="•"/>
            </a:pPr>
            <a:r>
              <a:rPr lang="en-US" dirty="0" smtClean="0"/>
              <a:t>JSON (</a:t>
            </a:r>
            <a:r>
              <a:rPr lang="en-US" dirty="0" err="1" smtClean="0"/>
              <a:t>Javascript</a:t>
            </a:r>
            <a:r>
              <a:rPr lang="en-US" dirty="0" smtClean="0"/>
              <a:t> object notation) is a common</a:t>
            </a:r>
          </a:p>
          <a:p>
            <a:r>
              <a:rPr lang="en-US" dirty="0" smtClean="0"/>
              <a:t>Way to send messages outside of the </a:t>
            </a:r>
            <a:r>
              <a:rPr lang="en-US" dirty="0" err="1" smtClean="0"/>
              <a:t>javaworld</a:t>
            </a:r>
            <a:endParaRPr lang="en-US" dirty="0" smtClean="0"/>
          </a:p>
          <a:p>
            <a:pPr marL="342900" indent="-342900">
              <a:buFont typeface="Arial" pitchFamily="34" charset="0"/>
              <a:buChar char="•"/>
            </a:pPr>
            <a:r>
              <a:rPr lang="en-US" dirty="0" smtClean="0"/>
              <a:t>You’ve seen the </a:t>
            </a:r>
            <a:r>
              <a:rPr lang="en-US" dirty="0" err="1" smtClean="0"/>
              <a:t>toString</a:t>
            </a:r>
            <a:r>
              <a:rPr lang="en-US" dirty="0" smtClean="0"/>
              <a:t> method for data model (aka</a:t>
            </a:r>
          </a:p>
          <a:p>
            <a:r>
              <a:rPr lang="en-US" dirty="0" smtClean="0"/>
              <a:t>POJO (plain, old, java objects), but what does JSON look</a:t>
            </a:r>
          </a:p>
          <a:p>
            <a:r>
              <a:rPr lang="en-US" dirty="0" smtClean="0"/>
              <a:t>Like?</a:t>
            </a:r>
          </a:p>
        </p:txBody>
      </p:sp>
    </p:spTree>
    <p:extLst>
      <p:ext uri="{BB962C8B-B14F-4D97-AF65-F5344CB8AC3E}">
        <p14:creationId xmlns:p14="http://schemas.microsoft.com/office/powerpoint/2010/main" val="605961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61</a:t>
            </a:fld>
            <a:endParaRPr lang="en-CA"/>
          </a:p>
        </p:txBody>
      </p:sp>
      <p:sp>
        <p:nvSpPr>
          <p:cNvPr id="6" name="TextBox 5"/>
          <p:cNvSpPr txBox="1"/>
          <p:nvPr/>
        </p:nvSpPr>
        <p:spPr>
          <a:xfrm>
            <a:off x="990601" y="1981200"/>
            <a:ext cx="7467599" cy="3046988"/>
          </a:xfrm>
          <a:prstGeom prst="rect">
            <a:avLst/>
          </a:prstGeom>
          <a:noFill/>
        </p:spPr>
        <p:txBody>
          <a:bodyPr wrap="square" rtlCol="0">
            <a:spAutoFit/>
          </a:bodyPr>
          <a:lstStyle/>
          <a:p>
            <a:r>
              <a:rPr lang="en-US" dirty="0"/>
              <a:t>&lt;dependency&gt;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-mapper-</a:t>
            </a:r>
            <a:r>
              <a:rPr lang="en-US" dirty="0" err="1"/>
              <a:t>asl</a:t>
            </a:r>
            <a:r>
              <a:rPr lang="en-US" dirty="0"/>
              <a:t>&lt;/</a:t>
            </a:r>
            <a:r>
              <a:rPr lang="en-US" dirty="0" err="1"/>
              <a:t>artifactId</a:t>
            </a:r>
            <a:r>
              <a:rPr lang="en-US" dirty="0"/>
              <a:t>&gt; &lt;version&gt;1.9.2&lt;/version&gt; &lt;/dependency&gt; &lt;dependency&gt; &lt;</a:t>
            </a:r>
            <a:r>
              <a:rPr lang="en-US" dirty="0" err="1"/>
              <a:t>groupId</a:t>
            </a:r>
            <a:r>
              <a:rPr lang="en-US" dirty="0"/>
              <a:t>&gt;</a:t>
            </a:r>
            <a:r>
              <a:rPr lang="en-US" dirty="0" err="1"/>
              <a:t>org.codehaus.jackson</a:t>
            </a:r>
            <a:r>
              <a:rPr lang="en-US" dirty="0"/>
              <a:t>&lt;/</a:t>
            </a:r>
            <a:r>
              <a:rPr lang="en-US" dirty="0" err="1"/>
              <a:t>groupId</a:t>
            </a:r>
            <a:r>
              <a:rPr lang="en-US" dirty="0"/>
              <a:t>&gt; &lt;</a:t>
            </a:r>
            <a:r>
              <a:rPr lang="en-US" dirty="0" err="1"/>
              <a:t>artifactId</a:t>
            </a:r>
            <a:r>
              <a:rPr lang="en-US" dirty="0"/>
              <a:t>&gt;</a:t>
            </a:r>
            <a:r>
              <a:rPr lang="en-US" dirty="0" err="1"/>
              <a:t>jackson</a:t>
            </a:r>
            <a:r>
              <a:rPr lang="en-US" dirty="0"/>
              <a:t>-core-</a:t>
            </a:r>
            <a:r>
              <a:rPr lang="en-US" dirty="0" err="1"/>
              <a:t>asl</a:t>
            </a:r>
            <a:r>
              <a:rPr lang="en-US" dirty="0"/>
              <a:t>&lt;/</a:t>
            </a:r>
            <a:r>
              <a:rPr lang="en-US" dirty="0" err="1"/>
              <a:t>artifactId</a:t>
            </a:r>
            <a:r>
              <a:rPr lang="en-US" dirty="0"/>
              <a:t>&gt; &lt;version&gt;1.9.2&lt;/version&gt; &lt;/dependency&gt;</a:t>
            </a:r>
          </a:p>
        </p:txBody>
      </p:sp>
    </p:spTree>
    <p:extLst>
      <p:ext uri="{BB962C8B-B14F-4D97-AF65-F5344CB8AC3E}">
        <p14:creationId xmlns:p14="http://schemas.microsoft.com/office/powerpoint/2010/main" val="1016834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Jackson </a:t>
            </a:r>
            <a:r>
              <a:rPr lang="en-US" dirty="0" err="1" smtClean="0"/>
              <a:t>cont</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62</a:t>
            </a:fld>
            <a:endParaRPr lang="en-CA"/>
          </a:p>
        </p:txBody>
      </p:sp>
      <p:sp>
        <p:nvSpPr>
          <p:cNvPr id="4" name="TextBox 3"/>
          <p:cNvSpPr txBox="1"/>
          <p:nvPr/>
        </p:nvSpPr>
        <p:spPr>
          <a:xfrm>
            <a:off x="1600200" y="2133600"/>
            <a:ext cx="6309741" cy="830997"/>
          </a:xfrm>
          <a:prstGeom prst="rect">
            <a:avLst/>
          </a:prstGeom>
          <a:noFill/>
        </p:spPr>
        <p:txBody>
          <a:bodyPr wrap="none" rtlCol="0">
            <a:spAutoFit/>
          </a:bodyPr>
          <a:lstStyle/>
          <a:p>
            <a:r>
              <a:rPr lang="en-US" dirty="0" smtClean="0"/>
              <a:t>See: </a:t>
            </a:r>
            <a:r>
              <a:rPr lang="en-US" dirty="0" err="1" smtClean="0"/>
              <a:t>JacksonDemo</a:t>
            </a:r>
            <a:endParaRPr lang="en-US" dirty="0" smtClean="0"/>
          </a:p>
          <a:p>
            <a:r>
              <a:rPr lang="en-US" dirty="0" smtClean="0"/>
              <a:t>Feel free to use Jackson instead of </a:t>
            </a:r>
            <a:r>
              <a:rPr lang="en-US" dirty="0" err="1" smtClean="0"/>
              <a:t>toString</a:t>
            </a:r>
            <a:r>
              <a:rPr lang="en-US" dirty="0" smtClean="0"/>
              <a:t>()</a:t>
            </a:r>
            <a:endParaRPr lang="en-US" dirty="0"/>
          </a:p>
        </p:txBody>
      </p:sp>
    </p:spTree>
    <p:extLst>
      <p:ext uri="{BB962C8B-B14F-4D97-AF65-F5344CB8AC3E}">
        <p14:creationId xmlns:p14="http://schemas.microsoft.com/office/powerpoint/2010/main" val="12221593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Slide Number Placeholder 2"/>
          <p:cNvSpPr>
            <a:spLocks noGrp="1"/>
          </p:cNvSpPr>
          <p:nvPr>
            <p:ph type="sldNum" sz="quarter" idx="12"/>
          </p:nvPr>
        </p:nvSpPr>
        <p:spPr/>
        <p:txBody>
          <a:bodyPr/>
          <a:lstStyle/>
          <a:p>
            <a:pPr>
              <a:defRPr/>
            </a:pPr>
            <a:fld id="{B2451C39-31DD-6D4B-9BED-758CF6C1BA6A}" type="slidenum">
              <a:rPr lang="en-CA" smtClean="0"/>
              <a:pPr>
                <a:defRPr/>
              </a:pPr>
              <a:t>63</a:t>
            </a:fld>
            <a:endParaRPr lang="en-CA"/>
          </a:p>
        </p:txBody>
      </p:sp>
      <p:sp>
        <p:nvSpPr>
          <p:cNvPr id="4" name="Rectangle 3"/>
          <p:cNvSpPr/>
          <p:nvPr/>
        </p:nvSpPr>
        <p:spPr>
          <a:xfrm>
            <a:off x="2760446" y="3198168"/>
            <a:ext cx="2787943" cy="830997"/>
          </a:xfrm>
          <a:prstGeom prst="rect">
            <a:avLst/>
          </a:prstGeom>
        </p:spPr>
        <p:txBody>
          <a:bodyPr wrap="none">
            <a:spAutoFit/>
          </a:bodyPr>
          <a:lstStyle/>
          <a:p>
            <a:r>
              <a:rPr lang="en-US" dirty="0" smtClean="0"/>
              <a:t>Read up on Maven</a:t>
            </a:r>
          </a:p>
          <a:p>
            <a:r>
              <a:rPr lang="en-US" dirty="0" smtClean="0"/>
              <a:t>Study for midterm</a:t>
            </a:r>
            <a:endParaRPr lang="en-US" dirty="0"/>
          </a:p>
        </p:txBody>
      </p:sp>
    </p:spTree>
    <p:extLst>
      <p:ext uri="{BB962C8B-B14F-4D97-AF65-F5344CB8AC3E}">
        <p14:creationId xmlns:p14="http://schemas.microsoft.com/office/powerpoint/2010/main" val="291094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CA" dirty="0" smtClean="0"/>
              <a:t>Learning Resources</a:t>
            </a:r>
            <a:endParaRPr lang="en-US" dirty="0" smtClean="0"/>
          </a:p>
        </p:txBody>
      </p:sp>
      <p:sp>
        <p:nvSpPr>
          <p:cNvPr id="34819" name="Rectangle 6"/>
          <p:cNvSpPr>
            <a:spLocks noGrp="1" noChangeArrowheads="1"/>
          </p:cNvSpPr>
          <p:nvPr>
            <p:ph idx="1"/>
          </p:nvPr>
        </p:nvSpPr>
        <p:spPr>
          <a:xfrm>
            <a:off x="471356" y="2133600"/>
            <a:ext cx="8215444" cy="4221960"/>
          </a:xfrm>
        </p:spPr>
        <p:txBody>
          <a:bodyPr>
            <a:normAutofit/>
          </a:bodyPr>
          <a:lstStyle/>
          <a:p>
            <a:r>
              <a:rPr lang="en-CA" dirty="0" smtClean="0"/>
              <a:t>Introduction to Java Programming, </a:t>
            </a:r>
            <a:r>
              <a:rPr lang="en-CA" dirty="0" smtClean="0">
                <a:hlinkClick r:id="rId3"/>
              </a:rPr>
              <a:t>9</a:t>
            </a:r>
            <a:r>
              <a:rPr lang="en-CA" baseline="30000" dirty="0" smtClean="0">
                <a:hlinkClick r:id="rId3"/>
              </a:rPr>
              <a:t>th</a:t>
            </a:r>
            <a:r>
              <a:rPr lang="en-CA" dirty="0" smtClean="0">
                <a:hlinkClick r:id="rId3"/>
              </a:rPr>
              <a:t> ed</a:t>
            </a:r>
            <a:r>
              <a:rPr lang="en-CA" dirty="0" smtClean="0"/>
              <a:t>. </a:t>
            </a:r>
            <a:br>
              <a:rPr lang="en-CA" dirty="0" smtClean="0"/>
            </a:br>
            <a:r>
              <a:rPr lang="en-CA" dirty="0"/>
              <a:t>(978-0132936521) </a:t>
            </a:r>
            <a:r>
              <a:rPr lang="en-CA" dirty="0" smtClean="0"/>
              <a:t>by Y. Daniel Liang</a:t>
            </a:r>
          </a:p>
          <a:p>
            <a:r>
              <a:rPr lang="en-US" dirty="0" smtClean="0">
                <a:hlinkClick r:id="rId4"/>
              </a:rPr>
              <a:t>The Java Tutorials</a:t>
            </a:r>
            <a:r>
              <a:rPr lang="en-US" dirty="0" smtClean="0"/>
              <a:t/>
            </a:r>
            <a:br>
              <a:rPr lang="en-US" dirty="0" smtClean="0"/>
            </a:br>
            <a:r>
              <a:rPr lang="en-US" dirty="0" smtClean="0">
                <a:hlinkClick r:id="rId4"/>
              </a:rPr>
              <a:t>http://java.sun.com/docs/books/tutorial/index.html</a:t>
            </a:r>
            <a:endParaRPr lang="en-US" dirty="0" smtClean="0"/>
          </a:p>
          <a:p>
            <a:r>
              <a:rPr lang="en-US" dirty="0" smtClean="0"/>
              <a:t>Google search</a:t>
            </a:r>
          </a:p>
          <a:p>
            <a:pPr lvl="1"/>
            <a:r>
              <a:rPr lang="en-US" dirty="0" smtClean="0"/>
              <a:t>"</a:t>
            </a:r>
            <a:r>
              <a:rPr lang="en-US" dirty="0" smtClean="0">
                <a:solidFill>
                  <a:srgbClr val="FFFF00"/>
                </a:solidFill>
              </a:rPr>
              <a:t>java </a:t>
            </a:r>
            <a:r>
              <a:rPr lang="en-US" i="1" dirty="0" smtClean="0"/>
              <a:t>…</a:t>
            </a:r>
            <a:r>
              <a:rPr lang="en-US" dirty="0" smtClean="0"/>
              <a:t>"</a:t>
            </a:r>
          </a:p>
        </p:txBody>
      </p:sp>
      <p:sp>
        <p:nvSpPr>
          <p:cNvPr id="3482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0BCD7BF-3183-BE48-BA26-B0E5124B93A9}" type="slidenum">
              <a:rPr lang="en-US"/>
              <a:pPr/>
              <a:t>7</a:t>
            </a:fld>
            <a:endParaRPr lang="en-US"/>
          </a:p>
        </p:txBody>
      </p:sp>
      <p:pic>
        <p:nvPicPr>
          <p:cNvPr id="7" name="Picture 6" descr="41xvbZoHAzL._SL500_AA300_.jpg"/>
          <p:cNvPicPr>
            <a:picLocks noChangeAspect="1"/>
          </p:cNvPicPr>
          <p:nvPr/>
        </p:nvPicPr>
        <p:blipFill>
          <a:blip r:embed="rId5" cstate="print"/>
          <a:stretch>
            <a:fillRect/>
          </a:stretch>
        </p:blipFill>
        <p:spPr>
          <a:xfrm>
            <a:off x="7010400" y="304800"/>
            <a:ext cx="1362075" cy="171450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What you already know!</a:t>
            </a:r>
          </a:p>
        </p:txBody>
      </p:sp>
      <p:sp>
        <p:nvSpPr>
          <p:cNvPr id="38915" name="Rectangle 3"/>
          <p:cNvSpPr>
            <a:spLocks noGrp="1" noChangeArrowheads="1"/>
          </p:cNvSpPr>
          <p:nvPr>
            <p:ph sz="half" idx="1"/>
          </p:nvPr>
        </p:nvSpPr>
        <p:spPr/>
        <p:txBody>
          <a:bodyPr>
            <a:normAutofit/>
          </a:bodyPr>
          <a:lstStyle/>
          <a:p>
            <a:pPr>
              <a:spcBef>
                <a:spcPct val="0"/>
              </a:spcBef>
            </a:pPr>
            <a:r>
              <a:rPr lang="en-US" sz="1600" dirty="0" smtClean="0"/>
              <a:t>How to analyze a problem and formulate a solution</a:t>
            </a:r>
          </a:p>
          <a:p>
            <a:pPr>
              <a:spcBef>
                <a:spcPct val="0"/>
              </a:spcBef>
            </a:pPr>
            <a:r>
              <a:rPr lang="en-US" sz="1600" dirty="0" smtClean="0"/>
              <a:t>Fundamentals of procedural programming</a:t>
            </a:r>
          </a:p>
          <a:p>
            <a:pPr lvl="1">
              <a:spcBef>
                <a:spcPct val="0"/>
              </a:spcBef>
            </a:pPr>
            <a:r>
              <a:rPr lang="en-US" sz="1600" dirty="0" smtClean="0"/>
              <a:t>Constants, variables, decisions, repetition</a:t>
            </a:r>
          </a:p>
          <a:p>
            <a:pPr>
              <a:spcBef>
                <a:spcPct val="0"/>
              </a:spcBef>
            </a:pPr>
            <a:r>
              <a:rPr lang="en-US" sz="1600" dirty="0" smtClean="0"/>
              <a:t>Object-oriented programming</a:t>
            </a:r>
          </a:p>
          <a:p>
            <a:pPr>
              <a:spcBef>
                <a:spcPct val="0"/>
              </a:spcBef>
            </a:pPr>
            <a:r>
              <a:rPr lang="en-US" sz="1600" dirty="0" smtClean="0"/>
              <a:t>Java language syntax</a:t>
            </a:r>
          </a:p>
          <a:p>
            <a:pPr>
              <a:spcBef>
                <a:spcPct val="0"/>
              </a:spcBef>
            </a:pPr>
            <a:r>
              <a:rPr lang="en-US" sz="1600" dirty="0" smtClean="0"/>
              <a:t>How to write a Java program that uses multiple classes</a:t>
            </a:r>
          </a:p>
          <a:p>
            <a:pPr>
              <a:spcBef>
                <a:spcPct val="0"/>
              </a:spcBef>
            </a:pPr>
            <a:r>
              <a:rPr lang="en-US" sz="1600" dirty="0" smtClean="0"/>
              <a:t>Java's primitive data types</a:t>
            </a:r>
          </a:p>
          <a:p>
            <a:pPr>
              <a:spcBef>
                <a:spcPct val="0"/>
              </a:spcBef>
            </a:pPr>
            <a:r>
              <a:rPr lang="en-US" sz="1600" dirty="0" smtClean="0"/>
              <a:t>What the </a:t>
            </a:r>
            <a:r>
              <a:rPr lang="en-US" sz="1600" b="1" dirty="0" smtClean="0">
                <a:latin typeface="Courier New"/>
                <a:cs typeface="Courier New"/>
              </a:rPr>
              <a:t>main </a:t>
            </a:r>
            <a:r>
              <a:rPr lang="en-US" sz="1600" dirty="0" smtClean="0"/>
              <a:t>method is</a:t>
            </a:r>
          </a:p>
        </p:txBody>
      </p:sp>
      <p:sp>
        <p:nvSpPr>
          <p:cNvPr id="38916" name="Rectangle 4"/>
          <p:cNvSpPr>
            <a:spLocks noGrp="1" noChangeArrowheads="1"/>
          </p:cNvSpPr>
          <p:nvPr>
            <p:ph sz="half" idx="2"/>
          </p:nvPr>
        </p:nvSpPr>
        <p:spPr/>
        <p:txBody>
          <a:bodyPr>
            <a:normAutofit/>
          </a:bodyPr>
          <a:lstStyle/>
          <a:p>
            <a:pPr>
              <a:spcBef>
                <a:spcPct val="0"/>
              </a:spcBef>
            </a:pPr>
            <a:r>
              <a:rPr lang="en-US" sz="1800" smtClean="0"/>
              <a:t>Arrays</a:t>
            </a:r>
          </a:p>
          <a:p>
            <a:pPr>
              <a:spcBef>
                <a:spcPct val="0"/>
              </a:spcBef>
            </a:pPr>
            <a:r>
              <a:rPr lang="en-US" sz="1800" smtClean="0"/>
              <a:t>Casting</a:t>
            </a:r>
          </a:p>
          <a:p>
            <a:pPr>
              <a:spcBef>
                <a:spcPct val="0"/>
              </a:spcBef>
            </a:pPr>
            <a:r>
              <a:rPr lang="en-US" sz="1800" smtClean="0"/>
              <a:t>Classes</a:t>
            </a:r>
          </a:p>
          <a:p>
            <a:pPr>
              <a:spcBef>
                <a:spcPct val="0"/>
              </a:spcBef>
            </a:pPr>
            <a:r>
              <a:rPr lang="en-US" sz="1800" smtClean="0"/>
              <a:t>Objects</a:t>
            </a:r>
          </a:p>
          <a:p>
            <a:pPr>
              <a:spcBef>
                <a:spcPct val="0"/>
              </a:spcBef>
            </a:pPr>
            <a:r>
              <a:rPr lang="en-US" sz="1800" smtClean="0"/>
              <a:t>Instantiation</a:t>
            </a:r>
          </a:p>
          <a:p>
            <a:pPr>
              <a:spcBef>
                <a:spcPct val="0"/>
              </a:spcBef>
            </a:pPr>
            <a:r>
              <a:rPr lang="en-US" sz="1800" smtClean="0"/>
              <a:t>Inheritance</a:t>
            </a:r>
          </a:p>
          <a:p>
            <a:pPr>
              <a:spcBef>
                <a:spcPct val="0"/>
              </a:spcBef>
            </a:pPr>
            <a:r>
              <a:rPr lang="en-US" sz="1800" smtClean="0"/>
              <a:t>Encapsulation</a:t>
            </a:r>
          </a:p>
          <a:p>
            <a:pPr>
              <a:spcBef>
                <a:spcPct val="0"/>
              </a:spcBef>
            </a:pPr>
            <a:r>
              <a:rPr lang="en-US" sz="1800" smtClean="0"/>
              <a:t>Overloading</a:t>
            </a:r>
          </a:p>
          <a:p>
            <a:pPr>
              <a:spcBef>
                <a:spcPct val="0"/>
              </a:spcBef>
            </a:pPr>
            <a:r>
              <a:rPr lang="en-US" sz="1800" smtClean="0"/>
              <a:t>Overriding</a:t>
            </a:r>
          </a:p>
          <a:p>
            <a:pPr>
              <a:spcBef>
                <a:spcPct val="0"/>
              </a:spcBef>
            </a:pPr>
            <a:r>
              <a:rPr lang="en-US" sz="1800" smtClean="0"/>
              <a:t>Constructors</a:t>
            </a:r>
          </a:p>
          <a:p>
            <a:pPr>
              <a:spcBef>
                <a:spcPct val="0"/>
              </a:spcBef>
            </a:pPr>
            <a:r>
              <a:rPr lang="en-US" sz="1800" smtClean="0"/>
              <a:t>Methods</a:t>
            </a:r>
          </a:p>
          <a:p>
            <a:pPr>
              <a:spcBef>
                <a:spcPct val="0"/>
              </a:spcBef>
            </a:pPr>
            <a:r>
              <a:rPr lang="en-US" sz="1800" smtClean="0"/>
              <a:t>What static &amp; final mean</a:t>
            </a:r>
          </a:p>
          <a:p>
            <a:pPr>
              <a:spcBef>
                <a:spcPct val="0"/>
              </a:spcBef>
            </a:pPr>
            <a:r>
              <a:rPr lang="en-US" sz="1800" smtClean="0"/>
              <a:t>public, protected, private</a:t>
            </a:r>
          </a:p>
          <a:p>
            <a:pPr>
              <a:spcBef>
                <a:spcPct val="0"/>
              </a:spcBef>
            </a:pPr>
            <a:r>
              <a:rPr lang="en-US" sz="1800" smtClean="0"/>
              <a:t>this &amp; super, instanceof</a:t>
            </a:r>
          </a:p>
          <a:p>
            <a:pPr>
              <a:spcBef>
                <a:spcPct val="0"/>
              </a:spcBef>
            </a:pPr>
            <a:r>
              <a:rPr lang="en-US" sz="1800" smtClean="0"/>
              <a:t>null</a:t>
            </a:r>
          </a:p>
        </p:txBody>
      </p:sp>
      <p:sp>
        <p:nvSpPr>
          <p:cNvPr id="38917" name="Slide Number Placeholder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212FD1D5-7097-E645-8A0C-B0342FCDF9DA}" type="slidenum">
              <a:rPr lang="en-US"/>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524000" y="1524000"/>
            <a:ext cx="6172200" cy="5181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Why Java?</a:t>
            </a:r>
            <a:endParaRPr lang="en-US" dirty="0"/>
          </a:p>
        </p:txBody>
      </p:sp>
      <p:sp>
        <p:nvSpPr>
          <p:cNvPr id="5" name="Slide Number Placeholder 4"/>
          <p:cNvSpPr>
            <a:spLocks noGrp="1"/>
          </p:cNvSpPr>
          <p:nvPr>
            <p:ph type="sldNum" sz="quarter" idx="12"/>
          </p:nvPr>
        </p:nvSpPr>
        <p:spPr/>
        <p:txBody>
          <a:bodyPr/>
          <a:lstStyle/>
          <a:p>
            <a:pPr>
              <a:defRPr/>
            </a:pPr>
            <a:fld id="{3519BF3B-A1A0-EA47-A3DA-AD2B38F4FE20}" type="slidenum">
              <a:rPr lang="en-US" smtClean="0"/>
              <a:pPr>
                <a:defRPr/>
              </a:pPr>
              <a:t>9</a:t>
            </a:fld>
            <a:endParaRPr lang="en-US"/>
          </a:p>
        </p:txBody>
      </p:sp>
      <p:pic>
        <p:nvPicPr>
          <p:cNvPr id="8" name="Picture 7"/>
          <p:cNvPicPr>
            <a:picLocks noChangeAspect="1"/>
          </p:cNvPicPr>
          <p:nvPr/>
        </p:nvPicPr>
        <p:blipFill>
          <a:blip r:embed="rId2" cstate="print"/>
          <a:stretch>
            <a:fillRect/>
          </a:stretch>
        </p:blipFill>
        <p:spPr>
          <a:xfrm>
            <a:off x="2057400" y="1524000"/>
            <a:ext cx="5105400" cy="4991313"/>
          </a:xfrm>
          <a:prstGeom prst="rect">
            <a:avLst/>
          </a:prstGeom>
        </p:spPr>
      </p:pic>
    </p:spTree>
    <p:extLst>
      <p:ext uri="{BB962C8B-B14F-4D97-AF65-F5344CB8AC3E}">
        <p14:creationId xmlns:p14="http://schemas.microsoft.com/office/powerpoint/2010/main" val="18574293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 Gradient">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ヒラギノ丸ゴ Pro W4"/>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Gradient.thmx</Template>
  <TotalTime>18240</TotalTime>
  <Words>2172</Words>
  <Application>Microsoft Office PowerPoint</Application>
  <PresentationFormat>On-screen Show (4:3)</PresentationFormat>
  <Paragraphs>435</Paragraphs>
  <Slides>63</Slides>
  <Notes>8</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Black Gradient</vt:lpstr>
      <vt:lpstr>COMP 2613 Intermediate Java Programming</vt:lpstr>
      <vt:lpstr>Introduction</vt:lpstr>
      <vt:lpstr>Prerequisites</vt:lpstr>
      <vt:lpstr>Evaluation</vt:lpstr>
      <vt:lpstr>Assignments and Labs</vt:lpstr>
      <vt:lpstr>Software</vt:lpstr>
      <vt:lpstr>Learning Resources</vt:lpstr>
      <vt:lpstr>What you already know!</vt:lpstr>
      <vt:lpstr>Why Java?</vt:lpstr>
      <vt:lpstr>Java Flavours</vt:lpstr>
      <vt:lpstr>Hello World in Eclipse</vt:lpstr>
      <vt:lpstr>HelloWorldAgain with Comments</vt:lpstr>
      <vt:lpstr>PowerPoint Presentation</vt:lpstr>
      <vt:lpstr>Command Line</vt:lpstr>
      <vt:lpstr>Command Line Launch File</vt:lpstr>
      <vt:lpstr>Packages</vt:lpstr>
      <vt:lpstr>Homework</vt:lpstr>
      <vt:lpstr>Core API (java.lang)</vt:lpstr>
      <vt:lpstr>Jar files</vt:lpstr>
      <vt:lpstr>Debugging</vt:lpstr>
      <vt:lpstr>Homework</vt:lpstr>
      <vt:lpstr>Core API Classes (cont)</vt:lpstr>
      <vt:lpstr>BigInteger </vt:lpstr>
      <vt:lpstr>BigDecimal </vt:lpstr>
      <vt:lpstr>java.util</vt:lpstr>
      <vt:lpstr>java.util (cont)</vt:lpstr>
      <vt:lpstr>Annotations</vt:lpstr>
      <vt:lpstr>Pre-defined Annotations</vt:lpstr>
      <vt:lpstr>Annotations - Interesting so far?</vt:lpstr>
      <vt:lpstr>Building custom annotations</vt:lpstr>
      <vt:lpstr>Other examples of annotations</vt:lpstr>
      <vt:lpstr>Enums</vt:lpstr>
      <vt:lpstr>Enums with properties</vt:lpstr>
      <vt:lpstr>Errors and Exceptions</vt:lpstr>
      <vt:lpstr>Exceptions</vt:lpstr>
      <vt:lpstr>Why have unchecked exceptions?</vt:lpstr>
      <vt:lpstr>Homework</vt:lpstr>
      <vt:lpstr>Generics</vt:lpstr>
      <vt:lpstr>Collections</vt:lpstr>
      <vt:lpstr>Collections (cont)</vt:lpstr>
      <vt:lpstr>Collections (cont)</vt:lpstr>
      <vt:lpstr>Collections (cont)</vt:lpstr>
      <vt:lpstr>Collections (cont)</vt:lpstr>
      <vt:lpstr>Collections (cont)</vt:lpstr>
      <vt:lpstr>Collections (cont)</vt:lpstr>
      <vt:lpstr>Collections (cont)</vt:lpstr>
      <vt:lpstr>Homework</vt:lpstr>
      <vt:lpstr>Java File IO and libraries</vt:lpstr>
      <vt:lpstr>BETTER than java.io</vt:lpstr>
      <vt:lpstr>Maven</vt:lpstr>
      <vt:lpstr>Maven – How to via Eclipse</vt:lpstr>
      <vt:lpstr>Maven – cont</vt:lpstr>
      <vt:lpstr>Add a library from Maven</vt:lpstr>
      <vt:lpstr>Maven – check your build path</vt:lpstr>
      <vt:lpstr>Maven – good to go, let’s use Commons IO</vt:lpstr>
      <vt:lpstr>Java .properties</vt:lpstr>
      <vt:lpstr>Commons Configuration</vt:lpstr>
      <vt:lpstr>Logging</vt:lpstr>
      <vt:lpstr>Log4j </vt:lpstr>
      <vt:lpstr>Jackson – Java objects to JSON</vt:lpstr>
      <vt:lpstr>Jackson cont</vt:lpstr>
      <vt:lpstr>Jackson cont</vt:lpstr>
      <vt:lpstr>Homework</vt:lpstr>
    </vt:vector>
  </TitlesOfParts>
  <Company>Kodak Graphic Communication Canada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2611 Intermediate Java Programming</dc:title>
  <dc:creator>Henry Chan hchan@apache.org</dc:creator>
  <cp:lastModifiedBy>Henry</cp:lastModifiedBy>
  <cp:revision>258</cp:revision>
  <cp:lastPrinted>2011-01-11T07:40:54Z</cp:lastPrinted>
  <dcterms:created xsi:type="dcterms:W3CDTF">2011-01-11T07:26:59Z</dcterms:created>
  <dcterms:modified xsi:type="dcterms:W3CDTF">2014-05-13T02:12:35Z</dcterms:modified>
</cp:coreProperties>
</file>