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06" r:id="rId1"/>
  </p:sldMasterIdLst>
  <p:notesMasterIdLst>
    <p:notesMasterId r:id="rId38"/>
  </p:notesMasterIdLst>
  <p:handoutMasterIdLst>
    <p:handoutMasterId r:id="rId39"/>
  </p:handoutMasterIdLst>
  <p:sldIdLst>
    <p:sldId id="257" r:id="rId2"/>
    <p:sldId id="327" r:id="rId3"/>
    <p:sldId id="260" r:id="rId4"/>
    <p:sldId id="262" r:id="rId5"/>
    <p:sldId id="263" r:id="rId6"/>
    <p:sldId id="261" r:id="rId7"/>
    <p:sldId id="264" r:id="rId8"/>
    <p:sldId id="267" r:id="rId9"/>
    <p:sldId id="328" r:id="rId10"/>
    <p:sldId id="265" r:id="rId11"/>
    <p:sldId id="329" r:id="rId12"/>
    <p:sldId id="331" r:id="rId13"/>
    <p:sldId id="330" r:id="rId14"/>
    <p:sldId id="332" r:id="rId15"/>
    <p:sldId id="333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42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34" r:id="rId36"/>
    <p:sldId id="354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4029"/>
        <p:guide pos="2880"/>
      </p:guideLst>
    </p:cSldViewPr>
  </p:slideViewPr>
  <p:outlineViewPr>
    <p:cViewPr>
      <p:scale>
        <a:sx n="33" d="100"/>
        <a:sy n="33" d="100"/>
      </p:scale>
      <p:origin x="0" y="43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287383-F0FC-4542-9978-580EA618A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055988-80A4-3445-94CF-A528503FE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0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D2705-80D6-7341-8013-AF3D59D62E84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 dirty="0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1283F-4728-FB44-8175-386A587F233C}" type="slidenum">
              <a:rPr lang="en-US"/>
              <a:pPr/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A5ABC-B65B-2A4A-8843-06F5D378F9F1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2258-985D-F448-801E-1CF5CA5DBE5A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93295-20D7-BE43-B11D-5BFEFA44E640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2EE18-B804-CB46-90F7-AB1966680C02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006FC-111C-1C43-B39B-B3BED441CFB1}" type="slidenum">
              <a:rPr lang="en-US"/>
              <a:pPr/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E6414-4839-224B-99D4-ECE3B6D3D639}" type="slidenum">
              <a:rPr lang="en-US"/>
              <a:pPr/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1356" y="4343400"/>
            <a:ext cx="8215444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 Black"/>
                <a:cs typeface="Arial Black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1356" y="2834640"/>
            <a:ext cx="8215444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FABEB-0F02-3F49-98AC-5304C134F2C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FF027-119A-8A43-A99E-5451E3AEDB9E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 Unicode MS"/>
                <a:cs typeface="Arial Unicode M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1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61E91-FF5D-F846-B568-E0A3DD590E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512064"/>
            <a:ext cx="8215444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1356" y="6416675"/>
            <a:ext cx="600564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E758-6651-FD48-9795-34EBCDAFF83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273050"/>
            <a:ext cx="8444044" cy="1162050"/>
          </a:xfrm>
        </p:spPr>
        <p:txBody>
          <a:bodyPr anchor="ctr"/>
          <a:lstStyle>
            <a:lvl1pPr algn="l">
              <a:buNone/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1356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55474" y="1435100"/>
            <a:ext cx="575992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D86CC-5691-764B-9810-992AD5219D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pPr>
              <a:defRPr/>
            </a:pPr>
            <a:fld id="{5849FF77-C6B4-7744-B8DF-77AD89FF092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71356" y="589037"/>
            <a:ext cx="8197981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1356" y="1783560"/>
            <a:ext cx="8215444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1356" y="6416675"/>
            <a:ext cx="600564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907" r:id="rId1"/>
    <p:sldLayoutId id="2147484908" r:id="rId2"/>
    <p:sldLayoutId id="2147484909" r:id="rId3"/>
    <p:sldLayoutId id="2147484910" r:id="rId4"/>
    <p:sldLayoutId id="2147484911" r:id="rId5"/>
    <p:sldLayoutId id="2147484912" r:id="rId6"/>
    <p:sldLayoutId id="2147484913" r:id="rId7"/>
    <p:sldLayoutId id="2147484914" r:id="rId8"/>
    <p:sldLayoutId id="2147484915" r:id="rId9"/>
    <p:sldLayoutId id="2147484916" r:id="rId10"/>
    <p:sldLayoutId id="21474849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Arial Unicode MS"/>
          <a:ea typeface="+mj-ea"/>
          <a:cs typeface="Arial Unicode M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Arial Unicode MS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Arial Unicode MS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Arial Unicode MS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Arial Unicode MS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Arial Unicode MS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BD-J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ding_conventions" TargetMode="External"/><Relationship Id="rId2" Type="http://schemas.openxmlformats.org/officeDocument/2006/relationships/hyperlink" Target="http://docs.oracle.com/javase/tutorial/java/package/index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String.html" TargetMode="External"/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ile_time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math/package-summary.html" TargetMode="External"/><Relationship Id="rId2" Type="http://schemas.openxmlformats.org/officeDocument/2006/relationships/hyperlink" Target="http://docs.oracle.com/javase/7/docs/api/java/util/package-summary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ocs.oracle.com/javase/tutorial/java/javaOO/enum.html" TargetMode="External"/><Relationship Id="rId4" Type="http://schemas.openxmlformats.org/officeDocument/2006/relationships/hyperlink" Target="http://docs.oracle.com/javase/tutorial/java/annotation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codeconv-13841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lipse.org/downloads/packages/eclipse-classic-372/indigosr2" TargetMode="External"/><Relationship Id="rId4" Type="http://schemas.openxmlformats.org/officeDocument/2006/relationships/hyperlink" Target="http://www.eclipse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.armstrong.edu/liang/intro9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java.sun.com/docs/books/tutorial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582025" y="6356350"/>
            <a:ext cx="56197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C6BD68-2CDB-6144-9958-81934D321074}" type="slidenum">
              <a:rPr lang="en-US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dirty="0">
                <a:latin typeface="Arial" pitchFamily="-112" charset="0"/>
              </a:rPr>
              <a:t>COMP </a:t>
            </a:r>
            <a:r>
              <a:rPr lang="en-CA" sz="3200" dirty="0" smtClean="0">
                <a:latin typeface="Arial" pitchFamily="-112" charset="0"/>
              </a:rPr>
              <a:t>2613</a:t>
            </a:r>
            <a:br>
              <a:rPr lang="en-CA" sz="3200" dirty="0" smtClean="0">
                <a:latin typeface="Arial" pitchFamily="-112" charset="0"/>
              </a:rPr>
            </a:br>
            <a:r>
              <a:rPr lang="en-US" sz="2800" dirty="0">
                <a:latin typeface="Arial" pitchFamily="-112" charset="0"/>
              </a:rPr>
              <a:t>Intermediate Java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Wingdings" pitchFamily="-112" charset="2"/>
              <a:buNone/>
            </a:pPr>
            <a:r>
              <a:rPr lang="en-CA" sz="2200"/>
              <a:t>Part-time Studies</a:t>
            </a:r>
          </a:p>
          <a:p>
            <a:pPr>
              <a:buFont typeface="Wingdings" pitchFamily="-112" charset="2"/>
              <a:buNone/>
            </a:pPr>
            <a:r>
              <a:rPr lang="en-CA" sz="2200"/>
              <a:t>British Columbia Institute of Technology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9-10 at 4.09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71700"/>
            <a:ext cx="3903687" cy="2781300"/>
          </a:xfrm>
          <a:prstGeom prst="rect">
            <a:avLst/>
          </a:prstGeom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Flavours</a:t>
            </a:r>
            <a:endParaRPr lang="en-US" dirty="0">
              <a:solidFill>
                <a:srgbClr val="F0C802"/>
              </a:solidFill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0AAEE9-B4ED-9F4F-A9F3-55CC62C98AC1}" type="slidenum">
              <a:rPr lang="en-US"/>
              <a:pPr/>
              <a:t>10</a:t>
            </a:fld>
            <a:endParaRPr lang="en-US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362574" y="1381125"/>
            <a:ext cx="24188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solidFill>
                  <a:srgbClr val="FF6600"/>
                </a:solidFill>
                <a:latin typeface="Arial Black" pitchFamily="-112" charset="0"/>
              </a:rPr>
              <a:t>Java SE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444500" y="1401763"/>
            <a:ext cx="25273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ME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6324600" y="1347788"/>
            <a:ext cx="24145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EE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124200"/>
            <a:ext cx="1930400" cy="2400300"/>
          </a:xfrm>
          <a:prstGeom prst="rect">
            <a:avLst/>
          </a:prstGeom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987238" y="5811262"/>
            <a:ext cx="233409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b="1" dirty="0" smtClean="0">
                <a:latin typeface="Arial Black" pitchFamily="-112" charset="0"/>
              </a:rPr>
              <a:t>Android...</a:t>
            </a:r>
            <a:endParaRPr lang="en-US" sz="3200" b="1" dirty="0">
              <a:latin typeface="Arial Black" pitchFamily="-11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5486402"/>
            <a:ext cx="533401" cy="38099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_MG_1936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3390900" cy="1345873"/>
          </a:xfrm>
          <a:prstGeom prst="rect">
            <a:avLst/>
          </a:prstGeom>
        </p:spPr>
      </p:pic>
      <p:pic>
        <p:nvPicPr>
          <p:cNvPr id="4" name="Picture 3" descr="ps3-slim-06-580px.jpg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1767840" cy="13228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 descr="Screen Shot 2012-04-09 at 9.09.34 PM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29000"/>
            <a:ext cx="25400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Eclipse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72084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Eclipse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JDK1.7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1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HelloWorldAgain</a:t>
            </a:r>
            <a:r>
              <a:rPr lang="en-US" dirty="0" smtClean="0"/>
              <a:t> with Comments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3952875" cy="464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1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5800"/>
            <a:ext cx="51625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59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133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Click on the Java file with the main method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CTRL-F11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Look at the output in the Console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Launch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588349" cy="486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72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133600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package is a namespace that organizes a set of related </a:t>
            </a:r>
            <a:endParaRPr lang="en-US" sz="1800" dirty="0" smtClean="0"/>
          </a:p>
          <a:p>
            <a:r>
              <a:rPr lang="en-US" sz="1800" dirty="0" smtClean="0"/>
              <a:t>classes </a:t>
            </a:r>
            <a:r>
              <a:rPr lang="en-US" sz="1800" dirty="0"/>
              <a:t>and interfaces. Conceptually you can think of </a:t>
            </a:r>
            <a:endParaRPr lang="en-US" sz="1800" dirty="0" smtClean="0"/>
          </a:p>
          <a:p>
            <a:r>
              <a:rPr lang="en-US" sz="1800" dirty="0" smtClean="0"/>
              <a:t>packages </a:t>
            </a:r>
            <a:r>
              <a:rPr lang="en-US" sz="1800" dirty="0"/>
              <a:t>as being similar to different folders on your </a:t>
            </a:r>
            <a:endParaRPr lang="en-US" sz="1800" dirty="0" smtClean="0"/>
          </a:p>
          <a:p>
            <a:r>
              <a:rPr lang="en-US" sz="1800" dirty="0" smtClean="0"/>
              <a:t>computer</a:t>
            </a:r>
            <a:r>
              <a:rPr lang="en-US" sz="1800" dirty="0"/>
              <a:t>. You might keep HTML pages in one folder, </a:t>
            </a:r>
            <a:endParaRPr lang="en-US" sz="1800" dirty="0" smtClean="0"/>
          </a:p>
          <a:p>
            <a:r>
              <a:rPr lang="en-US" sz="1800" dirty="0" smtClean="0"/>
              <a:t>images </a:t>
            </a:r>
            <a:r>
              <a:rPr lang="en-US" sz="1800" dirty="0"/>
              <a:t>in another, and scripts or applications in yet another. </a:t>
            </a:r>
            <a:endParaRPr lang="en-US" sz="1800" dirty="0" smtClean="0"/>
          </a:p>
          <a:p>
            <a:r>
              <a:rPr lang="en-US" sz="1800" dirty="0" smtClean="0"/>
              <a:t>Because </a:t>
            </a:r>
            <a:r>
              <a:rPr lang="en-US" sz="1800" dirty="0"/>
              <a:t>software written in the Java programming </a:t>
            </a:r>
            <a:r>
              <a:rPr lang="en-US" sz="1800" dirty="0" smtClean="0"/>
              <a:t>language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can be composed of hundreds or </a:t>
            </a:r>
            <a:r>
              <a:rPr lang="en-US" sz="1800" i="1" dirty="0"/>
              <a:t>thousands</a:t>
            </a:r>
            <a:r>
              <a:rPr lang="en-US" sz="1800" dirty="0"/>
              <a:t> of individual </a:t>
            </a:r>
            <a:endParaRPr lang="en-US" sz="1800" dirty="0" smtClean="0"/>
          </a:p>
          <a:p>
            <a:r>
              <a:rPr lang="en-US" sz="1800" dirty="0" smtClean="0"/>
              <a:t>classes</a:t>
            </a:r>
            <a:r>
              <a:rPr lang="en-US" sz="1800" dirty="0"/>
              <a:t>, it makes sense to keep things organized by placing </a:t>
            </a:r>
            <a:endParaRPr lang="en-US" sz="1800" dirty="0" smtClean="0"/>
          </a:p>
          <a:p>
            <a:r>
              <a:rPr lang="en-US" sz="1800" dirty="0" smtClean="0"/>
              <a:t>related </a:t>
            </a:r>
            <a:r>
              <a:rPr lang="en-US" sz="1800" dirty="0"/>
              <a:t>classes and interfaces into packages.</a:t>
            </a:r>
          </a:p>
        </p:txBody>
      </p:sp>
    </p:spTree>
    <p:extLst>
      <p:ext uri="{BB962C8B-B14F-4D97-AF65-F5344CB8AC3E}">
        <p14:creationId xmlns:p14="http://schemas.microsoft.com/office/powerpoint/2010/main" val="272113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62001" y="19812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Read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docs.oracle.com/javase/tutorial/java/package/index.html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en.wikipedia.org/wiki/Coding_conventions</a:t>
            </a:r>
            <a:r>
              <a:rPr lang="en-US" dirty="0" smtClean="0"/>
              <a:t> (limit your reading to Java of course ;))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http://docs.oracle.com/javase/tutorial/essential/environment/cmdLineArgs.html</a:t>
            </a:r>
          </a:p>
        </p:txBody>
      </p:sp>
    </p:spTree>
    <p:extLst>
      <p:ext uri="{BB962C8B-B14F-4D97-AF65-F5344CB8AC3E}">
        <p14:creationId xmlns:p14="http://schemas.microsoft.com/office/powerpoint/2010/main" val="106773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(</a:t>
            </a:r>
            <a:r>
              <a:rPr lang="en-US" dirty="0" err="1" smtClean="0"/>
              <a:t>java.lang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StringBuffer</a:t>
            </a:r>
            <a:r>
              <a:rPr lang="en-US" dirty="0" smtClean="0"/>
              <a:t>/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… Type Wrappers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5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676400"/>
            <a:ext cx="36952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does it stand for?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Why use them?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create them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use them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2025" y="6356350"/>
            <a:ext cx="561975" cy="365125"/>
          </a:xfrm>
        </p:spPr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4863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Add breakpoints, view variables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86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docs.oracle.com/javase/7/docs/api/java/lang/String.html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http://docs.oracle.com/javase/7/docs/api/java/lang/StringBuffer.html</a:t>
            </a:r>
          </a:p>
        </p:txBody>
      </p:sp>
    </p:spTree>
    <p:extLst>
      <p:ext uri="{BB962C8B-B14F-4D97-AF65-F5344CB8AC3E}">
        <p14:creationId xmlns:p14="http://schemas.microsoft.com/office/powerpoint/2010/main" val="3971774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Classes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447800" y="1981200"/>
            <a:ext cx="716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Most Core API classes can be found in </a:t>
            </a:r>
            <a:r>
              <a:rPr lang="en-US" dirty="0" smtClean="0"/>
              <a:t>rt.jar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particular, I’d like to focus on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j</a:t>
            </a:r>
            <a:r>
              <a:rPr lang="en-US" dirty="0" err="1" smtClean="0"/>
              <a:t>ava.math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70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BigInteger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860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java.math</a:t>
            </a:r>
            <a:r>
              <a:rPr lang="en-US" dirty="0" smtClean="0"/>
              <a:t> belongs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maxValue</a:t>
            </a:r>
            <a:r>
              <a:rPr lang="en-US" dirty="0" smtClean="0"/>
              <a:t>: (2^32)^</a:t>
            </a:r>
            <a:r>
              <a:rPr lang="en-US" dirty="0" err="1" smtClean="0"/>
              <a:t>Integer.MAX_VALUE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Unless you are dealing with really large numbers use </a:t>
            </a:r>
            <a:r>
              <a:rPr lang="en-US" dirty="0" smtClean="0"/>
              <a:t>Integer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Not as exciting as its sibling … </a:t>
            </a:r>
            <a:r>
              <a:rPr lang="en-US" dirty="0" err="1" smtClean="0"/>
              <a:t>BigDecimal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31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BigDecimal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2590800"/>
            <a:ext cx="6875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Quiz … how much tax do you pay on $4.99?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BigDecimalExample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7685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Immutable, arbitrary-precision signed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3402345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ava.util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371601" y="2362200"/>
            <a:ext cx="716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Collections (another topic for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perhaps another lecture)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java.util.Random</a:t>
            </a:r>
            <a:r>
              <a:rPr lang="en-US" dirty="0" smtClean="0"/>
              <a:t> used to generate Random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java.util.UUID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RandomExample</a:t>
            </a:r>
            <a:r>
              <a:rPr lang="en-US" dirty="0" smtClean="0"/>
              <a:t>)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java.util.Date</a:t>
            </a:r>
            <a:r>
              <a:rPr lang="en-US" dirty="0"/>
              <a:t> represents a specific instant in time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java.util.GregorianCalendar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/>
              <a:t>DateAndGregorianCalendarExample</a:t>
            </a:r>
            <a:r>
              <a:rPr lang="en-US" dirty="0" smtClean="0"/>
              <a:t>)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Date is simpler than </a:t>
            </a:r>
            <a:r>
              <a:rPr lang="en-US" dirty="0" err="1" smtClean="0"/>
              <a:t>GregorianCalendar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 lot of methods in Date are Deprecated</a:t>
            </a:r>
          </a:p>
        </p:txBody>
      </p:sp>
    </p:spTree>
    <p:extLst>
      <p:ext uri="{BB962C8B-B14F-4D97-AF65-F5344CB8AC3E}">
        <p14:creationId xmlns:p14="http://schemas.microsoft.com/office/powerpoint/2010/main" val="151024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java.util.Timer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java.util.TimerTask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 err="1"/>
              <a:t>java.util.Timer</a:t>
            </a:r>
            <a:r>
              <a:rPr lang="en-US" dirty="0"/>
              <a:t> is a utility class that can be used to schedule a thread to be executed at certain time in future. </a:t>
            </a:r>
            <a:r>
              <a:rPr lang="en-US" b="1" dirty="0"/>
              <a:t>Java Timer</a:t>
            </a:r>
            <a:r>
              <a:rPr lang="en-US" dirty="0"/>
              <a:t> class can be used to schedule a task to be run one-time or to be run at regular intervals. 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dirty="0" err="1" smtClean="0"/>
              <a:t>TimerTask</a:t>
            </a:r>
            <a:r>
              <a:rPr lang="en-US" dirty="0" smtClean="0"/>
              <a:t> </a:t>
            </a:r>
            <a:r>
              <a:rPr lang="en-US" dirty="0"/>
              <a:t>that can be scheduled for one-time or repeated execution by a Timer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Think of this pair as Batman and Alfred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/>
              <a:t>MyTimerTaskExample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10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590403"/>
            <a:ext cx="708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Metadata – if you were to walk away from this lecture and were asked what annotations meant tomorrow – one word: metadata.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Information for the compiler</a:t>
            </a:r>
            <a:r>
              <a:rPr lang="en-US" dirty="0"/>
              <a:t> — Annotations can be used by the compiler to detect errors or suppress warnings.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Compile-time and deployment-time processing</a:t>
            </a:r>
            <a:r>
              <a:rPr lang="en-US" dirty="0"/>
              <a:t> — Software tools can process annotation information to generate code, XML files, and so forth.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Runtime processing</a:t>
            </a:r>
            <a:r>
              <a:rPr lang="en-US" dirty="0"/>
              <a:t> — Some annotations are available to be examined at runtime.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42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66800" y="1981201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Built in Annotations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@Override - Checks that the method is an override. Causes a compile error if the method is not found in one of the parent classes or implemented interfaces.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@Deprecated - Marks the method as obsolete. Causes a compile warning if the method is used.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SuppressWarnings</a:t>
            </a:r>
            <a:r>
              <a:rPr lang="en-US" dirty="0"/>
              <a:t> - Instructs the compiler to suppress the </a:t>
            </a:r>
            <a:r>
              <a:rPr lang="en-US" dirty="0">
                <a:hlinkClick r:id="rId2" tooltip="Compile time"/>
              </a:rPr>
              <a:t>compile time</a:t>
            </a:r>
            <a:r>
              <a:rPr lang="en-US" dirty="0"/>
              <a:t> warnings specified in the annotation </a:t>
            </a:r>
            <a:r>
              <a:rPr lang="en-US" dirty="0" smtClean="0"/>
              <a:t>parameters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AnnotationExample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custom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1" y="2057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all honesty … you probably won’t be doing this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if you’re curious … http://docs.oracle.com/javase/tutorial/java/annotations/declaring.html</a:t>
            </a:r>
          </a:p>
        </p:txBody>
      </p:sp>
    </p:spTree>
    <p:extLst>
      <p:ext uri="{BB962C8B-B14F-4D97-AF65-F5344CB8AC3E}">
        <p14:creationId xmlns:p14="http://schemas.microsoft.com/office/powerpoint/2010/main" val="293576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Prerequisites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 2613 is an intermediate Java programming course</a:t>
            </a:r>
          </a:p>
          <a:p>
            <a:r>
              <a:rPr lang="en-US" dirty="0" smtClean="0"/>
              <a:t>The prerequisites are:</a:t>
            </a:r>
          </a:p>
          <a:p>
            <a:pPr lvl="1"/>
            <a:r>
              <a:rPr lang="en-US" dirty="0" smtClean="0"/>
              <a:t>COMP 1409 Intro. to OO Programming with Java</a:t>
            </a:r>
          </a:p>
          <a:p>
            <a:pPr lvl="1"/>
            <a:r>
              <a:rPr lang="en-US" dirty="0" smtClean="0"/>
              <a:t>COMP 1451 Understanding Programming</a:t>
            </a:r>
            <a:endParaRPr lang="en-CA" dirty="0" smtClean="0"/>
          </a:p>
          <a:p>
            <a:pPr lvl="2"/>
            <a:r>
              <a:rPr lang="en-CA" dirty="0" smtClean="0"/>
              <a:t>or </a:t>
            </a:r>
            <a:r>
              <a:rPr lang="en-US" dirty="0" smtClean="0"/>
              <a:t>prior programming experience in C++ or C# plus an understanding of the java programming language, core frameworks, and object-oriented programming</a:t>
            </a:r>
          </a:p>
          <a:p>
            <a:pPr lvl="1"/>
            <a:r>
              <a:rPr lang="en-US" dirty="0" smtClean="0"/>
              <a:t>Basic understanding of Microsoft Windows</a:t>
            </a:r>
          </a:p>
          <a:p>
            <a:pPr lvl="1"/>
            <a:r>
              <a:rPr lang="en-US" dirty="0" smtClean="0"/>
              <a:t>A good understanding of problem solving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EF7DC8-3576-7F4F-970C-E3F92595434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 of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19200" y="2057400"/>
            <a:ext cx="717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Frameworks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JPA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smtClean="0"/>
              <a:t>(See </a:t>
            </a:r>
            <a:r>
              <a:rPr lang="en-US" dirty="0" err="1" smtClean="0"/>
              <a:t>MyTestCase</a:t>
            </a:r>
            <a:r>
              <a:rPr lang="en-US" dirty="0" smtClean="0"/>
              <a:t> and </a:t>
            </a:r>
            <a:r>
              <a:rPr lang="en-US" dirty="0" err="1" smtClean="0"/>
              <a:t>MyTestCase.launch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1828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i="1" dirty="0" err="1"/>
              <a:t>enum</a:t>
            </a:r>
            <a:r>
              <a:rPr lang="en-US" i="1" dirty="0"/>
              <a:t> type</a:t>
            </a:r>
            <a:r>
              <a:rPr lang="en-US" dirty="0"/>
              <a:t> is a special data type that enables for a variable to be a set of predefined constants.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96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many green traffic lights are in the Array below?</a:t>
            </a:r>
          </a:p>
          <a:p>
            <a:endParaRPr lang="en-US" dirty="0"/>
          </a:p>
          <a:p>
            <a:r>
              <a:rPr lang="en-US" dirty="0" smtClean="0"/>
              <a:t>String[] </a:t>
            </a:r>
            <a:r>
              <a:rPr lang="en-US" dirty="0" err="1" smtClean="0"/>
              <a:t>trafficLights</a:t>
            </a:r>
            <a:r>
              <a:rPr lang="en-US" dirty="0" smtClean="0"/>
              <a:t> = {“green”, “Green”, “GREEN”, “red”};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638800"/>
            <a:ext cx="690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err="1" smtClean="0"/>
              <a:t>TrafficLightDemo</a:t>
            </a:r>
            <a:r>
              <a:rPr lang="en-US" dirty="0" smtClean="0"/>
              <a:t> and </a:t>
            </a:r>
            <a:r>
              <a:rPr lang="en-US" dirty="0" err="1"/>
              <a:t>TrafficLightFixedDemo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15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with properties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168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if you want MORE information on an </a:t>
            </a:r>
            <a:r>
              <a:rPr lang="en-US" dirty="0" err="1" smtClean="0"/>
              <a:t>Enum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Such as a description?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See CountryEnumDemo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Exceptions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9050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Error "indicates serious problems that a reasonable application should not try to catch."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An Exception "indicates conditions that a reasonable application might want to catch</a:t>
            </a:r>
            <a:r>
              <a:rPr lang="en-US" dirty="0" smtClean="0"/>
              <a:t>.“</a:t>
            </a:r>
          </a:p>
          <a:p>
            <a:endParaRPr lang="en-US" dirty="0"/>
          </a:p>
          <a:p>
            <a:r>
              <a:rPr lang="en-US" dirty="0" smtClean="0"/>
              <a:t>Most likely you will never write or catch an Error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ErrorDemo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02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286000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Come in two </a:t>
            </a:r>
            <a:r>
              <a:rPr lang="en-US" dirty="0" err="1" smtClean="0"/>
              <a:t>flavours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You should catch it or let bubble up (aka exception propagation)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 smtClean="0"/>
              <a:t>SimpsonsDemo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Unchecked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It bubbles to the top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Unchecked Exceptions extend </a:t>
            </a:r>
            <a:r>
              <a:rPr lang="en-US" dirty="0" err="1" smtClean="0"/>
              <a:t>RuntimeException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/>
              <a:t>SimpsonsWithPossibleRuntimeExceptionDemo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08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unchecked exceptions?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1" y="21336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http://docs.oracle.com/javase/tutorial/essential/exceptions/runtime.html</a:t>
            </a:r>
          </a:p>
          <a:p>
            <a:r>
              <a:rPr lang="en-US" dirty="0" smtClean="0"/>
              <a:t>Here's </a:t>
            </a:r>
            <a:r>
              <a:rPr lang="en-US" dirty="0"/>
              <a:t>the bottom line guideline: If a client can reasonably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expected to recover from an exception, make it a </a:t>
            </a:r>
            <a:endParaRPr lang="en-US" dirty="0" smtClean="0"/>
          </a:p>
          <a:p>
            <a:r>
              <a:rPr lang="en-US" dirty="0" smtClean="0"/>
              <a:t>checked </a:t>
            </a:r>
            <a:r>
              <a:rPr lang="en-US" dirty="0"/>
              <a:t>exception. If a client cannot do anything to recover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the exception, make it an unchecked exception.</a:t>
            </a:r>
          </a:p>
        </p:txBody>
      </p:sp>
    </p:spTree>
    <p:extLst>
      <p:ext uri="{BB962C8B-B14F-4D97-AF65-F5344CB8AC3E}">
        <p14:creationId xmlns:p14="http://schemas.microsoft.com/office/powerpoint/2010/main" val="1516566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67817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BRIEFLY: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docs.oracle.com/javase/7/docs/api/java/util/package-summary.html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docs.oracle.com/javase/7/docs/api/java/math/package-summary.html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Read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http://docs.oracle.com/javase/tutorial/java/annotations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docs.oracle.com/javase/tutorial/java/javaOO/enum.html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http://docs.oracle.com/javase/tutorial/essential/exceptions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6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Labs</a:t>
            </a:r>
            <a:r>
              <a:rPr lang="en-US" sz="2000" dirty="0" smtClean="0">
                <a:solidFill>
                  <a:schemeClr val="accent3"/>
                </a:solidFill>
              </a:rPr>
              <a:t> x 9</a:t>
            </a:r>
            <a:r>
              <a:rPr lang="en-US" sz="2000" dirty="0" smtClean="0"/>
              <a:t>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Assignments</a:t>
            </a:r>
            <a:r>
              <a:rPr lang="en-US" sz="2000" dirty="0" smtClean="0">
                <a:solidFill>
                  <a:schemeClr val="accent3"/>
                </a:solidFill>
              </a:rPr>
              <a:t> x 2</a:t>
            </a:r>
            <a:r>
              <a:rPr lang="en-US" sz="2000" dirty="0" smtClean="0"/>
              <a:t>	20%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Quizzes</a:t>
            </a:r>
            <a:r>
              <a:rPr lang="en-US" sz="2000" dirty="0" smtClean="0">
                <a:solidFill>
                  <a:schemeClr val="accent3"/>
                </a:solidFill>
              </a:rPr>
              <a:t> x 4</a:t>
            </a:r>
            <a:r>
              <a:rPr lang="en-US" sz="2000" dirty="0" smtClean="0"/>
              <a:t>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Mid term exam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Final exam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endParaRPr lang="en-US" sz="2000" dirty="0" smtClean="0"/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CA" sz="2000" dirty="0" smtClean="0"/>
              <a:t>You must achieve a mark of </a:t>
            </a:r>
            <a:r>
              <a:rPr lang="en-CA" sz="2000" dirty="0" smtClean="0">
                <a:solidFill>
                  <a:srgbClr val="FF6600"/>
                </a:solidFill>
              </a:rPr>
              <a:t>60%</a:t>
            </a:r>
            <a:r>
              <a:rPr lang="en-CA" sz="2000" dirty="0" smtClean="0"/>
              <a:t> in order to pass the course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You must achieve a grade of </a:t>
            </a:r>
            <a:r>
              <a:rPr lang="en-US" sz="2000" dirty="0" smtClean="0">
                <a:solidFill>
                  <a:srgbClr val="FF6600"/>
                </a:solidFill>
              </a:rPr>
              <a:t>50%</a:t>
            </a:r>
            <a:r>
              <a:rPr lang="en-US" sz="2000" dirty="0" smtClean="0"/>
              <a:t> on the final exam to pass the course</a:t>
            </a:r>
            <a:endParaRPr lang="en-CA" sz="2000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3489B5-A5CD-1E41-909C-9929CF75448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Assignments and Labs</a:t>
            </a:r>
            <a:endParaRPr lang="en-US" smtClean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Must be completed individually</a:t>
            </a:r>
          </a:p>
          <a:p>
            <a:r>
              <a:rPr lang="en-US" dirty="0" smtClean="0"/>
              <a:t>Must be handed in before the due date and time</a:t>
            </a:r>
          </a:p>
          <a:p>
            <a:pPr lvl="1"/>
            <a:r>
              <a:rPr lang="en-US" dirty="0" smtClean="0"/>
              <a:t>Labs and assignments that are not in the drop box at the time due will not be marked</a:t>
            </a:r>
          </a:p>
          <a:p>
            <a:r>
              <a:rPr lang="en-CA" dirty="0" smtClean="0"/>
              <a:t>Must meet all the requirements</a:t>
            </a:r>
          </a:p>
          <a:p>
            <a:pPr lvl="1"/>
            <a:r>
              <a:rPr lang="en-CA" dirty="0" smtClean="0"/>
              <a:t>Jar file </a:t>
            </a:r>
            <a:r>
              <a:rPr lang="en-CA" dirty="0" smtClean="0">
                <a:solidFill>
                  <a:srgbClr val="FF6600"/>
                </a:solidFill>
              </a:rPr>
              <a:t>must</a:t>
            </a:r>
            <a:r>
              <a:rPr lang="en-CA" dirty="0" smtClean="0"/>
              <a:t> always be submitted</a:t>
            </a:r>
          </a:p>
          <a:p>
            <a:pPr lvl="1"/>
            <a:r>
              <a:rPr lang="en-CA" dirty="0" smtClean="0"/>
              <a:t>Source code &amp; required resources must be submitted</a:t>
            </a:r>
          </a:p>
          <a:p>
            <a:pPr lvl="1"/>
            <a:r>
              <a:rPr lang="en-CA" dirty="0" smtClean="0"/>
              <a:t>Code must be correctly formatted (Source &gt; Format) and must adhere to the </a:t>
            </a:r>
            <a:r>
              <a:rPr lang="en-CA" dirty="0" smtClean="0">
                <a:hlinkClick r:id="rId3"/>
              </a:rPr>
              <a:t>java coding conventions</a:t>
            </a:r>
            <a:endParaRPr lang="en-CA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8D9062-AF44-F342-9442-045146D3DA6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Software</a:t>
            </a:r>
            <a:endParaRPr lang="en-US" smtClean="0"/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US" dirty="0" smtClean="0"/>
              <a:t>Sun Java Developer Kit (version 6 or higher) and documentation</a:t>
            </a:r>
          </a:p>
          <a:p>
            <a:pPr lvl="2"/>
            <a:r>
              <a:rPr lang="en-US" dirty="0" smtClean="0"/>
              <a:t>JDK 7.0+ (Linux, Solaris, Windows)</a:t>
            </a:r>
            <a:r>
              <a:rPr lang="en-US" dirty="0" smtClean="0">
                <a:hlinkClick r:id="rId3"/>
              </a:rPr>
              <a:t>www.oracle.com/technetwork/java/javase/downloads/index.html</a:t>
            </a:r>
            <a:endParaRPr lang="en-US" dirty="0" smtClean="0"/>
          </a:p>
          <a:p>
            <a:pPr lvl="3"/>
            <a:r>
              <a:rPr lang="en-US" dirty="0" smtClean="0"/>
              <a:t>Please contact me if you use Mac OS X</a:t>
            </a:r>
          </a:p>
          <a:p>
            <a:r>
              <a:rPr lang="en-US" dirty="0" smtClean="0"/>
              <a:t>Integrated Development Environment (IDE)</a:t>
            </a:r>
            <a:endParaRPr lang="en-US" dirty="0" smtClean="0">
              <a:sym typeface="Wingdings" pitchFamily="-112" charset="2"/>
            </a:endParaRPr>
          </a:p>
          <a:p>
            <a:pPr lvl="1"/>
            <a:r>
              <a:rPr lang="en-US" dirty="0" smtClean="0"/>
              <a:t>eclipse </a:t>
            </a:r>
            <a:r>
              <a:rPr lang="en-US" dirty="0" smtClean="0">
                <a:hlinkClick r:id="rId4"/>
              </a:rPr>
              <a:t>http://www.eclipse.org</a:t>
            </a:r>
            <a:r>
              <a:rPr lang="en-US" dirty="0" smtClean="0"/>
              <a:t> (open source)</a:t>
            </a:r>
          </a:p>
          <a:p>
            <a:pPr lvl="2"/>
            <a:r>
              <a:rPr lang="en-US" dirty="0" smtClean="0">
                <a:hlinkClick r:id="rId5"/>
              </a:rPr>
              <a:t>Eclipse IDE for Java Developers</a:t>
            </a:r>
            <a:endParaRPr lang="en-US" dirty="0" smtClean="0"/>
          </a:p>
          <a:p>
            <a:r>
              <a:rPr lang="en-US" dirty="0" smtClean="0"/>
              <a:t>Web browser for, lecture notes viewing, SDK documentation and research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A12853-09A5-C049-9782-B0157FCB04D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Resources</a:t>
            </a:r>
            <a:endParaRPr lang="en-US" dirty="0" smtClean="0"/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>
          <a:xfrm>
            <a:off x="471356" y="2133600"/>
            <a:ext cx="8215444" cy="4221960"/>
          </a:xfrm>
        </p:spPr>
        <p:txBody>
          <a:bodyPr>
            <a:normAutofit/>
          </a:bodyPr>
          <a:lstStyle/>
          <a:p>
            <a:r>
              <a:rPr lang="en-CA" dirty="0" smtClean="0"/>
              <a:t>Introduction to Java Programming, </a:t>
            </a:r>
            <a:r>
              <a:rPr lang="en-CA" dirty="0" smtClean="0">
                <a:hlinkClick r:id="rId3"/>
              </a:rPr>
              <a:t>9</a:t>
            </a:r>
            <a:r>
              <a:rPr lang="en-CA" baseline="30000" dirty="0" smtClean="0">
                <a:hlinkClick r:id="rId3"/>
              </a:rPr>
              <a:t>th</a:t>
            </a:r>
            <a:r>
              <a:rPr lang="en-CA" dirty="0" smtClean="0">
                <a:hlinkClick r:id="rId3"/>
              </a:rPr>
              <a:t> ed</a:t>
            </a:r>
            <a:r>
              <a:rPr lang="en-CA" dirty="0" smtClean="0"/>
              <a:t>. </a:t>
            </a:r>
            <a:br>
              <a:rPr lang="en-CA" dirty="0" smtClean="0"/>
            </a:br>
            <a:r>
              <a:rPr lang="en-CA" dirty="0"/>
              <a:t>(978-0132936521) </a:t>
            </a:r>
            <a:r>
              <a:rPr lang="en-CA" dirty="0" smtClean="0"/>
              <a:t>by Y. Daniel Liang</a:t>
            </a:r>
          </a:p>
          <a:p>
            <a:r>
              <a:rPr lang="en-US" dirty="0" smtClean="0">
                <a:hlinkClick r:id="rId4"/>
              </a:rPr>
              <a:t>The Java Tutorials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http://java.sun.com/docs/books/tutorial/index.html</a:t>
            </a:r>
            <a:endParaRPr lang="en-US" dirty="0" smtClean="0"/>
          </a:p>
          <a:p>
            <a:r>
              <a:rPr lang="en-US" dirty="0" smtClean="0"/>
              <a:t>Google search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rgbClr val="FFFF00"/>
                </a:solidFill>
              </a:rPr>
              <a:t>java </a:t>
            </a:r>
            <a:r>
              <a:rPr lang="en-US" i="1" dirty="0" smtClean="0"/>
              <a:t>…</a:t>
            </a:r>
            <a:r>
              <a:rPr lang="en-US" dirty="0" smtClean="0"/>
              <a:t>"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BCD7BF-3183-BE48-BA26-B0E5124B93A9}" type="slidenum">
              <a:rPr lang="en-US"/>
              <a:pPr/>
              <a:t>7</a:t>
            </a:fld>
            <a:endParaRPr lang="en-US"/>
          </a:p>
        </p:txBody>
      </p:sp>
      <p:pic>
        <p:nvPicPr>
          <p:cNvPr id="7" name="Picture 6" descr="41xvbZoHAz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304800"/>
            <a:ext cx="1362075" cy="1714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already know!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600" dirty="0" smtClean="0"/>
              <a:t>How to analyze a problem and formulate a solution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Fundamentals of procedural programming</a:t>
            </a:r>
          </a:p>
          <a:p>
            <a:pPr lvl="1">
              <a:spcBef>
                <a:spcPct val="0"/>
              </a:spcBef>
            </a:pPr>
            <a:r>
              <a:rPr lang="en-US" sz="1600" dirty="0" smtClean="0"/>
              <a:t>Constants, variables, decisions, repetition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Object-oriented programming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 language syntax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How to write a Java program that uses multiple classes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Java's primitive data types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What the </a:t>
            </a:r>
            <a:r>
              <a:rPr lang="en-US" sz="1600" b="1" dirty="0" smtClean="0">
                <a:latin typeface="Courier New"/>
                <a:cs typeface="Courier New"/>
              </a:rPr>
              <a:t>main </a:t>
            </a:r>
            <a:r>
              <a:rPr lang="en-US" sz="1600" dirty="0" smtClean="0"/>
              <a:t>method is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800" smtClean="0"/>
              <a:t>Arrays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Casting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Classes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Objects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Instantiation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Inheritance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Encapsulation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Overloading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Overriding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Constructors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Methods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What static &amp; final mean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public, protected, private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this &amp; super, instanceof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null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2FD1D5-7097-E645-8A0C-B0342FCDF9D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524000" y="1524000"/>
            <a:ext cx="6172200" cy="518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524000"/>
            <a:ext cx="5105400" cy="49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Gradien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Gradient.thmx</Template>
  <TotalTime>13999</TotalTime>
  <Words>1157</Words>
  <Application>Microsoft Office PowerPoint</Application>
  <PresentationFormat>On-screen Show (4:3)</PresentationFormat>
  <Paragraphs>252</Paragraphs>
  <Slides>36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Black Gradient</vt:lpstr>
      <vt:lpstr>COMP 2613 Intermediate Java Programming</vt:lpstr>
      <vt:lpstr>Introduction</vt:lpstr>
      <vt:lpstr>Prerequisites</vt:lpstr>
      <vt:lpstr>Evaluation</vt:lpstr>
      <vt:lpstr>Assignments and Labs</vt:lpstr>
      <vt:lpstr>Software</vt:lpstr>
      <vt:lpstr>Learning Resources</vt:lpstr>
      <vt:lpstr>What you already know!</vt:lpstr>
      <vt:lpstr>Why Java?</vt:lpstr>
      <vt:lpstr>Java Flavours</vt:lpstr>
      <vt:lpstr>Hello World in Eclipse</vt:lpstr>
      <vt:lpstr>HelloWorldAgain with Comments</vt:lpstr>
      <vt:lpstr>PowerPoint Presentation</vt:lpstr>
      <vt:lpstr>Command Line</vt:lpstr>
      <vt:lpstr>Command Line Launch File</vt:lpstr>
      <vt:lpstr>Packages</vt:lpstr>
      <vt:lpstr>Homework</vt:lpstr>
      <vt:lpstr>Core API (java.lang)</vt:lpstr>
      <vt:lpstr>Jar files</vt:lpstr>
      <vt:lpstr>Debugging</vt:lpstr>
      <vt:lpstr>Homework</vt:lpstr>
      <vt:lpstr>Core API Classes (cont)</vt:lpstr>
      <vt:lpstr>BigInteger </vt:lpstr>
      <vt:lpstr>BigDecimal </vt:lpstr>
      <vt:lpstr>java.util</vt:lpstr>
      <vt:lpstr>java.util (cont)</vt:lpstr>
      <vt:lpstr>Annotations</vt:lpstr>
      <vt:lpstr>Pre-defined Annotations</vt:lpstr>
      <vt:lpstr>Building custom annotations</vt:lpstr>
      <vt:lpstr>Other examples of annotations</vt:lpstr>
      <vt:lpstr>Enums</vt:lpstr>
      <vt:lpstr>Enums with properties</vt:lpstr>
      <vt:lpstr>Errors and Exceptions</vt:lpstr>
      <vt:lpstr>Exceptions</vt:lpstr>
      <vt:lpstr>Why have unchecked exceptions?</vt:lpstr>
      <vt:lpstr>Homework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2611 Intermediate Java Programming</dc:title>
  <dc:creator>Sam Cirka</dc:creator>
  <cp:lastModifiedBy>Henry</cp:lastModifiedBy>
  <cp:revision>186</cp:revision>
  <cp:lastPrinted>2011-01-11T07:40:54Z</cp:lastPrinted>
  <dcterms:created xsi:type="dcterms:W3CDTF">2011-01-11T07:26:59Z</dcterms:created>
  <dcterms:modified xsi:type="dcterms:W3CDTF">2014-04-28T04:34:52Z</dcterms:modified>
</cp:coreProperties>
</file>