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110"/>
  </p:notesMasterIdLst>
  <p:handoutMasterIdLst>
    <p:handoutMasterId r:id="rId111"/>
  </p:handoutMasterIdLst>
  <p:sldIdLst>
    <p:sldId id="257" r:id="rId2"/>
    <p:sldId id="327" r:id="rId3"/>
    <p:sldId id="260" r:id="rId4"/>
    <p:sldId id="415" r:id="rId5"/>
    <p:sldId id="262" r:id="rId6"/>
    <p:sldId id="263" r:id="rId7"/>
    <p:sldId id="261" r:id="rId8"/>
    <p:sldId id="267" r:id="rId9"/>
    <p:sldId id="329" r:id="rId10"/>
    <p:sldId id="331" r:id="rId11"/>
    <p:sldId id="403" r:id="rId12"/>
    <p:sldId id="333" r:id="rId13"/>
    <p:sldId id="335" r:id="rId14"/>
    <p:sldId id="404" r:id="rId15"/>
    <p:sldId id="405" r:id="rId16"/>
    <p:sldId id="336" r:id="rId17"/>
    <p:sldId id="416" r:id="rId18"/>
    <p:sldId id="337" r:id="rId19"/>
    <p:sldId id="339" r:id="rId20"/>
    <p:sldId id="418" r:id="rId21"/>
    <p:sldId id="419" r:id="rId22"/>
    <p:sldId id="420" r:id="rId23"/>
    <p:sldId id="421" r:id="rId24"/>
    <p:sldId id="340" r:id="rId25"/>
    <p:sldId id="341" r:id="rId26"/>
    <p:sldId id="343" r:id="rId27"/>
    <p:sldId id="342" r:id="rId28"/>
    <p:sldId id="344" r:id="rId29"/>
    <p:sldId id="345" r:id="rId30"/>
    <p:sldId id="346" r:id="rId31"/>
    <p:sldId id="347" r:id="rId32"/>
    <p:sldId id="355" r:id="rId33"/>
    <p:sldId id="348" r:id="rId34"/>
    <p:sldId id="349" r:id="rId35"/>
    <p:sldId id="350" r:id="rId36"/>
    <p:sldId id="351" r:id="rId37"/>
    <p:sldId id="352" r:id="rId38"/>
    <p:sldId id="353" r:id="rId39"/>
    <p:sldId id="334" r:id="rId40"/>
    <p:sldId id="354"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8" r:id="rId63"/>
    <p:sldId id="380" r:id="rId64"/>
    <p:sldId id="381" r:id="rId65"/>
    <p:sldId id="382" r:id="rId66"/>
    <p:sldId id="379" r:id="rId67"/>
    <p:sldId id="447" r:id="rId68"/>
    <p:sldId id="387" r:id="rId69"/>
    <p:sldId id="406" r:id="rId70"/>
    <p:sldId id="422" r:id="rId71"/>
    <p:sldId id="457" r:id="rId72"/>
    <p:sldId id="458" r:id="rId73"/>
    <p:sldId id="459" r:id="rId74"/>
    <p:sldId id="460" r:id="rId75"/>
    <p:sldId id="461" r:id="rId76"/>
    <p:sldId id="423" r:id="rId77"/>
    <p:sldId id="407" r:id="rId78"/>
    <p:sldId id="428" r:id="rId79"/>
    <p:sldId id="429" r:id="rId80"/>
    <p:sldId id="430" r:id="rId81"/>
    <p:sldId id="431" r:id="rId82"/>
    <p:sldId id="432" r:id="rId83"/>
    <p:sldId id="433" r:id="rId84"/>
    <p:sldId id="434" r:id="rId85"/>
    <p:sldId id="435" r:id="rId86"/>
    <p:sldId id="436" r:id="rId87"/>
    <p:sldId id="437" r:id="rId88"/>
    <p:sldId id="439" r:id="rId89"/>
    <p:sldId id="446" r:id="rId90"/>
    <p:sldId id="440" r:id="rId91"/>
    <p:sldId id="441" r:id="rId92"/>
    <p:sldId id="443" r:id="rId93"/>
    <p:sldId id="444" r:id="rId94"/>
    <p:sldId id="445" r:id="rId95"/>
    <p:sldId id="409" r:id="rId96"/>
    <p:sldId id="448" r:id="rId97"/>
    <p:sldId id="411" r:id="rId98"/>
    <p:sldId id="425" r:id="rId99"/>
    <p:sldId id="426" r:id="rId100"/>
    <p:sldId id="442" r:id="rId101"/>
    <p:sldId id="449" r:id="rId102"/>
    <p:sldId id="427" r:id="rId103"/>
    <p:sldId id="451" r:id="rId104"/>
    <p:sldId id="452" r:id="rId105"/>
    <p:sldId id="453" r:id="rId106"/>
    <p:sldId id="450" r:id="rId107"/>
    <p:sldId id="454" r:id="rId108"/>
    <p:sldId id="394" r:id="rId10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p15="http://schemas.microsoft.com/office/powerpoint/2012/main">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3" d="100"/>
          <a:sy n="103" d="100"/>
        </p:scale>
        <p:origin x="240" y="102"/>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notesMaster" Target="notesMasters/notesMaster1.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5</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7</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7/2/2014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7/2/2014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http://localhost:8082/"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hyperlink" Target="https://www.youtube.com/watch?v=4UBQ5y7eZeU" TargetMode="External"/><Relationship Id="rId2" Type="http://schemas.openxmlformats.org/officeDocument/2006/relationships/hyperlink" Target="http://www.ratemyprofessors.com/AddRating.jsp?tid=1906738" TargetMode="Externa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hyperlink" Target="mailto:hchan@apache.org"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lass_(computer_science)" TargetMode="External"/><Relationship Id="rId2" Type="http://schemas.openxmlformats.org/officeDocument/2006/relationships/hyperlink" Target="http://en.wikipedia.org/wiki/Java_(programming_language)" TargetMode="External"/><Relationship Id="rId1" Type="http://schemas.openxmlformats.org/officeDocument/2006/relationships/slideLayout" Target="../slideLayouts/slideLayout2.xml"/><Relationship Id="rId4" Type="http://schemas.openxmlformats.org/officeDocument/2006/relationships/hyperlink" Target="http://en.wikipedia.org/wiki/Namespace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programming_languag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hyperlink" Target="http://download.eclipse.org/windowbuilder/WB/release/R201309271200/4.3/"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en.wikipedia.org/wiki/Java_Persistence_API"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dev.mysql.com/downloads/"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now?</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going to lie, the previous class was pretty *tough*.  There’s the technical code part, the *magic of annotations* and just the new train of thought with Java ORM</a:t>
            </a:r>
          </a:p>
          <a:p>
            <a:r>
              <a:rPr lang="en-US" dirty="0" smtClean="0"/>
              <a:t>Show of hands … how many people were </a:t>
            </a:r>
          </a:p>
          <a:p>
            <a:pPr marL="912114" lvl="1" indent="-514350">
              <a:buFont typeface="+mj-lt"/>
              <a:buAutoNum type="arabicPeriod"/>
            </a:pPr>
            <a:r>
              <a:rPr lang="en-US" dirty="0" smtClean="0"/>
              <a:t>Very confused about Database ORM</a:t>
            </a:r>
          </a:p>
          <a:p>
            <a:pPr marL="912114" lvl="1" indent="-514350">
              <a:buFont typeface="+mj-lt"/>
              <a:buAutoNum type="arabicPeriod"/>
            </a:pPr>
            <a:r>
              <a:rPr lang="en-US" dirty="0" smtClean="0"/>
              <a:t>Semi-confused</a:t>
            </a:r>
          </a:p>
          <a:p>
            <a:pPr marL="912114" lvl="1" indent="-514350">
              <a:buFont typeface="+mj-lt"/>
              <a:buAutoNum type="arabicPeriod"/>
            </a:pPr>
            <a:r>
              <a:rPr lang="en-US" dirty="0" smtClean="0"/>
              <a:t>Heck – easy stuff</a:t>
            </a:r>
          </a:p>
          <a:p>
            <a:r>
              <a:rPr lang="en-US" dirty="0" smtClean="0"/>
              <a:t>Also the lecture about Databases is by FAR one of the most important lectures.  Without databases, you will have NO Web Service, no Web app.  The concepts of DB alone is a course by itself.</a:t>
            </a:r>
          </a:p>
          <a:p>
            <a:r>
              <a:rPr lang="en-US" dirty="0" smtClean="0"/>
              <a:t>If no other questions, I’m going to repeat the last class again (and possibly again in the next class if I see a lot of blank faces)</a:t>
            </a:r>
          </a:p>
          <a:p>
            <a:r>
              <a:rPr lang="en-US" dirty="0" smtClean="0"/>
              <a:t>If you understand ORM inside out, feel free to work on your assignment or take off early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100</a:t>
            </a:fld>
            <a:endParaRPr lang="en-US"/>
          </a:p>
        </p:txBody>
      </p:sp>
    </p:spTree>
    <p:extLst>
      <p:ext uri="{BB962C8B-B14F-4D97-AF65-F5344CB8AC3E}">
        <p14:creationId xmlns:p14="http://schemas.microsoft.com/office/powerpoint/2010/main" val="361150739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10 (yup)</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101</a:t>
            </a:fld>
            <a:endParaRPr lang="en-US"/>
          </a:p>
        </p:txBody>
      </p:sp>
    </p:spTree>
    <p:extLst>
      <p:ext uri="{BB962C8B-B14F-4D97-AF65-F5344CB8AC3E}">
        <p14:creationId xmlns:p14="http://schemas.microsoft.com/office/powerpoint/2010/main" val="325969014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(Model-View-Controller)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You already used it ;)</a:t>
            </a:r>
          </a:p>
          <a:p>
            <a:r>
              <a:rPr lang="en-US" dirty="0" smtClean="0"/>
              <a:t>Which was the Model? (hint model </a:t>
            </a:r>
            <a:r>
              <a:rPr lang="en-US" dirty="0" err="1" smtClean="0"/>
              <a:t>clases</a:t>
            </a:r>
            <a:r>
              <a:rPr lang="en-US" dirty="0" smtClean="0"/>
              <a:t>)</a:t>
            </a:r>
          </a:p>
          <a:p>
            <a:r>
              <a:rPr lang="en-US" dirty="0" smtClean="0"/>
              <a:t>View? (</a:t>
            </a:r>
            <a:r>
              <a:rPr lang="en-US" dirty="0" err="1" smtClean="0"/>
              <a:t>JButton</a:t>
            </a:r>
            <a:r>
              <a:rPr lang="en-US" dirty="0" smtClean="0"/>
              <a:t>, </a:t>
            </a:r>
            <a:r>
              <a:rPr lang="en-US" dirty="0" err="1" smtClean="0"/>
              <a:t>JFrame</a:t>
            </a:r>
            <a:r>
              <a:rPr lang="en-US" dirty="0" smtClean="0"/>
              <a:t>, </a:t>
            </a:r>
            <a:r>
              <a:rPr lang="en-US" dirty="0" err="1" smtClean="0"/>
              <a:t>JTable</a:t>
            </a:r>
            <a:r>
              <a:rPr lang="en-US" dirty="0" smtClean="0"/>
              <a:t>, </a:t>
            </a:r>
            <a:r>
              <a:rPr lang="en-US" dirty="0" err="1" smtClean="0"/>
              <a:t>JLabel</a:t>
            </a:r>
            <a:r>
              <a:rPr lang="en-US" dirty="0" smtClean="0"/>
              <a:t>)</a:t>
            </a:r>
          </a:p>
          <a:p>
            <a:r>
              <a:rPr lang="en-US" dirty="0" smtClean="0"/>
              <a:t>Controller? (all the code for button clicks)</a:t>
            </a:r>
          </a:p>
          <a:p>
            <a:r>
              <a:rPr lang="en-US" dirty="0" smtClean="0"/>
              <a:t>Admittedly, the separation of Controller and View is quite weak in Swing, but this design pattern is used throughout software engineering</a:t>
            </a:r>
          </a:p>
          <a:p>
            <a:r>
              <a:rPr lang="en-US" dirty="0" smtClean="0"/>
              <a:t>Admittedly, MVC (a somewhat 2000’ish design pattern) isn’t always the best design pattern, but very commonly used.  Pretty good, but not always the best.</a:t>
            </a:r>
          </a:p>
          <a:p>
            <a:r>
              <a:rPr lang="en-US" dirty="0" smtClean="0"/>
              <a:t>Lots of other ones out there like MVP, MVVM, and now there’s a category called MVW – whatever!</a:t>
            </a:r>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102</a:t>
            </a:fld>
            <a:endParaRPr lang="en-US"/>
          </a:p>
        </p:txBody>
      </p:sp>
    </p:spTree>
    <p:extLst>
      <p:ext uri="{BB962C8B-B14F-4D97-AF65-F5344CB8AC3E}">
        <p14:creationId xmlns:p14="http://schemas.microsoft.com/office/powerpoint/2010/main" val="323889866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Packaging it up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Refer to pom.xml</a:t>
            </a:r>
          </a:p>
          <a:p>
            <a:r>
              <a:rPr lang="en-US" dirty="0" smtClean="0"/>
              <a:t>maven-jar-plugin </a:t>
            </a:r>
          </a:p>
          <a:p>
            <a:pPr lvl="1"/>
            <a:r>
              <a:rPr lang="en-US" dirty="0" smtClean="0"/>
              <a:t>(makes the main jar and puts in the in target folder)</a:t>
            </a:r>
          </a:p>
          <a:p>
            <a:pPr lvl="1"/>
            <a:r>
              <a:rPr lang="en-US" dirty="0" smtClean="0"/>
              <a:t>You should specify the main class here</a:t>
            </a:r>
          </a:p>
          <a:p>
            <a:pPr lvl="1"/>
            <a:r>
              <a:rPr lang="en-US" dirty="0" err="1" smtClean="0"/>
              <a:t>i.e</a:t>
            </a:r>
            <a:r>
              <a:rPr lang="en-US" dirty="0" smtClean="0"/>
              <a:t>: </a:t>
            </a:r>
            <a:r>
              <a:rPr lang="en-US" dirty="0" smtClean="0">
                <a:solidFill>
                  <a:srgbClr val="FF0000"/>
                </a:solidFill>
              </a:rPr>
              <a:t>&lt;</a:t>
            </a:r>
            <a:r>
              <a:rPr lang="en-US" dirty="0" err="1" smtClean="0">
                <a:solidFill>
                  <a:srgbClr val="FF0000"/>
                </a:solidFill>
              </a:rPr>
              <a:t>mainClass</a:t>
            </a:r>
            <a:r>
              <a:rPr lang="en-US" dirty="0" smtClean="0">
                <a:solidFill>
                  <a:srgbClr val="FF0000"/>
                </a:solidFill>
              </a:rPr>
              <a:t>&gt;ca.bcit.comp2613.coursematerial.day09.TeacherSwingApplication</a:t>
            </a:r>
            <a:r>
              <a:rPr lang="en-US" dirty="0">
                <a:solidFill>
                  <a:srgbClr val="FF0000"/>
                </a:solidFill>
              </a:rPr>
              <a:t>&lt;/</a:t>
            </a:r>
            <a:r>
              <a:rPr lang="en-US" dirty="0" err="1">
                <a:solidFill>
                  <a:srgbClr val="FF0000"/>
                </a:solidFill>
              </a:rPr>
              <a:t>mainClass</a:t>
            </a:r>
            <a:r>
              <a:rPr lang="en-US" dirty="0" smtClean="0">
                <a:solidFill>
                  <a:srgbClr val="FF0000"/>
                </a:solidFill>
              </a:rPr>
              <a:t>&gt;</a:t>
            </a:r>
          </a:p>
          <a:p>
            <a:r>
              <a:rPr lang="en-US" dirty="0" smtClean="0"/>
              <a:t>maven-dependency-plugin</a:t>
            </a:r>
          </a:p>
          <a:p>
            <a:pPr lvl="1"/>
            <a:r>
              <a:rPr lang="en-US" dirty="0" smtClean="0"/>
              <a:t>Copies the jars (</a:t>
            </a:r>
            <a:r>
              <a:rPr lang="en-US" dirty="0"/>
              <a:t>&lt;goal&gt;copy-dependencies&lt;/goal</a:t>
            </a:r>
            <a:r>
              <a:rPr lang="en-US" dirty="0" smtClean="0"/>
              <a:t>&gt;) to the target/lib folder</a:t>
            </a:r>
          </a:p>
          <a:p>
            <a:r>
              <a:rPr lang="en-US" dirty="0" smtClean="0"/>
              <a:t>maven-</a:t>
            </a:r>
            <a:r>
              <a:rPr lang="en-US" dirty="0" err="1" smtClean="0"/>
              <a:t>antrun</a:t>
            </a:r>
            <a:r>
              <a:rPr lang="en-US" dirty="0" smtClean="0"/>
              <a:t>-plugin</a:t>
            </a:r>
          </a:p>
          <a:p>
            <a:pPr lvl="1"/>
            <a:r>
              <a:rPr lang="en-US" dirty="0" smtClean="0"/>
              <a:t>Zip it up and puts the final artifact in the root folder</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103</a:t>
            </a:fld>
            <a:endParaRPr lang="en-US"/>
          </a:p>
        </p:txBody>
      </p:sp>
    </p:spTree>
    <p:extLst>
      <p:ext uri="{BB962C8B-B14F-4D97-AF65-F5344CB8AC3E}">
        <p14:creationId xmlns:p14="http://schemas.microsoft.com/office/powerpoint/2010/main" val="356651974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I got a zip file now – now what?</a:t>
            </a:r>
            <a:endParaRPr lang="en-US" dirty="0"/>
          </a:p>
        </p:txBody>
      </p:sp>
      <p:sp>
        <p:nvSpPr>
          <p:cNvPr id="3" name="Content Placeholder 2"/>
          <p:cNvSpPr>
            <a:spLocks noGrp="1"/>
          </p:cNvSpPr>
          <p:nvPr>
            <p:ph idx="1"/>
          </p:nvPr>
        </p:nvSpPr>
        <p:spPr/>
        <p:txBody>
          <a:bodyPr/>
          <a:lstStyle/>
          <a:p>
            <a:r>
              <a:rPr lang="en-US" dirty="0" smtClean="0"/>
              <a:t>Well you can send that zip file to a friend via email (</a:t>
            </a:r>
            <a:r>
              <a:rPr lang="en-US" dirty="0" err="1" smtClean="0"/>
              <a:t>tho</a:t>
            </a:r>
            <a:r>
              <a:rPr lang="en-US" dirty="0" smtClean="0"/>
              <a:t> it might be a bit large) …</a:t>
            </a:r>
          </a:p>
          <a:p>
            <a:r>
              <a:rPr lang="en-US" dirty="0" smtClean="0"/>
              <a:t>Or you can publish it to the web…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104</a:t>
            </a:fld>
            <a:endParaRPr lang="en-US"/>
          </a:p>
        </p:txBody>
      </p:sp>
    </p:spTree>
    <p:extLst>
      <p:ext uri="{BB962C8B-B14F-4D97-AF65-F5344CB8AC3E}">
        <p14:creationId xmlns:p14="http://schemas.microsoft.com/office/powerpoint/2010/main" val="33922946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 we are already using </a:t>
            </a:r>
            <a:r>
              <a:rPr lang="en-US" dirty="0" err="1" smtClean="0"/>
              <a:t>GitHub</a:t>
            </a:r>
            <a:r>
              <a:rPr lang="en-US" dirty="0"/>
              <a:t> </a:t>
            </a:r>
            <a:r>
              <a:rPr lang="en-US" dirty="0" smtClean="0"/>
              <a:t>…</a:t>
            </a:r>
          </a:p>
          <a:p>
            <a:r>
              <a:rPr lang="en-US" dirty="0"/>
              <a:t>Now let’s use https://pages.github.com/</a:t>
            </a:r>
            <a:endParaRPr lang="en-US" dirty="0" smtClean="0"/>
          </a:p>
          <a:p>
            <a:r>
              <a:rPr lang="en-US" dirty="0" smtClean="0"/>
              <a:t>To use </a:t>
            </a:r>
            <a:r>
              <a:rPr lang="en-US" dirty="0" err="1" smtClean="0"/>
              <a:t>GitHub</a:t>
            </a:r>
            <a:r>
              <a:rPr lang="en-US" dirty="0" smtClean="0"/>
              <a:t> Pages, just create a branch called </a:t>
            </a:r>
            <a:r>
              <a:rPr lang="en-US" dirty="0" err="1" smtClean="0"/>
              <a:t>gh</a:t>
            </a:r>
            <a:r>
              <a:rPr lang="en-US" dirty="0" smtClean="0"/>
              <a:t>-pages</a:t>
            </a:r>
          </a:p>
          <a:p>
            <a:r>
              <a:rPr lang="en-US" dirty="0" smtClean="0"/>
              <a:t>Before that, make sure you created your zip file in root and write an index.html that will have an anchor reference to it (you can refer to my index.html)</a:t>
            </a:r>
          </a:p>
          <a:p>
            <a:r>
              <a:rPr lang="en-US" dirty="0" smtClean="0"/>
              <a:t>After that, just create a </a:t>
            </a:r>
            <a:r>
              <a:rPr lang="en-US" dirty="0" err="1" smtClean="0"/>
              <a:t>gh</a:t>
            </a:r>
            <a:r>
              <a:rPr lang="en-US" dirty="0" smtClean="0"/>
              <a:t>-pages branch and push</a:t>
            </a:r>
          </a:p>
          <a:p>
            <a:r>
              <a:rPr lang="en-US" dirty="0" smtClean="0"/>
              <a:t>OPTIONAL: modify you </a:t>
            </a:r>
            <a:r>
              <a:rPr lang="en-US" dirty="0" err="1" smtClean="0"/>
              <a:t>github</a:t>
            </a:r>
            <a:r>
              <a:rPr lang="en-US" dirty="0" smtClean="0"/>
              <a:t> webpage URL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105</a:t>
            </a:fld>
            <a:endParaRPr lang="en-US"/>
          </a:p>
        </p:txBody>
      </p:sp>
    </p:spTree>
    <p:extLst>
      <p:ext uri="{BB962C8B-B14F-4D97-AF65-F5344CB8AC3E}">
        <p14:creationId xmlns:p14="http://schemas.microsoft.com/office/powerpoint/2010/main" val="398464331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Final Project</a:t>
            </a:r>
          </a:p>
          <a:p>
            <a:r>
              <a:rPr lang="en-US" dirty="0" smtClean="0"/>
              <a:t>Package it up ;)</a:t>
            </a:r>
          </a:p>
          <a:p>
            <a:r>
              <a:rPr lang="en-US" dirty="0" smtClean="0"/>
              <a:t>Include an index.html (which may have links to changes.html … a description of how to view the in-memory DB via your browser </a:t>
            </a:r>
            <a:r>
              <a:rPr lang="en-US" dirty="0"/>
              <a:t> </a:t>
            </a:r>
            <a:r>
              <a:rPr lang="en-US" dirty="0">
                <a:hlinkClick r:id="rId2"/>
              </a:rPr>
              <a:t>http://</a:t>
            </a:r>
            <a:r>
              <a:rPr lang="en-US" dirty="0" smtClean="0">
                <a:hlinkClick r:id="rId2"/>
              </a:rPr>
              <a:t>localhost:8082</a:t>
            </a:r>
            <a:r>
              <a:rPr lang="en-US" dirty="0" smtClean="0"/>
              <a:t>), a link to zip artifact they can download</a:t>
            </a:r>
          </a:p>
          <a:p>
            <a:r>
              <a:rPr lang="en-US" dirty="0" smtClean="0"/>
              <a:t>Think of index.html as part of your show-off page.  They will most likely take a look at your final product (run the zip file, maybe look at your DB schema and quite possibly look at your coding style).  This alone says a few important things about you</a:t>
            </a:r>
          </a:p>
          <a:p>
            <a:pPr lvl="1"/>
            <a:r>
              <a:rPr lang="en-US" dirty="0" smtClean="0"/>
              <a:t>I know how to use </a:t>
            </a:r>
            <a:r>
              <a:rPr lang="en-US" dirty="0" err="1" smtClean="0"/>
              <a:t>Git</a:t>
            </a:r>
            <a:r>
              <a:rPr lang="en-US" dirty="0" smtClean="0"/>
              <a:t> (important, because no matter HOW good of a programmer you are, if you can’t hand-in / merge your code to your future technical leader / project manager via a SCM, your code is as good as **useless (no joke)** to the team)</a:t>
            </a:r>
          </a:p>
          <a:p>
            <a:pPr lvl="1"/>
            <a:r>
              <a:rPr lang="en-US" dirty="0" smtClean="0"/>
              <a:t>I finished at least one product that communicates to a DB (and can show them the DB Schema)</a:t>
            </a:r>
          </a:p>
          <a:p>
            <a:pPr lvl="1"/>
            <a:r>
              <a:rPr lang="en-US" dirty="0" smtClean="0"/>
              <a:t>I have a link to well documented source code (or at least, let’s hope so ;))</a:t>
            </a:r>
          </a:p>
          <a:p>
            <a:r>
              <a:rPr lang="en-US" dirty="0" smtClean="0"/>
              <a:t>Optional: put your </a:t>
            </a:r>
            <a:r>
              <a:rPr lang="en-US" dirty="0" err="1" smtClean="0"/>
              <a:t>GitHub</a:t>
            </a:r>
            <a:r>
              <a:rPr lang="en-US" dirty="0" smtClean="0"/>
              <a:t> / </a:t>
            </a:r>
            <a:r>
              <a:rPr lang="en-US" dirty="0" err="1" smtClean="0"/>
              <a:t>GitHub</a:t>
            </a:r>
            <a:r>
              <a:rPr lang="en-US" dirty="0" smtClean="0"/>
              <a:t> Pages URL on your resume … or you can wipe it out completely.  Believe it or not, some employers ask if you have a </a:t>
            </a:r>
            <a:r>
              <a:rPr lang="en-US" dirty="0" err="1" smtClean="0"/>
              <a:t>GitHub</a:t>
            </a:r>
            <a:r>
              <a:rPr lang="en-US" dirty="0" smtClean="0"/>
              <a:t> account.</a:t>
            </a:r>
          </a:p>
          <a:p>
            <a:r>
              <a:rPr lang="en-US" dirty="0" smtClean="0"/>
              <a:t>Create a </a:t>
            </a:r>
            <a:r>
              <a:rPr lang="en-US" dirty="0" err="1" smtClean="0"/>
              <a:t>GitHub</a:t>
            </a:r>
            <a:r>
              <a:rPr lang="en-US" dirty="0" smtClean="0"/>
              <a:t> Tag (tags are a good thing ;))</a:t>
            </a:r>
          </a:p>
          <a:p>
            <a:r>
              <a:rPr lang="en-US" dirty="0" smtClean="0"/>
              <a:t>Study for the Final Exam (hint: For The Horde)</a:t>
            </a:r>
          </a:p>
          <a:p>
            <a:endParaRPr lang="en-US" dirty="0" smtClean="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106</a:t>
            </a:fld>
            <a:endParaRPr lang="en-US"/>
          </a:p>
        </p:txBody>
      </p:sp>
    </p:spTree>
    <p:extLst>
      <p:ext uri="{BB962C8B-B14F-4D97-AF65-F5344CB8AC3E}">
        <p14:creationId xmlns:p14="http://schemas.microsoft.com/office/powerpoint/2010/main" val="51823288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Optional </a:t>
            </a:r>
            <a:r>
              <a:rPr lang="en-US" dirty="0" err="1" smtClean="0"/>
              <a:t>Cont</a:t>
            </a:r>
            <a:endParaRPr lang="en-US" dirty="0"/>
          </a:p>
        </p:txBody>
      </p:sp>
      <p:sp>
        <p:nvSpPr>
          <p:cNvPr id="3" name="Content Placeholder 2"/>
          <p:cNvSpPr>
            <a:spLocks noGrp="1"/>
          </p:cNvSpPr>
          <p:nvPr>
            <p:ph idx="1"/>
          </p:nvPr>
        </p:nvSpPr>
        <p:spPr/>
        <p:txBody>
          <a:bodyPr>
            <a:normAutofit fontScale="47500" lnSpcReduction="20000"/>
          </a:bodyPr>
          <a:lstStyle/>
          <a:p>
            <a:r>
              <a:rPr lang="en-US" dirty="0"/>
              <a:t>Optional (and I would REALLY, REALLY, REALLY appreciate it you did this …): </a:t>
            </a:r>
          </a:p>
          <a:p>
            <a:r>
              <a:rPr lang="en-US" dirty="0" err="1"/>
              <a:t>Goto</a:t>
            </a:r>
            <a:r>
              <a:rPr lang="en-US" dirty="0"/>
              <a:t>: </a:t>
            </a:r>
            <a:r>
              <a:rPr lang="en-US" dirty="0">
                <a:hlinkClick r:id="rId2"/>
              </a:rPr>
              <a:t>http://</a:t>
            </a:r>
            <a:r>
              <a:rPr lang="en-US" dirty="0" smtClean="0">
                <a:hlinkClick r:id="rId2"/>
              </a:rPr>
              <a:t>www.ratemyprofessors.com/AddRating.jsp?tid=1906738</a:t>
            </a:r>
            <a:endParaRPr lang="en-US" dirty="0" smtClean="0"/>
          </a:p>
          <a:p>
            <a:r>
              <a:rPr lang="en-US" dirty="0" err="1" smtClean="0"/>
              <a:t>Quis</a:t>
            </a:r>
            <a:r>
              <a:rPr lang="en-US" dirty="0" smtClean="0"/>
              <a:t> </a:t>
            </a:r>
            <a:r>
              <a:rPr lang="en-US" dirty="0" err="1" smtClean="0"/>
              <a:t>custodiet</a:t>
            </a:r>
            <a:r>
              <a:rPr lang="en-US" dirty="0" smtClean="0"/>
              <a:t> </a:t>
            </a:r>
            <a:r>
              <a:rPr lang="en-US" dirty="0" err="1" smtClean="0"/>
              <a:t>ipsos</a:t>
            </a:r>
            <a:r>
              <a:rPr lang="en-US" dirty="0" smtClean="0"/>
              <a:t> </a:t>
            </a:r>
            <a:r>
              <a:rPr lang="en-US" dirty="0" err="1" smtClean="0"/>
              <a:t>custodes</a:t>
            </a:r>
            <a:r>
              <a:rPr lang="en-US" dirty="0" smtClean="0"/>
              <a:t>? – A </a:t>
            </a:r>
            <a:r>
              <a:rPr lang="en-US" dirty="0" err="1" smtClean="0"/>
              <a:t>latin</a:t>
            </a:r>
            <a:r>
              <a:rPr lang="en-US" dirty="0" smtClean="0"/>
              <a:t> phrase (commonly taught by philosophers such as Socrates and Plato) used to describe the situation when a system with ultimate authority (such as a political system or even teaching system) becomes corrupt.  The translation is: “Who guards the guardians?” … in our case, who makes sure the teachers are teaching the right way or even teaching relevant information?  For those JLU (Justice League Unlimited) fans</a:t>
            </a:r>
            <a:r>
              <a:rPr lang="en-US" dirty="0"/>
              <a:t>: </a:t>
            </a:r>
            <a:r>
              <a:rPr lang="en-US" dirty="0">
                <a:hlinkClick r:id="rId3"/>
              </a:rPr>
              <a:t>https://</a:t>
            </a:r>
            <a:r>
              <a:rPr lang="en-US" dirty="0" smtClean="0">
                <a:hlinkClick r:id="rId3"/>
              </a:rPr>
              <a:t>www.youtube.com/watch?v=4UBQ5y7eZeU</a:t>
            </a:r>
            <a:r>
              <a:rPr lang="en-US" dirty="0" smtClean="0"/>
              <a:t> (minute: 1:45)</a:t>
            </a:r>
            <a:endParaRPr lang="en-US" dirty="0"/>
          </a:p>
          <a:p>
            <a:r>
              <a:rPr lang="en-US" dirty="0"/>
              <a:t>and rate me (and the course) – much appreciated.  If there is anything about the way I teach or course you would like to see changed, post your feedback via the above link.  All negative or positive comments are appreciated.  FYI, rating me (or any other teachers at BCIT) will most likely *NOT* effect their salary / status in any way.  The reverse is also true … if you take any of my other classes in the future, your comments will not affect your score for that class.  Its strictly a social networking site used to help teachers improve their course and raise awareness for other students.  I *know* some of you have either suffered or breezed through this course.  Think of your comments as a way to help shape this course and help students in the future – pay it forward.  For the Horde!!!   I mean – for BCIT!!!</a:t>
            </a:r>
          </a:p>
          <a:p>
            <a:r>
              <a:rPr lang="en-US" dirty="0"/>
              <a:t>Hint – if you have the extra time, you might want to rate other teachers you had at BCIT and/or search by teachers in case you are interested in taking their courses</a:t>
            </a:r>
            <a:r>
              <a:rPr lang="en-US" dirty="0" smtClean="0"/>
              <a:t>.  Its also great fun to read about some of the comments of professors who got a score of &lt; 1.5 (out of 5).  </a:t>
            </a:r>
            <a:r>
              <a:rPr lang="en-US" dirty="0" err="1" smtClean="0"/>
              <a:t>Kinda</a:t>
            </a:r>
            <a:r>
              <a:rPr lang="en-US" dirty="0" smtClean="0"/>
              <a:t> funny ;)  Some of those comments were BRUTAL.  </a:t>
            </a:r>
            <a:r>
              <a:rPr lang="en-US" dirty="0" err="1" smtClean="0"/>
              <a:t>Eeesh</a:t>
            </a:r>
            <a:r>
              <a:rPr lang="en-US" dirty="0" smtClean="0"/>
              <a:t>, I hope I’m not going to be one of those profs!</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107</a:t>
            </a:fld>
            <a:endParaRPr lang="en-US"/>
          </a:p>
        </p:txBody>
      </p:sp>
    </p:spTree>
    <p:extLst>
      <p:ext uri="{BB962C8B-B14F-4D97-AF65-F5344CB8AC3E}">
        <p14:creationId xmlns:p14="http://schemas.microsoft.com/office/powerpoint/2010/main" val="348972880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108</a:t>
            </a:fld>
            <a:endParaRPr lang="en-CA"/>
          </a:p>
        </p:txBody>
      </p:sp>
      <p:sp>
        <p:nvSpPr>
          <p:cNvPr id="4" name="TextBox 3"/>
          <p:cNvSpPr txBox="1"/>
          <p:nvPr/>
        </p:nvSpPr>
        <p:spPr>
          <a:xfrm>
            <a:off x="1295400" y="2590800"/>
            <a:ext cx="6965368" cy="2677656"/>
          </a:xfrm>
          <a:prstGeom prst="rect">
            <a:avLst/>
          </a:prstGeom>
          <a:noFill/>
        </p:spPr>
        <p:txBody>
          <a:bodyPr wrap="none" rtlCol="0">
            <a:spAutoFit/>
          </a:bodyPr>
          <a:lstStyle/>
          <a:p>
            <a:r>
              <a:rPr lang="en-US" dirty="0" smtClean="0"/>
              <a:t>Thank-you very much for attending.</a:t>
            </a:r>
          </a:p>
          <a:p>
            <a:r>
              <a:rPr lang="en-US" dirty="0" smtClean="0"/>
              <a:t>I really hope you learned something in this course</a:t>
            </a:r>
          </a:p>
          <a:p>
            <a:endParaRPr lang="en-US" dirty="0"/>
          </a:p>
          <a:p>
            <a:endParaRPr lang="en-US" dirty="0" smtClean="0"/>
          </a:p>
          <a:p>
            <a:r>
              <a:rPr lang="en-US" dirty="0" smtClean="0"/>
              <a:t>Henry Chan </a:t>
            </a:r>
            <a:r>
              <a:rPr lang="en-US" dirty="0" smtClean="0">
                <a:hlinkClick r:id="rId2"/>
              </a:rPr>
              <a:t>hchan@apache.org</a:t>
            </a:r>
            <a:endParaRPr lang="en-US" dirty="0" smtClean="0"/>
          </a:p>
          <a:p>
            <a:r>
              <a:rPr lang="en-US" dirty="0"/>
              <a:t>http://people.apache.org/~hchan/</a:t>
            </a:r>
            <a:endParaRPr lang="en-US" dirty="0" smtClean="0"/>
          </a:p>
          <a:p>
            <a:endParaRPr lang="en-US" dirty="0" smtClean="0"/>
          </a:p>
        </p:txBody>
      </p:sp>
    </p:spTree>
    <p:extLst>
      <p:ext uri="{BB962C8B-B14F-4D97-AF65-F5344CB8AC3E}">
        <p14:creationId xmlns:p14="http://schemas.microsoft.com/office/powerpoint/2010/main" val="1027203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1676400" y="2362200"/>
            <a:ext cx="5121723"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 to …</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5" name="TextBox 4"/>
          <p:cNvSpPr txBox="1"/>
          <p:nvPr/>
        </p:nvSpPr>
        <p:spPr>
          <a:xfrm>
            <a:off x="762001" y="1981200"/>
            <a:ext cx="7239000" cy="4524315"/>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r>
              <a:rPr lang="en-US" dirty="0" smtClean="0">
                <a:hlinkClick r:id="rId2"/>
              </a:rPr>
              <a:t>Errors with import – don’t worry too much – Day 2 ;)</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Packages</a:t>
            </a:r>
            <a:endParaRPr lang="en-US" dirty="0"/>
          </a:p>
        </p:txBody>
      </p:sp>
      <p:sp>
        <p:nvSpPr>
          <p:cNvPr id="3" name="Content Placeholder 2"/>
          <p:cNvSpPr>
            <a:spLocks noGrp="1"/>
          </p:cNvSpPr>
          <p:nvPr>
            <p:ph idx="1"/>
          </p:nvPr>
        </p:nvSpPr>
        <p:spPr/>
        <p:txBody>
          <a:bodyPr/>
          <a:lstStyle/>
          <a:p>
            <a:r>
              <a:rPr lang="en-US" dirty="0"/>
              <a:t>A </a:t>
            </a:r>
            <a:r>
              <a:rPr lang="en-US" b="1" dirty="0"/>
              <a:t>Java package</a:t>
            </a:r>
            <a:r>
              <a:rPr lang="en-US" dirty="0"/>
              <a:t> is a mechanism for organizing </a:t>
            </a:r>
            <a:r>
              <a:rPr lang="en-US" dirty="0">
                <a:hlinkClick r:id="rId2" tooltip="Java (programming language)"/>
              </a:rPr>
              <a:t>Java</a:t>
            </a:r>
            <a:r>
              <a:rPr lang="en-US" dirty="0"/>
              <a:t> </a:t>
            </a:r>
            <a:r>
              <a:rPr lang="en-US" dirty="0">
                <a:hlinkClick r:id="rId3" tooltip="Class (computer science)"/>
              </a:rPr>
              <a:t>classes</a:t>
            </a:r>
            <a:r>
              <a:rPr lang="en-US" dirty="0"/>
              <a:t> into </a:t>
            </a:r>
            <a:r>
              <a:rPr lang="en-US" dirty="0" smtClean="0">
                <a:hlinkClick r:id="rId4" tooltip="Namespaces"/>
              </a:rPr>
              <a:t>namespaces</a:t>
            </a:r>
            <a:endParaRPr lang="en-US" dirty="0" smtClean="0"/>
          </a:p>
          <a:p>
            <a:r>
              <a:rPr lang="en-US" dirty="0" smtClean="0"/>
              <a:t>For your project, please use the package name: ca.bcit.comp2613.&lt;your project name in lowercase&gt;</a:t>
            </a:r>
          </a:p>
          <a:p>
            <a:r>
              <a:rPr lang="en-US" dirty="0" smtClean="0"/>
              <a:t>Package names in convention are lowercase</a:t>
            </a:r>
          </a:p>
          <a:p>
            <a:r>
              <a:rPr lang="en-US" dirty="0"/>
              <a:t>Naming conventions: http://java.about.com/od/javasyntax/a/nameconventions.htm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17</a:t>
            </a:fld>
            <a:endParaRPr lang="en-US"/>
          </a:p>
        </p:txBody>
      </p:sp>
    </p:spTree>
    <p:extLst>
      <p:ext uri="{BB962C8B-B14F-4D97-AF65-F5344CB8AC3E}">
        <p14:creationId xmlns:p14="http://schemas.microsoft.com/office/powerpoint/2010/main" val="281363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3416320"/>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Strings are immutable which means they can’t change,</a:t>
            </a:r>
          </a:p>
          <a:p>
            <a:pPr marL="342900" indent="-342900">
              <a:buFont typeface="Arial" pitchFamily="34" charset="0"/>
              <a:buChar char="•"/>
            </a:pPr>
            <a:r>
              <a:rPr lang="en-US" dirty="0" smtClean="0"/>
              <a:t>But </a:t>
            </a:r>
            <a:r>
              <a:rPr lang="en-US" dirty="0" err="1" smtClean="0"/>
              <a:t>StringBuilder’s</a:t>
            </a:r>
            <a:r>
              <a:rPr lang="en-US" dirty="0" smtClean="0"/>
              <a:t> are.  Really not that important in this day and age anymore.  Bottleneck is in String creation.</a:t>
            </a:r>
          </a:p>
          <a:p>
            <a:pPr marL="342900" indent="-342900">
              <a:buFont typeface="Arial" pitchFamily="34" charset="0"/>
              <a:buChar char="•"/>
            </a:pPr>
            <a:r>
              <a:rPr lang="en-US" dirty="0" smtClean="0"/>
              <a:t>See </a:t>
            </a:r>
            <a:r>
              <a:rPr lang="en-US" dirty="0" err="1" smtClean="0"/>
              <a:t>StringDemo</a:t>
            </a:r>
            <a:endParaRPr lang="en-US" dirty="0" smtClean="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838200" y="1981200"/>
            <a:ext cx="5400068" cy="1569660"/>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Welcome to Eclipse shortcuts - “F3”</a:t>
            </a:r>
          </a:p>
          <a:p>
            <a:pPr marL="342900" indent="-342900">
              <a:buFont typeface="Arial" pitchFamily="34" charset="0"/>
              <a:buChar char="•"/>
            </a:pPr>
            <a:r>
              <a:rPr lang="en-US" dirty="0" smtClean="0"/>
              <a:t>String == String </a:t>
            </a:r>
            <a:r>
              <a:rPr lang="en-US" dirty="0" err="1" smtClean="0"/>
              <a:t>vs</a:t>
            </a:r>
            <a:r>
              <a:rPr lang="en-US" dirty="0" smtClean="0"/>
              <a:t> </a:t>
            </a:r>
            <a:r>
              <a:rPr lang="en-US" dirty="0" err="1" smtClean="0"/>
              <a:t>String.equals</a:t>
            </a:r>
            <a:endParaRPr lang="en-US" dirty="0" smtClean="0"/>
          </a:p>
          <a:p>
            <a:pPr marL="342900" indent="-342900">
              <a:buFont typeface="Arial" pitchFamily="34" charset="0"/>
              <a:buChar char="•"/>
            </a:pPr>
            <a:r>
              <a:rPr lang="en-US" dirty="0" smtClean="0"/>
              <a:t>See </a:t>
            </a:r>
            <a:r>
              <a:rPr lang="en-US" dirty="0" err="1" smtClean="0"/>
              <a:t>DebuggingDemo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model objects + Searching</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 model object represents the data tier</a:t>
            </a:r>
          </a:p>
          <a:p>
            <a:r>
              <a:rPr lang="en-US" dirty="0" smtClean="0"/>
              <a:t>Almost no logic in it but, some developers like to add override the </a:t>
            </a:r>
            <a:r>
              <a:rPr lang="en-US" dirty="0" err="1" smtClean="0"/>
              <a:t>toString</a:t>
            </a:r>
            <a:r>
              <a:rPr lang="en-US" dirty="0" smtClean="0"/>
              <a:t> method for a tad bit of presentation logic</a:t>
            </a:r>
          </a:p>
          <a:p>
            <a:r>
              <a:rPr lang="en-US" dirty="0" err="1" smtClean="0"/>
              <a:t>ArrayList</a:t>
            </a:r>
            <a:r>
              <a:rPr lang="en-US" dirty="0" smtClean="0"/>
              <a:t> are good choices to store many objects.</a:t>
            </a:r>
          </a:p>
          <a:p>
            <a:r>
              <a:rPr lang="en-US" dirty="0" smtClean="0"/>
              <a:t>Searching is simply done through iterating through the </a:t>
            </a:r>
            <a:r>
              <a:rPr lang="en-US" dirty="0" err="1" smtClean="0"/>
              <a:t>ArrayList</a:t>
            </a:r>
            <a:endParaRPr lang="en-US" dirty="0" smtClean="0"/>
          </a:p>
          <a:p>
            <a:r>
              <a:rPr lang="en-US" dirty="0" smtClean="0"/>
              <a:t>See </a:t>
            </a:r>
            <a:r>
              <a:rPr lang="en-US" dirty="0" err="1" smtClean="0"/>
              <a:t>TeacherDemo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20</a:t>
            </a:fld>
            <a:endParaRPr lang="en-US"/>
          </a:p>
        </p:txBody>
      </p:sp>
    </p:spTree>
    <p:extLst>
      <p:ext uri="{BB962C8B-B14F-4D97-AF65-F5344CB8AC3E}">
        <p14:creationId xmlns:p14="http://schemas.microsoft.com/office/powerpoint/2010/main" val="312765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p:txBody>
          <a:bodyPr>
            <a:normAutofit fontScale="77500" lnSpcReduction="20000"/>
          </a:bodyPr>
          <a:lstStyle/>
          <a:p>
            <a:pPr marL="342900">
              <a:buFont typeface="Arial" pitchFamily="34" charset="0"/>
              <a:buChar char="•"/>
            </a:pPr>
            <a:r>
              <a:rPr lang="en-US" dirty="0"/>
              <a:t>What are they?</a:t>
            </a:r>
          </a:p>
          <a:p>
            <a:pPr marL="342900">
              <a:buFont typeface="Arial" pitchFamily="34" charset="0"/>
              <a:buChar char="•"/>
            </a:pPr>
            <a:r>
              <a:rPr lang="en-US" dirty="0"/>
              <a:t>Java Archives – libraries.  I think </a:t>
            </a:r>
            <a:r>
              <a:rPr lang="en-US" dirty="0" smtClean="0"/>
              <a:t>Sun borrowed the idea </a:t>
            </a:r>
            <a:r>
              <a:rPr lang="en-US" dirty="0"/>
              <a:t>of “</a:t>
            </a:r>
            <a:r>
              <a:rPr lang="en-US" dirty="0" err="1"/>
              <a:t>unix</a:t>
            </a:r>
            <a:r>
              <a:rPr lang="en-US" dirty="0"/>
              <a:t> tar</a:t>
            </a:r>
            <a:r>
              <a:rPr lang="en-US" dirty="0" smtClean="0"/>
              <a:t>” and applied it to jar</a:t>
            </a:r>
          </a:p>
          <a:p>
            <a:pPr marL="342900">
              <a:buFont typeface="Arial" pitchFamily="34" charset="0"/>
              <a:buChar char="•"/>
            </a:pPr>
            <a:r>
              <a:rPr lang="en-US" dirty="0" smtClean="0"/>
              <a:t>Did we use any right now?  Sure -&gt; rt.jar</a:t>
            </a:r>
          </a:p>
          <a:p>
            <a:pPr marL="342900">
              <a:buFont typeface="Arial" pitchFamily="34" charset="0"/>
              <a:buChar char="•"/>
            </a:pPr>
            <a:r>
              <a:rPr lang="en-US" dirty="0" err="1" smtClean="0"/>
              <a:t>Kinda</a:t>
            </a:r>
            <a:r>
              <a:rPr lang="en-US" dirty="0" smtClean="0"/>
              <a:t> hard to avoid using “Core Java classes”</a:t>
            </a:r>
          </a:p>
          <a:p>
            <a:pPr marL="342900">
              <a:buFont typeface="Arial" pitchFamily="34" charset="0"/>
              <a:buChar char="•"/>
            </a:pPr>
            <a:r>
              <a:rPr lang="en-US" dirty="0" smtClean="0"/>
              <a:t>But there are times when the “String” class or another Core Java Class just isn’t flexible enough to do what you want.  What do you do then?  Download a library (set of Jars).  More on this later in a later lecture.  Pronounced as Maven.  Oh if used Perl before (its similar to CPAN), or PECL/PEAR (if you’re a Python user), or </a:t>
            </a:r>
            <a:r>
              <a:rPr lang="en-US" dirty="0" err="1" smtClean="0"/>
              <a:t>RubyGems</a:t>
            </a:r>
            <a:r>
              <a:rPr lang="en-US" dirty="0" smtClean="0"/>
              <a:t> (for Ruby users).  If you come from a C/C++/C# background … (err… um, </a:t>
            </a:r>
            <a:r>
              <a:rPr lang="en-US" dirty="0" err="1" smtClean="0"/>
              <a:t>Makefile</a:t>
            </a:r>
            <a:r>
              <a:rPr lang="en-US" dirty="0" smtClean="0"/>
              <a:t> + </a:t>
            </a:r>
            <a:r>
              <a:rPr lang="en-US" dirty="0" err="1" smtClean="0"/>
              <a:t>wget</a:t>
            </a:r>
            <a:r>
              <a:rPr lang="en-US" dirty="0" smtClean="0"/>
              <a:t> – okay bad joke)</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21</a:t>
            </a:fld>
            <a:endParaRPr lang="en-US"/>
          </a:p>
        </p:txBody>
      </p:sp>
    </p:spTree>
    <p:extLst>
      <p:ext uri="{BB962C8B-B14F-4D97-AF65-F5344CB8AC3E}">
        <p14:creationId xmlns:p14="http://schemas.microsoft.com/office/powerpoint/2010/main" val="115426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Jars + Command 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Eventually one day, you’ll want to export your project outside of eclipse.  Your final export, will most likely be a </a:t>
            </a:r>
            <a:r>
              <a:rPr lang="en-US" dirty="0" err="1" smtClean="0"/>
              <a:t>Jarfile</a:t>
            </a:r>
            <a:r>
              <a:rPr lang="en-US" dirty="0" smtClean="0"/>
              <a:t> (or </a:t>
            </a:r>
            <a:r>
              <a:rPr lang="en-US" dirty="0" err="1" smtClean="0"/>
              <a:t>warfile</a:t>
            </a:r>
            <a:r>
              <a:rPr lang="en-US" dirty="0" smtClean="0"/>
              <a:t>, or </a:t>
            </a:r>
            <a:r>
              <a:rPr lang="en-US" dirty="0" err="1" smtClean="0"/>
              <a:t>earfile</a:t>
            </a:r>
            <a:r>
              <a:rPr lang="en-US" dirty="0" smtClean="0"/>
              <a:t> – outside the scope of this class)</a:t>
            </a:r>
          </a:p>
          <a:p>
            <a:r>
              <a:rPr lang="en-US" dirty="0" smtClean="0"/>
              <a:t>A few ways to do this.  One is via your IDE … Export-&gt;Java-&gt;Runnable Jar (demo)</a:t>
            </a:r>
          </a:p>
          <a:p>
            <a:r>
              <a:rPr lang="en-US" dirty="0" smtClean="0"/>
              <a:t>But, to be honest, the de facto way is with Maven (more on this in a later lecture)</a:t>
            </a:r>
          </a:p>
          <a:p>
            <a:r>
              <a:rPr lang="en-US" dirty="0" smtClean="0"/>
              <a:t>Demo (just a note, at a first glance, Eclipse’s Export function looks pretty easy … but as your project grows in complexity and dependency, Maven is the way to do it)</a:t>
            </a:r>
          </a:p>
          <a:p>
            <a:r>
              <a:rPr lang="en-US" dirty="0" smtClean="0"/>
              <a:t>BTW, in this class, whether it be assignments, midterm, final or final project, I NEVER, EVER, EVER want you to send me a .zip, .jar file to me via email or </a:t>
            </a:r>
            <a:r>
              <a:rPr lang="en-US" dirty="0" err="1" smtClean="0"/>
              <a:t>dropbox</a:t>
            </a:r>
            <a:r>
              <a:rPr lang="en-US" dirty="0" smtClean="0"/>
              <a:t>.  That’s just so last decade … ;)</a:t>
            </a:r>
          </a:p>
          <a:p>
            <a:r>
              <a:rPr lang="en-US" dirty="0" smtClean="0"/>
              <a:t>Hint … how / where do you think you will submit your final exam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22</a:t>
            </a:fld>
            <a:endParaRPr lang="en-US"/>
          </a:p>
        </p:txBody>
      </p:sp>
    </p:spTree>
    <p:extLst>
      <p:ext uri="{BB962C8B-B14F-4D97-AF65-F5344CB8AC3E}">
        <p14:creationId xmlns:p14="http://schemas.microsoft.com/office/powerpoint/2010/main" val="388382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t>
            </a:r>
            <a:r>
              <a:rPr lang="en-US" dirty="0" err="1" smtClean="0"/>
              <a:t>Egit</a:t>
            </a:r>
            <a:r>
              <a:rPr lang="en-US" dirty="0" smtClean="0"/>
              <a:t> (Eclipse </a:t>
            </a:r>
            <a:r>
              <a:rPr lang="en-US" dirty="0" err="1" smtClean="0"/>
              <a:t>Git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Day1, we create a </a:t>
            </a:r>
            <a:r>
              <a:rPr lang="en-US" dirty="0" err="1" smtClean="0"/>
              <a:t>Git</a:t>
            </a:r>
            <a:r>
              <a:rPr lang="en-US" dirty="0" smtClean="0"/>
              <a:t> repository first and then created a Java project</a:t>
            </a:r>
          </a:p>
          <a:p>
            <a:r>
              <a:rPr lang="en-US" dirty="0" smtClean="0"/>
              <a:t>You can do it in reverse order too (java project first and then </a:t>
            </a:r>
            <a:r>
              <a:rPr lang="en-US" dirty="0" err="1" smtClean="0"/>
              <a:t>git</a:t>
            </a:r>
            <a:r>
              <a:rPr lang="en-US" dirty="0" smtClean="0"/>
              <a:t> </a:t>
            </a:r>
            <a:r>
              <a:rPr lang="en-US" dirty="0" err="1" smtClean="0"/>
              <a:t>repostiory</a:t>
            </a:r>
            <a:r>
              <a:rPr lang="en-US" dirty="0" smtClean="0"/>
              <a:t>)</a:t>
            </a:r>
          </a:p>
          <a:p>
            <a:pPr marL="912114" lvl="1" indent="-514350">
              <a:buFont typeface="+mj-lt"/>
              <a:buAutoNum type="arabicPeriod"/>
            </a:pPr>
            <a:r>
              <a:rPr lang="en-US" dirty="0" smtClean="0"/>
              <a:t>Create Java Project with project name </a:t>
            </a:r>
            <a:r>
              <a:rPr lang="en-US" dirty="0" err="1" smtClean="0"/>
              <a:t>zzz</a:t>
            </a:r>
            <a:endParaRPr lang="en-US" dirty="0" smtClean="0"/>
          </a:p>
          <a:p>
            <a:pPr marL="912114" lvl="1" indent="-514350">
              <a:buFont typeface="+mj-lt"/>
              <a:buAutoNum type="arabicPeriod"/>
            </a:pPr>
            <a:r>
              <a:rPr lang="en-US" dirty="0" smtClean="0"/>
              <a:t>Team-&gt;Share Project-&gt;</a:t>
            </a:r>
            <a:r>
              <a:rPr lang="en-US" dirty="0" err="1" smtClean="0"/>
              <a:t>Git</a:t>
            </a:r>
            <a:endParaRPr lang="en-US" dirty="0" smtClean="0"/>
          </a:p>
          <a:p>
            <a:pPr marL="912114" lvl="1" indent="-514350">
              <a:buFont typeface="+mj-lt"/>
              <a:buAutoNum type="arabicPeriod"/>
            </a:pPr>
            <a:r>
              <a:rPr lang="en-US" dirty="0" smtClean="0"/>
              <a:t>(there is one big gotcha with this … double directory names)</a:t>
            </a:r>
          </a:p>
          <a:p>
            <a:pPr marL="912114" lvl="1" indent="-514350">
              <a:buFont typeface="+mj-lt"/>
              <a:buAutoNum type="arabicPeriod"/>
            </a:pPr>
            <a:endParaRPr lang="en-US" dirty="0"/>
          </a:p>
          <a:p>
            <a:r>
              <a:rPr lang="en-US" dirty="0" smtClean="0"/>
              <a:t>Another way (yet with another pro and con):</a:t>
            </a:r>
          </a:p>
          <a:p>
            <a:pPr marL="582930" indent="-514350">
              <a:buFont typeface="+mj-lt"/>
              <a:buAutoNum type="arabicPeriod"/>
            </a:pPr>
            <a:r>
              <a:rPr lang="en-US" dirty="0" smtClean="0"/>
              <a:t>Create Java Project name with </a:t>
            </a:r>
            <a:r>
              <a:rPr lang="en-US" dirty="0" err="1" smtClean="0"/>
              <a:t>zzz</a:t>
            </a:r>
            <a:endParaRPr lang="en-US" dirty="0" smtClean="0"/>
          </a:p>
          <a:p>
            <a:pPr marL="582930" indent="-514350">
              <a:buFont typeface="+mj-lt"/>
              <a:buAutoNum type="arabicPeriod"/>
            </a:pPr>
            <a:r>
              <a:rPr lang="en-US" dirty="0" smtClean="0"/>
              <a:t>Run “</a:t>
            </a:r>
            <a:r>
              <a:rPr lang="en-US" dirty="0" err="1" smtClean="0"/>
              <a:t>git</a:t>
            </a:r>
            <a:r>
              <a:rPr lang="en-US" dirty="0" smtClean="0"/>
              <a:t> </a:t>
            </a:r>
            <a:r>
              <a:rPr lang="en-US" dirty="0" err="1" smtClean="0"/>
              <a:t>init</a:t>
            </a:r>
            <a:r>
              <a:rPr lang="en-US" dirty="0" smtClean="0"/>
              <a:t> (the power of the command line!!)” on that directory, or copy and paste an empty .</a:t>
            </a:r>
            <a:r>
              <a:rPr lang="en-US" dirty="0" err="1" smtClean="0"/>
              <a:t>git</a:t>
            </a:r>
            <a:r>
              <a:rPr lang="en-US" dirty="0" smtClean="0"/>
              <a:t> folder (same from repository blank) to that directory (very hacky)</a:t>
            </a:r>
          </a:p>
          <a:p>
            <a:pPr marL="582930" indent="-514350">
              <a:buFont typeface="+mj-lt"/>
              <a:buAutoNum type="arabicPeriod"/>
            </a:pPr>
            <a:r>
              <a:rPr lang="en-US" dirty="0" smtClean="0"/>
              <a:t>Team-&gt;Share Project-&gt;</a:t>
            </a:r>
            <a:r>
              <a:rPr lang="en-US" dirty="0" err="1" smtClean="0"/>
              <a:t>Git</a:t>
            </a:r>
            <a:endParaRPr lang="en-US" dirty="0" smtClean="0"/>
          </a:p>
          <a:p>
            <a:pPr marL="58293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23</a:t>
            </a:fld>
            <a:endParaRPr lang="en-US"/>
          </a:p>
        </p:txBody>
      </p:sp>
    </p:spTree>
    <p:extLst>
      <p:ext uri="{BB962C8B-B14F-4D97-AF65-F5344CB8AC3E}">
        <p14:creationId xmlns:p14="http://schemas.microsoft.com/office/powerpoint/2010/main" val="301210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 (Oh … you’ll be seeing this later on)</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 (and we’ll see this later on too)</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t>
            </a:r>
            <a:r>
              <a:rPr lang="en-US" dirty="0" err="1" smtClean="0"/>
              <a:t>dropbox</a:t>
            </a:r>
            <a:r>
              <a:rPr lang="en-US" dirty="0" smtClean="0"/>
              <a:t>, you’ll seen an attendance folder</a:t>
            </a:r>
          </a:p>
          <a:p>
            <a:r>
              <a:rPr lang="en-US" dirty="0" smtClean="0"/>
              <a:t>At the beginning of each class, I’ll ask you to submit a file there to prove you are here</a:t>
            </a:r>
          </a:p>
          <a:p>
            <a:r>
              <a:rPr lang="en-US" dirty="0" smtClean="0"/>
              <a:t>i.e. Day1, submit ant.txt</a:t>
            </a:r>
          </a:p>
          <a:p>
            <a:r>
              <a:rPr lang="en-US" dirty="0" smtClean="0"/>
              <a:t>i.e. Day2, submit boy.txt</a:t>
            </a:r>
          </a:p>
          <a:p>
            <a:r>
              <a:rPr lang="en-US" dirty="0" smtClean="0"/>
              <a:t>i.e. Day3, submit cool.txt</a:t>
            </a:r>
          </a:p>
          <a:p>
            <a:r>
              <a:rPr lang="en-US" dirty="0" smtClean="0"/>
              <a:t>i.e. Day4, submit &lt;guess what letter it will start with&gt;.txt ;)</a:t>
            </a:r>
          </a:p>
          <a:p>
            <a:r>
              <a:rPr lang="en-US" dirty="0" smtClean="0"/>
              <a:t>Of course you won’t know the secret </a:t>
            </a:r>
            <a:r>
              <a:rPr lang="en-US" dirty="0" err="1" smtClean="0"/>
              <a:t>textfile</a:t>
            </a:r>
            <a:r>
              <a:rPr lang="en-US" dirty="0" smtClean="0"/>
              <a:t> name until the start of each class.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4</a:t>
            </a:fld>
            <a:endParaRPr lang="en-US"/>
          </a:p>
        </p:txBody>
      </p:sp>
    </p:spTree>
    <p:extLst>
      <p:ext uri="{BB962C8B-B14F-4D97-AF65-F5344CB8AC3E}">
        <p14:creationId xmlns:p14="http://schemas.microsoft.com/office/powerpoint/2010/main" val="287969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963766" cy="461665"/>
          </a:xfrm>
          <a:prstGeom prst="rect">
            <a:avLst/>
          </a:prstGeom>
          <a:noFill/>
        </p:spPr>
        <p:txBody>
          <a:bodyPr wrap="none" rtlCol="0">
            <a:spAutoFit/>
          </a:bodyPr>
          <a:lstStyle/>
          <a:p>
            <a:r>
              <a:rPr lang="en-US" dirty="0" smtClean="0"/>
              <a:t>Notice that Map doesn’t extend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4" name="TextBox 3"/>
          <p:cNvSpPr txBox="1"/>
          <p:nvPr/>
        </p:nvSpPr>
        <p:spPr>
          <a:xfrm>
            <a:off x="990601" y="2438400"/>
            <a:ext cx="7848600" cy="3046988"/>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r>
              <a:rPr lang="en-US" dirty="0" smtClean="0"/>
              <a:t>Iterator – if you want to remove something from a List,</a:t>
            </a:r>
          </a:p>
          <a:p>
            <a:r>
              <a:rPr lang="en-US" dirty="0" smtClean="0"/>
              <a:t>Use Iterator</a:t>
            </a:r>
          </a:p>
          <a:p>
            <a:endParaRPr lang="en-US" dirty="0"/>
          </a:p>
          <a:p>
            <a:r>
              <a:rPr lang="en-US" dirty="0" smtClean="0"/>
              <a:t>See: </a:t>
            </a:r>
            <a:r>
              <a:rPr lang="en-US" dirty="0" err="1" smtClean="0"/>
              <a:t>DeleteFromCollection</a:t>
            </a:r>
            <a:endParaRPr lang="en-US" dirty="0" smtClean="0"/>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x 10</a:t>
            </a:r>
            <a:r>
              <a:rPr lang="en-US" sz="2000" dirty="0" smtClean="0"/>
              <a:t>	</a:t>
            </a:r>
            <a:r>
              <a:rPr lang="en-US" sz="2000" dirty="0"/>
              <a:t>2</a:t>
            </a:r>
            <a:r>
              <a:rPr lang="en-US" sz="2000" dirty="0" smtClean="0"/>
              <a:t>0%</a:t>
            </a:r>
          </a:p>
          <a:p>
            <a:pPr>
              <a:lnSpc>
                <a:spcPct val="90000"/>
              </a:lnSpc>
              <a:tabLst>
                <a:tab pos="2874963" algn="l"/>
              </a:tabLst>
            </a:pPr>
            <a:r>
              <a:rPr lang="en-US" sz="2000" dirty="0" smtClean="0"/>
              <a:t>Mid term exam	20%</a:t>
            </a:r>
          </a:p>
          <a:p>
            <a:pPr>
              <a:lnSpc>
                <a:spcPct val="90000"/>
              </a:lnSpc>
              <a:tabLst>
                <a:tab pos="2874963" algn="l"/>
              </a:tabLst>
            </a:pPr>
            <a:r>
              <a:rPr lang="en-US" sz="2000" dirty="0" smtClean="0"/>
              <a:t>Final exam	</a:t>
            </a:r>
            <a:r>
              <a:rPr lang="en-US" sz="2000" dirty="0"/>
              <a:t>2</a:t>
            </a:r>
            <a:r>
              <a:rPr lang="en-US" sz="2000" dirty="0" smtClean="0"/>
              <a:t>0%</a:t>
            </a:r>
          </a:p>
          <a:p>
            <a:pPr>
              <a:lnSpc>
                <a:spcPct val="90000"/>
              </a:lnSpc>
              <a:tabLst>
                <a:tab pos="2874963" algn="l"/>
              </a:tabLst>
            </a:pPr>
            <a:r>
              <a:rPr lang="en-US" sz="2000" dirty="0" smtClean="0"/>
              <a:t>Final Project	40%</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a:solidFill>
                  <a:srgbClr val="FF6600"/>
                </a:solidFill>
              </a:rPr>
              <a:t>6</a:t>
            </a:r>
            <a:r>
              <a:rPr lang="en-US" sz="2000" dirty="0" smtClean="0">
                <a:solidFill>
                  <a:srgbClr val="FF6600"/>
                </a:solidFill>
              </a:rPr>
              <a:t>0%</a:t>
            </a:r>
            <a:r>
              <a:rPr lang="en-US" sz="2000" dirty="0" smtClean="0"/>
              <a:t> on the final exam to pass the course</a:t>
            </a:r>
          </a:p>
          <a:p>
            <a:pPr>
              <a:lnSpc>
                <a:spcPct val="90000"/>
              </a:lnSpc>
              <a:tabLst>
                <a:tab pos="2874963" algn="l"/>
              </a:tabLst>
            </a:pPr>
            <a:r>
              <a:rPr lang="en-US" sz="2000" dirty="0"/>
              <a:t>You must achieve a grade of </a:t>
            </a:r>
            <a:r>
              <a:rPr lang="en-US" sz="2000" dirty="0">
                <a:solidFill>
                  <a:srgbClr val="FF6600"/>
                </a:solidFill>
              </a:rPr>
              <a:t>60%</a:t>
            </a:r>
            <a:r>
              <a:rPr lang="en-US" sz="2000" dirty="0"/>
              <a:t> on the </a:t>
            </a:r>
            <a:r>
              <a:rPr lang="en-US" sz="2000"/>
              <a:t>final </a:t>
            </a:r>
            <a:r>
              <a:rPr lang="en-US" sz="2000" smtClean="0"/>
              <a:t>project to </a:t>
            </a:r>
            <a:r>
              <a:rPr lang="en-US" sz="2000" dirty="0"/>
              <a:t>pass the course</a:t>
            </a:r>
            <a:endParaRPr lang="en-CA" sz="2000" dirty="0"/>
          </a:p>
          <a:p>
            <a:pPr>
              <a:lnSpc>
                <a:spcPct val="90000"/>
              </a:lnSpc>
              <a:tabLst>
                <a:tab pos="2874963" algn="l"/>
              </a:tabLst>
            </a:pP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990600" y="2286000"/>
            <a:ext cx="7924800" cy="4154984"/>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a:t>
            </a:r>
          </a:p>
          <a:p>
            <a:pPr marL="342900" indent="-342900">
              <a:buFont typeface="Arial" pitchFamily="34" charset="0"/>
              <a:buChar char="•"/>
            </a:pPr>
            <a:r>
              <a:rPr lang="en-US" dirty="0" smtClean="0"/>
              <a:t>Perl has CPAN</a:t>
            </a:r>
          </a:p>
          <a:p>
            <a:pPr marL="342900" indent="-342900">
              <a:buFont typeface="Arial" pitchFamily="34" charset="0"/>
              <a:buChar char="•"/>
            </a:pPr>
            <a:r>
              <a:rPr lang="en-US" dirty="0" smtClean="0"/>
              <a:t>PHP has PEAR/</a:t>
            </a:r>
            <a:r>
              <a:rPr lang="en-US" dirty="0" err="1" smtClean="0"/>
              <a:t>Pecl</a:t>
            </a:r>
            <a:endParaRPr lang="en-US" dirty="0" smtClean="0"/>
          </a:p>
          <a:p>
            <a:pPr marL="342900" indent="-342900">
              <a:buFont typeface="Arial" pitchFamily="34" charset="0"/>
              <a:buChar char="•"/>
            </a:pPr>
            <a:r>
              <a:rPr lang="en-US" dirty="0" smtClean="0"/>
              <a:t>Ruby has </a:t>
            </a:r>
            <a:r>
              <a:rPr lang="en-US" dirty="0" err="1" smtClean="0"/>
              <a:t>RubyGems</a:t>
            </a:r>
            <a:endParaRPr lang="en-US" dirty="0" smtClean="0"/>
          </a:p>
          <a:p>
            <a:pPr marL="342900" indent="-342900">
              <a:buFont typeface="Arial" pitchFamily="34" charset="0"/>
              <a:buChar char="•"/>
            </a:pPr>
            <a:r>
              <a:rPr lang="en-US" dirty="0" smtClean="0"/>
              <a:t>C/C++/C# … </a:t>
            </a:r>
            <a:r>
              <a:rPr lang="en-US" dirty="0" err="1" smtClean="0"/>
              <a:t>Makefiles</a:t>
            </a:r>
            <a:r>
              <a:rPr lang="en-US" dirty="0" smtClean="0"/>
              <a:t> + </a:t>
            </a:r>
            <a:r>
              <a:rPr lang="en-US" dirty="0" err="1" smtClean="0"/>
              <a:t>wget</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4" name="TextBox 3"/>
          <p:cNvSpPr txBox="1"/>
          <p:nvPr/>
        </p:nvSpPr>
        <p:spPr>
          <a:xfrm>
            <a:off x="1524000" y="2057400"/>
            <a:ext cx="6636753" cy="4154984"/>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p>
          <a:p>
            <a:pPr marL="342900" indent="-342900">
              <a:buFont typeface="Arial" pitchFamily="34" charset="0"/>
              <a:buChar char="•"/>
            </a:pPr>
            <a:r>
              <a:rPr lang="en-US" dirty="0" smtClean="0"/>
              <a:t>If in doubt, copy my pom.xml and put it in the</a:t>
            </a:r>
          </a:p>
          <a:p>
            <a:r>
              <a:rPr lang="en-US" dirty="0"/>
              <a:t>r</a:t>
            </a:r>
            <a:r>
              <a:rPr lang="en-US" dirty="0" smtClean="0"/>
              <a:t>oot folder</a:t>
            </a:r>
            <a:endParaRPr lang="en-US" dirty="0"/>
          </a:p>
          <a:p>
            <a:endParaRPr lang="en-US" dirty="0"/>
          </a:p>
          <a:p>
            <a:endParaRPr lang="en-US" dirty="0" smtClean="0"/>
          </a:p>
        </p:txBody>
      </p:sp>
    </p:spTree>
    <p:extLst>
      <p:ext uri="{BB962C8B-B14F-4D97-AF65-F5344CB8AC3E}">
        <p14:creationId xmlns:p14="http://schemas.microsoft.com/office/powerpoint/2010/main" val="34479373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228600" y="1295401"/>
            <a:ext cx="8382000" cy="6001643"/>
          </a:xfrm>
          <a:prstGeom prst="rect">
            <a:avLst/>
          </a:prstGeom>
          <a:noFill/>
        </p:spPr>
        <p:txBody>
          <a:bodyPr wrap="squar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a:t>
            </a:r>
            <a:r>
              <a:rPr lang="en-US" smtClean="0"/>
              <a:t>&lt;dependency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 – this should get rid of the compile errors</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a:bodyPr>
          <a:lstStyle/>
          <a:p>
            <a:r>
              <a:rPr lang="en-US" dirty="0" smtClean="0"/>
              <a:t>Must be completed individually (but talking</a:t>
            </a:r>
          </a:p>
          <a:p>
            <a:pPr marL="68580" indent="0">
              <a:buNone/>
            </a:pPr>
            <a:r>
              <a:rPr lang="en-US" dirty="0" smtClean="0"/>
              <a:t>With your classmates is encouraged.  Be social, yet don’t cheat)</a:t>
            </a:r>
          </a:p>
          <a:p>
            <a:r>
              <a:rPr lang="en-US" dirty="0" smtClean="0"/>
              <a:t>Must be handed in before the due date and time</a:t>
            </a:r>
          </a:p>
          <a:p>
            <a:r>
              <a:rPr lang="en-US" dirty="0" smtClean="0"/>
              <a:t>Assigment#1 – Assignment#11 … see the download via </a:t>
            </a:r>
            <a:r>
              <a:rPr lang="en-US" dirty="0" err="1" smtClean="0"/>
              <a:t>Git</a:t>
            </a:r>
            <a:r>
              <a:rPr lang="en-US" dirty="0" smtClean="0"/>
              <a:t> (more on </a:t>
            </a:r>
            <a:r>
              <a:rPr lang="en-US" dirty="0" err="1" smtClean="0"/>
              <a:t>Git</a:t>
            </a:r>
            <a:r>
              <a:rPr lang="en-US" dirty="0" smtClean="0"/>
              <a:t> in 4 slides)</a:t>
            </a:r>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6" name="TextBox 5"/>
          <p:cNvSpPr txBox="1"/>
          <p:nvPr/>
        </p:nvSpPr>
        <p:spPr>
          <a:xfrm>
            <a:off x="990601" y="1981200"/>
            <a:ext cx="7467599" cy="2308324"/>
          </a:xfrm>
          <a:prstGeom prst="rect">
            <a:avLst/>
          </a:prstGeom>
          <a:noFill/>
        </p:spPr>
        <p:txBody>
          <a:bodyPr wrap="square" rtlCol="0">
            <a:spAutoFit/>
          </a:bodyPr>
          <a:lstStyle/>
          <a:p>
            <a:r>
              <a:rPr lang="en-US" dirty="0"/>
              <a:t>&lt;dependency&gt;</a:t>
            </a:r>
          </a:p>
          <a:p>
            <a:r>
              <a:rPr lang="en-US" dirty="0"/>
              <a:t>&lt;</a:t>
            </a:r>
            <a:r>
              <a:rPr lang="en-US" dirty="0" err="1"/>
              <a:t>groupId</a:t>
            </a:r>
            <a:r>
              <a:rPr lang="en-US" dirty="0"/>
              <a:t>&gt;</a:t>
            </a:r>
            <a:r>
              <a:rPr lang="en-US" dirty="0" err="1"/>
              <a:t>com.fasterxml.jackson.dataformat</a:t>
            </a:r>
            <a:r>
              <a:rPr lang="en-US" dirty="0"/>
              <a:t>&lt;/</a:t>
            </a:r>
            <a:r>
              <a:rPr lang="en-US" dirty="0" err="1"/>
              <a:t>groupId</a:t>
            </a:r>
            <a:r>
              <a:rPr lang="en-US" dirty="0"/>
              <a:t>&gt;</a:t>
            </a:r>
          </a:p>
          <a:p>
            <a:r>
              <a:rPr lang="en-US" dirty="0"/>
              <a:t>&lt;</a:t>
            </a:r>
            <a:r>
              <a:rPr lang="en-US" dirty="0" err="1"/>
              <a:t>artifactId</a:t>
            </a:r>
            <a:r>
              <a:rPr lang="en-US" dirty="0"/>
              <a:t>&gt;</a:t>
            </a:r>
            <a:r>
              <a:rPr lang="en-US" u="sng" dirty="0" err="1"/>
              <a:t>jackson</a:t>
            </a:r>
            <a:r>
              <a:rPr lang="en-US" u="sng" dirty="0"/>
              <a:t>-</a:t>
            </a:r>
            <a:r>
              <a:rPr lang="en-US" u="sng" dirty="0" err="1"/>
              <a:t>dataformat</a:t>
            </a:r>
            <a:r>
              <a:rPr lang="en-US" u="sng" dirty="0"/>
              <a:t>-xml&lt;/</a:t>
            </a:r>
            <a:r>
              <a:rPr lang="en-US" u="sng" dirty="0" err="1"/>
              <a:t>artifactId</a:t>
            </a:r>
            <a:r>
              <a:rPr lang="en-US" u="sng" dirty="0"/>
              <a:t>&gt;</a:t>
            </a:r>
          </a:p>
          <a:p>
            <a:r>
              <a:rPr lang="en-US" dirty="0"/>
              <a:t>&lt;version&gt;2.4.0&lt;/version&gt;</a:t>
            </a:r>
          </a:p>
          <a:p>
            <a:r>
              <a:rPr lang="en-US"/>
              <a:t>&lt;/dependency&gt;</a:t>
            </a:r>
            <a:endParaRPr lang="en-US" dirty="0"/>
          </a:p>
        </p:txBody>
      </p:sp>
    </p:spTree>
    <p:extLst>
      <p:ext uri="{BB962C8B-B14F-4D97-AF65-F5344CB8AC3E}">
        <p14:creationId xmlns:p14="http://schemas.microsoft.com/office/powerpoint/2010/main" val="1016834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Rectangle 3"/>
          <p:cNvSpPr/>
          <p:nvPr/>
        </p:nvSpPr>
        <p:spPr>
          <a:xfrm>
            <a:off x="609600" y="1371600"/>
            <a:ext cx="7379393" cy="3416320"/>
          </a:xfrm>
          <a:prstGeom prst="rect">
            <a:avLst/>
          </a:prstGeom>
        </p:spPr>
        <p:txBody>
          <a:bodyPr wrap="square">
            <a:spAutoFit/>
          </a:bodyPr>
          <a:lstStyle/>
          <a:p>
            <a:r>
              <a:rPr lang="en-US" dirty="0" smtClean="0"/>
              <a:t>Assignment 5</a:t>
            </a:r>
          </a:p>
          <a:p>
            <a:r>
              <a:rPr lang="en-US" dirty="0" smtClean="0"/>
              <a:t>Download various Java libraries</a:t>
            </a:r>
          </a:p>
          <a:p>
            <a:r>
              <a:rPr lang="en-US" dirty="0" smtClean="0"/>
              <a:t>And try them out ;)</a:t>
            </a:r>
          </a:p>
          <a:p>
            <a:r>
              <a:rPr lang="en-US" dirty="0" smtClean="0"/>
              <a:t>Study for midterm!!!!!!!</a:t>
            </a:r>
          </a:p>
          <a:p>
            <a:r>
              <a:rPr lang="en-US" dirty="0" smtClean="0"/>
              <a:t>Hint – I put </a:t>
            </a:r>
            <a:r>
              <a:rPr lang="en-US" dirty="0" err="1" smtClean="0"/>
              <a:t>easter</a:t>
            </a:r>
            <a:r>
              <a:rPr lang="en-US" dirty="0" smtClean="0"/>
              <a:t> eggs in my</a:t>
            </a:r>
          </a:p>
          <a:p>
            <a:r>
              <a:rPr lang="en-US" dirty="0" smtClean="0"/>
              <a:t>Comp2613 project repo … hint: Wow</a:t>
            </a:r>
          </a:p>
          <a:p>
            <a:r>
              <a:rPr lang="en-US" dirty="0" smtClean="0"/>
              <a:t>Next class – half the class (beginning of the class will</a:t>
            </a:r>
          </a:p>
          <a:p>
            <a:r>
              <a:rPr lang="en-US" dirty="0" smtClean="0"/>
              <a:t>Be a lecture on Swing) and the other half will be </a:t>
            </a:r>
            <a:r>
              <a:rPr lang="en-US" smtClean="0"/>
              <a:t>the midterm</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about building Swing apps</a:t>
            </a:r>
            <a:endParaRPr lang="en-US" dirty="0"/>
          </a:p>
        </p:txBody>
      </p:sp>
      <p:sp>
        <p:nvSpPr>
          <p:cNvPr id="3" name="Content Placeholder 2"/>
          <p:cNvSpPr>
            <a:spLocks noGrp="1"/>
          </p:cNvSpPr>
          <p:nvPr>
            <p:ph idx="1"/>
          </p:nvPr>
        </p:nvSpPr>
        <p:spPr/>
        <p:txBody>
          <a:bodyPr/>
          <a:lstStyle/>
          <a:p>
            <a:r>
              <a:rPr lang="en-US" dirty="0" smtClean="0"/>
              <a:t>Download Windows Builder Plugin</a:t>
            </a:r>
          </a:p>
          <a:p>
            <a:r>
              <a:rPr lang="en-US" dirty="0">
                <a:hlinkClick r:id="rId2"/>
              </a:rPr>
              <a:t>http://download.eclipse.org/windowbuilder/WB/release/R201309271200/4.3</a:t>
            </a:r>
            <a:r>
              <a:rPr lang="en-US" dirty="0" smtClean="0">
                <a:hlinkClick r:id="rId2"/>
              </a:rPr>
              <a:t>/</a:t>
            </a:r>
            <a:endParaRPr lang="en-US" dirty="0" smtClean="0"/>
          </a:p>
          <a:p>
            <a:r>
              <a:rPr lang="en-US" dirty="0" smtClean="0"/>
              <a:t>See: ca.bcit.comp2613.coursematerial.day06.</a:t>
            </a:r>
            <a:r>
              <a:rPr lang="en-US" dirty="0"/>
              <a:t> </a:t>
            </a:r>
            <a:r>
              <a:rPr lang="en-US" dirty="0" err="1"/>
              <a:t>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67</a:t>
            </a:fld>
            <a:endParaRPr lang="en-US"/>
          </a:p>
        </p:txBody>
      </p:sp>
    </p:spTree>
    <p:extLst>
      <p:ext uri="{BB962C8B-B14F-4D97-AF65-F5344CB8AC3E}">
        <p14:creationId xmlns:p14="http://schemas.microsoft.com/office/powerpoint/2010/main" val="42633916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371601" y="2057400"/>
            <a:ext cx="7010400" cy="1569660"/>
          </a:xfrm>
          <a:prstGeom prst="rect">
            <a:avLst/>
          </a:prstGeom>
          <a:noFill/>
        </p:spPr>
        <p:txBody>
          <a:bodyPr wrap="square" rtlCol="0">
            <a:spAutoFit/>
          </a:bodyPr>
          <a:lstStyle/>
          <a:p>
            <a:r>
              <a:rPr lang="en-US" dirty="0" smtClean="0"/>
              <a:t>Assignment6</a:t>
            </a:r>
          </a:p>
          <a:p>
            <a:r>
              <a:rPr lang="en-US" dirty="0" smtClean="0"/>
              <a:t>See if you can run my application first.  If so, copy and paste as much from my app to yours, but obviously changing your “</a:t>
            </a:r>
            <a:r>
              <a:rPr lang="en-US" dirty="0" err="1" smtClean="0"/>
              <a:t>model”class</a:t>
            </a:r>
            <a:endParaRPr lang="en-US" dirty="0" smtClean="0"/>
          </a:p>
        </p:txBody>
      </p:sp>
    </p:spTree>
    <p:extLst>
      <p:ext uri="{BB962C8B-B14F-4D97-AF65-F5344CB8AC3E}">
        <p14:creationId xmlns:p14="http://schemas.microsoft.com/office/powerpoint/2010/main" val="38536387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69</a:t>
            </a:fld>
            <a:endParaRPr lang="en-CA"/>
          </a:p>
        </p:txBody>
      </p:sp>
      <p:sp>
        <p:nvSpPr>
          <p:cNvPr id="4" name="TextBox 3"/>
          <p:cNvSpPr txBox="1"/>
          <p:nvPr/>
        </p:nvSpPr>
        <p:spPr>
          <a:xfrm>
            <a:off x="2362200" y="2438400"/>
            <a:ext cx="5884944" cy="1938992"/>
          </a:xfrm>
          <a:prstGeom prst="rect">
            <a:avLst/>
          </a:prstGeom>
          <a:noFill/>
        </p:spPr>
        <p:txBody>
          <a:bodyPr wrap="none" rtlCol="0">
            <a:spAutoFit/>
          </a:bodyPr>
          <a:lstStyle/>
          <a:p>
            <a:r>
              <a:rPr lang="en-US" dirty="0" smtClean="0"/>
              <a:t>This 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Scene Builder</a:t>
            </a:r>
          </a:p>
          <a:p>
            <a:r>
              <a:rPr lang="en-US" dirty="0" smtClean="0"/>
              <a:t>Browser (I like FF ;))</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where the course becomes … “your” project</a:t>
            </a:r>
            <a:endParaRPr lang="en-US" dirty="0"/>
          </a:p>
        </p:txBody>
      </p:sp>
      <p:sp>
        <p:nvSpPr>
          <p:cNvPr id="3" name="Content Placeholder 2"/>
          <p:cNvSpPr>
            <a:spLocks noGrp="1"/>
          </p:cNvSpPr>
          <p:nvPr>
            <p:ph idx="1"/>
          </p:nvPr>
        </p:nvSpPr>
        <p:spPr>
          <a:xfrm>
            <a:off x="533400" y="2438400"/>
            <a:ext cx="8153400" cy="3917160"/>
          </a:xfrm>
        </p:spPr>
        <p:txBody>
          <a:bodyPr/>
          <a:lstStyle/>
          <a:p>
            <a:r>
              <a:rPr lang="en-US" dirty="0" smtClean="0"/>
              <a:t>Each project may use different Swing widgets.  </a:t>
            </a:r>
            <a:r>
              <a:rPr lang="en-US" dirty="0"/>
              <a:t>E</a:t>
            </a:r>
            <a:r>
              <a:rPr lang="en-US" dirty="0" smtClean="0"/>
              <a:t>xperiment and have fun.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70</a:t>
            </a:fld>
            <a:endParaRPr lang="en-US"/>
          </a:p>
        </p:txBody>
      </p:sp>
    </p:spTree>
    <p:extLst>
      <p:ext uri="{BB962C8B-B14F-4D97-AF65-F5344CB8AC3E}">
        <p14:creationId xmlns:p14="http://schemas.microsoft.com/office/powerpoint/2010/main" val="15266183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of Review</a:t>
            </a:r>
            <a:endParaRPr lang="en-US" dirty="0"/>
          </a:p>
        </p:txBody>
      </p:sp>
      <p:sp>
        <p:nvSpPr>
          <p:cNvPr id="3" name="Content Placeholder 2"/>
          <p:cNvSpPr>
            <a:spLocks noGrp="1"/>
          </p:cNvSpPr>
          <p:nvPr>
            <p:ph idx="1"/>
          </p:nvPr>
        </p:nvSpPr>
        <p:spPr/>
        <p:txBody>
          <a:bodyPr>
            <a:normAutofit fontScale="47500" lnSpcReduction="20000"/>
          </a:bodyPr>
          <a:lstStyle/>
          <a:p>
            <a:r>
              <a:rPr lang="en-US" dirty="0" err="1" smtClean="0"/>
              <a:t>Git</a:t>
            </a:r>
            <a:r>
              <a:rPr lang="en-US" dirty="0" smtClean="0"/>
              <a:t> – love it or hate it.  No matter how good of a programmer you are – if you can’t hand-in/merge your code, you’re not very useful to the team as a programmer.  </a:t>
            </a:r>
            <a:r>
              <a:rPr lang="en-US" dirty="0" err="1" smtClean="0"/>
              <a:t>Unsubmitted</a:t>
            </a:r>
            <a:r>
              <a:rPr lang="en-US" dirty="0" smtClean="0"/>
              <a:t> code is useless code (not a learning outcome for this course – then again it was the same jury that voted that Swing *IS* a learning outcome for this course and this course is a *core* course for the CST program)</a:t>
            </a:r>
          </a:p>
          <a:p>
            <a:r>
              <a:rPr lang="en-US" dirty="0" smtClean="0"/>
              <a:t>Another popular SCM is SVN.  Anyone want to see a demo?  The combo of SVN/</a:t>
            </a:r>
            <a:r>
              <a:rPr lang="en-US" dirty="0" err="1" smtClean="0"/>
              <a:t>Git</a:t>
            </a:r>
            <a:r>
              <a:rPr lang="en-US" dirty="0" smtClean="0"/>
              <a:t> use probably constitutes &gt; 75% of all the combined repositories in the open source world.  </a:t>
            </a:r>
            <a:r>
              <a:rPr lang="en-US" dirty="0" err="1" smtClean="0"/>
              <a:t>Git</a:t>
            </a:r>
            <a:r>
              <a:rPr lang="en-US" dirty="0" smtClean="0"/>
              <a:t> has more features by far than SVN.  Also </a:t>
            </a:r>
            <a:r>
              <a:rPr lang="en-US" dirty="0" err="1" smtClean="0"/>
              <a:t>Git</a:t>
            </a:r>
            <a:r>
              <a:rPr lang="en-US" dirty="0" smtClean="0"/>
              <a:t> has pretty popular Hosting Site.  Its called </a:t>
            </a:r>
            <a:r>
              <a:rPr lang="en-US" dirty="0" err="1" smtClean="0"/>
              <a:t>GitHub</a:t>
            </a:r>
            <a:r>
              <a:rPr lang="en-US" dirty="0" smtClean="0"/>
              <a:t> ;)  There is *NO* such thing as </a:t>
            </a:r>
            <a:r>
              <a:rPr lang="en-US" dirty="0" err="1" smtClean="0"/>
              <a:t>SVNHub</a:t>
            </a:r>
            <a:r>
              <a:rPr lang="en-US" dirty="0" smtClean="0"/>
              <a:t>.  </a:t>
            </a:r>
            <a:r>
              <a:rPr lang="en-US" dirty="0" err="1" smtClean="0"/>
              <a:t>Git</a:t>
            </a:r>
            <a:r>
              <a:rPr lang="en-US" dirty="0" smtClean="0"/>
              <a:t> FTW (For The Win)?  Also </a:t>
            </a:r>
            <a:r>
              <a:rPr lang="en-US" dirty="0" err="1" smtClean="0"/>
              <a:t>GitHub</a:t>
            </a:r>
            <a:r>
              <a:rPr lang="en-US" dirty="0" smtClean="0"/>
              <a:t> has something called </a:t>
            </a:r>
            <a:r>
              <a:rPr lang="en-US" dirty="0" err="1" smtClean="0"/>
              <a:t>GitPages</a:t>
            </a:r>
            <a:r>
              <a:rPr lang="en-US" dirty="0" smtClean="0"/>
              <a:t> (you’ll be using this later on, but anyone want to see it)?</a:t>
            </a:r>
          </a:p>
          <a:p>
            <a:r>
              <a:rPr lang="en-US" dirty="0" smtClean="0"/>
              <a:t>You also learned a bit about Comparators.  </a:t>
            </a:r>
            <a:r>
              <a:rPr lang="en-US" smtClean="0"/>
              <a:t>In hindsight, </a:t>
            </a:r>
            <a:r>
              <a:rPr lang="en-US" dirty="0" smtClean="0"/>
              <a:t>Comparators are pretty much useless (same jury that decided Swing was core to this course, that decided Comparators should be a learning outcome).  I’ve been programming Java for over 10years.  I’ve only used Comparators *maybe* 3 or 4 times ever?  Comparison on the server is best done with a DB.  On the client-side, use </a:t>
            </a:r>
            <a:r>
              <a:rPr lang="en-US" dirty="0" err="1" smtClean="0"/>
              <a:t>jQuery</a:t>
            </a:r>
            <a:r>
              <a:rPr lang="en-US" dirty="0" smtClean="0"/>
              <a:t>.</a:t>
            </a:r>
          </a:p>
          <a:p>
            <a:r>
              <a:rPr lang="en-US" dirty="0" smtClean="0"/>
              <a:t>Code conventions.  My bad, I didn’t really talk about this too much.  I seem to see quite a bit of package names with mixed case.  Proper convention is lowercase.  Also try to use a FULLY qualified package name.  i.e. “</a:t>
            </a:r>
            <a:r>
              <a:rPr lang="en-US" dirty="0" err="1" smtClean="0"/>
              <a:t>ca.bcit.xxxx</a:t>
            </a:r>
            <a:r>
              <a:rPr lang="en-US" dirty="0" smtClean="0"/>
              <a:t>”  Take a look at some libraries (say … under Maven dependencies) and see what names they use.  </a:t>
            </a:r>
          </a:p>
          <a:p>
            <a:pPr lvl="1"/>
            <a:r>
              <a:rPr lang="en-US" dirty="0" smtClean="0"/>
              <a:t>Package name such as “a00788076” is a poor name.  </a:t>
            </a:r>
          </a:p>
          <a:p>
            <a:pPr lvl="1"/>
            <a:r>
              <a:rPr lang="en-US" dirty="0" smtClean="0"/>
              <a:t>Also member variables should NOT start with “_” (underscore)</a:t>
            </a:r>
          </a:p>
          <a:p>
            <a:pPr lvl="2"/>
            <a:r>
              <a:rPr lang="en-US" dirty="0" smtClean="0"/>
              <a:t>(you’d be surprised that some students *AND* teachers break the above 2 points)</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71</a:t>
            </a:fld>
            <a:endParaRPr lang="en-US"/>
          </a:p>
        </p:txBody>
      </p:sp>
    </p:spTree>
    <p:extLst>
      <p:ext uri="{BB962C8B-B14F-4D97-AF65-F5344CB8AC3E}">
        <p14:creationId xmlns:p14="http://schemas.microsoft.com/office/powerpoint/2010/main" val="15149583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of Review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62500" lnSpcReduction="20000"/>
          </a:bodyPr>
          <a:lstStyle/>
          <a:p>
            <a:r>
              <a:rPr lang="en-US" dirty="0"/>
              <a:t>Code conventions.  My bad, I didn’t really talk about this too much.  I seem to see quite a bit of package names with mixed case.  Proper convention is lowercase.  Also try to use a FULLY qualified package name.  i.e. “</a:t>
            </a:r>
            <a:r>
              <a:rPr lang="en-US" dirty="0" err="1"/>
              <a:t>ca.bcit.xxxx</a:t>
            </a:r>
            <a:r>
              <a:rPr lang="en-US" dirty="0"/>
              <a:t>”  Take a look at some libraries (say … under Maven dependencies) and see what names they use.  </a:t>
            </a:r>
          </a:p>
          <a:p>
            <a:pPr lvl="1"/>
            <a:r>
              <a:rPr lang="en-US" dirty="0"/>
              <a:t>Package name such as “a00788076” is a poor name.  </a:t>
            </a:r>
          </a:p>
          <a:p>
            <a:pPr lvl="1"/>
            <a:r>
              <a:rPr lang="en-US" dirty="0"/>
              <a:t>Also member variables should NOT start with “_” (underscore)</a:t>
            </a:r>
          </a:p>
          <a:p>
            <a:pPr lvl="2"/>
            <a:r>
              <a:rPr lang="en-US" dirty="0"/>
              <a:t>(you’d be surprised that some students *AND* teachers break the above 2 points</a:t>
            </a:r>
            <a:r>
              <a:rPr lang="en-US" dirty="0" smtClean="0"/>
              <a:t>)</a:t>
            </a:r>
          </a:p>
          <a:p>
            <a:r>
              <a:rPr lang="en-US" dirty="0" smtClean="0"/>
              <a:t>Maven … serves 2 (maybe more) purposes</a:t>
            </a:r>
          </a:p>
          <a:p>
            <a:pPr lvl="1"/>
            <a:r>
              <a:rPr lang="en-US" dirty="0" smtClean="0"/>
              <a:t>Helps with downloading dependencies.  If you are building a mini-application like </a:t>
            </a:r>
            <a:r>
              <a:rPr lang="en-US" dirty="0" err="1" smtClean="0"/>
              <a:t>HelloWorld</a:t>
            </a:r>
            <a:r>
              <a:rPr lang="en-US" dirty="0" smtClean="0"/>
              <a:t> – who needs libraries right?  In the real world, some projects have hundreds of jar dependencies (it gets quite messy when one library has dependencies on another library which has dependency on another library).  In the beginning of time (the obsolete days), people would download one library at a time and import it into their project.  Those days are long gone</a:t>
            </a:r>
          </a:p>
          <a:p>
            <a:pPr lvl="1"/>
            <a:r>
              <a:rPr lang="en-US" dirty="0" smtClean="0"/>
              <a:t>Maven is also a pretty powerful “package” up tool.  You’ll actually be packaging up your Final Project with Maven as a deliverable to me (or as a demo to your future employer so s/he can see your work)</a:t>
            </a:r>
          </a:p>
          <a:p>
            <a:pPr lvl="2"/>
            <a:endParaRPr lang="en-US" dirty="0"/>
          </a:p>
          <a:p>
            <a:pPr marL="182880" indent="0">
              <a:buNone/>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72</a:t>
            </a:fld>
            <a:endParaRPr lang="en-US"/>
          </a:p>
        </p:txBody>
      </p:sp>
    </p:spTree>
    <p:extLst>
      <p:ext uri="{BB962C8B-B14F-4D97-AF65-F5344CB8AC3E}">
        <p14:creationId xmlns:p14="http://schemas.microsoft.com/office/powerpoint/2010/main" val="19879571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 of Review (</a:t>
            </a:r>
            <a:r>
              <a:rPr lang="en-US" dirty="0" err="1"/>
              <a:t>cont</a:t>
            </a:r>
            <a:r>
              <a:rPr lang="en-US" dirty="0"/>
              <a:t>)</a:t>
            </a:r>
          </a:p>
        </p:txBody>
      </p:sp>
      <p:sp>
        <p:nvSpPr>
          <p:cNvPr id="3" name="Content Placeholder 2"/>
          <p:cNvSpPr>
            <a:spLocks noGrp="1"/>
          </p:cNvSpPr>
          <p:nvPr>
            <p:ph idx="1"/>
          </p:nvPr>
        </p:nvSpPr>
        <p:spPr/>
        <p:txBody>
          <a:bodyPr>
            <a:normAutofit fontScale="55000" lnSpcReduction="20000"/>
          </a:bodyPr>
          <a:lstStyle/>
          <a:p>
            <a:r>
              <a:rPr lang="en-US" dirty="0" smtClean="0"/>
              <a:t>File IO … </a:t>
            </a:r>
            <a:r>
              <a:rPr lang="en-US" dirty="0" err="1" smtClean="0"/>
              <a:t>kinda</a:t>
            </a:r>
            <a:r>
              <a:rPr lang="en-US" dirty="0" smtClean="0"/>
              <a:t> important in Java.  At the end of the day, try to keep use a library to do as much File IO for you.  In hindsight, I just realized, I don’t do that much </a:t>
            </a:r>
            <a:r>
              <a:rPr lang="en-US" dirty="0" err="1" smtClean="0"/>
              <a:t>FileIO</a:t>
            </a:r>
            <a:r>
              <a:rPr lang="en-US" dirty="0" smtClean="0"/>
              <a:t> myself period with Java.  All my logging to a file is done via Log4J.  When I really need to persist large chunks of data, I use a DB.</a:t>
            </a:r>
          </a:p>
          <a:p>
            <a:r>
              <a:rPr lang="en-US" dirty="0" smtClean="0"/>
              <a:t>Log4j … a very common logging tool used in the real world.  Quite important ;)</a:t>
            </a:r>
          </a:p>
          <a:p>
            <a:r>
              <a:rPr lang="en-US" dirty="0" smtClean="0"/>
              <a:t>Java &lt;-&gt; JSON conversion (Jackson).  The more I think about it, the more important it is.  I know I spent more time talk about </a:t>
            </a:r>
            <a:r>
              <a:rPr lang="en-US" strike="sngStrike" dirty="0" smtClean="0"/>
              <a:t>useless</a:t>
            </a:r>
            <a:r>
              <a:rPr lang="en-US" dirty="0" smtClean="0"/>
              <a:t> things like Comparators.  But in truth, JSON (and XML) is a pretty important concept in the real world.  Look at Google (or </a:t>
            </a:r>
            <a:r>
              <a:rPr lang="en-US" dirty="0" err="1" smtClean="0"/>
              <a:t>Wowhead</a:t>
            </a:r>
            <a:r>
              <a:rPr lang="en-US" dirty="0" smtClean="0"/>
              <a:t> if you are a </a:t>
            </a:r>
            <a:r>
              <a:rPr lang="en-US" dirty="0" err="1" smtClean="0"/>
              <a:t>Warcraft</a:t>
            </a:r>
            <a:r>
              <a:rPr lang="en-US" dirty="0" smtClean="0"/>
              <a:t> gamer) for example.  Type in a search world, and turn on the trace (say Firebug).  What do you see going through as HTTP traffic?  -  answer: JSON.  JSON serialization (serialization is just a fancy word for binding or transformation or conversion) is FUNDAMENTAL in any work you do with Web2.0 Single Page Applications (if you never heard of AJAX, good idea to read up about it – probably more important than this course outline period ;))</a:t>
            </a:r>
          </a:p>
          <a:p>
            <a:r>
              <a:rPr lang="en-US" dirty="0" smtClean="0"/>
              <a:t>Even if you never intend on using Java + Web together, JSON is a GREAT reporting format).  Format you say?  Some of you may have used that obfuscated </a:t>
            </a:r>
            <a:r>
              <a:rPr lang="en-US" dirty="0" err="1" smtClean="0"/>
              <a:t>printf</a:t>
            </a:r>
            <a:r>
              <a:rPr lang="en-US" dirty="0" smtClean="0"/>
              <a:t> (</a:t>
            </a:r>
            <a:r>
              <a:rPr lang="en-US" dirty="0" err="1" smtClean="0"/>
              <a:t>System.out.printlnf</a:t>
            </a:r>
            <a:r>
              <a:rPr lang="en-US" dirty="0"/>
              <a:t> </a:t>
            </a:r>
            <a:r>
              <a:rPr lang="en-US" dirty="0" smtClean="0"/>
              <a:t>or in some other language like C).  This is obsolete.  Remember </a:t>
            </a:r>
            <a:r>
              <a:rPr lang="en-US" dirty="0" err="1" smtClean="0"/>
              <a:t>toString</a:t>
            </a:r>
            <a:r>
              <a:rPr lang="en-US" dirty="0" smtClean="0"/>
              <a:t>() ?  What if you add another member variable to your class.  Do you have to update your </a:t>
            </a:r>
            <a:r>
              <a:rPr lang="en-US" dirty="0" err="1" smtClean="0"/>
              <a:t>toString</a:t>
            </a:r>
            <a:r>
              <a:rPr lang="en-US" dirty="0" smtClean="0"/>
              <a:t>() method</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73</a:t>
            </a:fld>
            <a:endParaRPr lang="en-US"/>
          </a:p>
        </p:txBody>
      </p:sp>
    </p:spTree>
    <p:extLst>
      <p:ext uri="{BB962C8B-B14F-4D97-AF65-F5344CB8AC3E}">
        <p14:creationId xmlns:p14="http://schemas.microsoft.com/office/powerpoint/2010/main" val="37927239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common question I’ve been asked so far</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Will it be on the Final?</a:t>
            </a:r>
          </a:p>
          <a:p>
            <a:pPr lvl="1"/>
            <a:r>
              <a:rPr lang="en-US" dirty="0" smtClean="0"/>
              <a:t>2 part answer to that.  Let’s say you ace the final (which is quite possible in my class) and eventually achieve a certification (in the form of paper) from BCIT.  My question back: what asset do you have to show to your future employer besides that piece of paper?</a:t>
            </a:r>
          </a:p>
          <a:p>
            <a:pPr lvl="1"/>
            <a:r>
              <a:rPr lang="en-US" dirty="0" smtClean="0"/>
              <a:t>Second part of that question (in case you didn’t like my first part).  If you read my hints carefully and snoop around the course repository, all your questions to the final will be found.</a:t>
            </a:r>
          </a:p>
          <a:p>
            <a:pPr lvl="1"/>
            <a:endParaRPr lang="en-US" dirty="0" smtClean="0"/>
          </a:p>
          <a:p>
            <a:pPr lvl="1"/>
            <a:r>
              <a:rPr lang="en-US" dirty="0" smtClean="0"/>
              <a:t>What’s the real asset of this course?</a:t>
            </a:r>
          </a:p>
          <a:p>
            <a:pPr lvl="2"/>
            <a:r>
              <a:rPr lang="en-US" dirty="0" smtClean="0"/>
              <a:t>I believe that BCIT should try helping students build a portfolio.  A piece of paper at the end says something, but a portfolio says something MUCH </a:t>
            </a:r>
            <a:r>
              <a:rPr lang="en-US" dirty="0" err="1" smtClean="0"/>
              <a:t>MUCH</a:t>
            </a:r>
            <a:r>
              <a:rPr lang="en-US" dirty="0" smtClean="0"/>
              <a:t> more.</a:t>
            </a:r>
          </a:p>
          <a:p>
            <a:pPr lvl="2"/>
            <a:r>
              <a:rPr lang="en-US" dirty="0" smtClean="0"/>
              <a:t>It would be great if you could walk away from each course with a finished product that you can demo to your employer. </a:t>
            </a:r>
          </a:p>
          <a:p>
            <a:pPr lvl="2"/>
            <a:r>
              <a:rPr lang="en-US" dirty="0" smtClean="0"/>
              <a:t>My attempt (and I apologize profusely if I did a bad job at this), is for you to build a project you can show your future employer.  S/he will download your application (via </a:t>
            </a:r>
            <a:r>
              <a:rPr lang="en-US" dirty="0" err="1" smtClean="0"/>
              <a:t>GitHub</a:t>
            </a:r>
            <a:r>
              <a:rPr lang="en-US" dirty="0" smtClean="0"/>
              <a:t> + </a:t>
            </a:r>
            <a:r>
              <a:rPr lang="en-US" dirty="0" err="1" smtClean="0"/>
              <a:t>GitHub</a:t>
            </a:r>
            <a:r>
              <a:rPr lang="en-US" dirty="0" smtClean="0"/>
              <a:t> Pages) and be able to</a:t>
            </a:r>
          </a:p>
          <a:p>
            <a:pPr lvl="3"/>
            <a:r>
              <a:rPr lang="en-US" dirty="0" smtClean="0"/>
              <a:t>Play around with it</a:t>
            </a:r>
          </a:p>
          <a:p>
            <a:pPr lvl="3"/>
            <a:r>
              <a:rPr lang="en-US" dirty="0" smtClean="0"/>
              <a:t>See your DB Schema (via the H2 Console) – Yup if you want to show your DB skills, this is a good place to do it!!!</a:t>
            </a:r>
          </a:p>
          <a:p>
            <a:pPr lvl="3"/>
            <a:r>
              <a:rPr lang="en-US" dirty="0" smtClean="0"/>
              <a:t>See your code</a:t>
            </a:r>
          </a:p>
          <a:p>
            <a:pPr lvl="3"/>
            <a:r>
              <a:rPr lang="en-US" dirty="0" smtClean="0"/>
              <a:t>See your comments / documentation (index.html (yup!!), changes.html).  Show off your HTML / documentation skills here if you want ;)</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74</a:t>
            </a:fld>
            <a:endParaRPr lang="en-US"/>
          </a:p>
        </p:txBody>
      </p:sp>
    </p:spTree>
    <p:extLst>
      <p:ext uri="{BB962C8B-B14F-4D97-AF65-F5344CB8AC3E}">
        <p14:creationId xmlns:p14="http://schemas.microsoft.com/office/powerpoint/2010/main" val="42166739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Anything you want to ask?</a:t>
            </a:r>
            <a:endParaRPr lang="en-US" dirty="0"/>
          </a:p>
        </p:txBody>
      </p:sp>
      <p:sp>
        <p:nvSpPr>
          <p:cNvPr id="3" name="Content Placeholder 2"/>
          <p:cNvSpPr>
            <a:spLocks noGrp="1"/>
          </p:cNvSpPr>
          <p:nvPr>
            <p:ph idx="1"/>
          </p:nvPr>
        </p:nvSpPr>
        <p:spPr/>
        <p:txBody>
          <a:bodyPr/>
          <a:lstStyle/>
          <a:p>
            <a:r>
              <a:rPr lang="en-US" dirty="0" smtClean="0"/>
              <a:t>Politics?</a:t>
            </a:r>
          </a:p>
          <a:p>
            <a:r>
              <a:rPr lang="en-US" dirty="0" smtClean="0"/>
              <a:t>Java questions?</a:t>
            </a:r>
          </a:p>
          <a:p>
            <a:r>
              <a:rPr lang="en-US" dirty="0" smtClean="0"/>
              <a:t>Here’s your chance to ask</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75</a:t>
            </a:fld>
            <a:endParaRPr lang="en-US"/>
          </a:p>
        </p:txBody>
      </p:sp>
    </p:spTree>
    <p:extLst>
      <p:ext uri="{BB962C8B-B14F-4D97-AF65-F5344CB8AC3E}">
        <p14:creationId xmlns:p14="http://schemas.microsoft.com/office/powerpoint/2010/main" val="7087029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7</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76</a:t>
            </a:fld>
            <a:endParaRPr lang="en-US"/>
          </a:p>
        </p:txBody>
      </p:sp>
    </p:spTree>
    <p:extLst>
      <p:ext uri="{BB962C8B-B14F-4D97-AF65-F5344CB8AC3E}">
        <p14:creationId xmlns:p14="http://schemas.microsoft.com/office/powerpoint/2010/main" val="30945781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77</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Assignment8</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 JPA / ORM</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There is the long version and then the short version</a:t>
            </a:r>
          </a:p>
          <a:p>
            <a:r>
              <a:rPr lang="en-US" dirty="0" smtClean="0"/>
              <a:t>Vanilla JDBC Java </a:t>
            </a:r>
            <a:r>
              <a:rPr lang="en-US" dirty="0" err="1" smtClean="0"/>
              <a:t>DataBase</a:t>
            </a:r>
            <a:r>
              <a:rPr lang="en-US" dirty="0" smtClean="0"/>
              <a:t> Connectivity – if you can avoid programming with vanilla JDBC directly, that’s a good thing</a:t>
            </a:r>
          </a:p>
          <a:p>
            <a:r>
              <a:rPr lang="en-US" dirty="0" smtClean="0"/>
              <a:t>See </a:t>
            </a:r>
            <a:r>
              <a:rPr lang="en-US" dirty="0" err="1" smtClean="0"/>
              <a:t>VanillaJDBC</a:t>
            </a:r>
            <a:r>
              <a:rPr lang="en-US" dirty="0"/>
              <a:t> </a:t>
            </a:r>
            <a:r>
              <a:rPr lang="en-US" dirty="0" smtClean="0"/>
              <a:t>(in the obsolete package)</a:t>
            </a:r>
          </a:p>
          <a:p>
            <a:r>
              <a:rPr lang="en-US" dirty="0" smtClean="0"/>
              <a:t>Vanilla JDBC (Java DB Connectivity) was the original programming </a:t>
            </a:r>
            <a:r>
              <a:rPr lang="en-US" dirty="0"/>
              <a:t>strategy (oh, its not that old – only 15 years old – sarcasm intended) on </a:t>
            </a:r>
            <a:r>
              <a:rPr lang="en-US" dirty="0" smtClean="0"/>
              <a:t>how to connect to the DBs</a:t>
            </a:r>
          </a:p>
          <a:p>
            <a:r>
              <a:rPr lang="en-US" dirty="0" smtClean="0"/>
              <a:t>SOMEHOW – this JDBC one day lecture got slipped into this course.  My GUT feel is that someone decided to recycle their Vanilla JDBC material (material written 10+ years ago) and use this as filler material.</a:t>
            </a:r>
          </a:p>
          <a:p>
            <a:r>
              <a:rPr lang="en-US" dirty="0" smtClean="0"/>
              <a:t>The GOOD news is that, the curriculum states that JDBC should be taught … but not how  - pronounced as: </a:t>
            </a:r>
            <a:r>
              <a:rPr lang="en-US" dirty="0" err="1" smtClean="0"/>
              <a:t>gotta</a:t>
            </a:r>
            <a:r>
              <a:rPr lang="en-US" dirty="0" smtClean="0"/>
              <a:t> love loopholes ;)</a:t>
            </a:r>
          </a:p>
          <a:p>
            <a:r>
              <a:rPr lang="en-US" dirty="0" smtClean="0"/>
              <a:t>ORM is EASIER to learn because it doesn’t require you to write SQL (or so that’s the theory …)</a:t>
            </a:r>
          </a:p>
          <a:p>
            <a:r>
              <a:rPr lang="en-US" dirty="0" smtClean="0"/>
              <a:t>ORM -&gt; Object Relational Mapping.  Means transforming a Java Data Model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78</a:t>
            </a:fld>
            <a:endParaRPr lang="en-US"/>
          </a:p>
        </p:txBody>
      </p:sp>
    </p:spTree>
    <p:extLst>
      <p:ext uri="{BB962C8B-B14F-4D97-AF65-F5344CB8AC3E}">
        <p14:creationId xmlns:p14="http://schemas.microsoft.com/office/powerpoint/2010/main" val="41840310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 Annotation heavy</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ORM in Java == JPA (</a:t>
            </a:r>
            <a:r>
              <a:rPr lang="en-US" b="1" i="1" dirty="0">
                <a:hlinkClick r:id="rId2"/>
              </a:rPr>
              <a:t>Java Persistence </a:t>
            </a:r>
            <a:r>
              <a:rPr lang="en-US" b="1" i="1" dirty="0" smtClean="0">
                <a:hlinkClick r:id="rId2"/>
              </a:rPr>
              <a:t>API</a:t>
            </a:r>
            <a:r>
              <a:rPr lang="en-US" dirty="0" smtClean="0"/>
              <a:t>) … that’s what tools are for right?</a:t>
            </a:r>
          </a:p>
          <a:p>
            <a:r>
              <a:rPr lang="en-US" b="1" dirty="0" smtClean="0"/>
              <a:t>JPA is an API</a:t>
            </a:r>
          </a:p>
          <a:p>
            <a:r>
              <a:rPr lang="en-US" b="1" dirty="0" smtClean="0"/>
              <a:t>Implementations: Spring Data and Hibernate</a:t>
            </a:r>
          </a:p>
          <a:p>
            <a:r>
              <a:rPr lang="en-US" b="1" dirty="0" smtClean="0"/>
              <a:t>ORM is also used in other languages such as Ruby (</a:t>
            </a:r>
            <a:r>
              <a:rPr lang="en-US" b="1" dirty="0" err="1" smtClean="0"/>
              <a:t>ActiveRecords</a:t>
            </a:r>
            <a:r>
              <a:rPr lang="en-US" b="1" dirty="0" smtClean="0"/>
              <a:t>), C++ (</a:t>
            </a:r>
            <a:r>
              <a:rPr lang="en-US" b="1" dirty="0" err="1" smtClean="0"/>
              <a:t>nHibernate</a:t>
            </a:r>
            <a:r>
              <a:rPr lang="en-US" b="1" dirty="0" smtClean="0"/>
              <a:t> – which borrows a lot from Java’s Hibernate), </a:t>
            </a:r>
            <a:r>
              <a:rPr lang="en-US" b="1" dirty="0" err="1" smtClean="0"/>
              <a:t>PerlORM</a:t>
            </a:r>
            <a:r>
              <a:rPr lang="en-US" b="1" dirty="0" smtClean="0"/>
              <a:t>, Python (</a:t>
            </a:r>
            <a:r>
              <a:rPr lang="en-US" b="1" dirty="0" err="1" smtClean="0"/>
              <a:t>Django</a:t>
            </a:r>
            <a:r>
              <a:rPr lang="en-US" b="1" dirty="0" smtClean="0"/>
              <a:t>/built-in ORM)</a:t>
            </a:r>
          </a:p>
          <a:p>
            <a:r>
              <a:rPr lang="en-US" b="1" dirty="0" smtClean="0"/>
              <a:t>ORM – is a binding from Java Objects to a Relational DB Table</a:t>
            </a:r>
          </a:p>
          <a:p>
            <a:r>
              <a:rPr lang="en-US" b="1" dirty="0" smtClean="0"/>
              <a:t>Have we seen any other type of Java Bindings?  Hint Jackson.  Java&lt;-&gt;JSON.  Hint: Java&lt;-&gt;XML is any common type of binding.  Not a learning outcome for this course, but extremely important.  How common / important is this type binding?  On a scale from 1 to 10 where 1 is useless (like Swing) and 10 is useful, its about a 8 or 9.  Something like learning Comparator (which is an learning outcome is a 3 out of 10).  Learn your Java &lt;-&gt; Bindings!</a:t>
            </a:r>
            <a:endParaRPr lang="en-US" b="1"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79</a:t>
            </a:fld>
            <a:endParaRPr lang="en-US"/>
          </a:p>
        </p:txBody>
      </p:sp>
    </p:spTree>
    <p:extLst>
      <p:ext uri="{BB962C8B-B14F-4D97-AF65-F5344CB8AC3E}">
        <p14:creationId xmlns:p14="http://schemas.microsoft.com/office/powerpoint/2010/main" val="472122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add the following dependencies</a:t>
            </a:r>
            <a:endParaRPr lang="en-US" dirty="0"/>
          </a:p>
        </p:txBody>
      </p:sp>
      <p:sp>
        <p:nvSpPr>
          <p:cNvPr id="3" name="Content Placeholder 2"/>
          <p:cNvSpPr>
            <a:spLocks noGrp="1"/>
          </p:cNvSpPr>
          <p:nvPr>
            <p:ph idx="1"/>
          </p:nvPr>
        </p:nvSpPr>
        <p:spPr/>
        <p:txBody>
          <a:bodyPr>
            <a:normAutofit fontScale="32500" lnSpcReduction="20000"/>
          </a:bodyPr>
          <a:lstStyle/>
          <a:p>
            <a:endParaRPr lang="en-US" dirty="0" smtClean="0"/>
          </a:p>
          <a:p>
            <a:r>
              <a:rPr lang="en-US" dirty="0" smtClean="0"/>
              <a:t>If all fails, copy my pom.xml</a:t>
            </a:r>
          </a:p>
          <a:p>
            <a:endParaRPr lang="en-US" dirty="0"/>
          </a:p>
          <a:p>
            <a:r>
              <a:rPr lang="en-US" dirty="0" smtClean="0"/>
              <a:t>&lt;</a:t>
            </a:r>
            <a:r>
              <a:rPr lang="en-US" dirty="0"/>
              <a:t>dependency&gt;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&gt;spring-boot-starter-data-</a:t>
            </a:r>
            <a:r>
              <a:rPr lang="en-US" u="sng" dirty="0" err="1"/>
              <a:t>jpa</a:t>
            </a:r>
            <a:r>
              <a:rPr lang="en-US" u="sng" dirty="0"/>
              <a:t>&lt;/</a:t>
            </a:r>
            <a:r>
              <a:rPr lang="en-US" u="sng" dirty="0" err="1"/>
              <a:t>artifactId</a:t>
            </a:r>
            <a:r>
              <a:rPr lang="en-US" u="sng" dirty="0"/>
              <a:t>&gt;</a:t>
            </a:r>
          </a:p>
          <a:p>
            <a:r>
              <a:rPr lang="en-US" dirty="0"/>
              <a:t>&lt;/dependency&gt;</a:t>
            </a:r>
          </a:p>
          <a:p>
            <a:r>
              <a:rPr lang="en-US" dirty="0"/>
              <a:t>&lt;dependency&gt;</a:t>
            </a:r>
          </a:p>
          <a:p>
            <a:r>
              <a:rPr lang="en-US" dirty="0"/>
              <a:t>&lt;</a:t>
            </a:r>
            <a:r>
              <a:rPr lang="en-US" dirty="0" err="1"/>
              <a:t>groupId</a:t>
            </a:r>
            <a:r>
              <a:rPr lang="en-US" dirty="0"/>
              <a:t>&gt;com.h2database&lt;/</a:t>
            </a:r>
            <a:r>
              <a:rPr lang="en-US" dirty="0" err="1"/>
              <a:t>groupId</a:t>
            </a:r>
            <a:r>
              <a:rPr lang="en-US" dirty="0"/>
              <a:t>&gt;</a:t>
            </a:r>
          </a:p>
          <a:p>
            <a:r>
              <a:rPr lang="en-US" dirty="0"/>
              <a:t>&lt;</a:t>
            </a:r>
            <a:r>
              <a:rPr lang="en-US" dirty="0" err="1"/>
              <a:t>artifactId</a:t>
            </a:r>
            <a:r>
              <a:rPr lang="en-US" dirty="0"/>
              <a:t>&gt;h2&lt;/</a:t>
            </a:r>
            <a:r>
              <a:rPr lang="en-US" dirty="0" err="1"/>
              <a:t>artifactId</a:t>
            </a:r>
            <a:r>
              <a:rPr lang="en-US" dirty="0"/>
              <a:t>&gt;</a:t>
            </a:r>
          </a:p>
          <a:p>
            <a:r>
              <a:rPr lang="en-US" dirty="0"/>
              <a:t>&lt;/dependency&gt;</a:t>
            </a:r>
          </a:p>
          <a:p>
            <a:r>
              <a:rPr lang="en-US" dirty="0"/>
              <a:t>&lt;dependency&gt;</a:t>
            </a:r>
          </a:p>
          <a:p>
            <a:r>
              <a:rPr lang="en-US" dirty="0"/>
              <a:t>&lt;</a:t>
            </a:r>
            <a:r>
              <a:rPr lang="en-US" dirty="0" err="1"/>
              <a:t>groupId</a:t>
            </a:r>
            <a:r>
              <a:rPr lang="en-US" dirty="0"/>
              <a:t>&gt;</a:t>
            </a:r>
            <a:r>
              <a:rPr lang="en-US" u="sng" dirty="0" err="1"/>
              <a:t>mysql</a:t>
            </a:r>
            <a:r>
              <a:rPr lang="en-US" u="sng" dirty="0"/>
              <a:t>&lt;/</a:t>
            </a:r>
            <a:r>
              <a:rPr lang="en-US" u="sng" dirty="0" err="1"/>
              <a:t>groupId</a:t>
            </a:r>
            <a:r>
              <a:rPr lang="en-US" u="sng" dirty="0"/>
              <a:t>&gt;</a:t>
            </a:r>
          </a:p>
          <a:p>
            <a:r>
              <a:rPr lang="en-US" dirty="0"/>
              <a:t>&lt;</a:t>
            </a:r>
            <a:r>
              <a:rPr lang="en-US" dirty="0" err="1"/>
              <a:t>artifactId</a:t>
            </a:r>
            <a:r>
              <a:rPr lang="en-US" dirty="0"/>
              <a:t>&gt;</a:t>
            </a:r>
            <a:r>
              <a:rPr lang="en-US" u="sng" dirty="0" err="1"/>
              <a:t>mysql</a:t>
            </a:r>
            <a:r>
              <a:rPr lang="en-US" u="sng" dirty="0"/>
              <a:t>-connector-java&lt;/</a:t>
            </a:r>
            <a:r>
              <a:rPr lang="en-US" u="sng" dirty="0" err="1"/>
              <a:t>artifactId</a:t>
            </a:r>
            <a:r>
              <a:rPr lang="en-US" u="sng" dirty="0"/>
              <a:t>&gt;</a:t>
            </a:r>
          </a:p>
          <a:p>
            <a:r>
              <a:rPr lang="en-US" u="sng" dirty="0"/>
              <a:t>&lt;version&gt;5.1.30&lt;/version&gt;</a:t>
            </a:r>
          </a:p>
          <a:p>
            <a:r>
              <a:rPr lang="en-US" dirty="0"/>
              <a:t>&lt;/dependency&gt;</a:t>
            </a:r>
          </a:p>
          <a:p>
            <a:r>
              <a:rPr lang="en-US" dirty="0"/>
              <a:t>&lt;dependency&gt;</a:t>
            </a:r>
          </a:p>
          <a:p>
            <a:r>
              <a:rPr lang="en-US" dirty="0"/>
              <a:t>&lt;</a:t>
            </a:r>
            <a:r>
              <a:rPr lang="en-US" dirty="0" err="1"/>
              <a:t>groupId</a:t>
            </a:r>
            <a:r>
              <a:rPr lang="en-US" dirty="0"/>
              <a:t>&gt;</a:t>
            </a:r>
            <a:r>
              <a:rPr lang="en-US" dirty="0" err="1"/>
              <a:t>org.hsqldb</a:t>
            </a:r>
            <a:r>
              <a:rPr lang="en-US" dirty="0"/>
              <a:t>&lt;/</a:t>
            </a:r>
            <a:r>
              <a:rPr lang="en-US" dirty="0" err="1"/>
              <a:t>groupId</a:t>
            </a:r>
            <a:r>
              <a:rPr lang="en-US" dirty="0"/>
              <a:t>&gt;</a:t>
            </a:r>
          </a:p>
          <a:p>
            <a:r>
              <a:rPr lang="en-US" dirty="0"/>
              <a:t>&lt;</a:t>
            </a:r>
            <a:r>
              <a:rPr lang="en-US" dirty="0" err="1"/>
              <a:t>artifactId</a:t>
            </a:r>
            <a:r>
              <a:rPr lang="en-US" dirty="0"/>
              <a:t>&gt;</a:t>
            </a:r>
            <a:r>
              <a:rPr lang="en-US" u="sng" dirty="0" err="1"/>
              <a:t>hsqldb</a:t>
            </a:r>
            <a:r>
              <a:rPr lang="en-US" u="sng" dirty="0"/>
              <a:t>&lt;/</a:t>
            </a:r>
            <a:r>
              <a:rPr lang="en-US" u="sng" dirty="0" err="1"/>
              <a:t>artifactId</a:t>
            </a:r>
            <a:r>
              <a:rPr lang="en-US" u="sng" dirty="0"/>
              <a:t>&gt;</a:t>
            </a:r>
          </a:p>
          <a:p>
            <a:r>
              <a:rPr lang="en-US" u="sng" dirty="0"/>
              <a:t>&lt;version&gt;2.2.8&lt;/version&gt;</a:t>
            </a:r>
          </a:p>
          <a:p>
            <a:r>
              <a:rPr lang="en-US" dirty="0"/>
              <a:t>&lt;/dependency&gt;</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80</a:t>
            </a:fld>
            <a:endParaRPr lang="en-US"/>
          </a:p>
        </p:txBody>
      </p:sp>
    </p:spTree>
    <p:extLst>
      <p:ext uri="{BB962C8B-B14F-4D97-AF65-F5344CB8AC3E}">
        <p14:creationId xmlns:p14="http://schemas.microsoft.com/office/powerpoint/2010/main" val="4886702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in pom.xml</a:t>
            </a:r>
            <a:endParaRPr lang="en-US" dirty="0"/>
          </a:p>
        </p:txBody>
      </p:sp>
      <p:sp>
        <p:nvSpPr>
          <p:cNvPr id="3" name="Content Placeholder 2"/>
          <p:cNvSpPr>
            <a:spLocks noGrp="1"/>
          </p:cNvSpPr>
          <p:nvPr>
            <p:ph idx="1"/>
          </p:nvPr>
        </p:nvSpPr>
        <p:spPr/>
        <p:txBody>
          <a:bodyPr>
            <a:normAutofit lnSpcReduction="10000"/>
          </a:bodyPr>
          <a:lstStyle/>
          <a:p>
            <a:r>
              <a:rPr lang="en-US" dirty="0"/>
              <a:t>&lt;parent&gt;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&gt;spring-boot-starter-parent&lt;/</a:t>
            </a:r>
            <a:r>
              <a:rPr lang="en-US" dirty="0" err="1"/>
              <a:t>artifactId</a:t>
            </a:r>
            <a:r>
              <a:rPr lang="en-US" dirty="0"/>
              <a:t>&gt;</a:t>
            </a:r>
          </a:p>
          <a:p>
            <a:r>
              <a:rPr lang="en-US" dirty="0"/>
              <a:t>&lt;version&gt;1.0.2.RELEASE&lt;/version&gt;</a:t>
            </a:r>
          </a:p>
          <a:p>
            <a:r>
              <a:rPr lang="en-US" dirty="0"/>
              <a:t>&lt;/parent</a:t>
            </a:r>
            <a:r>
              <a:rPr lang="en-US" dirty="0" smtClean="0"/>
              <a:t>&gt;</a:t>
            </a:r>
          </a:p>
          <a:p>
            <a:endParaRPr lang="en-US" dirty="0"/>
          </a:p>
          <a:p>
            <a:r>
              <a:rPr lang="en-US" dirty="0" smtClean="0"/>
              <a:t>And then Maven Update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81</a:t>
            </a:fld>
            <a:endParaRPr lang="en-US"/>
          </a:p>
        </p:txBody>
      </p:sp>
    </p:spTree>
    <p:extLst>
      <p:ext uri="{BB962C8B-B14F-4D97-AF65-F5344CB8AC3E}">
        <p14:creationId xmlns:p14="http://schemas.microsoft.com/office/powerpoint/2010/main" val="15145288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our model Classes</a:t>
            </a:r>
            <a:endParaRPr lang="en-US" dirty="0"/>
          </a:p>
        </p:txBody>
      </p:sp>
      <p:sp>
        <p:nvSpPr>
          <p:cNvPr id="3" name="Content Placeholder 2"/>
          <p:cNvSpPr>
            <a:spLocks noGrp="1"/>
          </p:cNvSpPr>
          <p:nvPr>
            <p:ph idx="1"/>
          </p:nvPr>
        </p:nvSpPr>
        <p:spPr/>
        <p:txBody>
          <a:bodyPr>
            <a:normAutofit/>
          </a:bodyPr>
          <a:lstStyle/>
          <a:p>
            <a:r>
              <a:rPr lang="en-US" dirty="0" smtClean="0"/>
              <a:t>Annotate with @Entity (pretty important)</a:t>
            </a:r>
          </a:p>
          <a:p>
            <a:r>
              <a:rPr lang="en-US" dirty="0" smtClean="0"/>
              <a:t>Add a @Id to the primary key</a:t>
            </a:r>
          </a:p>
          <a:p>
            <a:r>
              <a:rPr lang="en-US" dirty="0" smtClean="0"/>
              <a:t>Add @</a:t>
            </a:r>
            <a:r>
              <a:rPr lang="en-US" dirty="0" err="1" smtClean="0"/>
              <a:t>ManyToMany</a:t>
            </a:r>
            <a:r>
              <a:rPr lang="en-US" dirty="0" smtClean="0"/>
              <a:t> relationship</a:t>
            </a:r>
          </a:p>
          <a:p>
            <a:r>
              <a:rPr lang="en-US" dirty="0" smtClean="0"/>
              <a:t>See day08.model.Teacher</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82</a:t>
            </a:fld>
            <a:endParaRPr lang="en-US"/>
          </a:p>
        </p:txBody>
      </p:sp>
    </p:spTree>
    <p:extLst>
      <p:ext uri="{BB962C8B-B14F-4D97-AF65-F5344CB8AC3E}">
        <p14:creationId xmlns:p14="http://schemas.microsoft.com/office/powerpoint/2010/main" val="17041086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Repository Interface</a:t>
            </a:r>
            <a:endParaRPr lang="en-US" dirty="0"/>
          </a:p>
        </p:txBody>
      </p:sp>
      <p:sp>
        <p:nvSpPr>
          <p:cNvPr id="3" name="Content Placeholder 2"/>
          <p:cNvSpPr>
            <a:spLocks noGrp="1"/>
          </p:cNvSpPr>
          <p:nvPr>
            <p:ph idx="1"/>
          </p:nvPr>
        </p:nvSpPr>
        <p:spPr/>
        <p:txBody>
          <a:bodyPr/>
          <a:lstStyle/>
          <a:p>
            <a:r>
              <a:rPr lang="en-US" dirty="0" smtClean="0"/>
              <a:t>See day08.TeacherRepository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83</a:t>
            </a:fld>
            <a:endParaRPr lang="en-US"/>
          </a:p>
        </p:txBody>
      </p:sp>
    </p:spTree>
    <p:extLst>
      <p:ext uri="{BB962C8B-B14F-4D97-AF65-F5344CB8AC3E}">
        <p14:creationId xmlns:p14="http://schemas.microsoft.com/office/powerpoint/2010/main" val="37224071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a:t>
            </a:r>
            <a:r>
              <a:rPr lang="en-US" dirty="0" err="1" smtClean="0"/>
              <a:t>TestDriver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lot of the magic is in: </a:t>
            </a:r>
            <a:r>
              <a:rPr lang="en-US" dirty="0"/>
              <a:t>@</a:t>
            </a:r>
            <a:r>
              <a:rPr lang="en-US" dirty="0" err="1" smtClean="0"/>
              <a:t>EnableAutoConfiguration</a:t>
            </a:r>
            <a:endParaRPr lang="en-US" dirty="0" smtClean="0"/>
          </a:p>
          <a:p>
            <a:r>
              <a:rPr lang="en-US" dirty="0" smtClean="0"/>
              <a:t>See: </a:t>
            </a:r>
            <a:r>
              <a:rPr lang="en-US" dirty="0" err="1" smtClean="0"/>
              <a:t>TestDriverWithInMemoryDB</a:t>
            </a:r>
            <a:endParaRPr lang="en-US" dirty="0" smtClean="0"/>
          </a:p>
          <a:p>
            <a:r>
              <a:rPr lang="en-US" dirty="0" smtClean="0"/>
              <a:t>Run it …</a:t>
            </a:r>
          </a:p>
          <a:p>
            <a:r>
              <a:rPr lang="en-US" dirty="0" smtClean="0"/>
              <a:t>What just happened?  Well, first thing is that it created an in memory database</a:t>
            </a:r>
          </a:p>
          <a:p>
            <a:r>
              <a:rPr lang="en-US" dirty="0" smtClean="0"/>
              <a:t>Then a Table called Teacher</a:t>
            </a:r>
          </a:p>
          <a:p>
            <a:r>
              <a:rPr lang="en-US" dirty="0" smtClean="0"/>
              <a:t>And then an insert</a:t>
            </a:r>
          </a:p>
          <a:p>
            <a:r>
              <a:rPr lang="en-US" dirty="0" smtClean="0"/>
              <a:t>Prove it!!!  …  Sorry, no can do - that was an in memory DB</a:t>
            </a:r>
          </a:p>
          <a:p>
            <a:r>
              <a:rPr lang="en-US" dirty="0" smtClean="0"/>
              <a:t>Actually – I’m lying (I can prove it if I block my program from exiting and viewing the H2 DB from a browser … see H2Config)</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84</a:t>
            </a:fld>
            <a:endParaRPr lang="en-US"/>
          </a:p>
        </p:txBody>
      </p:sp>
    </p:spTree>
    <p:extLst>
      <p:ext uri="{BB962C8B-B14F-4D97-AF65-F5344CB8AC3E}">
        <p14:creationId xmlns:p14="http://schemas.microsoft.com/office/powerpoint/2010/main" val="378917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know – let’s use MySQL!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Via your browser, </a:t>
            </a:r>
            <a:r>
              <a:rPr lang="en-US" dirty="0" err="1" smtClean="0"/>
              <a:t>goto</a:t>
            </a:r>
            <a:r>
              <a:rPr lang="en-US" dirty="0" smtClean="0"/>
              <a:t>: </a:t>
            </a:r>
            <a:r>
              <a:rPr lang="en-US" i="1" dirty="0" smtClean="0"/>
              <a:t>freemysqlhosting.net</a:t>
            </a:r>
          </a:p>
          <a:p>
            <a:r>
              <a:rPr lang="en-US" dirty="0" smtClean="0"/>
              <a:t>(alright, I know, I know … its not hosted by BCIT) … but damn it – BCIT doesn’t use MySQL, they use a funny creature called SQL Server</a:t>
            </a:r>
          </a:p>
          <a:p>
            <a:r>
              <a:rPr lang="en-US" dirty="0" smtClean="0"/>
              <a:t>Alright, after you register, you’ll get a</a:t>
            </a:r>
          </a:p>
          <a:p>
            <a:pPr marL="582930" indent="-514350">
              <a:buFont typeface="+mj-lt"/>
              <a:buAutoNum type="arabicPeriod"/>
            </a:pPr>
            <a:r>
              <a:rPr lang="en-US" dirty="0" smtClean="0"/>
              <a:t>Hostname for your DB</a:t>
            </a:r>
          </a:p>
          <a:p>
            <a:pPr marL="582930" indent="-514350">
              <a:buFont typeface="+mj-lt"/>
              <a:buAutoNum type="arabicPeriod"/>
            </a:pPr>
            <a:r>
              <a:rPr lang="en-US" dirty="0" smtClean="0"/>
              <a:t>Username / password</a:t>
            </a:r>
          </a:p>
          <a:p>
            <a:pPr marL="582930" indent="-514350">
              <a:buFont typeface="+mj-lt"/>
              <a:buAutoNum type="arabicPeriod"/>
            </a:pPr>
            <a:r>
              <a:rPr lang="en-US" dirty="0" smtClean="0"/>
              <a:t>Database name</a:t>
            </a:r>
          </a:p>
          <a:p>
            <a:pPr marL="582930" indent="-514350">
              <a:buFont typeface="+mj-lt"/>
              <a:buAutoNum type="arabicPeriod"/>
            </a:pPr>
            <a:endParaRPr lang="en-US" dirty="0"/>
          </a:p>
          <a:p>
            <a:r>
              <a:rPr lang="en-US" dirty="0" smtClean="0"/>
              <a:t>Convert that information you have above to an applicationContext.xml as is follows: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85</a:t>
            </a:fld>
            <a:endParaRPr lang="en-US"/>
          </a:p>
        </p:txBody>
      </p:sp>
    </p:spTree>
    <p:extLst>
      <p:ext uri="{BB962C8B-B14F-4D97-AF65-F5344CB8AC3E}">
        <p14:creationId xmlns:p14="http://schemas.microsoft.com/office/powerpoint/2010/main" val="31065127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application.xml  and </a:t>
            </a:r>
            <a:r>
              <a:rPr lang="en-US" dirty="0" err="1" smtClean="0"/>
              <a:t>hibernate.properties</a:t>
            </a:r>
            <a:endParaRPr lang="en-US" dirty="0"/>
          </a:p>
        </p:txBody>
      </p:sp>
      <p:sp>
        <p:nvSpPr>
          <p:cNvPr id="3" name="Content Placeholder 2"/>
          <p:cNvSpPr>
            <a:spLocks noGrp="1"/>
          </p:cNvSpPr>
          <p:nvPr>
            <p:ph idx="1"/>
          </p:nvPr>
        </p:nvSpPr>
        <p:spPr/>
        <p:txBody>
          <a:bodyPr>
            <a:normAutofit fontScale="25000" lnSpcReduction="20000"/>
          </a:bodyPr>
          <a:lstStyle/>
          <a:p>
            <a:endParaRPr lang="en-US" dirty="0"/>
          </a:p>
          <a:p>
            <a:r>
              <a:rPr lang="en-US" dirty="0" smtClean="0"/>
              <a:t>If all fails, copy my application.xml (in root directory)</a:t>
            </a:r>
          </a:p>
          <a:p>
            <a:endParaRPr lang="en-US" dirty="0" smtClean="0"/>
          </a:p>
          <a:p>
            <a:r>
              <a:rPr lang="en-US" dirty="0" smtClean="0"/>
              <a:t>&lt;</a:t>
            </a:r>
            <a:r>
              <a:rPr lang="en-US" dirty="0"/>
              <a:t>beans </a:t>
            </a:r>
            <a:r>
              <a:rPr lang="en-US" dirty="0" err="1"/>
              <a:t>xmlns</a:t>
            </a:r>
            <a:r>
              <a:rPr lang="en-US" dirty="0"/>
              <a:t>=</a:t>
            </a:r>
            <a:r>
              <a:rPr lang="en-US" i="1" dirty="0"/>
              <a:t>"http://www.springframework.org/schema/beans"</a:t>
            </a:r>
          </a:p>
          <a:p>
            <a:r>
              <a:rPr lang="en-US" dirty="0" err="1"/>
              <a:t>xmlns:jpa</a:t>
            </a:r>
            <a:r>
              <a:rPr lang="en-US" dirty="0"/>
              <a:t>=</a:t>
            </a:r>
            <a:r>
              <a:rPr lang="en-US" i="1" dirty="0"/>
              <a:t>"http://www.springframework.org/schema/data/jpa" </a:t>
            </a:r>
            <a:r>
              <a:rPr lang="en-US" i="1" dirty="0" err="1"/>
              <a:t>xmlns:xsi</a:t>
            </a:r>
            <a:r>
              <a:rPr lang="en-US" i="1" dirty="0"/>
              <a:t>="http://www.w3.org/2001/XMLSchema-instance"</a:t>
            </a:r>
          </a:p>
          <a:p>
            <a:r>
              <a:rPr lang="en-US" dirty="0" err="1"/>
              <a:t>xsi:schemaLocation</a:t>
            </a:r>
            <a:r>
              <a:rPr lang="en-US" dirty="0"/>
              <a:t>=</a:t>
            </a:r>
            <a:r>
              <a:rPr lang="en-US" i="1" dirty="0"/>
              <a:t>"http://www.springframework.org/schema/beans</a:t>
            </a:r>
          </a:p>
          <a:p>
            <a:r>
              <a:rPr lang="en-US" i="1" dirty="0"/>
              <a:t>http://www.springframework.org/schema/beans/spring-beans-2.5.xsd</a:t>
            </a:r>
          </a:p>
          <a:p>
            <a:r>
              <a:rPr lang="en-US" i="1" dirty="0"/>
              <a:t>http://www.springframework.org/schema/data/jpa</a:t>
            </a:r>
          </a:p>
          <a:p>
            <a:r>
              <a:rPr lang="en-US" i="1" dirty="0"/>
              <a:t>   http://www.springframework.org/schema/data/jpa/spring-jpa-1.0.xsd"&gt;</a:t>
            </a:r>
          </a:p>
          <a:p>
            <a:endParaRPr lang="en-US" dirty="0"/>
          </a:p>
          <a:p>
            <a:r>
              <a:rPr lang="en-US" dirty="0"/>
              <a:t>&lt;bean id=</a:t>
            </a:r>
            <a:r>
              <a:rPr lang="en-US" i="1" dirty="0"/>
              <a:t>"</a:t>
            </a:r>
            <a:r>
              <a:rPr lang="en-US" i="1" dirty="0" err="1"/>
              <a:t>dataSource</a:t>
            </a:r>
            <a:r>
              <a:rPr lang="en-US" i="1" dirty="0"/>
              <a:t>" class="</a:t>
            </a:r>
            <a:r>
              <a:rPr lang="en-US" i="1" dirty="0" err="1"/>
              <a:t>org.springframework.jdbc.datasource.DriverManagerDataSource</a:t>
            </a:r>
            <a:r>
              <a:rPr lang="en-US" i="1" dirty="0"/>
              <a:t>"&gt;</a:t>
            </a:r>
          </a:p>
          <a:p>
            <a:r>
              <a:rPr lang="en-US" dirty="0"/>
              <a:t>&lt;property name=</a:t>
            </a:r>
            <a:r>
              <a:rPr lang="en-US" i="1" dirty="0"/>
              <a:t>"</a:t>
            </a:r>
            <a:r>
              <a:rPr lang="en-US" i="1" dirty="0" err="1"/>
              <a:t>driverClassName</a:t>
            </a:r>
            <a:r>
              <a:rPr lang="en-US" i="1" dirty="0"/>
              <a:t>" value="</a:t>
            </a:r>
            <a:r>
              <a:rPr lang="en-US" i="1" dirty="0" err="1"/>
              <a:t>com.mysql.jdbc.Driver</a:t>
            </a:r>
            <a:r>
              <a:rPr lang="en-US" i="1" dirty="0"/>
              <a:t>" /&gt;</a:t>
            </a:r>
          </a:p>
          <a:p>
            <a:r>
              <a:rPr lang="en-US" dirty="0"/>
              <a:t>&lt;property name=</a:t>
            </a:r>
            <a:r>
              <a:rPr lang="en-US" i="1" dirty="0"/>
              <a:t>"</a:t>
            </a:r>
            <a:r>
              <a:rPr lang="en-US" i="1" dirty="0" err="1"/>
              <a:t>url</a:t>
            </a:r>
            <a:r>
              <a:rPr lang="en-US" i="1" dirty="0"/>
              <a:t>"</a:t>
            </a:r>
          </a:p>
          <a:p>
            <a:r>
              <a:rPr lang="en-US" dirty="0"/>
              <a:t>value=</a:t>
            </a:r>
            <a:r>
              <a:rPr lang="en-US" i="1" dirty="0"/>
              <a:t>"</a:t>
            </a:r>
            <a:r>
              <a:rPr lang="en-US" i="1" dirty="0" err="1"/>
              <a:t>jdbc:mysql</a:t>
            </a:r>
            <a:r>
              <a:rPr lang="en-US" i="1" dirty="0"/>
              <a:t>://sql3.freemysqlhosting.net/sql340330" /&gt;</a:t>
            </a:r>
          </a:p>
          <a:p>
            <a:r>
              <a:rPr lang="en-US" dirty="0"/>
              <a:t>&lt;property name=</a:t>
            </a:r>
            <a:r>
              <a:rPr lang="en-US" i="1" dirty="0"/>
              <a:t>"username" value="sql340330" /&gt;</a:t>
            </a:r>
          </a:p>
          <a:p>
            <a:r>
              <a:rPr lang="en-US" dirty="0"/>
              <a:t>&lt;property name=</a:t>
            </a:r>
            <a:r>
              <a:rPr lang="en-US" i="1" dirty="0"/>
              <a:t>"password" value="dR5!xA3!" /&gt;</a:t>
            </a:r>
          </a:p>
          <a:p>
            <a:r>
              <a:rPr lang="en-US" dirty="0"/>
              <a:t>&lt;/bean&gt;</a:t>
            </a:r>
          </a:p>
          <a:p>
            <a:r>
              <a:rPr lang="en-US" dirty="0"/>
              <a:t>&lt;/beans</a:t>
            </a:r>
            <a:r>
              <a:rPr lang="en-US" dirty="0" smtClean="0"/>
              <a:t>&gt;</a:t>
            </a:r>
          </a:p>
          <a:p>
            <a:endParaRPr lang="en-US" dirty="0"/>
          </a:p>
          <a:p>
            <a:r>
              <a:rPr lang="en-US" dirty="0" err="1" smtClean="0"/>
              <a:t>hibernate.properties</a:t>
            </a:r>
            <a:r>
              <a:rPr lang="en-US" dirty="0" smtClean="0"/>
              <a:t>:</a:t>
            </a:r>
          </a:p>
          <a:p>
            <a:r>
              <a:rPr lang="en-US" dirty="0" err="1"/>
              <a:t>hibernate.show_sql</a:t>
            </a:r>
            <a:r>
              <a:rPr lang="en-US" dirty="0"/>
              <a:t>=true</a:t>
            </a:r>
          </a:p>
          <a:p>
            <a:r>
              <a:rPr lang="en-US" dirty="0" err="1"/>
              <a:t>hibernate.format_sql</a:t>
            </a:r>
            <a:r>
              <a:rPr lang="en-US" dirty="0"/>
              <a:t>=true</a:t>
            </a:r>
          </a:p>
          <a:p>
            <a:r>
              <a:rPr lang="en-US" dirty="0"/>
              <a:t>#hibernate.hbm2ddl.auto=validate | update | create | create-drop</a:t>
            </a:r>
          </a:p>
          <a:p>
            <a:r>
              <a:rPr lang="en-US" dirty="0"/>
              <a:t>#hibernate.hbm2ddl.auto=update</a:t>
            </a:r>
          </a:p>
          <a:p>
            <a:r>
              <a:rPr lang="en-US" dirty="0"/>
              <a:t>hibernate.hbm2ddl.auto=update</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86</a:t>
            </a:fld>
            <a:endParaRPr lang="en-US"/>
          </a:p>
        </p:txBody>
      </p:sp>
    </p:spTree>
    <p:extLst>
      <p:ext uri="{BB962C8B-B14F-4D97-AF65-F5344CB8AC3E}">
        <p14:creationId xmlns:p14="http://schemas.microsoft.com/office/powerpoint/2010/main" val="5513295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another Test Driver for </a:t>
            </a:r>
            <a:r>
              <a:rPr lang="en-US" dirty="0" err="1" smtClean="0"/>
              <a:t>MyDB</a:t>
            </a:r>
            <a:endParaRPr lang="en-US" dirty="0"/>
          </a:p>
        </p:txBody>
      </p:sp>
      <p:sp>
        <p:nvSpPr>
          <p:cNvPr id="3" name="Content Placeholder 2"/>
          <p:cNvSpPr>
            <a:spLocks noGrp="1"/>
          </p:cNvSpPr>
          <p:nvPr>
            <p:ph idx="1"/>
          </p:nvPr>
        </p:nvSpPr>
        <p:spPr/>
        <p:txBody>
          <a:bodyPr>
            <a:normAutofit/>
          </a:bodyPr>
          <a:lstStyle/>
          <a:p>
            <a:r>
              <a:rPr lang="en-US" dirty="0" smtClean="0"/>
              <a:t>See: day08.TestDriverWithMySQLDB</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87</a:t>
            </a:fld>
            <a:endParaRPr lang="en-US"/>
          </a:p>
        </p:txBody>
      </p:sp>
    </p:spTree>
    <p:extLst>
      <p:ext uri="{BB962C8B-B14F-4D97-AF65-F5344CB8AC3E}">
        <p14:creationId xmlns:p14="http://schemas.microsoft.com/office/powerpoint/2010/main" val="38642019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a:t>TestDriverWithMySQLDB</a:t>
            </a:r>
            <a:endParaRPr lang="en-US" dirty="0"/>
          </a:p>
        </p:txBody>
      </p:sp>
      <p:sp>
        <p:nvSpPr>
          <p:cNvPr id="3" name="Content Placeholder 2"/>
          <p:cNvSpPr>
            <a:spLocks noGrp="1"/>
          </p:cNvSpPr>
          <p:nvPr>
            <p:ph idx="1"/>
          </p:nvPr>
        </p:nvSpPr>
        <p:spPr/>
        <p:txBody>
          <a:bodyPr/>
          <a:lstStyle/>
          <a:p>
            <a:r>
              <a:rPr lang="en-US" dirty="0" smtClean="0"/>
              <a:t>No errors right?</a:t>
            </a:r>
          </a:p>
          <a:p>
            <a:r>
              <a:rPr lang="en-US" dirty="0" smtClean="0"/>
              <a:t>But where did my data go?</a:t>
            </a:r>
          </a:p>
          <a:p>
            <a:r>
              <a:rPr lang="en-US" dirty="0" smtClean="0"/>
              <a:t>Well … let’s take a look at the </a:t>
            </a:r>
            <a:r>
              <a:rPr lang="en-US" dirty="0" err="1" smtClean="0"/>
              <a:t>MySQLDB</a:t>
            </a:r>
            <a:r>
              <a:rPr lang="en-US" dirty="0" smtClean="0"/>
              <a:t> directly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88</a:t>
            </a:fld>
            <a:endParaRPr lang="en-US"/>
          </a:p>
        </p:txBody>
      </p:sp>
    </p:spTree>
    <p:extLst>
      <p:ext uri="{BB962C8B-B14F-4D97-AF65-F5344CB8AC3E}">
        <p14:creationId xmlns:p14="http://schemas.microsoft.com/office/powerpoint/2010/main" val="26141850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view</a:t>
            </a:r>
            <a:br>
              <a:rPr lang="en-US" dirty="0"/>
            </a:br>
            <a:r>
              <a:rPr lang="en-US" dirty="0"/>
              <a:t>http://www.phpmyadmin.co/</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89</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9467" y="1784350"/>
            <a:ext cx="589935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875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4893647"/>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r>
              <a:rPr lang="en-US" dirty="0" smtClean="0"/>
              <a:t>Start Eclipse (take note of the workspace directory)</a:t>
            </a:r>
          </a:p>
          <a:p>
            <a:pPr marL="342900" indent="-342900">
              <a:buFont typeface="Arial" pitchFamily="34" charset="0"/>
              <a:buChar char="•"/>
            </a:pPr>
            <a:r>
              <a:rPr lang="en-US" dirty="0" smtClean="0"/>
              <a:t>While you are waiting for the download take a look at: </a:t>
            </a:r>
          </a:p>
          <a:p>
            <a:pPr marL="342900" indent="-342900">
              <a:buFont typeface="Arial" pitchFamily="34" charset="0"/>
              <a:buChar char="•"/>
            </a:pP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After Eclipse and JDK are downloaded …</a:t>
            </a:r>
          </a:p>
          <a:p>
            <a:pPr marL="342900" indent="-342900">
              <a:buFont typeface="Arial" pitchFamily="34" charset="0"/>
              <a:buChar char="•"/>
            </a:pPr>
            <a:r>
              <a:rPr lang="en-US" dirty="0" smtClean="0"/>
              <a:t>Start Eclipse -&gt; </a:t>
            </a:r>
            <a:r>
              <a:rPr lang="en-US" dirty="0" err="1" smtClean="0"/>
              <a:t>Prefences</a:t>
            </a:r>
            <a:r>
              <a:rPr lang="en-US" dirty="0" smtClean="0"/>
              <a:t>-(type JRE)</a:t>
            </a:r>
          </a:p>
          <a:p>
            <a:pPr marL="800100" lvl="1" indent="-342900">
              <a:buFont typeface="Arial" pitchFamily="34" charset="0"/>
              <a:buChar char="•"/>
            </a:pPr>
            <a:r>
              <a:rPr lang="en-US" dirty="0" smtClean="0"/>
              <a:t>Modify both Installed JREs</a:t>
            </a:r>
          </a:p>
          <a:p>
            <a:pPr marL="800100" lvl="1" indent="-342900">
              <a:buFont typeface="Arial" pitchFamily="34" charset="0"/>
              <a:buChar char="•"/>
            </a:pPr>
            <a:r>
              <a:rPr lang="en-US" dirty="0" smtClean="0"/>
              <a:t>And Execution environment to point to your </a:t>
            </a:r>
            <a:r>
              <a:rPr lang="en-US" smtClean="0"/>
              <a:t>JDK download</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Workbench (the </a:t>
            </a:r>
            <a:r>
              <a:rPr lang="en-US" dirty="0" err="1" smtClean="0"/>
              <a:t>defacto</a:t>
            </a:r>
            <a:r>
              <a:rPr lang="en-US" dirty="0" smtClean="0"/>
              <a:t> client for MySQL)</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://dev.mysql.com/downloads</a:t>
            </a:r>
            <a:r>
              <a:rPr lang="en-US" dirty="0" smtClean="0">
                <a:hlinkClick r:id="rId2"/>
              </a:rPr>
              <a:t>/</a:t>
            </a:r>
            <a:endParaRPr lang="en-US" dirty="0" smtClean="0"/>
          </a:p>
          <a:p>
            <a:r>
              <a:rPr lang="en-US" dirty="0" smtClean="0"/>
              <a:t>Find the MySQL Workbench download</a:t>
            </a:r>
          </a:p>
          <a:p>
            <a:r>
              <a:rPr lang="en-US" dirty="0" smtClean="0"/>
              <a:t>Start up workbench</a:t>
            </a:r>
          </a:p>
          <a:p>
            <a:r>
              <a:rPr lang="en-US" dirty="0" smtClean="0"/>
              <a:t>Database-&gt;connect to Database</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90</a:t>
            </a:fld>
            <a:endParaRPr lang="en-US"/>
          </a:p>
        </p:txBody>
      </p:sp>
      <p:pic>
        <p:nvPicPr>
          <p:cNvPr id="5" name="Picture 4"/>
          <p:cNvPicPr>
            <a:picLocks noChangeAspect="1"/>
          </p:cNvPicPr>
          <p:nvPr/>
        </p:nvPicPr>
        <p:blipFill>
          <a:blip r:embed="rId3"/>
          <a:stretch>
            <a:fillRect/>
          </a:stretch>
        </p:blipFill>
        <p:spPr>
          <a:xfrm>
            <a:off x="2057399" y="3890039"/>
            <a:ext cx="5719903" cy="2891761"/>
          </a:xfrm>
          <a:prstGeom prst="rect">
            <a:avLst/>
          </a:prstGeom>
        </p:spPr>
      </p:pic>
    </p:spTree>
    <p:extLst>
      <p:ext uri="{BB962C8B-B14F-4D97-AF65-F5344CB8AC3E}">
        <p14:creationId xmlns:p14="http://schemas.microsoft.com/office/powerpoint/2010/main" val="23691315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see if your new row is inserted</a:t>
            </a:r>
            <a:endParaRPr lang="en-US" dirty="0"/>
          </a:p>
        </p:txBody>
      </p:sp>
      <p:pic>
        <p:nvPicPr>
          <p:cNvPr id="5" name="Content Placeholder 4"/>
          <p:cNvPicPr>
            <a:picLocks noGrp="1" noChangeAspect="1"/>
          </p:cNvPicPr>
          <p:nvPr>
            <p:ph idx="1"/>
          </p:nvPr>
        </p:nvPicPr>
        <p:blipFill>
          <a:blip r:embed="rId2"/>
          <a:stretch>
            <a:fillRect/>
          </a:stretch>
        </p:blipFill>
        <p:spPr>
          <a:xfrm>
            <a:off x="1531144" y="1784350"/>
            <a:ext cx="6096000" cy="4572000"/>
          </a:xfrm>
          <a:prstGeom prst="rect">
            <a:avLst/>
          </a:prstGeom>
        </p:spPr>
      </p:pic>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91</a:t>
            </a:fld>
            <a:endParaRPr lang="en-US"/>
          </a:p>
        </p:txBody>
      </p:sp>
    </p:spTree>
    <p:extLst>
      <p:ext uri="{BB962C8B-B14F-4D97-AF65-F5344CB8AC3E}">
        <p14:creationId xmlns:p14="http://schemas.microsoft.com/office/powerpoint/2010/main" val="30914100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relationships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See: </a:t>
            </a:r>
            <a:r>
              <a:rPr lang="en-US" dirty="0" err="1" smtClean="0"/>
              <a:t>TestDriverInsertsWithMySQLDB</a:t>
            </a:r>
            <a:endParaRPr lang="en-US" dirty="0" smtClean="0"/>
          </a:p>
          <a:p>
            <a:r>
              <a:rPr lang="en-US" dirty="0" smtClean="0"/>
              <a:t>See: </a:t>
            </a:r>
            <a:r>
              <a:rPr lang="en-US" dirty="0" err="1" smtClean="0"/>
              <a:t>TestDriverSearchesWithMySQLDB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92</a:t>
            </a:fld>
            <a:endParaRPr lang="en-US"/>
          </a:p>
        </p:txBody>
      </p:sp>
    </p:spTree>
    <p:extLst>
      <p:ext uri="{BB962C8B-B14F-4D97-AF65-F5344CB8AC3E}">
        <p14:creationId xmlns:p14="http://schemas.microsoft.com/office/powerpoint/2010/main" val="26562054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wrong?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playing around with power magic, you can get burned pretty fast.  Or if you’re a fan of </a:t>
            </a:r>
            <a:r>
              <a:rPr lang="en-US" dirty="0" err="1" smtClean="0"/>
              <a:t>spiderman</a:t>
            </a:r>
            <a:r>
              <a:rPr lang="en-US" dirty="0"/>
              <a:t>:</a:t>
            </a:r>
            <a:r>
              <a:rPr lang="en-US" dirty="0" smtClean="0"/>
              <a:t> </a:t>
            </a:r>
            <a:r>
              <a:rPr lang="en-US" b="1" dirty="0"/>
              <a:t>With great power, comes great </a:t>
            </a:r>
            <a:r>
              <a:rPr lang="en-US" b="1" dirty="0" smtClean="0"/>
              <a:t>responsibility.  JPA / Spring Data / Hibernate is one of the most powerful features (if not the most powerful feature) of </a:t>
            </a:r>
            <a:r>
              <a:rPr lang="en-US" b="1" dirty="0" err="1" smtClean="0"/>
              <a:t>JavaEE</a:t>
            </a:r>
            <a:r>
              <a:rPr lang="en-US" b="1" dirty="0" smtClean="0"/>
              <a:t>.  If you learn to master this, you’ll see other design patterns (which are annotations-based) come to play. </a:t>
            </a:r>
            <a:endParaRPr lang="en-US" dirty="0" smtClean="0"/>
          </a:p>
          <a:p>
            <a:r>
              <a:rPr lang="en-US" dirty="0" smtClean="0"/>
              <a:t>Make sure to commit your code often when it is in a stable state</a:t>
            </a:r>
          </a:p>
          <a:p>
            <a:r>
              <a:rPr lang="en-US" dirty="0" smtClean="0"/>
              <a:t>If you Java Model class is out of sync with the DB, then go to your DB and drop the tables</a:t>
            </a:r>
          </a:p>
          <a:p>
            <a:r>
              <a:rPr lang="en-US" dirty="0" smtClean="0"/>
              <a:t>Play around with the hibernate.hbm2ddl.auto field in </a:t>
            </a:r>
            <a:r>
              <a:rPr lang="en-US" dirty="0" err="1" smtClean="0"/>
              <a:t>hibernate.properties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93</a:t>
            </a:fld>
            <a:endParaRPr lang="en-US"/>
          </a:p>
        </p:txBody>
      </p:sp>
    </p:spTree>
    <p:extLst>
      <p:ext uri="{BB962C8B-B14F-4D97-AF65-F5344CB8AC3E}">
        <p14:creationId xmlns:p14="http://schemas.microsoft.com/office/powerpoint/2010/main" val="27374003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of Spring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So unknowingly, you have also tapped in to the power of Spring (we’re using Spring Data for JPA).  We’ve also covered Spring IOC (Inversion Of Control – the annotation magic)</a:t>
            </a:r>
          </a:p>
          <a:p>
            <a:r>
              <a:rPr lang="en-US" dirty="0" smtClean="0"/>
              <a:t>It is a piece of a much larger </a:t>
            </a:r>
            <a:r>
              <a:rPr lang="en-US" dirty="0" err="1" smtClean="0"/>
              <a:t>soln</a:t>
            </a:r>
            <a:r>
              <a:rPr lang="en-US" dirty="0" smtClean="0"/>
              <a:t> (beyond the scope of this course).  But if you understand Spring Data, the rest of the features the Spring will be “familiar”</a:t>
            </a:r>
          </a:p>
          <a:p>
            <a:r>
              <a:rPr lang="en-US" dirty="0" smtClean="0"/>
              <a:t>One of the features that Spring Data already uses is Connection Pooling … and then there is Paging (getting the first 10 results of Page1)</a:t>
            </a:r>
          </a:p>
          <a:p>
            <a:r>
              <a:rPr lang="en-US" dirty="0" smtClean="0"/>
              <a:t>Spring is definitely one of the largest frameworks within Java.</a:t>
            </a:r>
          </a:p>
          <a:p>
            <a:r>
              <a:rPr lang="en-US" dirty="0" smtClean="0"/>
              <a:t>One of the buzzes these days is to convert JPA -&gt; REST Services.  And then use </a:t>
            </a:r>
            <a:r>
              <a:rPr lang="en-US" dirty="0" err="1" smtClean="0"/>
              <a:t>BackboneJS</a:t>
            </a:r>
            <a:r>
              <a:rPr lang="en-US" dirty="0" smtClean="0"/>
              <a:t>, or </a:t>
            </a:r>
            <a:r>
              <a:rPr lang="en-US" dirty="0" err="1" smtClean="0"/>
              <a:t>AngularJS</a:t>
            </a:r>
            <a:r>
              <a:rPr lang="en-US" dirty="0" smtClean="0"/>
              <a:t> or </a:t>
            </a:r>
            <a:r>
              <a:rPr lang="en-US" dirty="0" err="1" smtClean="0"/>
              <a:t>EmberJS</a:t>
            </a:r>
            <a:r>
              <a:rPr lang="en-US" dirty="0" smtClean="0"/>
              <a:t>, </a:t>
            </a:r>
            <a:r>
              <a:rPr lang="en-US" dirty="0" err="1" smtClean="0"/>
              <a:t>etc</a:t>
            </a:r>
            <a:r>
              <a:rPr lang="en-US" dirty="0" smtClean="0"/>
              <a:t> to consume the REST Service.  Old way in Java was to do HTML rendering on the server side.  Newer way embraces the “JS” families.</a:t>
            </a:r>
          </a:p>
          <a:p>
            <a:r>
              <a:rPr lang="en-US" dirty="0" smtClean="0"/>
              <a:t>Most of the features of Spring are beyond the scope of this course, but Spring Data / Spring IOC are skills that you have at least *touched* 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94</a:t>
            </a:fld>
            <a:endParaRPr lang="en-US"/>
          </a:p>
        </p:txBody>
      </p:sp>
    </p:spTree>
    <p:extLst>
      <p:ext uri="{BB962C8B-B14F-4D97-AF65-F5344CB8AC3E}">
        <p14:creationId xmlns:p14="http://schemas.microsoft.com/office/powerpoint/2010/main" val="37253240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95</a:t>
            </a:fld>
            <a:endParaRPr lang="en-CA"/>
          </a:p>
        </p:txBody>
      </p:sp>
      <p:sp>
        <p:nvSpPr>
          <p:cNvPr id="4" name="TextBox 3"/>
          <p:cNvSpPr txBox="1"/>
          <p:nvPr/>
        </p:nvSpPr>
        <p:spPr>
          <a:xfrm>
            <a:off x="1676400" y="2286000"/>
            <a:ext cx="1965603" cy="461665"/>
          </a:xfrm>
          <a:prstGeom prst="rect">
            <a:avLst/>
          </a:prstGeom>
          <a:noFill/>
        </p:spPr>
        <p:txBody>
          <a:bodyPr wrap="none" rtlCol="0">
            <a:spAutoFit/>
          </a:bodyPr>
          <a:lstStyle/>
          <a:p>
            <a:r>
              <a:rPr lang="en-US" smtClean="0"/>
              <a:t>Assignment8</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was that intro to databases?</a:t>
            </a:r>
            <a:endParaRPr lang="en-US" dirty="0"/>
          </a:p>
        </p:txBody>
      </p:sp>
      <p:sp>
        <p:nvSpPr>
          <p:cNvPr id="3" name="Content Placeholder 2"/>
          <p:cNvSpPr>
            <a:spLocks noGrp="1"/>
          </p:cNvSpPr>
          <p:nvPr>
            <p:ph idx="1"/>
          </p:nvPr>
        </p:nvSpPr>
        <p:spPr/>
        <p:txBody>
          <a:bodyPr/>
          <a:lstStyle/>
          <a:p>
            <a:r>
              <a:rPr lang="en-US" dirty="0" smtClean="0"/>
              <a:t>When I first took my database course, I was quite confused</a:t>
            </a:r>
          </a:p>
          <a:p>
            <a:r>
              <a:rPr lang="en-US" dirty="0" smtClean="0"/>
              <a:t>Believe it or not, this is one of the most commonly used features in Java</a:t>
            </a:r>
          </a:p>
          <a:p>
            <a:r>
              <a:rPr lang="en-US" dirty="0" smtClean="0"/>
              <a:t>Now to finally tie in our database to our Swing application? ;)</a:t>
            </a:r>
          </a:p>
          <a:p>
            <a:r>
              <a:rPr lang="en-US" dirty="0" smtClean="0"/>
              <a:t>See da09.TeacherSwingApplication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96</a:t>
            </a:fld>
            <a:endParaRPr lang="en-US"/>
          </a:p>
        </p:txBody>
      </p:sp>
    </p:spTree>
    <p:extLst>
      <p:ext uri="{BB962C8B-B14F-4D97-AF65-F5344CB8AC3E}">
        <p14:creationId xmlns:p14="http://schemas.microsoft.com/office/powerpoint/2010/main" val="2752244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97</a:t>
            </a:fld>
            <a:endParaRPr lang="en-CA"/>
          </a:p>
        </p:txBody>
      </p:sp>
      <p:sp>
        <p:nvSpPr>
          <p:cNvPr id="4" name="TextBox 3"/>
          <p:cNvSpPr txBox="1"/>
          <p:nvPr/>
        </p:nvSpPr>
        <p:spPr>
          <a:xfrm>
            <a:off x="1371600" y="2209800"/>
            <a:ext cx="2050561" cy="461665"/>
          </a:xfrm>
          <a:prstGeom prst="rect">
            <a:avLst/>
          </a:prstGeom>
          <a:noFill/>
        </p:spPr>
        <p:txBody>
          <a:bodyPr wrap="none" rtlCol="0">
            <a:spAutoFit/>
          </a:bodyPr>
          <a:lstStyle/>
          <a:p>
            <a:r>
              <a:rPr lang="en-US" smtClean="0"/>
              <a:t>Assignment </a:t>
            </a:r>
            <a:r>
              <a:rPr lang="en-US"/>
              <a:t>9</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OK, this is a somewhat filler lecture.  Course outline has a mandate to cover network programming.</a:t>
            </a:r>
          </a:p>
          <a:p>
            <a:r>
              <a:rPr lang="en-US" dirty="0" smtClean="0"/>
              <a:t>The Final exam, final project will have nothing to do with today’s SHORT lecture on Network Programming.</a:t>
            </a:r>
          </a:p>
          <a:p>
            <a:r>
              <a:rPr lang="en-US" dirty="0" smtClean="0"/>
              <a:t>Network Programming … UDP / TCP … very cool.  But realistically, you won’t be using those protocols directly.  In short, if want to do something in low-level, … try not to do it in Java please.</a:t>
            </a:r>
          </a:p>
          <a:p>
            <a:r>
              <a:rPr lang="en-US" dirty="0" smtClean="0"/>
              <a:t>http / https are by far the most common protocols used in Java</a:t>
            </a:r>
          </a:p>
          <a:p>
            <a:r>
              <a:rPr lang="en-US" dirty="0" smtClean="0"/>
              <a:t>See </a:t>
            </a:r>
            <a:r>
              <a:rPr lang="en-US" dirty="0" err="1" smtClean="0"/>
              <a:t>HttpComponentsDemo</a:t>
            </a:r>
            <a:r>
              <a:rPr lang="en-US" dirty="0" smtClean="0"/>
              <a:t> (still not very important, so let’s keep this short to cover the NEXT slide)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98</a:t>
            </a:fld>
            <a:endParaRPr lang="en-US"/>
          </a:p>
        </p:txBody>
      </p:sp>
    </p:spTree>
    <p:extLst>
      <p:ext uri="{BB962C8B-B14F-4D97-AF65-F5344CB8AC3E}">
        <p14:creationId xmlns:p14="http://schemas.microsoft.com/office/powerpoint/2010/main" val="49820396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tool (library) for that</a:t>
            </a:r>
            <a:endParaRPr lang="en-US" dirty="0"/>
          </a:p>
        </p:txBody>
      </p:sp>
      <p:sp>
        <p:nvSpPr>
          <p:cNvPr id="3" name="Content Placeholder 2"/>
          <p:cNvSpPr>
            <a:spLocks noGrp="1"/>
          </p:cNvSpPr>
          <p:nvPr>
            <p:ph idx="1"/>
          </p:nvPr>
        </p:nvSpPr>
        <p:spPr/>
        <p:txBody>
          <a:bodyPr/>
          <a:lstStyle/>
          <a:p>
            <a:r>
              <a:rPr lang="en-US" dirty="0"/>
              <a:t>&lt;dependency&gt;</a:t>
            </a:r>
          </a:p>
          <a:p>
            <a:r>
              <a:rPr lang="en-US" dirty="0"/>
              <a:t>	&lt;</a:t>
            </a:r>
            <a:r>
              <a:rPr lang="en-US" dirty="0" err="1"/>
              <a:t>groupId</a:t>
            </a:r>
            <a:r>
              <a:rPr lang="en-US" dirty="0"/>
              <a:t>&gt;</a:t>
            </a:r>
            <a:r>
              <a:rPr lang="en-US" dirty="0" err="1"/>
              <a:t>org.apache.httpcomponents</a:t>
            </a:r>
            <a:r>
              <a:rPr lang="en-US" dirty="0"/>
              <a:t>&lt;/</a:t>
            </a:r>
            <a:r>
              <a:rPr lang="en-US" dirty="0" err="1"/>
              <a:t>groupId</a:t>
            </a:r>
            <a:r>
              <a:rPr lang="en-US" dirty="0"/>
              <a:t>&gt;</a:t>
            </a:r>
          </a:p>
          <a:p>
            <a:r>
              <a:rPr lang="en-US" dirty="0"/>
              <a:t>	&lt;</a:t>
            </a:r>
            <a:r>
              <a:rPr lang="en-US" dirty="0" err="1"/>
              <a:t>artifactId</a:t>
            </a:r>
            <a:r>
              <a:rPr lang="en-US" dirty="0"/>
              <a:t>&gt;</a:t>
            </a:r>
            <a:r>
              <a:rPr lang="en-US" dirty="0" err="1"/>
              <a:t>httpclient</a:t>
            </a:r>
            <a:r>
              <a:rPr lang="en-US" dirty="0"/>
              <a:t>&lt;/</a:t>
            </a:r>
            <a:r>
              <a:rPr lang="en-US" dirty="0" err="1"/>
              <a:t>artifactId</a:t>
            </a:r>
            <a:r>
              <a:rPr lang="en-US" dirty="0"/>
              <a:t>&gt;</a:t>
            </a:r>
          </a:p>
          <a:p>
            <a:r>
              <a:rPr lang="en-US" dirty="0"/>
              <a:t>	&lt;version&gt;4.3.3&lt;/version&gt;</a:t>
            </a:r>
          </a:p>
          <a:p>
            <a:r>
              <a:rPr lang="en-US" dirty="0"/>
              <a:t>&lt;/dependency&gt;</a:t>
            </a:r>
          </a:p>
          <a:p>
            <a:r>
              <a:rPr lang="en-US" dirty="0"/>
              <a:t> </a:t>
            </a:r>
          </a:p>
          <a:p>
            <a:r>
              <a:rPr lang="en-US" dirty="0"/>
              <a:t> </a:t>
            </a:r>
            <a:r>
              <a:rPr lang="en-US" dirty="0" smtClean="0"/>
              <a:t>See </a:t>
            </a:r>
            <a:r>
              <a:rPr lang="en-US" dirty="0" err="1" smtClean="0"/>
              <a:t>HttpComponentsDemo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99</a:t>
            </a:fld>
            <a:endParaRPr lang="en-US"/>
          </a:p>
        </p:txBody>
      </p:sp>
    </p:spTree>
    <p:extLst>
      <p:ext uri="{BB962C8B-B14F-4D97-AF65-F5344CB8AC3E}">
        <p14:creationId xmlns:p14="http://schemas.microsoft.com/office/powerpoint/2010/main" val="6645853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75741</TotalTime>
  <Words>6708</Words>
  <Application>Microsoft Office PowerPoint</Application>
  <PresentationFormat>On-screen Show (4:3)</PresentationFormat>
  <Paragraphs>808</Paragraphs>
  <Slides>108</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108</vt:i4>
      </vt:variant>
    </vt:vector>
  </HeadingPairs>
  <TitlesOfParts>
    <vt:vector size="117" baseType="lpstr">
      <vt:lpstr>Arial Unicode MS</vt:lpstr>
      <vt:lpstr>ＭＳ Ｐゴシック</vt:lpstr>
      <vt:lpstr>Arial</vt:lpstr>
      <vt:lpstr>Arial Black</vt:lpstr>
      <vt:lpstr>Courier New</vt:lpstr>
      <vt:lpstr>Wingdings</vt:lpstr>
      <vt:lpstr>Wingdings 2</vt:lpstr>
      <vt:lpstr>Wingdings 3</vt:lpstr>
      <vt:lpstr>Black Gradient</vt:lpstr>
      <vt:lpstr>COMP 2613 Intermediate Java Programming</vt:lpstr>
      <vt:lpstr>Introduction</vt:lpstr>
      <vt:lpstr>Prerequisites</vt:lpstr>
      <vt:lpstr>Attendence</vt:lpstr>
      <vt:lpstr>Evaluation</vt:lpstr>
      <vt:lpstr>Assignments</vt:lpstr>
      <vt:lpstr>Software</vt:lpstr>
      <vt:lpstr>What you already know!</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Java Packages</vt:lpstr>
      <vt:lpstr>Core API (java.lang)</vt:lpstr>
      <vt:lpstr>Debugging</vt:lpstr>
      <vt:lpstr>Working with model objects + Searching</vt:lpstr>
      <vt:lpstr>Jar files</vt:lpstr>
      <vt:lpstr>Exporting Jars + Command Line</vt:lpstr>
      <vt:lpstr>More about Egit (Eclipse Git)</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All about building Swing apps</vt:lpstr>
      <vt:lpstr>Homework</vt:lpstr>
      <vt:lpstr>Any questions so far  </vt:lpstr>
      <vt:lpstr>This is where the course becomes … “your” project</vt:lpstr>
      <vt:lpstr>Bit of Review</vt:lpstr>
      <vt:lpstr>Bit of Review (cont)</vt:lpstr>
      <vt:lpstr>Bit of Review (cont)</vt:lpstr>
      <vt:lpstr>Most common question I’ve been asked so far</vt:lpstr>
      <vt:lpstr>Anything you want to ask?</vt:lpstr>
      <vt:lpstr>Homework</vt:lpstr>
      <vt:lpstr>Homework</vt:lpstr>
      <vt:lpstr>JDBC / JPA / ORM</vt:lpstr>
      <vt:lpstr>JPA – Annotation heavy</vt:lpstr>
      <vt:lpstr>First, add the following dependencies</vt:lpstr>
      <vt:lpstr>Also in pom.xml</vt:lpstr>
      <vt:lpstr>Modify our model Classes</vt:lpstr>
      <vt:lpstr>Create a Repository Interface</vt:lpstr>
      <vt:lpstr>Create a TestDriver</vt:lpstr>
      <vt:lpstr>I know – let’s use MySQL!</vt:lpstr>
      <vt:lpstr>application.xml  and hibernate.properties</vt:lpstr>
      <vt:lpstr>Create another Test Driver for MyDB</vt:lpstr>
      <vt:lpstr>Run TestDriverWithMySQLDB</vt:lpstr>
      <vt:lpstr>Browser view http://www.phpmyadmin.co/</vt:lpstr>
      <vt:lpstr>MySQL Workbench (the defacto client for MySQL)</vt:lpstr>
      <vt:lpstr>And see if your new row is inserted</vt:lpstr>
      <vt:lpstr>DB relationships (cont)</vt:lpstr>
      <vt:lpstr>What can go wrong?</vt:lpstr>
      <vt:lpstr>Power of Spring</vt:lpstr>
      <vt:lpstr>Homework</vt:lpstr>
      <vt:lpstr>So how was that intro to databases?</vt:lpstr>
      <vt:lpstr>Homework</vt:lpstr>
      <vt:lpstr>Network Programming</vt:lpstr>
      <vt:lpstr>There’s a tool (library) for that</vt:lpstr>
      <vt:lpstr>What now?</vt:lpstr>
      <vt:lpstr>Homework</vt:lpstr>
      <vt:lpstr>MVC (Model-View-Controller)</vt:lpstr>
      <vt:lpstr>Packaging it up</vt:lpstr>
      <vt:lpstr>Great I got a zip file now – now what?</vt:lpstr>
      <vt:lpstr>GitHub Pages</vt:lpstr>
      <vt:lpstr>Homework</vt:lpstr>
      <vt:lpstr>Homework Optional Cont</vt:lpstr>
      <vt:lpstr>The End</vt:lpstr>
    </vt:vector>
  </TitlesOfParts>
  <Company>Kodak Graphic Communication Canada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 Chan</cp:lastModifiedBy>
  <cp:revision>654</cp:revision>
  <cp:lastPrinted>2011-01-11T07:40:54Z</cp:lastPrinted>
  <dcterms:created xsi:type="dcterms:W3CDTF">2011-01-11T07:26:59Z</dcterms:created>
  <dcterms:modified xsi:type="dcterms:W3CDTF">2014-07-03T03:51:23Z</dcterms:modified>
</cp:coreProperties>
</file>