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104"/>
  </p:notesMasterIdLst>
  <p:handoutMasterIdLst>
    <p:handoutMasterId r:id="rId105"/>
  </p:handoutMasterIdLst>
  <p:sldIdLst>
    <p:sldId id="257" r:id="rId2"/>
    <p:sldId id="327" r:id="rId3"/>
    <p:sldId id="260" r:id="rId4"/>
    <p:sldId id="415" r:id="rId5"/>
    <p:sldId id="262" r:id="rId6"/>
    <p:sldId id="263" r:id="rId7"/>
    <p:sldId id="261" r:id="rId8"/>
    <p:sldId id="267" r:id="rId9"/>
    <p:sldId id="329" r:id="rId10"/>
    <p:sldId id="331" r:id="rId11"/>
    <p:sldId id="403" r:id="rId12"/>
    <p:sldId id="333" r:id="rId13"/>
    <p:sldId id="335" r:id="rId14"/>
    <p:sldId id="404" r:id="rId15"/>
    <p:sldId id="405" r:id="rId16"/>
    <p:sldId id="336" r:id="rId17"/>
    <p:sldId id="416" r:id="rId18"/>
    <p:sldId id="337" r:id="rId19"/>
    <p:sldId id="339" r:id="rId20"/>
    <p:sldId id="418" r:id="rId21"/>
    <p:sldId id="419" r:id="rId22"/>
    <p:sldId id="420" r:id="rId23"/>
    <p:sldId id="421" r:id="rId24"/>
    <p:sldId id="340" r:id="rId25"/>
    <p:sldId id="341" r:id="rId26"/>
    <p:sldId id="343" r:id="rId27"/>
    <p:sldId id="342" r:id="rId28"/>
    <p:sldId id="344" r:id="rId29"/>
    <p:sldId id="345" r:id="rId30"/>
    <p:sldId id="346" r:id="rId31"/>
    <p:sldId id="347" r:id="rId32"/>
    <p:sldId id="355" r:id="rId33"/>
    <p:sldId id="348" r:id="rId34"/>
    <p:sldId id="349" r:id="rId35"/>
    <p:sldId id="350" r:id="rId36"/>
    <p:sldId id="351" r:id="rId37"/>
    <p:sldId id="352" r:id="rId38"/>
    <p:sldId id="353" r:id="rId39"/>
    <p:sldId id="334" r:id="rId40"/>
    <p:sldId id="354"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8" r:id="rId63"/>
    <p:sldId id="380" r:id="rId64"/>
    <p:sldId id="381" r:id="rId65"/>
    <p:sldId id="382" r:id="rId66"/>
    <p:sldId id="379" r:id="rId67"/>
    <p:sldId id="447" r:id="rId68"/>
    <p:sldId id="387" r:id="rId69"/>
    <p:sldId id="422" r:id="rId70"/>
    <p:sldId id="423" r:id="rId71"/>
    <p:sldId id="406" r:id="rId72"/>
    <p:sldId id="407" r:id="rId73"/>
    <p:sldId id="428" r:id="rId74"/>
    <p:sldId id="429" r:id="rId75"/>
    <p:sldId id="430" r:id="rId76"/>
    <p:sldId id="431" r:id="rId77"/>
    <p:sldId id="432" r:id="rId78"/>
    <p:sldId id="433" r:id="rId79"/>
    <p:sldId id="434" r:id="rId80"/>
    <p:sldId id="435" r:id="rId81"/>
    <p:sldId id="436" r:id="rId82"/>
    <p:sldId id="437" r:id="rId83"/>
    <p:sldId id="439" r:id="rId84"/>
    <p:sldId id="446" r:id="rId85"/>
    <p:sldId id="440" r:id="rId86"/>
    <p:sldId id="441" r:id="rId87"/>
    <p:sldId id="443" r:id="rId88"/>
    <p:sldId id="444" r:id="rId89"/>
    <p:sldId id="445" r:id="rId90"/>
    <p:sldId id="409" r:id="rId91"/>
    <p:sldId id="448" r:id="rId92"/>
    <p:sldId id="411" r:id="rId93"/>
    <p:sldId id="425" r:id="rId94"/>
    <p:sldId id="426" r:id="rId95"/>
    <p:sldId id="442" r:id="rId96"/>
    <p:sldId id="449" r:id="rId97"/>
    <p:sldId id="427" r:id="rId98"/>
    <p:sldId id="451" r:id="rId99"/>
    <p:sldId id="452" r:id="rId100"/>
    <p:sldId id="453" r:id="rId101"/>
    <p:sldId id="450" r:id="rId102"/>
    <p:sldId id="394" r:id="rId10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 xmlns:p15="http://schemas.microsoft.com/office/powerpoint/2012/main">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03" d="100"/>
          <a:sy n="103" d="100"/>
        </p:scale>
        <p:origin x="-198" y="-96"/>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5</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6</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7</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6/12/2014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6/12/2014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www.ratemyprofessors.com/"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chan/comp2613/blob/master/egitTutorial.docx"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lass_(computer_science)" TargetMode="External"/><Relationship Id="rId2" Type="http://schemas.openxmlformats.org/officeDocument/2006/relationships/hyperlink" Target="http://en.wikipedia.org/wiki/Java_(programming_language)" TargetMode="External"/><Relationship Id="rId1" Type="http://schemas.openxmlformats.org/officeDocument/2006/relationships/slideLayout" Target="../slideLayouts/slideLayout2.xml"/><Relationship Id="rId4" Type="http://schemas.openxmlformats.org/officeDocument/2006/relationships/hyperlink" Target="http://en.wikipedia.org/wiki/Namespaces"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programming_languag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hyperlink" Target="http://download.eclipse.org/windowbuilder/WB/release/R201309271200/4.3/"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en.wikipedia.org/wiki/Java_Persistence_API"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dev.mysql.com/downloads/"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chan/comp2613" TargetMode="Externa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a:t>
            </a:r>
            <a:r>
              <a:rPr lang="en-US" dirty="0" err="1" smtClean="0"/>
              <a:t>Git</a:t>
            </a:r>
            <a:r>
              <a:rPr lang="en-US" dirty="0" smtClean="0"/>
              <a:t> Repository</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a:t>
            </a:fld>
            <a:endParaRPr lang="en-C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7" y="1447800"/>
            <a:ext cx="50006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Pages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So we are already using </a:t>
            </a:r>
            <a:r>
              <a:rPr lang="en-US" dirty="0" err="1" smtClean="0"/>
              <a:t>GitHub</a:t>
            </a:r>
            <a:r>
              <a:rPr lang="en-US" dirty="0"/>
              <a:t> </a:t>
            </a:r>
            <a:r>
              <a:rPr lang="en-US" dirty="0" smtClean="0"/>
              <a:t>…</a:t>
            </a:r>
          </a:p>
          <a:p>
            <a:r>
              <a:rPr lang="en-US" dirty="0"/>
              <a:t>Now let’s use https://pages.github.com/</a:t>
            </a:r>
            <a:endParaRPr lang="en-US" dirty="0" smtClean="0"/>
          </a:p>
          <a:p>
            <a:r>
              <a:rPr lang="en-US" dirty="0" smtClean="0"/>
              <a:t>To use </a:t>
            </a:r>
            <a:r>
              <a:rPr lang="en-US" dirty="0" err="1" smtClean="0"/>
              <a:t>GitHub</a:t>
            </a:r>
            <a:r>
              <a:rPr lang="en-US" dirty="0" smtClean="0"/>
              <a:t> pages, just create a branch called </a:t>
            </a:r>
            <a:r>
              <a:rPr lang="en-US" dirty="0" err="1" smtClean="0"/>
              <a:t>gh</a:t>
            </a:r>
            <a:r>
              <a:rPr lang="en-US" dirty="0" smtClean="0"/>
              <a:t>-pages</a:t>
            </a:r>
          </a:p>
          <a:p>
            <a:r>
              <a:rPr lang="en-US" dirty="0" smtClean="0"/>
              <a:t>Before that, make sure you created your zip file in root and write an index.html that will have an anchor reference to it (you can refer to my index.html)</a:t>
            </a:r>
          </a:p>
          <a:p>
            <a:r>
              <a:rPr lang="en-US" dirty="0" smtClean="0"/>
              <a:t>After that, just create a </a:t>
            </a:r>
            <a:r>
              <a:rPr lang="en-US" dirty="0" err="1" smtClean="0"/>
              <a:t>gh</a:t>
            </a:r>
            <a:r>
              <a:rPr lang="en-US" dirty="0" smtClean="0"/>
              <a:t>-pages branch and push</a:t>
            </a:r>
          </a:p>
          <a:p>
            <a:r>
              <a:rPr lang="en-US" dirty="0" smtClean="0"/>
              <a:t>OPTIONAL: modify you </a:t>
            </a:r>
            <a:r>
              <a:rPr lang="en-US" dirty="0" err="1" smtClean="0"/>
              <a:t>github</a:t>
            </a:r>
            <a:r>
              <a:rPr lang="en-US" smtClean="0"/>
              <a:t> webpage URL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100</a:t>
            </a:fld>
            <a:endParaRPr lang="en-US"/>
          </a:p>
        </p:txBody>
      </p:sp>
    </p:spTree>
    <p:extLst>
      <p:ext uri="{BB962C8B-B14F-4D97-AF65-F5344CB8AC3E}">
        <p14:creationId xmlns:p14="http://schemas.microsoft.com/office/powerpoint/2010/main" val="398464331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Assignment11/Final Project</a:t>
            </a:r>
          </a:p>
          <a:p>
            <a:r>
              <a:rPr lang="en-US" dirty="0" smtClean="0"/>
              <a:t>Package it up ;)</a:t>
            </a:r>
          </a:p>
          <a:p>
            <a:r>
              <a:rPr lang="en-US" dirty="0" smtClean="0"/>
              <a:t>Optional (and I would REALLY, REALLY, REALLY appreciate it you did this …): </a:t>
            </a:r>
          </a:p>
          <a:p>
            <a:r>
              <a:rPr lang="en-US" dirty="0" err="1" smtClean="0"/>
              <a:t>Goto</a:t>
            </a:r>
            <a:r>
              <a:rPr lang="en-US" dirty="0"/>
              <a:t>: </a:t>
            </a:r>
            <a:r>
              <a:rPr lang="en-US" dirty="0">
                <a:hlinkClick r:id="rId2"/>
              </a:rPr>
              <a:t>http://</a:t>
            </a:r>
            <a:r>
              <a:rPr lang="en-US" dirty="0" smtClean="0">
                <a:hlinkClick r:id="rId2"/>
              </a:rPr>
              <a:t>www.ratemyprofessors.com</a:t>
            </a:r>
            <a:r>
              <a:rPr lang="en-US" dirty="0" smtClean="0"/>
              <a:t> and rate me (and the course) – much appreciated.  If there is anything about the way I teach or course you would like to see changed, post your feedback via the above link.  All negative or positive comments are appreciated.  FYI, rating me (or any other teachers at BCIT) will most likely *NOT* effect their salary / status in any way.  </a:t>
            </a:r>
            <a:r>
              <a:rPr lang="en-US" dirty="0" smtClean="0"/>
              <a:t>The reverse is also true … if you take any of my other classes in the future, your comments will not affect your score for that class.  </a:t>
            </a:r>
            <a:r>
              <a:rPr lang="en-US" dirty="0" smtClean="0"/>
              <a:t>Its </a:t>
            </a:r>
            <a:r>
              <a:rPr lang="en-US" dirty="0" smtClean="0"/>
              <a:t>strictly a social networking site used to help teachers improve their course and raise awareness for other students.  I *know* some of you have either suffered or breezed through this course.  </a:t>
            </a:r>
            <a:r>
              <a:rPr lang="en-US" dirty="0" smtClean="0"/>
              <a:t>Think of your comments as a way to help shape this course and help students in the future – pay </a:t>
            </a:r>
            <a:r>
              <a:rPr lang="en-US" smtClean="0"/>
              <a:t>it forward.  </a:t>
            </a:r>
            <a:r>
              <a:rPr lang="en-US" dirty="0" smtClean="0"/>
              <a:t>For the Horde!!!   I mean – for BCIT!!!</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101</a:t>
            </a:fld>
            <a:endParaRPr lang="en-US"/>
          </a:p>
        </p:txBody>
      </p:sp>
    </p:spTree>
    <p:extLst>
      <p:ext uri="{BB962C8B-B14F-4D97-AF65-F5344CB8AC3E}">
        <p14:creationId xmlns:p14="http://schemas.microsoft.com/office/powerpoint/2010/main" val="51823288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102</a:t>
            </a:fld>
            <a:endParaRPr lang="en-CA"/>
          </a:p>
        </p:txBody>
      </p:sp>
      <p:sp>
        <p:nvSpPr>
          <p:cNvPr id="4" name="TextBox 3"/>
          <p:cNvSpPr txBox="1"/>
          <p:nvPr/>
        </p:nvSpPr>
        <p:spPr>
          <a:xfrm>
            <a:off x="1295400" y="2590800"/>
            <a:ext cx="6070893" cy="830997"/>
          </a:xfrm>
          <a:prstGeom prst="rect">
            <a:avLst/>
          </a:prstGeom>
          <a:noFill/>
        </p:spPr>
        <p:txBody>
          <a:bodyPr wrap="none" rtlCol="0">
            <a:spAutoFit/>
          </a:bodyPr>
          <a:lstStyle/>
          <a:p>
            <a:r>
              <a:rPr lang="en-US" dirty="0" smtClean="0"/>
              <a:t>Thank-you very much for taking this course</a:t>
            </a:r>
          </a:p>
          <a:p>
            <a:r>
              <a:rPr lang="en-US" dirty="0" smtClean="0"/>
              <a:t>I really hope you all had a great time</a:t>
            </a:r>
          </a:p>
        </p:txBody>
      </p:sp>
    </p:spTree>
    <p:extLst>
      <p:ext uri="{BB962C8B-B14F-4D97-AF65-F5344CB8AC3E}">
        <p14:creationId xmlns:p14="http://schemas.microsoft.com/office/powerpoint/2010/main" val="1027203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35736"/>
          </a:xfrm>
        </p:spPr>
        <p:txBody>
          <a:bodyPr/>
          <a:lstStyle/>
          <a:p>
            <a:r>
              <a:rPr lang="en-US" dirty="0" smtClean="0"/>
              <a:t>Think of a dummy project name</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4" name="TextBox 3"/>
          <p:cNvSpPr txBox="1"/>
          <p:nvPr/>
        </p:nvSpPr>
        <p:spPr>
          <a:xfrm>
            <a:off x="1600200" y="2286000"/>
            <a:ext cx="5612434" cy="1938992"/>
          </a:xfrm>
          <a:prstGeom prst="rect">
            <a:avLst/>
          </a:prstGeom>
          <a:noFill/>
        </p:spPr>
        <p:txBody>
          <a:bodyPr wrap="none" rtlCol="0">
            <a:spAutoFit/>
          </a:bodyPr>
          <a:lstStyle/>
          <a:p>
            <a:pPr marL="342900" indent="-342900">
              <a:buFont typeface="Arial" pitchFamily="34" charset="0"/>
              <a:buChar char="•"/>
            </a:pPr>
            <a:r>
              <a:rPr lang="en-US" dirty="0" smtClean="0"/>
              <a:t>Project name: foo</a:t>
            </a:r>
          </a:p>
          <a:p>
            <a:pPr marL="342900" indent="-342900">
              <a:buFont typeface="Arial" pitchFamily="34" charset="0"/>
              <a:buChar char="•"/>
            </a:pPr>
            <a:r>
              <a:rPr lang="en-US" dirty="0" smtClean="0"/>
              <a:t>Important: </a:t>
            </a:r>
            <a:r>
              <a:rPr lang="en-US" dirty="0" err="1" smtClean="0"/>
              <a:t>Git</a:t>
            </a:r>
            <a:r>
              <a:rPr lang="en-US" dirty="0" smtClean="0"/>
              <a:t> parent directory should</a:t>
            </a:r>
          </a:p>
          <a:p>
            <a:pPr marL="342900" indent="-342900">
              <a:buFont typeface="Arial" pitchFamily="34" charset="0"/>
              <a:buChar char="•"/>
            </a:pPr>
            <a:r>
              <a:rPr lang="en-US" dirty="0" smtClean="0"/>
              <a:t>Be your workspace i.e. c:\workspace</a:t>
            </a:r>
          </a:p>
          <a:p>
            <a:pPr marL="342900" indent="-342900">
              <a:buFont typeface="Arial" pitchFamily="34" charset="0"/>
              <a:buChar char="•"/>
            </a:pPr>
            <a:r>
              <a:rPr lang="en-US" dirty="0" smtClean="0"/>
              <a:t>Enter your </a:t>
            </a:r>
            <a:r>
              <a:rPr lang="en-US" dirty="0" err="1" smtClean="0"/>
              <a:t>projectname</a:t>
            </a:r>
            <a:endParaRPr lang="en-US" dirty="0" smtClean="0"/>
          </a:p>
          <a:p>
            <a:pPr marL="342900" indent="-342900">
              <a:buFont typeface="Arial" pitchFamily="34" charset="0"/>
              <a:buChar char="•"/>
            </a:pPr>
            <a:r>
              <a:rPr lang="en-US" dirty="0" smtClean="0"/>
              <a:t>Finish</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669" y="3928192"/>
            <a:ext cx="3039930" cy="2895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820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Java Project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1823186"/>
            <a:ext cx="3733801" cy="501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sp>
        <p:nvSpPr>
          <p:cNvPr id="4" name="TextBox 3"/>
          <p:cNvSpPr txBox="1"/>
          <p:nvPr/>
        </p:nvSpPr>
        <p:spPr>
          <a:xfrm>
            <a:off x="1066800" y="2133600"/>
            <a:ext cx="5715000" cy="369332"/>
          </a:xfrm>
          <a:prstGeom prst="rect">
            <a:avLst/>
          </a:prstGeom>
          <a:noFill/>
        </p:spPr>
        <p:txBody>
          <a:bodyPr wrap="square" rtlCol="0">
            <a:spAutoFit/>
          </a:bodyPr>
          <a:lstStyle/>
          <a:p>
            <a:r>
              <a:rPr lang="en-US" sz="1800" dirty="0" smtClean="0"/>
              <a:t>New Class </a:t>
            </a:r>
            <a:r>
              <a:rPr lang="en-US" sz="1800" dirty="0" err="1" smtClean="0"/>
              <a:t>HelloWorld</a:t>
            </a:r>
            <a:endParaRPr lang="en-US" sz="1800" dirty="0"/>
          </a:p>
        </p:txBody>
      </p:sp>
    </p:spTree>
    <p:extLst>
      <p:ext uri="{BB962C8B-B14F-4D97-AF65-F5344CB8AC3E}">
        <p14:creationId xmlns:p14="http://schemas.microsoft.com/office/powerpoint/2010/main" val="272113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 visit github.com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1676400" y="2362200"/>
            <a:ext cx="5121723" cy="1200329"/>
          </a:xfrm>
          <a:prstGeom prst="rect">
            <a:avLst/>
          </a:prstGeom>
          <a:noFill/>
        </p:spPr>
        <p:txBody>
          <a:bodyPr wrap="none" rtlCol="0">
            <a:spAutoFit/>
          </a:bodyPr>
          <a:lstStyle/>
          <a:p>
            <a:pPr marL="342900" indent="-342900">
              <a:buFont typeface="Arial" pitchFamily="34" charset="0"/>
              <a:buChar char="•"/>
            </a:pPr>
            <a:r>
              <a:rPr lang="en-US" dirty="0" smtClean="0"/>
              <a:t>Create an account</a:t>
            </a:r>
          </a:p>
          <a:p>
            <a:pPr marL="342900" indent="-342900">
              <a:buFont typeface="Arial" pitchFamily="34" charset="0"/>
              <a:buChar char="•"/>
            </a:pPr>
            <a:r>
              <a:rPr lang="en-US" dirty="0" smtClean="0"/>
              <a:t>Create a repository called foo</a:t>
            </a:r>
          </a:p>
          <a:p>
            <a:pPr marL="342900" indent="-342900">
              <a:buFont typeface="Arial" pitchFamily="34" charset="0"/>
              <a:buChar char="•"/>
            </a:pPr>
            <a:r>
              <a:rPr lang="en-US" dirty="0" smtClean="0"/>
              <a:t>Copy and paste the .</a:t>
            </a:r>
            <a:r>
              <a:rPr lang="en-US" dirty="0" err="1" smtClean="0"/>
              <a:t>git</a:t>
            </a:r>
            <a:r>
              <a:rPr lang="en-US" dirty="0" smtClean="0"/>
              <a:t> URL to …</a:t>
            </a:r>
            <a:endParaRPr lang="en-US" dirty="0"/>
          </a:p>
        </p:txBody>
      </p:sp>
    </p:spTree>
    <p:extLst>
      <p:ext uri="{BB962C8B-B14F-4D97-AF65-F5344CB8AC3E}">
        <p14:creationId xmlns:p14="http://schemas.microsoft.com/office/powerpoint/2010/main" val="351666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and Push your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453972"/>
            <a:ext cx="5038725" cy="502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48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5" name="TextBox 4"/>
          <p:cNvSpPr txBox="1"/>
          <p:nvPr/>
        </p:nvSpPr>
        <p:spPr>
          <a:xfrm>
            <a:off x="762001" y="1981200"/>
            <a:ext cx="7239000" cy="4524315"/>
          </a:xfrm>
          <a:prstGeom prst="rect">
            <a:avLst/>
          </a:prstGeom>
          <a:noFill/>
        </p:spPr>
        <p:txBody>
          <a:bodyPr wrap="square" rtlCol="0">
            <a:spAutoFit/>
          </a:bodyPr>
          <a:lstStyle/>
          <a:p>
            <a:pPr marL="342900" indent="-342900">
              <a:buFont typeface="Arial" pitchFamily="34" charset="0"/>
              <a:buChar char="•"/>
            </a:pPr>
            <a:r>
              <a:rPr lang="en-US" dirty="0" smtClean="0"/>
              <a:t>Assignment#1</a:t>
            </a:r>
          </a:p>
          <a:p>
            <a:pPr marL="342900" indent="-342900">
              <a:buFont typeface="Arial" pitchFamily="34" charset="0"/>
              <a:buChar char="•"/>
            </a:pPr>
            <a:r>
              <a:rPr lang="en-US" dirty="0" smtClean="0"/>
              <a:t>Import</a:t>
            </a:r>
          </a:p>
          <a:p>
            <a:pPr marL="342900" indent="-342900">
              <a:buFont typeface="Arial" pitchFamily="34" charset="0"/>
              <a:buChar char="•"/>
            </a:pPr>
            <a:r>
              <a:rPr lang="en-US" dirty="0" smtClean="0">
                <a:hlinkClick r:id="rId2"/>
              </a:rPr>
              <a:t>https</a:t>
            </a:r>
            <a:r>
              <a:rPr lang="en-US" dirty="0">
                <a:hlinkClick r:id="rId2"/>
              </a:rPr>
              <a:t>://</a:t>
            </a:r>
            <a:r>
              <a:rPr lang="en-US" dirty="0" smtClean="0">
                <a:hlinkClick r:id="rId2"/>
              </a:rPr>
              <a:t>github.com/hchan/comp2613</a:t>
            </a:r>
          </a:p>
          <a:p>
            <a:r>
              <a:rPr lang="en-US" dirty="0" smtClean="0">
                <a:hlinkClick r:id="rId2"/>
              </a:rPr>
              <a:t>Errors with import – don’t worry too much – Day 2 ;)</a:t>
            </a:r>
          </a:p>
          <a:p>
            <a:pPr marL="342900" indent="-342900">
              <a:buFont typeface="Arial" pitchFamily="34" charset="0"/>
              <a:buChar char="•"/>
            </a:pPr>
            <a:r>
              <a:rPr lang="en-US" dirty="0"/>
              <a:t>Read </a:t>
            </a:r>
            <a:r>
              <a:rPr lang="en-US" dirty="0">
                <a:hlinkClick r:id="rId3"/>
              </a:rPr>
              <a:t>https://</a:t>
            </a:r>
            <a:r>
              <a:rPr lang="en-US" dirty="0" smtClean="0">
                <a:hlinkClick r:id="rId3"/>
              </a:rPr>
              <a:t>github.com/hchan/comp2613/blob/master/egitTutorial.docx</a:t>
            </a:r>
            <a:endParaRPr lang="en-US" dirty="0" smtClean="0"/>
          </a:p>
          <a:p>
            <a:pPr marL="342900" indent="-342900">
              <a:buFont typeface="Arial" pitchFamily="34" charset="0"/>
              <a:buChar char="•"/>
            </a:pPr>
            <a:r>
              <a:rPr lang="en-US" dirty="0" smtClean="0"/>
              <a:t>Do Assignment#1</a:t>
            </a:r>
          </a:p>
          <a:p>
            <a:pPr marL="342900" indent="-342900">
              <a:buFont typeface="Arial" pitchFamily="34" charset="0"/>
              <a:buChar char="•"/>
            </a:pPr>
            <a:r>
              <a:rPr lang="en-US" dirty="0" smtClean="0"/>
              <a:t>Read the doc, from your Imported Workspace;)</a:t>
            </a:r>
          </a:p>
          <a:p>
            <a:pPr marL="342900" indent="-342900">
              <a:buFont typeface="Arial" pitchFamily="34" charset="0"/>
              <a:buChar char="•"/>
            </a:pPr>
            <a:r>
              <a:rPr lang="en-US" dirty="0" smtClean="0"/>
              <a:t>Play around with committing files</a:t>
            </a:r>
          </a:p>
          <a:p>
            <a:pPr marL="342900" indent="-342900">
              <a:buFont typeface="Arial" pitchFamily="34" charset="0"/>
              <a:buChar char="•"/>
            </a:pPr>
            <a:r>
              <a:rPr lang="en-US" dirty="0" smtClean="0"/>
              <a:t>Kill your Eclipse project and reimport it</a:t>
            </a:r>
          </a:p>
          <a:p>
            <a:pPr marL="342900" indent="-342900">
              <a:buFont typeface="Arial" pitchFamily="34" charset="0"/>
              <a:buChar char="•"/>
            </a:pPr>
            <a:endParaRPr lang="en-US" dirty="0" smtClean="0">
              <a:hlinkClick r:id="rId2"/>
            </a:endParaRPr>
          </a:p>
        </p:txBody>
      </p:sp>
    </p:spTree>
    <p:extLst>
      <p:ext uri="{BB962C8B-B14F-4D97-AF65-F5344CB8AC3E}">
        <p14:creationId xmlns:p14="http://schemas.microsoft.com/office/powerpoint/2010/main" val="1067737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Packages</a:t>
            </a:r>
            <a:endParaRPr lang="en-US" dirty="0"/>
          </a:p>
        </p:txBody>
      </p:sp>
      <p:sp>
        <p:nvSpPr>
          <p:cNvPr id="3" name="Content Placeholder 2"/>
          <p:cNvSpPr>
            <a:spLocks noGrp="1"/>
          </p:cNvSpPr>
          <p:nvPr>
            <p:ph idx="1"/>
          </p:nvPr>
        </p:nvSpPr>
        <p:spPr/>
        <p:txBody>
          <a:bodyPr/>
          <a:lstStyle/>
          <a:p>
            <a:r>
              <a:rPr lang="en-US" dirty="0"/>
              <a:t>A </a:t>
            </a:r>
            <a:r>
              <a:rPr lang="en-US" b="1" dirty="0"/>
              <a:t>Java package</a:t>
            </a:r>
            <a:r>
              <a:rPr lang="en-US" dirty="0"/>
              <a:t> is a mechanism for organizing </a:t>
            </a:r>
            <a:r>
              <a:rPr lang="en-US" dirty="0">
                <a:hlinkClick r:id="rId2" tooltip="Java (programming language)"/>
              </a:rPr>
              <a:t>Java</a:t>
            </a:r>
            <a:r>
              <a:rPr lang="en-US" dirty="0"/>
              <a:t> </a:t>
            </a:r>
            <a:r>
              <a:rPr lang="en-US" dirty="0">
                <a:hlinkClick r:id="rId3" tooltip="Class (computer science)"/>
              </a:rPr>
              <a:t>classes</a:t>
            </a:r>
            <a:r>
              <a:rPr lang="en-US" dirty="0"/>
              <a:t> into </a:t>
            </a:r>
            <a:r>
              <a:rPr lang="en-US" dirty="0" smtClean="0">
                <a:hlinkClick r:id="rId4" tooltip="Namespaces"/>
              </a:rPr>
              <a:t>namespaces</a:t>
            </a:r>
            <a:endParaRPr lang="en-US" dirty="0" smtClean="0"/>
          </a:p>
          <a:p>
            <a:r>
              <a:rPr lang="en-US" dirty="0" smtClean="0"/>
              <a:t>For your project, please use the package name: ca.bcit.comp2613.&lt;your project name in lowercase&gt;</a:t>
            </a:r>
          </a:p>
          <a:p>
            <a:r>
              <a:rPr lang="en-US" dirty="0" smtClean="0"/>
              <a:t>Package names in convention are lowercase</a:t>
            </a:r>
          </a:p>
          <a:p>
            <a:r>
              <a:rPr lang="en-US" dirty="0"/>
              <a:t>Naming conventions: http://java.about.com/od/javasyntax/a/nameconventions.htm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17</a:t>
            </a:fld>
            <a:endParaRPr lang="en-US"/>
          </a:p>
        </p:txBody>
      </p:sp>
    </p:spTree>
    <p:extLst>
      <p:ext uri="{BB962C8B-B14F-4D97-AF65-F5344CB8AC3E}">
        <p14:creationId xmlns:p14="http://schemas.microsoft.com/office/powerpoint/2010/main" val="281363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3416320"/>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Strings are immutable which means they can’t change,</a:t>
            </a:r>
          </a:p>
          <a:p>
            <a:pPr marL="342900" indent="-342900">
              <a:buFont typeface="Arial" pitchFamily="34" charset="0"/>
              <a:buChar char="•"/>
            </a:pPr>
            <a:r>
              <a:rPr lang="en-US" dirty="0" smtClean="0"/>
              <a:t>But </a:t>
            </a:r>
            <a:r>
              <a:rPr lang="en-US" dirty="0" err="1" smtClean="0"/>
              <a:t>StringBuilder’s</a:t>
            </a:r>
            <a:r>
              <a:rPr lang="en-US" dirty="0" smtClean="0"/>
              <a:t> are.  Really not that important in this day and age anymore.  Bottleneck is in String creation.</a:t>
            </a:r>
          </a:p>
          <a:p>
            <a:pPr marL="342900" indent="-342900">
              <a:buFont typeface="Arial" pitchFamily="34" charset="0"/>
              <a:buChar char="•"/>
            </a:pPr>
            <a:r>
              <a:rPr lang="en-US" dirty="0" smtClean="0"/>
              <a:t>See </a:t>
            </a:r>
            <a:r>
              <a:rPr lang="en-US" dirty="0" err="1" smtClean="0"/>
              <a:t>StringDemo</a:t>
            </a:r>
            <a:endParaRPr lang="en-US" dirty="0" smtClean="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838200" y="1981200"/>
            <a:ext cx="5400068" cy="1569660"/>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Welcome to Eclipse shortcuts - “F3”</a:t>
            </a:r>
          </a:p>
          <a:p>
            <a:pPr marL="342900" indent="-342900">
              <a:buFont typeface="Arial" pitchFamily="34" charset="0"/>
              <a:buChar char="•"/>
            </a:pPr>
            <a:r>
              <a:rPr lang="en-US" dirty="0" smtClean="0"/>
              <a:t>String == String </a:t>
            </a:r>
            <a:r>
              <a:rPr lang="en-US" dirty="0" err="1" smtClean="0"/>
              <a:t>vs</a:t>
            </a:r>
            <a:r>
              <a:rPr lang="en-US" dirty="0" smtClean="0"/>
              <a:t> </a:t>
            </a:r>
            <a:r>
              <a:rPr lang="en-US" dirty="0" err="1" smtClean="0"/>
              <a:t>String.equals</a:t>
            </a:r>
            <a:endParaRPr lang="en-US" dirty="0" smtClean="0"/>
          </a:p>
          <a:p>
            <a:pPr marL="342900" indent="-342900">
              <a:buFont typeface="Arial" pitchFamily="34" charset="0"/>
              <a:buChar char="•"/>
            </a:pPr>
            <a:r>
              <a:rPr lang="en-US" dirty="0" smtClean="0"/>
              <a:t>See </a:t>
            </a:r>
            <a:r>
              <a:rPr lang="en-US" dirty="0" err="1" smtClean="0"/>
              <a:t>DebuggingDemo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model objects + Searching</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A model object represents the data tier</a:t>
            </a:r>
          </a:p>
          <a:p>
            <a:r>
              <a:rPr lang="en-US" dirty="0" smtClean="0"/>
              <a:t>Almost no logic in it but, some developers like to add override the </a:t>
            </a:r>
            <a:r>
              <a:rPr lang="en-US" dirty="0" err="1" smtClean="0"/>
              <a:t>toString</a:t>
            </a:r>
            <a:r>
              <a:rPr lang="en-US" dirty="0" smtClean="0"/>
              <a:t> method for a tad bit of presentation logic</a:t>
            </a:r>
          </a:p>
          <a:p>
            <a:r>
              <a:rPr lang="en-US" dirty="0" err="1" smtClean="0"/>
              <a:t>ArrayList</a:t>
            </a:r>
            <a:r>
              <a:rPr lang="en-US" dirty="0" smtClean="0"/>
              <a:t> are good choices to store many objects.</a:t>
            </a:r>
          </a:p>
          <a:p>
            <a:r>
              <a:rPr lang="en-US" dirty="0" smtClean="0"/>
              <a:t>Searching is simply done through iterating through the </a:t>
            </a:r>
            <a:r>
              <a:rPr lang="en-US" dirty="0" err="1" smtClean="0"/>
              <a:t>ArrayList</a:t>
            </a:r>
            <a:endParaRPr lang="en-US" dirty="0" smtClean="0"/>
          </a:p>
          <a:p>
            <a:r>
              <a:rPr lang="en-US" dirty="0" smtClean="0"/>
              <a:t>See </a:t>
            </a:r>
            <a:r>
              <a:rPr lang="en-US" dirty="0" err="1" smtClean="0"/>
              <a:t>TeacherDemo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20</a:t>
            </a:fld>
            <a:endParaRPr lang="en-US"/>
          </a:p>
        </p:txBody>
      </p:sp>
    </p:spTree>
    <p:extLst>
      <p:ext uri="{BB962C8B-B14F-4D97-AF65-F5344CB8AC3E}">
        <p14:creationId xmlns:p14="http://schemas.microsoft.com/office/powerpoint/2010/main" val="312765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Content Placeholder 2"/>
          <p:cNvSpPr>
            <a:spLocks noGrp="1"/>
          </p:cNvSpPr>
          <p:nvPr>
            <p:ph idx="1"/>
          </p:nvPr>
        </p:nvSpPr>
        <p:spPr/>
        <p:txBody>
          <a:bodyPr>
            <a:normAutofit fontScale="77500" lnSpcReduction="20000"/>
          </a:bodyPr>
          <a:lstStyle/>
          <a:p>
            <a:pPr marL="342900">
              <a:buFont typeface="Arial" pitchFamily="34" charset="0"/>
              <a:buChar char="•"/>
            </a:pPr>
            <a:r>
              <a:rPr lang="en-US" dirty="0"/>
              <a:t>What are they?</a:t>
            </a:r>
          </a:p>
          <a:p>
            <a:pPr marL="342900">
              <a:buFont typeface="Arial" pitchFamily="34" charset="0"/>
              <a:buChar char="•"/>
            </a:pPr>
            <a:r>
              <a:rPr lang="en-US" dirty="0"/>
              <a:t>Java Archives – libraries.  I think </a:t>
            </a:r>
            <a:r>
              <a:rPr lang="en-US" dirty="0" smtClean="0"/>
              <a:t>Sun borrowed the idea </a:t>
            </a:r>
            <a:r>
              <a:rPr lang="en-US" dirty="0"/>
              <a:t>of “</a:t>
            </a:r>
            <a:r>
              <a:rPr lang="en-US" dirty="0" err="1"/>
              <a:t>unix</a:t>
            </a:r>
            <a:r>
              <a:rPr lang="en-US" dirty="0"/>
              <a:t> tar</a:t>
            </a:r>
            <a:r>
              <a:rPr lang="en-US" dirty="0" smtClean="0"/>
              <a:t>” and applied it to jar</a:t>
            </a:r>
          </a:p>
          <a:p>
            <a:pPr marL="342900">
              <a:buFont typeface="Arial" pitchFamily="34" charset="0"/>
              <a:buChar char="•"/>
            </a:pPr>
            <a:r>
              <a:rPr lang="en-US" dirty="0" smtClean="0"/>
              <a:t>Did we use any right now?  Sure -&gt; rt.jar</a:t>
            </a:r>
          </a:p>
          <a:p>
            <a:pPr marL="342900">
              <a:buFont typeface="Arial" pitchFamily="34" charset="0"/>
              <a:buChar char="•"/>
            </a:pPr>
            <a:r>
              <a:rPr lang="en-US" dirty="0" err="1" smtClean="0"/>
              <a:t>Kinda</a:t>
            </a:r>
            <a:r>
              <a:rPr lang="en-US" dirty="0" smtClean="0"/>
              <a:t> hard to avoid using “Core Java classes”</a:t>
            </a:r>
          </a:p>
          <a:p>
            <a:pPr marL="342900">
              <a:buFont typeface="Arial" pitchFamily="34" charset="0"/>
              <a:buChar char="•"/>
            </a:pPr>
            <a:r>
              <a:rPr lang="en-US" dirty="0" smtClean="0"/>
              <a:t>But there are times when the “String” class or another Core Java Class just isn’t flexible enough to do what you want.  What do you do then?  Download a library (set of Jars).  More on this later in a later lecture.  Pronounced as Maven.  Oh if used Perl before (its similar to CPAN), or PECL/PEAR (if you’re a Python user), or </a:t>
            </a:r>
            <a:r>
              <a:rPr lang="en-US" dirty="0" err="1" smtClean="0"/>
              <a:t>RubyGems</a:t>
            </a:r>
            <a:r>
              <a:rPr lang="en-US" dirty="0" smtClean="0"/>
              <a:t> (for Ruby users).  If you come from a C/C++/C# background … (err… um, </a:t>
            </a:r>
            <a:r>
              <a:rPr lang="en-US" dirty="0" err="1" smtClean="0"/>
              <a:t>Makefile</a:t>
            </a:r>
            <a:r>
              <a:rPr lang="en-US" dirty="0" smtClean="0"/>
              <a:t> + </a:t>
            </a:r>
            <a:r>
              <a:rPr lang="en-US" dirty="0" err="1" smtClean="0"/>
              <a:t>wget</a:t>
            </a:r>
            <a:r>
              <a:rPr lang="en-US" dirty="0" smtClean="0"/>
              <a:t> – okay bad joke)</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21</a:t>
            </a:fld>
            <a:endParaRPr lang="en-US"/>
          </a:p>
        </p:txBody>
      </p:sp>
    </p:spTree>
    <p:extLst>
      <p:ext uri="{BB962C8B-B14F-4D97-AF65-F5344CB8AC3E}">
        <p14:creationId xmlns:p14="http://schemas.microsoft.com/office/powerpoint/2010/main" val="1154269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Jars + Command Line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Eventually one day, you’ll want to export your project outside of eclipse.  Your final export, will most likely be a </a:t>
            </a:r>
            <a:r>
              <a:rPr lang="en-US" dirty="0" err="1" smtClean="0"/>
              <a:t>Jarfile</a:t>
            </a:r>
            <a:r>
              <a:rPr lang="en-US" dirty="0" smtClean="0"/>
              <a:t> (or </a:t>
            </a:r>
            <a:r>
              <a:rPr lang="en-US" dirty="0" err="1" smtClean="0"/>
              <a:t>warfile</a:t>
            </a:r>
            <a:r>
              <a:rPr lang="en-US" dirty="0" smtClean="0"/>
              <a:t>, or </a:t>
            </a:r>
            <a:r>
              <a:rPr lang="en-US" dirty="0" err="1" smtClean="0"/>
              <a:t>earfile</a:t>
            </a:r>
            <a:r>
              <a:rPr lang="en-US" dirty="0" smtClean="0"/>
              <a:t> – outside the scope of this class)</a:t>
            </a:r>
          </a:p>
          <a:p>
            <a:r>
              <a:rPr lang="en-US" dirty="0" smtClean="0"/>
              <a:t>A few ways to do this.  One is via your IDE … Export-&gt;Java-&gt;Runnable Jar (demo)</a:t>
            </a:r>
          </a:p>
          <a:p>
            <a:r>
              <a:rPr lang="en-US" dirty="0" smtClean="0"/>
              <a:t>But, to be honest, the de facto way is with Maven (more on this in a later lecture)</a:t>
            </a:r>
          </a:p>
          <a:p>
            <a:r>
              <a:rPr lang="en-US" dirty="0" smtClean="0"/>
              <a:t>Demo (just a note, at a first glance, Eclipse’s Export function looks pretty easy … but as your project grows in complexity and dependency, Maven is the way to do it)</a:t>
            </a:r>
          </a:p>
          <a:p>
            <a:r>
              <a:rPr lang="en-US" dirty="0" smtClean="0"/>
              <a:t>BTW, in this class, whether it be assignments, midterm, final or final project, I NEVER, EVER, EVER want you to send me a .zip, .jar file to me via email or </a:t>
            </a:r>
            <a:r>
              <a:rPr lang="en-US" dirty="0" err="1" smtClean="0"/>
              <a:t>dropbox</a:t>
            </a:r>
            <a:r>
              <a:rPr lang="en-US" dirty="0" smtClean="0"/>
              <a:t>.  That’s just so last decade … ;)</a:t>
            </a:r>
          </a:p>
          <a:p>
            <a:r>
              <a:rPr lang="en-US" dirty="0" smtClean="0"/>
              <a:t>Hint … how / where do you think you will submit your final exam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22</a:t>
            </a:fld>
            <a:endParaRPr lang="en-US"/>
          </a:p>
        </p:txBody>
      </p:sp>
    </p:spTree>
    <p:extLst>
      <p:ext uri="{BB962C8B-B14F-4D97-AF65-F5344CB8AC3E}">
        <p14:creationId xmlns:p14="http://schemas.microsoft.com/office/powerpoint/2010/main" val="3883821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a:t>
            </a:r>
            <a:r>
              <a:rPr lang="en-US" dirty="0" err="1" smtClean="0"/>
              <a:t>Egit</a:t>
            </a:r>
            <a:r>
              <a:rPr lang="en-US" dirty="0" smtClean="0"/>
              <a:t> (Eclipse </a:t>
            </a:r>
            <a:r>
              <a:rPr lang="en-US" dirty="0" err="1" smtClean="0"/>
              <a:t>Git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Day1, we create a </a:t>
            </a:r>
            <a:r>
              <a:rPr lang="en-US" dirty="0" err="1" smtClean="0"/>
              <a:t>Git</a:t>
            </a:r>
            <a:r>
              <a:rPr lang="en-US" dirty="0" smtClean="0"/>
              <a:t> repository first and then created a Java project</a:t>
            </a:r>
          </a:p>
          <a:p>
            <a:r>
              <a:rPr lang="en-US" dirty="0" smtClean="0"/>
              <a:t>You can do it in reverse order too (java project first and then </a:t>
            </a:r>
            <a:r>
              <a:rPr lang="en-US" dirty="0" err="1" smtClean="0"/>
              <a:t>git</a:t>
            </a:r>
            <a:r>
              <a:rPr lang="en-US" dirty="0" smtClean="0"/>
              <a:t> </a:t>
            </a:r>
            <a:r>
              <a:rPr lang="en-US" dirty="0" err="1" smtClean="0"/>
              <a:t>repostiory</a:t>
            </a:r>
            <a:r>
              <a:rPr lang="en-US" dirty="0" smtClean="0"/>
              <a:t>)</a:t>
            </a:r>
          </a:p>
          <a:p>
            <a:pPr marL="912114" lvl="1" indent="-514350">
              <a:buFont typeface="+mj-lt"/>
              <a:buAutoNum type="arabicPeriod"/>
            </a:pPr>
            <a:r>
              <a:rPr lang="en-US" dirty="0" smtClean="0"/>
              <a:t>Create Java Project with project name </a:t>
            </a:r>
            <a:r>
              <a:rPr lang="en-US" dirty="0" err="1" smtClean="0"/>
              <a:t>zzz</a:t>
            </a:r>
            <a:endParaRPr lang="en-US" dirty="0" smtClean="0"/>
          </a:p>
          <a:p>
            <a:pPr marL="912114" lvl="1" indent="-514350">
              <a:buFont typeface="+mj-lt"/>
              <a:buAutoNum type="arabicPeriod"/>
            </a:pPr>
            <a:r>
              <a:rPr lang="en-US" dirty="0" smtClean="0"/>
              <a:t>Team-&gt;Share Project-&gt;</a:t>
            </a:r>
            <a:r>
              <a:rPr lang="en-US" dirty="0" err="1" smtClean="0"/>
              <a:t>Git</a:t>
            </a:r>
            <a:endParaRPr lang="en-US" dirty="0" smtClean="0"/>
          </a:p>
          <a:p>
            <a:pPr marL="912114" lvl="1" indent="-514350">
              <a:buFont typeface="+mj-lt"/>
              <a:buAutoNum type="arabicPeriod"/>
            </a:pPr>
            <a:r>
              <a:rPr lang="en-US" dirty="0" smtClean="0"/>
              <a:t>(there is one big gotcha with this … double directory names)</a:t>
            </a:r>
          </a:p>
          <a:p>
            <a:pPr marL="912114" lvl="1" indent="-514350">
              <a:buFont typeface="+mj-lt"/>
              <a:buAutoNum type="arabicPeriod"/>
            </a:pPr>
            <a:endParaRPr lang="en-US" dirty="0"/>
          </a:p>
          <a:p>
            <a:r>
              <a:rPr lang="en-US" dirty="0" smtClean="0"/>
              <a:t>Another way (yet with another pro and con):</a:t>
            </a:r>
          </a:p>
          <a:p>
            <a:pPr marL="582930" indent="-514350">
              <a:buFont typeface="+mj-lt"/>
              <a:buAutoNum type="arabicPeriod"/>
            </a:pPr>
            <a:r>
              <a:rPr lang="en-US" dirty="0" smtClean="0"/>
              <a:t>Create Java Project name with </a:t>
            </a:r>
            <a:r>
              <a:rPr lang="en-US" dirty="0" err="1" smtClean="0"/>
              <a:t>zzz</a:t>
            </a:r>
            <a:endParaRPr lang="en-US" dirty="0" smtClean="0"/>
          </a:p>
          <a:p>
            <a:pPr marL="582930" indent="-514350">
              <a:buFont typeface="+mj-lt"/>
              <a:buAutoNum type="arabicPeriod"/>
            </a:pPr>
            <a:r>
              <a:rPr lang="en-US" dirty="0" smtClean="0"/>
              <a:t>Run “</a:t>
            </a:r>
            <a:r>
              <a:rPr lang="en-US" dirty="0" err="1" smtClean="0"/>
              <a:t>git</a:t>
            </a:r>
            <a:r>
              <a:rPr lang="en-US" dirty="0" smtClean="0"/>
              <a:t> </a:t>
            </a:r>
            <a:r>
              <a:rPr lang="en-US" dirty="0" err="1" smtClean="0"/>
              <a:t>init</a:t>
            </a:r>
            <a:r>
              <a:rPr lang="en-US" dirty="0" smtClean="0"/>
              <a:t> (the power of the command line!!)” on that directory, or copy and paste an empty .</a:t>
            </a:r>
            <a:r>
              <a:rPr lang="en-US" dirty="0" err="1" smtClean="0"/>
              <a:t>git</a:t>
            </a:r>
            <a:r>
              <a:rPr lang="en-US" dirty="0" smtClean="0"/>
              <a:t> folder (same from repository blank) to that directory (very hacky)</a:t>
            </a:r>
          </a:p>
          <a:p>
            <a:pPr marL="582930" indent="-514350">
              <a:buFont typeface="+mj-lt"/>
              <a:buAutoNum type="arabicPeriod"/>
            </a:pPr>
            <a:r>
              <a:rPr lang="en-US" dirty="0" smtClean="0"/>
              <a:t>Team-&gt;Share Project-&gt;</a:t>
            </a:r>
            <a:r>
              <a:rPr lang="en-US" dirty="0" err="1" smtClean="0"/>
              <a:t>Git</a:t>
            </a:r>
            <a:endParaRPr lang="en-US" dirty="0" smtClean="0"/>
          </a:p>
          <a:p>
            <a:pPr marL="58293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23</a:t>
            </a:fld>
            <a:endParaRPr lang="en-US"/>
          </a:p>
        </p:txBody>
      </p:sp>
    </p:spTree>
    <p:extLst>
      <p:ext uri="{BB962C8B-B14F-4D97-AF65-F5344CB8AC3E}">
        <p14:creationId xmlns:p14="http://schemas.microsoft.com/office/powerpoint/2010/main" val="3012102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762000" y="2209800"/>
            <a:ext cx="6934200" cy="2677656"/>
          </a:xfrm>
          <a:prstGeom prst="rect">
            <a:avLst/>
          </a:prstGeom>
          <a:noFill/>
        </p:spPr>
        <p:txBody>
          <a:bodyPr wrap="square" rtlCol="0">
            <a:spAutoFit/>
          </a:bodyPr>
          <a:lstStyle/>
          <a:p>
            <a:pPr marL="342900" indent="-342900">
              <a:buFont typeface="Arial" pitchFamily="34" charset="0"/>
              <a:buChar char="•"/>
            </a:pPr>
            <a:r>
              <a:rPr lang="en-US" dirty="0" smtClean="0">
                <a:hlinkClick r:id="rId2"/>
              </a:rPr>
              <a:t>Assignment#2</a:t>
            </a:r>
          </a:p>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 (Oh … you’ll be seeing this later on)</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 (and we’ll see this later on too)</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Attendence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a:t>
            </a:r>
            <a:r>
              <a:rPr lang="en-US" dirty="0" err="1" smtClean="0"/>
              <a:t>dropbox</a:t>
            </a:r>
            <a:r>
              <a:rPr lang="en-US" dirty="0" smtClean="0"/>
              <a:t>, you’ll seen an attendance folder</a:t>
            </a:r>
          </a:p>
          <a:p>
            <a:r>
              <a:rPr lang="en-US" dirty="0" smtClean="0"/>
              <a:t>At the beginning of each class, I’ll ask you to submit a file there to prove you are here</a:t>
            </a:r>
          </a:p>
          <a:p>
            <a:r>
              <a:rPr lang="en-US" dirty="0" smtClean="0"/>
              <a:t>i.e. Day1, submit ant.txt</a:t>
            </a:r>
          </a:p>
          <a:p>
            <a:r>
              <a:rPr lang="en-US" dirty="0" smtClean="0"/>
              <a:t>i.e. Day2, submit boy.txt</a:t>
            </a:r>
          </a:p>
          <a:p>
            <a:r>
              <a:rPr lang="en-US" dirty="0" smtClean="0"/>
              <a:t>i.e. Day3, submit cool.txt</a:t>
            </a:r>
          </a:p>
          <a:p>
            <a:r>
              <a:rPr lang="en-US" dirty="0" smtClean="0"/>
              <a:t>i.e. Day4, submit &lt;guess what letter it will start with&gt;.txt ;)</a:t>
            </a:r>
          </a:p>
          <a:p>
            <a:r>
              <a:rPr lang="en-US" dirty="0" smtClean="0"/>
              <a:t>Of course you won’t know the secret </a:t>
            </a:r>
            <a:r>
              <a:rPr lang="en-US" dirty="0" err="1" smtClean="0"/>
              <a:t>textfile</a:t>
            </a:r>
            <a:r>
              <a:rPr lang="en-US" dirty="0" smtClean="0"/>
              <a:t> name until the start of each class.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4</a:t>
            </a:fld>
            <a:endParaRPr lang="en-US"/>
          </a:p>
        </p:txBody>
      </p:sp>
    </p:spTree>
    <p:extLst>
      <p:ext uri="{BB962C8B-B14F-4D97-AF65-F5344CB8AC3E}">
        <p14:creationId xmlns:p14="http://schemas.microsoft.com/office/powerpoint/2010/main" val="2879691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838200" y="1600200"/>
            <a:ext cx="6781799" cy="5262979"/>
          </a:xfrm>
          <a:prstGeom prst="rect">
            <a:avLst/>
          </a:prstGeom>
          <a:noFill/>
        </p:spPr>
        <p:txBody>
          <a:bodyPr wrap="square" rtlCol="0">
            <a:spAutoFit/>
          </a:bodyPr>
          <a:lstStyle/>
          <a:p>
            <a:r>
              <a:rPr lang="en-US" dirty="0" smtClean="0"/>
              <a:t>Assignment#3</a:t>
            </a:r>
          </a:p>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963766" cy="461665"/>
          </a:xfrm>
          <a:prstGeom prst="rect">
            <a:avLst/>
          </a:prstGeom>
          <a:noFill/>
        </p:spPr>
        <p:txBody>
          <a:bodyPr wrap="none" rtlCol="0">
            <a:spAutoFit/>
          </a:bodyPr>
          <a:lstStyle/>
          <a:p>
            <a:r>
              <a:rPr lang="en-US" dirty="0" smtClean="0"/>
              <a:t>Notice that Map doesn’t extend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4" name="TextBox 3"/>
          <p:cNvSpPr txBox="1"/>
          <p:nvPr/>
        </p:nvSpPr>
        <p:spPr>
          <a:xfrm>
            <a:off x="990601" y="2438400"/>
            <a:ext cx="7848600" cy="3046988"/>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r>
              <a:rPr lang="en-US" dirty="0" smtClean="0"/>
              <a:t>Iterator – if you want to remove something from a List,</a:t>
            </a:r>
          </a:p>
          <a:p>
            <a:r>
              <a:rPr lang="en-US" dirty="0" smtClean="0"/>
              <a:t>Use Iterator</a:t>
            </a:r>
          </a:p>
          <a:p>
            <a:endParaRPr lang="en-US" dirty="0"/>
          </a:p>
          <a:p>
            <a:r>
              <a:rPr lang="en-US" dirty="0" smtClean="0"/>
              <a:t>See: </a:t>
            </a:r>
            <a:r>
              <a:rPr lang="en-US" dirty="0" err="1" smtClean="0"/>
              <a:t>DeleteFromCollection</a:t>
            </a:r>
            <a:endParaRPr lang="en-US" dirty="0" smtClean="0"/>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x 10</a:t>
            </a:r>
            <a:r>
              <a:rPr lang="en-US" sz="2000" dirty="0" smtClean="0"/>
              <a:t>	</a:t>
            </a:r>
            <a:r>
              <a:rPr lang="en-US" sz="2000" dirty="0"/>
              <a:t>2</a:t>
            </a:r>
            <a:r>
              <a:rPr lang="en-US" sz="2000" dirty="0" smtClean="0"/>
              <a:t>0%</a:t>
            </a:r>
          </a:p>
          <a:p>
            <a:pPr>
              <a:lnSpc>
                <a:spcPct val="90000"/>
              </a:lnSpc>
              <a:tabLst>
                <a:tab pos="2874963" algn="l"/>
              </a:tabLst>
            </a:pPr>
            <a:r>
              <a:rPr lang="en-US" sz="2000" dirty="0" smtClean="0"/>
              <a:t>Mid term exam	20%</a:t>
            </a:r>
          </a:p>
          <a:p>
            <a:pPr>
              <a:lnSpc>
                <a:spcPct val="90000"/>
              </a:lnSpc>
              <a:tabLst>
                <a:tab pos="2874963" algn="l"/>
              </a:tabLst>
            </a:pPr>
            <a:r>
              <a:rPr lang="en-US" sz="2000" dirty="0" smtClean="0"/>
              <a:t>Final exam	</a:t>
            </a:r>
            <a:r>
              <a:rPr lang="en-US" sz="2000" dirty="0"/>
              <a:t>3</a:t>
            </a:r>
            <a:r>
              <a:rPr lang="en-US" sz="2000" dirty="0" smtClean="0"/>
              <a:t>0%</a:t>
            </a:r>
          </a:p>
          <a:p>
            <a:pPr>
              <a:lnSpc>
                <a:spcPct val="90000"/>
              </a:lnSpc>
              <a:tabLst>
                <a:tab pos="2874963" algn="l"/>
              </a:tabLst>
            </a:pPr>
            <a:r>
              <a:rPr lang="en-US" sz="2000" dirty="0" smtClean="0"/>
              <a:t>Final Project	30%</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smtClean="0">
                <a:solidFill>
                  <a:srgbClr val="FF6600"/>
                </a:solidFill>
              </a:rPr>
              <a:t>50%</a:t>
            </a:r>
            <a:r>
              <a:rPr lang="en-US" sz="2000" dirty="0" smtClean="0"/>
              <a:t> on the final exam to pass the course</a:t>
            </a: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5" name="TextBox 4"/>
          <p:cNvSpPr txBox="1"/>
          <p:nvPr/>
        </p:nvSpPr>
        <p:spPr>
          <a:xfrm>
            <a:off x="990601" y="1828800"/>
            <a:ext cx="7620000" cy="1938992"/>
          </a:xfrm>
          <a:prstGeom prst="rect">
            <a:avLst/>
          </a:prstGeom>
          <a:noFill/>
        </p:spPr>
        <p:txBody>
          <a:bodyPr wrap="square" rtlCol="0">
            <a:spAutoFit/>
          </a:bodyPr>
          <a:lstStyle/>
          <a:p>
            <a:r>
              <a:rPr lang="en-US" dirty="0" smtClean="0"/>
              <a:t>Assignment#4</a:t>
            </a:r>
          </a:p>
          <a:p>
            <a:r>
              <a:rPr lang="en-US" dirty="0" smtClean="0"/>
              <a:t>Read:</a:t>
            </a:r>
          </a:p>
          <a:p>
            <a:r>
              <a:rPr lang="en-US" dirty="0"/>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990600" y="2286000"/>
            <a:ext cx="7924800" cy="4154984"/>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a:t>
            </a:r>
          </a:p>
          <a:p>
            <a:pPr marL="342900" indent="-342900">
              <a:buFont typeface="Arial" pitchFamily="34" charset="0"/>
              <a:buChar char="•"/>
            </a:pPr>
            <a:r>
              <a:rPr lang="en-US" dirty="0" smtClean="0"/>
              <a:t>Perl has CPAN</a:t>
            </a:r>
          </a:p>
          <a:p>
            <a:pPr marL="342900" indent="-342900">
              <a:buFont typeface="Arial" pitchFamily="34" charset="0"/>
              <a:buChar char="•"/>
            </a:pPr>
            <a:r>
              <a:rPr lang="en-US" dirty="0" smtClean="0"/>
              <a:t>PHP has PEAR/</a:t>
            </a:r>
            <a:r>
              <a:rPr lang="en-US" dirty="0" err="1" smtClean="0"/>
              <a:t>Pecl</a:t>
            </a:r>
            <a:endParaRPr lang="en-US" dirty="0" smtClean="0"/>
          </a:p>
          <a:p>
            <a:pPr marL="342900" indent="-342900">
              <a:buFont typeface="Arial" pitchFamily="34" charset="0"/>
              <a:buChar char="•"/>
            </a:pPr>
            <a:r>
              <a:rPr lang="en-US" dirty="0" smtClean="0"/>
              <a:t>Ruby has </a:t>
            </a:r>
            <a:r>
              <a:rPr lang="en-US" dirty="0" err="1" smtClean="0"/>
              <a:t>RubyGems</a:t>
            </a:r>
            <a:endParaRPr lang="en-US" dirty="0" smtClean="0"/>
          </a:p>
          <a:p>
            <a:pPr marL="342900" indent="-342900">
              <a:buFont typeface="Arial" pitchFamily="34" charset="0"/>
              <a:buChar char="•"/>
            </a:pPr>
            <a:r>
              <a:rPr lang="en-US" dirty="0" smtClean="0"/>
              <a:t>C/C++/C# … </a:t>
            </a:r>
            <a:r>
              <a:rPr lang="en-US" dirty="0" err="1" smtClean="0"/>
              <a:t>Makefiles</a:t>
            </a:r>
            <a:r>
              <a:rPr lang="en-US" dirty="0" smtClean="0"/>
              <a:t> + </a:t>
            </a:r>
            <a:r>
              <a:rPr lang="en-US" dirty="0" err="1" smtClean="0"/>
              <a:t>wget</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sp>
        <p:nvSpPr>
          <p:cNvPr id="4" name="TextBox 3"/>
          <p:cNvSpPr txBox="1"/>
          <p:nvPr/>
        </p:nvSpPr>
        <p:spPr>
          <a:xfrm>
            <a:off x="1524000" y="2057400"/>
            <a:ext cx="6636753" cy="4154984"/>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p>
          <a:p>
            <a:pPr marL="342900" indent="-342900">
              <a:buFont typeface="Arial" pitchFamily="34" charset="0"/>
              <a:buChar char="•"/>
            </a:pPr>
            <a:r>
              <a:rPr lang="en-US" dirty="0" smtClean="0"/>
              <a:t>If in doubt, copy my pom.xml and put it in the</a:t>
            </a:r>
          </a:p>
          <a:p>
            <a:r>
              <a:rPr lang="en-US" dirty="0"/>
              <a:t>r</a:t>
            </a:r>
            <a:r>
              <a:rPr lang="en-US" dirty="0" smtClean="0"/>
              <a:t>oot folder</a:t>
            </a:r>
            <a:endParaRPr lang="en-US" dirty="0"/>
          </a:p>
          <a:p>
            <a:endParaRPr lang="en-US" dirty="0"/>
          </a:p>
          <a:p>
            <a:endParaRPr lang="en-US" dirty="0" smtClean="0"/>
          </a:p>
        </p:txBody>
      </p:sp>
    </p:spTree>
    <p:extLst>
      <p:ext uri="{BB962C8B-B14F-4D97-AF65-F5344CB8AC3E}">
        <p14:creationId xmlns:p14="http://schemas.microsoft.com/office/powerpoint/2010/main" val="34479373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228600" y="1295401"/>
            <a:ext cx="8382000" cy="6001643"/>
          </a:xfrm>
          <a:prstGeom prst="rect">
            <a:avLst/>
          </a:prstGeom>
          <a:noFill/>
        </p:spPr>
        <p:txBody>
          <a:bodyPr wrap="squar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a:t>
            </a:r>
            <a:r>
              <a:rPr lang="en-US" smtClean="0"/>
              <a:t>&lt;dependency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 – this should get rid of the compile errors</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dirty="0" smtClean="0"/>
              <a:t>Assignments</a:t>
            </a:r>
            <a:endParaRPr lang="en-US" dirty="0" smtClean="0"/>
          </a:p>
        </p:txBody>
      </p:sp>
      <p:sp>
        <p:nvSpPr>
          <p:cNvPr id="30723" name="Rectangle 5"/>
          <p:cNvSpPr>
            <a:spLocks noGrp="1" noChangeArrowheads="1"/>
          </p:cNvSpPr>
          <p:nvPr>
            <p:ph idx="1"/>
          </p:nvPr>
        </p:nvSpPr>
        <p:spPr/>
        <p:txBody>
          <a:bodyPr>
            <a:normAutofit/>
          </a:bodyPr>
          <a:lstStyle/>
          <a:p>
            <a:r>
              <a:rPr lang="en-US" dirty="0" smtClean="0"/>
              <a:t>Must be completed individually (but talking</a:t>
            </a:r>
          </a:p>
          <a:p>
            <a:pPr marL="68580" indent="0">
              <a:buNone/>
            </a:pPr>
            <a:r>
              <a:rPr lang="en-US" dirty="0" smtClean="0"/>
              <a:t>With your classmates is encouraged.  Be social, yet don’t cheat)</a:t>
            </a:r>
          </a:p>
          <a:p>
            <a:r>
              <a:rPr lang="en-US" dirty="0" smtClean="0"/>
              <a:t>Must be handed in before the due date and time</a:t>
            </a:r>
          </a:p>
          <a:p>
            <a:r>
              <a:rPr lang="en-US" dirty="0" smtClean="0"/>
              <a:t>Assigment#1 – Assignment#11 … see the download via </a:t>
            </a:r>
            <a:r>
              <a:rPr lang="en-US" dirty="0" err="1" smtClean="0"/>
              <a:t>Git</a:t>
            </a:r>
            <a:r>
              <a:rPr lang="en-US" dirty="0" smtClean="0"/>
              <a:t> (more on </a:t>
            </a:r>
            <a:r>
              <a:rPr lang="en-US" dirty="0" err="1" smtClean="0"/>
              <a:t>Git</a:t>
            </a:r>
            <a:r>
              <a:rPr lang="en-US" dirty="0" smtClean="0"/>
              <a:t> in 4 slides)</a:t>
            </a:r>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6" name="TextBox 5"/>
          <p:cNvSpPr txBox="1"/>
          <p:nvPr/>
        </p:nvSpPr>
        <p:spPr>
          <a:xfrm>
            <a:off x="990601" y="1981200"/>
            <a:ext cx="7467599" cy="3046988"/>
          </a:xfrm>
          <a:prstGeom prst="rect">
            <a:avLst/>
          </a:prstGeom>
          <a:noFill/>
        </p:spPr>
        <p:txBody>
          <a:bodyPr wrap="square" rtlCol="0">
            <a:spAutoFit/>
          </a:bodyPr>
          <a:lstStyle/>
          <a:p>
            <a:r>
              <a:rPr lang="en-US" dirty="0"/>
              <a:t>&lt;dependency&gt;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-mapper-</a:t>
            </a:r>
            <a:r>
              <a:rPr lang="en-US" dirty="0" err="1"/>
              <a:t>asl</a:t>
            </a:r>
            <a:r>
              <a:rPr lang="en-US" dirty="0"/>
              <a:t>&lt;/</a:t>
            </a:r>
            <a:r>
              <a:rPr lang="en-US" dirty="0" err="1"/>
              <a:t>artifactId</a:t>
            </a:r>
            <a:r>
              <a:rPr lang="en-US" dirty="0"/>
              <a:t>&gt; &lt;version&gt;1.9.2&lt;/version&gt; &lt;/dependency&gt; &lt;dependency&gt;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-core-</a:t>
            </a:r>
            <a:r>
              <a:rPr lang="en-US" dirty="0" err="1"/>
              <a:t>asl</a:t>
            </a:r>
            <a:r>
              <a:rPr lang="en-US" dirty="0"/>
              <a:t>&lt;/</a:t>
            </a:r>
            <a:r>
              <a:rPr lang="en-US" dirty="0" err="1"/>
              <a:t>artifactId</a:t>
            </a:r>
            <a:r>
              <a:rPr lang="en-US" dirty="0"/>
              <a:t>&gt; &lt;version&gt;1.9.2&lt;/version&gt; &lt;/dependency&gt;</a:t>
            </a:r>
          </a:p>
        </p:txBody>
      </p:sp>
    </p:spTree>
    <p:extLst>
      <p:ext uri="{BB962C8B-B14F-4D97-AF65-F5344CB8AC3E}">
        <p14:creationId xmlns:p14="http://schemas.microsoft.com/office/powerpoint/2010/main" val="10168342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Rectangle 3"/>
          <p:cNvSpPr/>
          <p:nvPr/>
        </p:nvSpPr>
        <p:spPr>
          <a:xfrm>
            <a:off x="609600" y="1371600"/>
            <a:ext cx="7379393" cy="3416320"/>
          </a:xfrm>
          <a:prstGeom prst="rect">
            <a:avLst/>
          </a:prstGeom>
        </p:spPr>
        <p:txBody>
          <a:bodyPr wrap="square">
            <a:spAutoFit/>
          </a:bodyPr>
          <a:lstStyle/>
          <a:p>
            <a:r>
              <a:rPr lang="en-US" dirty="0" smtClean="0"/>
              <a:t>Assignment 5</a:t>
            </a:r>
          </a:p>
          <a:p>
            <a:r>
              <a:rPr lang="en-US" dirty="0" smtClean="0"/>
              <a:t>Download various Java libraries</a:t>
            </a:r>
          </a:p>
          <a:p>
            <a:r>
              <a:rPr lang="en-US" dirty="0" smtClean="0"/>
              <a:t>And try them out ;)</a:t>
            </a:r>
          </a:p>
          <a:p>
            <a:r>
              <a:rPr lang="en-US" dirty="0" smtClean="0"/>
              <a:t>Study for midterm!!!!!!!</a:t>
            </a:r>
          </a:p>
          <a:p>
            <a:r>
              <a:rPr lang="en-US" dirty="0" smtClean="0"/>
              <a:t>Hint – I put </a:t>
            </a:r>
            <a:r>
              <a:rPr lang="en-US" dirty="0" err="1" smtClean="0"/>
              <a:t>easter</a:t>
            </a:r>
            <a:r>
              <a:rPr lang="en-US" dirty="0" smtClean="0"/>
              <a:t> eggs in my</a:t>
            </a:r>
          </a:p>
          <a:p>
            <a:r>
              <a:rPr lang="en-US" dirty="0" smtClean="0"/>
              <a:t>Comp2613 project repo … hint: Wow</a:t>
            </a:r>
          </a:p>
          <a:p>
            <a:r>
              <a:rPr lang="en-US" dirty="0" smtClean="0"/>
              <a:t>Next class – half the class (beginning of the class will</a:t>
            </a:r>
          </a:p>
          <a:p>
            <a:r>
              <a:rPr lang="en-US" dirty="0" smtClean="0"/>
              <a:t>Be a lecture on Swing) and the other half will be </a:t>
            </a:r>
            <a:r>
              <a:rPr lang="en-US" smtClean="0"/>
              <a:t>the midterm</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about building Swing apps</a:t>
            </a:r>
            <a:endParaRPr lang="en-US" dirty="0"/>
          </a:p>
        </p:txBody>
      </p:sp>
      <p:sp>
        <p:nvSpPr>
          <p:cNvPr id="3" name="Content Placeholder 2"/>
          <p:cNvSpPr>
            <a:spLocks noGrp="1"/>
          </p:cNvSpPr>
          <p:nvPr>
            <p:ph idx="1"/>
          </p:nvPr>
        </p:nvSpPr>
        <p:spPr/>
        <p:txBody>
          <a:bodyPr/>
          <a:lstStyle/>
          <a:p>
            <a:r>
              <a:rPr lang="en-US" dirty="0" smtClean="0"/>
              <a:t>Download Windows Builder Plugin</a:t>
            </a:r>
          </a:p>
          <a:p>
            <a:r>
              <a:rPr lang="en-US" dirty="0">
                <a:hlinkClick r:id="rId2"/>
              </a:rPr>
              <a:t>http://download.eclipse.org/windowbuilder/WB/release/R201309271200/4.3</a:t>
            </a:r>
            <a:r>
              <a:rPr lang="en-US" dirty="0" smtClean="0">
                <a:hlinkClick r:id="rId2"/>
              </a:rPr>
              <a:t>/</a:t>
            </a:r>
            <a:endParaRPr lang="en-US" dirty="0" smtClean="0"/>
          </a:p>
          <a:p>
            <a:r>
              <a:rPr lang="en-US" dirty="0" smtClean="0"/>
              <a:t>See: ca.bcit.comp2613.coursematerial.day06.</a:t>
            </a:r>
            <a:r>
              <a:rPr lang="en-US" dirty="0"/>
              <a:t> </a:t>
            </a:r>
            <a:r>
              <a:rPr lang="en-US" dirty="0" err="1"/>
              <a:t>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67</a:t>
            </a:fld>
            <a:endParaRPr lang="en-US"/>
          </a:p>
        </p:txBody>
      </p:sp>
    </p:spTree>
    <p:extLst>
      <p:ext uri="{BB962C8B-B14F-4D97-AF65-F5344CB8AC3E}">
        <p14:creationId xmlns:p14="http://schemas.microsoft.com/office/powerpoint/2010/main" val="42633916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68</a:t>
            </a:fld>
            <a:endParaRPr lang="en-CA"/>
          </a:p>
        </p:txBody>
      </p:sp>
      <p:sp>
        <p:nvSpPr>
          <p:cNvPr id="4" name="TextBox 3"/>
          <p:cNvSpPr txBox="1"/>
          <p:nvPr/>
        </p:nvSpPr>
        <p:spPr>
          <a:xfrm>
            <a:off x="1371601" y="2057400"/>
            <a:ext cx="7010400" cy="1569660"/>
          </a:xfrm>
          <a:prstGeom prst="rect">
            <a:avLst/>
          </a:prstGeom>
          <a:noFill/>
        </p:spPr>
        <p:txBody>
          <a:bodyPr wrap="square" rtlCol="0">
            <a:spAutoFit/>
          </a:bodyPr>
          <a:lstStyle/>
          <a:p>
            <a:r>
              <a:rPr lang="en-US" dirty="0" smtClean="0"/>
              <a:t>Assignment6</a:t>
            </a:r>
          </a:p>
          <a:p>
            <a:r>
              <a:rPr lang="en-US" dirty="0" smtClean="0"/>
              <a:t>See if you can run my application first.  If so, copy and paste as much from my app to yours, but obviously changing a “</a:t>
            </a:r>
            <a:r>
              <a:rPr lang="en-US" dirty="0" err="1" smtClean="0"/>
              <a:t>model”class</a:t>
            </a:r>
            <a:endParaRPr lang="en-US" dirty="0" smtClean="0"/>
          </a:p>
        </p:txBody>
      </p:sp>
    </p:spTree>
    <p:extLst>
      <p:ext uri="{BB962C8B-B14F-4D97-AF65-F5344CB8AC3E}">
        <p14:creationId xmlns:p14="http://schemas.microsoft.com/office/powerpoint/2010/main" val="38536387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where the course becomes … “your” project</a:t>
            </a:r>
            <a:endParaRPr lang="en-US" dirty="0"/>
          </a:p>
        </p:txBody>
      </p:sp>
      <p:sp>
        <p:nvSpPr>
          <p:cNvPr id="3" name="Content Placeholder 2"/>
          <p:cNvSpPr>
            <a:spLocks noGrp="1"/>
          </p:cNvSpPr>
          <p:nvPr>
            <p:ph idx="1"/>
          </p:nvPr>
        </p:nvSpPr>
        <p:spPr>
          <a:xfrm>
            <a:off x="533400" y="2438400"/>
            <a:ext cx="8153400" cy="3917160"/>
          </a:xfrm>
        </p:spPr>
        <p:txBody>
          <a:bodyPr/>
          <a:lstStyle/>
          <a:p>
            <a:r>
              <a:rPr lang="en-US" dirty="0" smtClean="0"/>
              <a:t>Each project may use a different Swing widget, experiment and have fun.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69</a:t>
            </a:fld>
            <a:endParaRPr lang="en-US"/>
          </a:p>
        </p:txBody>
      </p:sp>
    </p:spTree>
    <p:extLst>
      <p:ext uri="{BB962C8B-B14F-4D97-AF65-F5344CB8AC3E}">
        <p14:creationId xmlns:p14="http://schemas.microsoft.com/office/powerpoint/2010/main" val="1526618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a:bodyPr>
          <a:lstStyle/>
          <a:p>
            <a:r>
              <a:rPr lang="en-US" dirty="0" smtClean="0"/>
              <a:t>JDK 1.7</a:t>
            </a:r>
          </a:p>
          <a:p>
            <a:r>
              <a:rPr lang="en-US" dirty="0" smtClean="0"/>
              <a:t>Eclipse</a:t>
            </a:r>
          </a:p>
          <a:p>
            <a:r>
              <a:rPr lang="en-US" dirty="0" err="1" smtClean="0"/>
              <a:t>Git</a:t>
            </a:r>
            <a:endParaRPr lang="en-US" dirty="0" smtClean="0"/>
          </a:p>
          <a:p>
            <a:r>
              <a:rPr lang="en-US" dirty="0" smtClean="0"/>
              <a:t>Maven</a:t>
            </a:r>
          </a:p>
          <a:p>
            <a:r>
              <a:rPr lang="en-US" dirty="0" smtClean="0"/>
              <a:t>Scene Builder</a:t>
            </a:r>
          </a:p>
          <a:p>
            <a:r>
              <a:rPr lang="en-US" dirty="0" smtClean="0"/>
              <a:t>Browser (I like FF ;))</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7</a:t>
            </a:fld>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7</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70</a:t>
            </a:fld>
            <a:endParaRPr lang="en-US"/>
          </a:p>
        </p:txBody>
      </p:sp>
    </p:spTree>
    <p:extLst>
      <p:ext uri="{BB962C8B-B14F-4D97-AF65-F5344CB8AC3E}">
        <p14:creationId xmlns:p14="http://schemas.microsoft.com/office/powerpoint/2010/main" val="30945781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 so far</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71</a:t>
            </a:fld>
            <a:endParaRPr lang="en-CA"/>
          </a:p>
        </p:txBody>
      </p:sp>
      <p:sp>
        <p:nvSpPr>
          <p:cNvPr id="4" name="TextBox 3"/>
          <p:cNvSpPr txBox="1"/>
          <p:nvPr/>
        </p:nvSpPr>
        <p:spPr>
          <a:xfrm>
            <a:off x="2362200" y="2438400"/>
            <a:ext cx="5884944" cy="1938992"/>
          </a:xfrm>
          <a:prstGeom prst="rect">
            <a:avLst/>
          </a:prstGeom>
          <a:noFill/>
        </p:spPr>
        <p:txBody>
          <a:bodyPr wrap="none" rtlCol="0">
            <a:spAutoFit/>
          </a:bodyPr>
          <a:lstStyle/>
          <a:p>
            <a:r>
              <a:rPr lang="en-US" dirty="0" smtClean="0"/>
              <a:t>This is where the class becomes more</a:t>
            </a:r>
          </a:p>
          <a:p>
            <a:r>
              <a:rPr lang="en-US" dirty="0" smtClean="0"/>
              <a:t>Hands-on – I’ll be speaking less, and</a:t>
            </a:r>
          </a:p>
          <a:p>
            <a:r>
              <a:rPr lang="en-US" dirty="0" smtClean="0"/>
              <a:t>You’ll be coding in class more ;)</a:t>
            </a:r>
          </a:p>
          <a:p>
            <a:r>
              <a:rPr lang="en-US" dirty="0" smtClean="0"/>
              <a:t>Spend rest of class working on homework</a:t>
            </a:r>
          </a:p>
          <a:p>
            <a:r>
              <a:rPr lang="en-US" dirty="0" smtClean="0"/>
              <a:t>Oh what’s homework? (see next slide)</a:t>
            </a:r>
            <a:endParaRPr lang="en-US" dirty="0"/>
          </a:p>
        </p:txBody>
      </p:sp>
    </p:spTree>
    <p:extLst>
      <p:ext uri="{BB962C8B-B14F-4D97-AF65-F5344CB8AC3E}">
        <p14:creationId xmlns:p14="http://schemas.microsoft.com/office/powerpoint/2010/main" val="42197368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72</a:t>
            </a:fld>
            <a:endParaRPr lang="en-CA"/>
          </a:p>
        </p:txBody>
      </p:sp>
      <p:sp>
        <p:nvSpPr>
          <p:cNvPr id="4" name="TextBox 3"/>
          <p:cNvSpPr txBox="1"/>
          <p:nvPr/>
        </p:nvSpPr>
        <p:spPr>
          <a:xfrm>
            <a:off x="1371600" y="1981200"/>
            <a:ext cx="1965603" cy="461665"/>
          </a:xfrm>
          <a:prstGeom prst="rect">
            <a:avLst/>
          </a:prstGeom>
          <a:noFill/>
        </p:spPr>
        <p:txBody>
          <a:bodyPr wrap="none" rtlCol="0">
            <a:spAutoFit/>
          </a:bodyPr>
          <a:lstStyle/>
          <a:p>
            <a:r>
              <a:rPr lang="en-US" dirty="0" smtClean="0"/>
              <a:t>Assignment7</a:t>
            </a:r>
            <a:endParaRPr lang="en-US" dirty="0"/>
          </a:p>
        </p:txBody>
      </p:sp>
    </p:spTree>
    <p:extLst>
      <p:ext uri="{BB962C8B-B14F-4D97-AF65-F5344CB8AC3E}">
        <p14:creationId xmlns:p14="http://schemas.microsoft.com/office/powerpoint/2010/main" val="15910266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 JPA / ORM</a:t>
            </a:r>
            <a:endParaRPr lang="en-US" dirty="0"/>
          </a:p>
        </p:txBody>
      </p:sp>
      <p:sp>
        <p:nvSpPr>
          <p:cNvPr id="3" name="Content Placeholder 2"/>
          <p:cNvSpPr>
            <a:spLocks noGrp="1"/>
          </p:cNvSpPr>
          <p:nvPr>
            <p:ph idx="1"/>
          </p:nvPr>
        </p:nvSpPr>
        <p:spPr/>
        <p:txBody>
          <a:bodyPr>
            <a:normAutofit lnSpcReduction="10000"/>
          </a:bodyPr>
          <a:lstStyle/>
          <a:p>
            <a:r>
              <a:rPr lang="en-US" dirty="0" smtClean="0"/>
              <a:t>There is the long version and then the short version</a:t>
            </a:r>
          </a:p>
          <a:p>
            <a:r>
              <a:rPr lang="en-US" dirty="0" smtClean="0"/>
              <a:t>Vanilla JDBC Java </a:t>
            </a:r>
            <a:r>
              <a:rPr lang="en-US" dirty="0" err="1" smtClean="0"/>
              <a:t>DataBase</a:t>
            </a:r>
            <a:r>
              <a:rPr lang="en-US" dirty="0" smtClean="0"/>
              <a:t> Connectivity – if you can avoid programming with vanilla JDBC directly, that’s a good thing</a:t>
            </a:r>
          </a:p>
          <a:p>
            <a:r>
              <a:rPr lang="en-US" dirty="0" smtClean="0"/>
              <a:t>ORM is EASIER to learn because it doesn’t require you to write SQL (or so that’s the theory …)</a:t>
            </a:r>
          </a:p>
          <a:p>
            <a:r>
              <a:rPr lang="en-US" dirty="0" smtClean="0"/>
              <a:t>ORM -&gt; Object Relational Mapping.  Means transforming a Java Data Model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73</a:t>
            </a:fld>
            <a:endParaRPr lang="en-US"/>
          </a:p>
        </p:txBody>
      </p:sp>
    </p:spTree>
    <p:extLst>
      <p:ext uri="{BB962C8B-B14F-4D97-AF65-F5344CB8AC3E}">
        <p14:creationId xmlns:p14="http://schemas.microsoft.com/office/powerpoint/2010/main" val="41840310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JPA – Annotation heavy</a:t>
            </a:r>
            <a:endParaRPr lang="en-US" dirty="0"/>
          </a:p>
        </p:txBody>
      </p:sp>
      <p:sp>
        <p:nvSpPr>
          <p:cNvPr id="3" name="Content Placeholder 2"/>
          <p:cNvSpPr>
            <a:spLocks noGrp="1"/>
          </p:cNvSpPr>
          <p:nvPr>
            <p:ph idx="1"/>
          </p:nvPr>
        </p:nvSpPr>
        <p:spPr/>
        <p:txBody>
          <a:bodyPr>
            <a:normAutofit/>
          </a:bodyPr>
          <a:lstStyle/>
          <a:p>
            <a:r>
              <a:rPr lang="en-US" dirty="0" smtClean="0"/>
              <a:t>ORM in Java == JPA (</a:t>
            </a:r>
            <a:r>
              <a:rPr lang="en-US" b="1" i="1" dirty="0">
                <a:hlinkClick r:id="rId2"/>
              </a:rPr>
              <a:t>Java Persistence </a:t>
            </a:r>
            <a:r>
              <a:rPr lang="en-US" b="1" i="1" dirty="0" smtClean="0">
                <a:hlinkClick r:id="rId2"/>
              </a:rPr>
              <a:t>API</a:t>
            </a:r>
            <a:r>
              <a:rPr lang="en-US" dirty="0" smtClean="0"/>
              <a:t>) … that’s what tools are for right?</a:t>
            </a:r>
          </a:p>
          <a:p>
            <a:r>
              <a:rPr lang="en-US" b="1" dirty="0" smtClean="0"/>
              <a:t>JPA is an API</a:t>
            </a:r>
          </a:p>
          <a:p>
            <a:r>
              <a:rPr lang="en-US" b="1" dirty="0" smtClean="0"/>
              <a:t>Implementations: Spring Data and Hibernate</a:t>
            </a:r>
          </a:p>
          <a:p>
            <a:r>
              <a:rPr lang="en-US" b="1" dirty="0" smtClean="0"/>
              <a:t>ORM is also used in other languages such as Ruby (</a:t>
            </a:r>
            <a:r>
              <a:rPr lang="en-US" b="1" dirty="0" err="1" smtClean="0"/>
              <a:t>ActiveRecords</a:t>
            </a:r>
            <a:r>
              <a:rPr lang="en-US" b="1" dirty="0" smtClean="0"/>
              <a:t>), C++ (</a:t>
            </a:r>
            <a:r>
              <a:rPr lang="en-US" b="1" dirty="0" err="1" smtClean="0"/>
              <a:t>nHibernate</a:t>
            </a:r>
            <a:r>
              <a:rPr lang="en-US" b="1" dirty="0" smtClean="0"/>
              <a:t> – which borrows a lot from Java’s Hibernate), </a:t>
            </a:r>
            <a:r>
              <a:rPr lang="en-US" b="1" dirty="0" err="1" smtClean="0"/>
              <a:t>PerlORM</a:t>
            </a:r>
            <a:r>
              <a:rPr lang="en-US" b="1" dirty="0" smtClean="0"/>
              <a:t>, Python (</a:t>
            </a:r>
            <a:r>
              <a:rPr lang="en-US" b="1" dirty="0" err="1" smtClean="0"/>
              <a:t>Django</a:t>
            </a:r>
            <a:r>
              <a:rPr lang="en-US" b="1" dirty="0" smtClean="0"/>
              <a:t>/built-in ORM)</a:t>
            </a:r>
            <a:endParaRPr lang="en-US" b="1"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74</a:t>
            </a:fld>
            <a:endParaRPr lang="en-US"/>
          </a:p>
        </p:txBody>
      </p:sp>
    </p:spTree>
    <p:extLst>
      <p:ext uri="{BB962C8B-B14F-4D97-AF65-F5344CB8AC3E}">
        <p14:creationId xmlns:p14="http://schemas.microsoft.com/office/powerpoint/2010/main" val="4721228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add the following dependencies</a:t>
            </a:r>
            <a:endParaRPr lang="en-US" dirty="0"/>
          </a:p>
        </p:txBody>
      </p:sp>
      <p:sp>
        <p:nvSpPr>
          <p:cNvPr id="3" name="Content Placeholder 2"/>
          <p:cNvSpPr>
            <a:spLocks noGrp="1"/>
          </p:cNvSpPr>
          <p:nvPr>
            <p:ph idx="1"/>
          </p:nvPr>
        </p:nvSpPr>
        <p:spPr/>
        <p:txBody>
          <a:bodyPr>
            <a:normAutofit fontScale="32500" lnSpcReduction="20000"/>
          </a:bodyPr>
          <a:lstStyle/>
          <a:p>
            <a:endParaRPr lang="en-US" dirty="0" smtClean="0"/>
          </a:p>
          <a:p>
            <a:r>
              <a:rPr lang="en-US" dirty="0" smtClean="0"/>
              <a:t>If all fails, copy my pom.xml</a:t>
            </a:r>
          </a:p>
          <a:p>
            <a:endParaRPr lang="en-US" dirty="0"/>
          </a:p>
          <a:p>
            <a:r>
              <a:rPr lang="en-US" dirty="0" smtClean="0"/>
              <a:t>&lt;</a:t>
            </a:r>
            <a:r>
              <a:rPr lang="en-US" dirty="0"/>
              <a:t>dependency&gt;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&gt;spring-boot-starter-data-</a:t>
            </a:r>
            <a:r>
              <a:rPr lang="en-US" u="sng" dirty="0" err="1"/>
              <a:t>jpa</a:t>
            </a:r>
            <a:r>
              <a:rPr lang="en-US" u="sng" dirty="0"/>
              <a:t>&lt;/</a:t>
            </a:r>
            <a:r>
              <a:rPr lang="en-US" u="sng" dirty="0" err="1"/>
              <a:t>artifactId</a:t>
            </a:r>
            <a:r>
              <a:rPr lang="en-US" u="sng" dirty="0"/>
              <a:t>&gt;</a:t>
            </a:r>
          </a:p>
          <a:p>
            <a:r>
              <a:rPr lang="en-US" dirty="0"/>
              <a:t>&lt;/dependency&gt;</a:t>
            </a:r>
          </a:p>
          <a:p>
            <a:r>
              <a:rPr lang="en-US" dirty="0"/>
              <a:t>&lt;dependency&gt;</a:t>
            </a:r>
          </a:p>
          <a:p>
            <a:r>
              <a:rPr lang="en-US" dirty="0"/>
              <a:t>&lt;</a:t>
            </a:r>
            <a:r>
              <a:rPr lang="en-US" dirty="0" err="1"/>
              <a:t>groupId</a:t>
            </a:r>
            <a:r>
              <a:rPr lang="en-US" dirty="0"/>
              <a:t>&gt;com.h2database&lt;/</a:t>
            </a:r>
            <a:r>
              <a:rPr lang="en-US" dirty="0" err="1"/>
              <a:t>groupId</a:t>
            </a:r>
            <a:r>
              <a:rPr lang="en-US" dirty="0"/>
              <a:t>&gt;</a:t>
            </a:r>
          </a:p>
          <a:p>
            <a:r>
              <a:rPr lang="en-US" dirty="0"/>
              <a:t>&lt;</a:t>
            </a:r>
            <a:r>
              <a:rPr lang="en-US" dirty="0" err="1"/>
              <a:t>artifactId</a:t>
            </a:r>
            <a:r>
              <a:rPr lang="en-US" dirty="0"/>
              <a:t>&gt;h2&lt;/</a:t>
            </a:r>
            <a:r>
              <a:rPr lang="en-US" dirty="0" err="1"/>
              <a:t>artifactId</a:t>
            </a:r>
            <a:r>
              <a:rPr lang="en-US" dirty="0"/>
              <a:t>&gt;</a:t>
            </a:r>
          </a:p>
          <a:p>
            <a:r>
              <a:rPr lang="en-US" dirty="0"/>
              <a:t>&lt;/dependency&gt;</a:t>
            </a:r>
          </a:p>
          <a:p>
            <a:r>
              <a:rPr lang="en-US" dirty="0"/>
              <a:t>&lt;dependency&gt;</a:t>
            </a:r>
          </a:p>
          <a:p>
            <a:r>
              <a:rPr lang="en-US" dirty="0"/>
              <a:t>&lt;</a:t>
            </a:r>
            <a:r>
              <a:rPr lang="en-US" dirty="0" err="1"/>
              <a:t>groupId</a:t>
            </a:r>
            <a:r>
              <a:rPr lang="en-US" dirty="0"/>
              <a:t>&gt;</a:t>
            </a:r>
            <a:r>
              <a:rPr lang="en-US" u="sng" dirty="0" err="1"/>
              <a:t>mysql</a:t>
            </a:r>
            <a:r>
              <a:rPr lang="en-US" u="sng" dirty="0"/>
              <a:t>&lt;/</a:t>
            </a:r>
            <a:r>
              <a:rPr lang="en-US" u="sng" dirty="0" err="1"/>
              <a:t>groupId</a:t>
            </a:r>
            <a:r>
              <a:rPr lang="en-US" u="sng" dirty="0"/>
              <a:t>&gt;</a:t>
            </a:r>
          </a:p>
          <a:p>
            <a:r>
              <a:rPr lang="en-US" dirty="0"/>
              <a:t>&lt;</a:t>
            </a:r>
            <a:r>
              <a:rPr lang="en-US" dirty="0" err="1"/>
              <a:t>artifactId</a:t>
            </a:r>
            <a:r>
              <a:rPr lang="en-US" dirty="0"/>
              <a:t>&gt;</a:t>
            </a:r>
            <a:r>
              <a:rPr lang="en-US" u="sng" dirty="0" err="1"/>
              <a:t>mysql</a:t>
            </a:r>
            <a:r>
              <a:rPr lang="en-US" u="sng" dirty="0"/>
              <a:t>-connector-java&lt;/</a:t>
            </a:r>
            <a:r>
              <a:rPr lang="en-US" u="sng" dirty="0" err="1"/>
              <a:t>artifactId</a:t>
            </a:r>
            <a:r>
              <a:rPr lang="en-US" u="sng" dirty="0"/>
              <a:t>&gt;</a:t>
            </a:r>
          </a:p>
          <a:p>
            <a:r>
              <a:rPr lang="en-US" u="sng" dirty="0"/>
              <a:t>&lt;version&gt;5.1.30&lt;/version&gt;</a:t>
            </a:r>
          </a:p>
          <a:p>
            <a:r>
              <a:rPr lang="en-US" dirty="0"/>
              <a:t>&lt;/dependency&gt;</a:t>
            </a:r>
          </a:p>
          <a:p>
            <a:r>
              <a:rPr lang="en-US" dirty="0"/>
              <a:t>&lt;dependency&gt;</a:t>
            </a:r>
          </a:p>
          <a:p>
            <a:r>
              <a:rPr lang="en-US" dirty="0"/>
              <a:t>&lt;</a:t>
            </a:r>
            <a:r>
              <a:rPr lang="en-US" dirty="0" err="1"/>
              <a:t>groupId</a:t>
            </a:r>
            <a:r>
              <a:rPr lang="en-US" dirty="0"/>
              <a:t>&gt;</a:t>
            </a:r>
            <a:r>
              <a:rPr lang="en-US" dirty="0" err="1"/>
              <a:t>org.hsqldb</a:t>
            </a:r>
            <a:r>
              <a:rPr lang="en-US" dirty="0"/>
              <a:t>&lt;/</a:t>
            </a:r>
            <a:r>
              <a:rPr lang="en-US" dirty="0" err="1"/>
              <a:t>groupId</a:t>
            </a:r>
            <a:r>
              <a:rPr lang="en-US" dirty="0"/>
              <a:t>&gt;</a:t>
            </a:r>
          </a:p>
          <a:p>
            <a:r>
              <a:rPr lang="en-US" dirty="0"/>
              <a:t>&lt;</a:t>
            </a:r>
            <a:r>
              <a:rPr lang="en-US" dirty="0" err="1"/>
              <a:t>artifactId</a:t>
            </a:r>
            <a:r>
              <a:rPr lang="en-US" dirty="0"/>
              <a:t>&gt;</a:t>
            </a:r>
            <a:r>
              <a:rPr lang="en-US" u="sng" dirty="0" err="1"/>
              <a:t>hsqldb</a:t>
            </a:r>
            <a:r>
              <a:rPr lang="en-US" u="sng" dirty="0"/>
              <a:t>&lt;/</a:t>
            </a:r>
            <a:r>
              <a:rPr lang="en-US" u="sng" dirty="0" err="1"/>
              <a:t>artifactId</a:t>
            </a:r>
            <a:r>
              <a:rPr lang="en-US" u="sng" dirty="0"/>
              <a:t>&gt;</a:t>
            </a:r>
          </a:p>
          <a:p>
            <a:r>
              <a:rPr lang="en-US" u="sng" dirty="0"/>
              <a:t>&lt;version&gt;2.2.8&lt;/version&gt;</a:t>
            </a:r>
          </a:p>
          <a:p>
            <a:r>
              <a:rPr lang="en-US" dirty="0"/>
              <a:t>&lt;/dependency&gt;</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75</a:t>
            </a:fld>
            <a:endParaRPr lang="en-US"/>
          </a:p>
        </p:txBody>
      </p:sp>
    </p:spTree>
    <p:extLst>
      <p:ext uri="{BB962C8B-B14F-4D97-AF65-F5344CB8AC3E}">
        <p14:creationId xmlns:p14="http://schemas.microsoft.com/office/powerpoint/2010/main" val="4886702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in pom.xml</a:t>
            </a:r>
            <a:endParaRPr lang="en-US" dirty="0"/>
          </a:p>
        </p:txBody>
      </p:sp>
      <p:sp>
        <p:nvSpPr>
          <p:cNvPr id="3" name="Content Placeholder 2"/>
          <p:cNvSpPr>
            <a:spLocks noGrp="1"/>
          </p:cNvSpPr>
          <p:nvPr>
            <p:ph idx="1"/>
          </p:nvPr>
        </p:nvSpPr>
        <p:spPr/>
        <p:txBody>
          <a:bodyPr>
            <a:normAutofit lnSpcReduction="10000"/>
          </a:bodyPr>
          <a:lstStyle/>
          <a:p>
            <a:r>
              <a:rPr lang="en-US" dirty="0"/>
              <a:t>&lt;parent&gt;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&gt;spring-boot-starter-parent&lt;/</a:t>
            </a:r>
            <a:r>
              <a:rPr lang="en-US" dirty="0" err="1"/>
              <a:t>artifactId</a:t>
            </a:r>
            <a:r>
              <a:rPr lang="en-US" dirty="0"/>
              <a:t>&gt;</a:t>
            </a:r>
          </a:p>
          <a:p>
            <a:r>
              <a:rPr lang="en-US" dirty="0"/>
              <a:t>&lt;version&gt;1.0.2.RELEASE&lt;/version&gt;</a:t>
            </a:r>
          </a:p>
          <a:p>
            <a:r>
              <a:rPr lang="en-US" dirty="0"/>
              <a:t>&lt;/parent</a:t>
            </a:r>
            <a:r>
              <a:rPr lang="en-US" dirty="0" smtClean="0"/>
              <a:t>&gt;</a:t>
            </a:r>
          </a:p>
          <a:p>
            <a:endParaRPr lang="en-US" dirty="0"/>
          </a:p>
          <a:p>
            <a:r>
              <a:rPr lang="en-US" dirty="0" smtClean="0"/>
              <a:t>And then Maven Update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76</a:t>
            </a:fld>
            <a:endParaRPr lang="en-US"/>
          </a:p>
        </p:txBody>
      </p:sp>
    </p:spTree>
    <p:extLst>
      <p:ext uri="{BB962C8B-B14F-4D97-AF65-F5344CB8AC3E}">
        <p14:creationId xmlns:p14="http://schemas.microsoft.com/office/powerpoint/2010/main" val="15145288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our model Classes</a:t>
            </a:r>
            <a:endParaRPr lang="en-US" dirty="0"/>
          </a:p>
        </p:txBody>
      </p:sp>
      <p:sp>
        <p:nvSpPr>
          <p:cNvPr id="3" name="Content Placeholder 2"/>
          <p:cNvSpPr>
            <a:spLocks noGrp="1"/>
          </p:cNvSpPr>
          <p:nvPr>
            <p:ph idx="1"/>
          </p:nvPr>
        </p:nvSpPr>
        <p:spPr/>
        <p:txBody>
          <a:bodyPr>
            <a:normAutofit/>
          </a:bodyPr>
          <a:lstStyle/>
          <a:p>
            <a:r>
              <a:rPr lang="en-US" dirty="0" smtClean="0"/>
              <a:t>Annotate with @Entity (pretty important)</a:t>
            </a:r>
          </a:p>
          <a:p>
            <a:r>
              <a:rPr lang="en-US" dirty="0" smtClean="0"/>
              <a:t>Add a @Id to the primary key</a:t>
            </a:r>
          </a:p>
          <a:p>
            <a:r>
              <a:rPr lang="en-US" dirty="0" smtClean="0"/>
              <a:t>Add @</a:t>
            </a:r>
            <a:r>
              <a:rPr lang="en-US" dirty="0" err="1" smtClean="0"/>
              <a:t>ManyToMany</a:t>
            </a:r>
            <a:r>
              <a:rPr lang="en-US" dirty="0" smtClean="0"/>
              <a:t> relationship</a:t>
            </a:r>
          </a:p>
          <a:p>
            <a:r>
              <a:rPr lang="en-US" dirty="0" smtClean="0"/>
              <a:t>See day08.model.Teacher</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77</a:t>
            </a:fld>
            <a:endParaRPr lang="en-US"/>
          </a:p>
        </p:txBody>
      </p:sp>
    </p:spTree>
    <p:extLst>
      <p:ext uri="{BB962C8B-B14F-4D97-AF65-F5344CB8AC3E}">
        <p14:creationId xmlns:p14="http://schemas.microsoft.com/office/powerpoint/2010/main" val="17041086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Repository Interface</a:t>
            </a:r>
            <a:endParaRPr lang="en-US" dirty="0"/>
          </a:p>
        </p:txBody>
      </p:sp>
      <p:sp>
        <p:nvSpPr>
          <p:cNvPr id="3" name="Content Placeholder 2"/>
          <p:cNvSpPr>
            <a:spLocks noGrp="1"/>
          </p:cNvSpPr>
          <p:nvPr>
            <p:ph idx="1"/>
          </p:nvPr>
        </p:nvSpPr>
        <p:spPr/>
        <p:txBody>
          <a:bodyPr/>
          <a:lstStyle/>
          <a:p>
            <a:r>
              <a:rPr lang="en-US" dirty="0" smtClean="0"/>
              <a:t>See day08.TeacherRepository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78</a:t>
            </a:fld>
            <a:endParaRPr lang="en-US"/>
          </a:p>
        </p:txBody>
      </p:sp>
    </p:spTree>
    <p:extLst>
      <p:ext uri="{BB962C8B-B14F-4D97-AF65-F5344CB8AC3E}">
        <p14:creationId xmlns:p14="http://schemas.microsoft.com/office/powerpoint/2010/main" val="3722407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a:t>
            </a:r>
            <a:r>
              <a:rPr lang="en-US" dirty="0" err="1" smtClean="0"/>
              <a:t>TestDriver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lot of the magic is in: </a:t>
            </a:r>
            <a:r>
              <a:rPr lang="en-US" dirty="0"/>
              <a:t>@</a:t>
            </a:r>
            <a:r>
              <a:rPr lang="en-US" dirty="0" err="1" smtClean="0"/>
              <a:t>EnableAutoConfiguration</a:t>
            </a:r>
            <a:endParaRPr lang="en-US" dirty="0" smtClean="0"/>
          </a:p>
          <a:p>
            <a:r>
              <a:rPr lang="en-US" dirty="0" smtClean="0"/>
              <a:t>See: </a:t>
            </a:r>
            <a:r>
              <a:rPr lang="en-US" dirty="0" err="1" smtClean="0"/>
              <a:t>TestDriverWithInMemoryDB</a:t>
            </a:r>
            <a:endParaRPr lang="en-US" dirty="0" smtClean="0"/>
          </a:p>
          <a:p>
            <a:r>
              <a:rPr lang="en-US" dirty="0" smtClean="0"/>
              <a:t>Run it …</a:t>
            </a:r>
          </a:p>
          <a:p>
            <a:r>
              <a:rPr lang="en-US" dirty="0" smtClean="0"/>
              <a:t>What just happened?  Well, first thing is that it created an in memory database</a:t>
            </a:r>
          </a:p>
          <a:p>
            <a:r>
              <a:rPr lang="en-US" dirty="0" smtClean="0"/>
              <a:t>Then a Table called Teacher</a:t>
            </a:r>
          </a:p>
          <a:p>
            <a:r>
              <a:rPr lang="en-US" dirty="0" smtClean="0"/>
              <a:t>And then an insert</a:t>
            </a:r>
          </a:p>
          <a:p>
            <a:r>
              <a:rPr lang="en-US" dirty="0" smtClean="0"/>
              <a:t>Prove it!!!  …  Sorry, no can do - that was an in memory DB</a:t>
            </a:r>
          </a:p>
          <a:p>
            <a:r>
              <a:rPr lang="en-US" dirty="0" smtClean="0"/>
              <a:t>Actually – I’m lying (I can prove it if I block my program from exiting and viewing the H2 DB from a browser … see H2Config)</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79</a:t>
            </a:fld>
            <a:endParaRPr lang="en-US"/>
          </a:p>
        </p:txBody>
      </p:sp>
    </p:spTree>
    <p:extLst>
      <p:ext uri="{BB962C8B-B14F-4D97-AF65-F5344CB8AC3E}">
        <p14:creationId xmlns:p14="http://schemas.microsoft.com/office/powerpoint/2010/main" val="37891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know – let’s use MySQL!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Via your browser, </a:t>
            </a:r>
            <a:r>
              <a:rPr lang="en-US" dirty="0" err="1" smtClean="0"/>
              <a:t>goto</a:t>
            </a:r>
            <a:r>
              <a:rPr lang="en-US" dirty="0" smtClean="0"/>
              <a:t>: </a:t>
            </a:r>
            <a:r>
              <a:rPr lang="en-US" i="1" dirty="0" smtClean="0"/>
              <a:t>freemysqlhosting.net</a:t>
            </a:r>
          </a:p>
          <a:p>
            <a:r>
              <a:rPr lang="en-US" dirty="0" smtClean="0"/>
              <a:t>(alright, I know, I know … its not hosted by BCIT) … but damn it – BCIT doesn’t use MySQL, they use a funny creature called SQL Server</a:t>
            </a:r>
          </a:p>
          <a:p>
            <a:r>
              <a:rPr lang="en-US" dirty="0" smtClean="0"/>
              <a:t>Alright, after you register, you’ll get a</a:t>
            </a:r>
          </a:p>
          <a:p>
            <a:pPr marL="582930" indent="-514350">
              <a:buFont typeface="+mj-lt"/>
              <a:buAutoNum type="arabicPeriod"/>
            </a:pPr>
            <a:r>
              <a:rPr lang="en-US" dirty="0" smtClean="0"/>
              <a:t>Hostname for your DB</a:t>
            </a:r>
          </a:p>
          <a:p>
            <a:pPr marL="582930" indent="-514350">
              <a:buFont typeface="+mj-lt"/>
              <a:buAutoNum type="arabicPeriod"/>
            </a:pPr>
            <a:r>
              <a:rPr lang="en-US" dirty="0" smtClean="0"/>
              <a:t>Username / password</a:t>
            </a:r>
          </a:p>
          <a:p>
            <a:pPr marL="582930" indent="-514350">
              <a:buFont typeface="+mj-lt"/>
              <a:buAutoNum type="arabicPeriod"/>
            </a:pPr>
            <a:r>
              <a:rPr lang="en-US" dirty="0" smtClean="0"/>
              <a:t>Database name</a:t>
            </a:r>
          </a:p>
          <a:p>
            <a:pPr marL="582930" indent="-514350">
              <a:buFont typeface="+mj-lt"/>
              <a:buAutoNum type="arabicPeriod"/>
            </a:pPr>
            <a:endParaRPr lang="en-US" dirty="0"/>
          </a:p>
          <a:p>
            <a:r>
              <a:rPr lang="en-US" dirty="0" smtClean="0"/>
              <a:t>Convert that information you have above to an applicationContext.xml as is follows: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80</a:t>
            </a:fld>
            <a:endParaRPr lang="en-US"/>
          </a:p>
        </p:txBody>
      </p:sp>
    </p:spTree>
    <p:extLst>
      <p:ext uri="{BB962C8B-B14F-4D97-AF65-F5344CB8AC3E}">
        <p14:creationId xmlns:p14="http://schemas.microsoft.com/office/powerpoint/2010/main" val="310651270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application.xml  and </a:t>
            </a:r>
            <a:r>
              <a:rPr lang="en-US" dirty="0" err="1" smtClean="0"/>
              <a:t>hibenate.properties</a:t>
            </a:r>
            <a:endParaRPr lang="en-US" dirty="0"/>
          </a:p>
        </p:txBody>
      </p:sp>
      <p:sp>
        <p:nvSpPr>
          <p:cNvPr id="3" name="Content Placeholder 2"/>
          <p:cNvSpPr>
            <a:spLocks noGrp="1"/>
          </p:cNvSpPr>
          <p:nvPr>
            <p:ph idx="1"/>
          </p:nvPr>
        </p:nvSpPr>
        <p:spPr/>
        <p:txBody>
          <a:bodyPr>
            <a:normAutofit fontScale="25000" lnSpcReduction="20000"/>
          </a:bodyPr>
          <a:lstStyle/>
          <a:p>
            <a:endParaRPr lang="en-US" dirty="0"/>
          </a:p>
          <a:p>
            <a:r>
              <a:rPr lang="en-US" dirty="0" smtClean="0"/>
              <a:t>If all fails, copy my application.xml (in root directory)</a:t>
            </a:r>
          </a:p>
          <a:p>
            <a:endParaRPr lang="en-US" dirty="0" smtClean="0"/>
          </a:p>
          <a:p>
            <a:r>
              <a:rPr lang="en-US" dirty="0" smtClean="0"/>
              <a:t>&lt;</a:t>
            </a:r>
            <a:r>
              <a:rPr lang="en-US" dirty="0"/>
              <a:t>beans </a:t>
            </a:r>
            <a:r>
              <a:rPr lang="en-US" dirty="0" err="1"/>
              <a:t>xmlns</a:t>
            </a:r>
            <a:r>
              <a:rPr lang="en-US" dirty="0"/>
              <a:t>=</a:t>
            </a:r>
            <a:r>
              <a:rPr lang="en-US" i="1" dirty="0"/>
              <a:t>"http://www.springframework.org/schema/beans"</a:t>
            </a:r>
          </a:p>
          <a:p>
            <a:r>
              <a:rPr lang="en-US" dirty="0" err="1"/>
              <a:t>xmlns:jpa</a:t>
            </a:r>
            <a:r>
              <a:rPr lang="en-US" dirty="0"/>
              <a:t>=</a:t>
            </a:r>
            <a:r>
              <a:rPr lang="en-US" i="1" dirty="0"/>
              <a:t>"http://www.springframework.org/schema/data/jpa" </a:t>
            </a:r>
            <a:r>
              <a:rPr lang="en-US" i="1" dirty="0" err="1"/>
              <a:t>xmlns:xsi</a:t>
            </a:r>
            <a:r>
              <a:rPr lang="en-US" i="1" dirty="0"/>
              <a:t>="http://www.w3.org/2001/XMLSchema-instance"</a:t>
            </a:r>
          </a:p>
          <a:p>
            <a:r>
              <a:rPr lang="en-US" dirty="0" err="1"/>
              <a:t>xsi:schemaLocation</a:t>
            </a:r>
            <a:r>
              <a:rPr lang="en-US" dirty="0"/>
              <a:t>=</a:t>
            </a:r>
            <a:r>
              <a:rPr lang="en-US" i="1" dirty="0"/>
              <a:t>"http://www.springframework.org/schema/beans</a:t>
            </a:r>
          </a:p>
          <a:p>
            <a:r>
              <a:rPr lang="en-US" i="1" dirty="0"/>
              <a:t>http://www.springframework.org/schema/beans/spring-beans-2.5.xsd</a:t>
            </a:r>
          </a:p>
          <a:p>
            <a:r>
              <a:rPr lang="en-US" i="1" dirty="0"/>
              <a:t>http://www.springframework.org/schema/data/jpa</a:t>
            </a:r>
          </a:p>
          <a:p>
            <a:r>
              <a:rPr lang="en-US" i="1" dirty="0"/>
              <a:t>   http://www.springframework.org/schema/data/jpa/spring-jpa-1.0.xsd"&gt;</a:t>
            </a:r>
          </a:p>
          <a:p>
            <a:endParaRPr lang="en-US" dirty="0"/>
          </a:p>
          <a:p>
            <a:r>
              <a:rPr lang="en-US" dirty="0"/>
              <a:t>&lt;bean id=</a:t>
            </a:r>
            <a:r>
              <a:rPr lang="en-US" i="1" dirty="0"/>
              <a:t>"</a:t>
            </a:r>
            <a:r>
              <a:rPr lang="en-US" i="1" dirty="0" err="1"/>
              <a:t>dataSource</a:t>
            </a:r>
            <a:r>
              <a:rPr lang="en-US" i="1" dirty="0"/>
              <a:t>" class="</a:t>
            </a:r>
            <a:r>
              <a:rPr lang="en-US" i="1" dirty="0" err="1"/>
              <a:t>org.springframework.jdbc.datasource.DriverManagerDataSource</a:t>
            </a:r>
            <a:r>
              <a:rPr lang="en-US" i="1" dirty="0"/>
              <a:t>"&gt;</a:t>
            </a:r>
          </a:p>
          <a:p>
            <a:r>
              <a:rPr lang="en-US" dirty="0"/>
              <a:t>&lt;property name=</a:t>
            </a:r>
            <a:r>
              <a:rPr lang="en-US" i="1" dirty="0"/>
              <a:t>"</a:t>
            </a:r>
            <a:r>
              <a:rPr lang="en-US" i="1" dirty="0" err="1"/>
              <a:t>driverClassName</a:t>
            </a:r>
            <a:r>
              <a:rPr lang="en-US" i="1" dirty="0"/>
              <a:t>" value="</a:t>
            </a:r>
            <a:r>
              <a:rPr lang="en-US" i="1" dirty="0" err="1"/>
              <a:t>com.mysql.jdbc.Driver</a:t>
            </a:r>
            <a:r>
              <a:rPr lang="en-US" i="1" dirty="0"/>
              <a:t>" /&gt;</a:t>
            </a:r>
          </a:p>
          <a:p>
            <a:r>
              <a:rPr lang="en-US" dirty="0"/>
              <a:t>&lt;property name=</a:t>
            </a:r>
            <a:r>
              <a:rPr lang="en-US" i="1" dirty="0"/>
              <a:t>"</a:t>
            </a:r>
            <a:r>
              <a:rPr lang="en-US" i="1" dirty="0" err="1"/>
              <a:t>url</a:t>
            </a:r>
            <a:r>
              <a:rPr lang="en-US" i="1" dirty="0"/>
              <a:t>"</a:t>
            </a:r>
          </a:p>
          <a:p>
            <a:r>
              <a:rPr lang="en-US" dirty="0"/>
              <a:t>value=</a:t>
            </a:r>
            <a:r>
              <a:rPr lang="en-US" i="1" dirty="0"/>
              <a:t>"</a:t>
            </a:r>
            <a:r>
              <a:rPr lang="en-US" i="1" dirty="0" err="1"/>
              <a:t>jdbc:mysql</a:t>
            </a:r>
            <a:r>
              <a:rPr lang="en-US" i="1" dirty="0"/>
              <a:t>://sql3.freemysqlhosting.net/sql340330" /&gt;</a:t>
            </a:r>
          </a:p>
          <a:p>
            <a:r>
              <a:rPr lang="en-US" dirty="0"/>
              <a:t>&lt;property name=</a:t>
            </a:r>
            <a:r>
              <a:rPr lang="en-US" i="1" dirty="0"/>
              <a:t>"username" value="sql340330" /&gt;</a:t>
            </a:r>
          </a:p>
          <a:p>
            <a:r>
              <a:rPr lang="en-US" dirty="0"/>
              <a:t>&lt;property name=</a:t>
            </a:r>
            <a:r>
              <a:rPr lang="en-US" i="1" dirty="0"/>
              <a:t>"password" value="dR5!xA3!" /&gt;</a:t>
            </a:r>
          </a:p>
          <a:p>
            <a:r>
              <a:rPr lang="en-US" dirty="0"/>
              <a:t>&lt;/bean&gt;</a:t>
            </a:r>
          </a:p>
          <a:p>
            <a:r>
              <a:rPr lang="en-US" dirty="0"/>
              <a:t>&lt;/beans</a:t>
            </a:r>
            <a:r>
              <a:rPr lang="en-US" dirty="0" smtClean="0"/>
              <a:t>&gt;</a:t>
            </a:r>
          </a:p>
          <a:p>
            <a:endParaRPr lang="en-US" dirty="0"/>
          </a:p>
          <a:p>
            <a:r>
              <a:rPr lang="en-US" dirty="0" err="1" smtClean="0"/>
              <a:t>hibernate.properties</a:t>
            </a:r>
            <a:r>
              <a:rPr lang="en-US" dirty="0" smtClean="0"/>
              <a:t>:</a:t>
            </a:r>
          </a:p>
          <a:p>
            <a:r>
              <a:rPr lang="en-US" dirty="0" err="1"/>
              <a:t>hibernate.show_sql</a:t>
            </a:r>
            <a:r>
              <a:rPr lang="en-US" dirty="0"/>
              <a:t>=true</a:t>
            </a:r>
          </a:p>
          <a:p>
            <a:r>
              <a:rPr lang="en-US" dirty="0" err="1"/>
              <a:t>hibernate.format_sql</a:t>
            </a:r>
            <a:r>
              <a:rPr lang="en-US" dirty="0"/>
              <a:t>=true</a:t>
            </a:r>
          </a:p>
          <a:p>
            <a:r>
              <a:rPr lang="en-US" dirty="0"/>
              <a:t>#hibernate.hbm2ddl.auto=validate | update | create | create-drop</a:t>
            </a:r>
          </a:p>
          <a:p>
            <a:r>
              <a:rPr lang="en-US" dirty="0"/>
              <a:t>#hibernate.hbm2ddl.auto=update</a:t>
            </a:r>
          </a:p>
          <a:p>
            <a:r>
              <a:rPr lang="en-US" dirty="0"/>
              <a:t>hibernate.hbm2ddl.auto=update</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81</a:t>
            </a:fld>
            <a:endParaRPr lang="en-US"/>
          </a:p>
        </p:txBody>
      </p:sp>
    </p:spTree>
    <p:extLst>
      <p:ext uri="{BB962C8B-B14F-4D97-AF65-F5344CB8AC3E}">
        <p14:creationId xmlns:p14="http://schemas.microsoft.com/office/powerpoint/2010/main" val="5513295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another Test Driver for </a:t>
            </a:r>
            <a:r>
              <a:rPr lang="en-US" dirty="0" err="1" smtClean="0"/>
              <a:t>MyDB</a:t>
            </a:r>
            <a:endParaRPr lang="en-US" dirty="0"/>
          </a:p>
        </p:txBody>
      </p:sp>
      <p:sp>
        <p:nvSpPr>
          <p:cNvPr id="3" name="Content Placeholder 2"/>
          <p:cNvSpPr>
            <a:spLocks noGrp="1"/>
          </p:cNvSpPr>
          <p:nvPr>
            <p:ph idx="1"/>
          </p:nvPr>
        </p:nvSpPr>
        <p:spPr/>
        <p:txBody>
          <a:bodyPr>
            <a:normAutofit/>
          </a:bodyPr>
          <a:lstStyle/>
          <a:p>
            <a:r>
              <a:rPr lang="en-US" dirty="0" smtClean="0"/>
              <a:t>See: day08.TestDriverWithMySQLDB</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82</a:t>
            </a:fld>
            <a:endParaRPr lang="en-US"/>
          </a:p>
        </p:txBody>
      </p:sp>
    </p:spTree>
    <p:extLst>
      <p:ext uri="{BB962C8B-B14F-4D97-AF65-F5344CB8AC3E}">
        <p14:creationId xmlns:p14="http://schemas.microsoft.com/office/powerpoint/2010/main" val="38642019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t>
            </a:r>
            <a:r>
              <a:rPr lang="en-US" dirty="0" err="1"/>
              <a:t>TestDriverWithMySQLDB</a:t>
            </a:r>
            <a:endParaRPr lang="en-US" dirty="0"/>
          </a:p>
        </p:txBody>
      </p:sp>
      <p:sp>
        <p:nvSpPr>
          <p:cNvPr id="3" name="Content Placeholder 2"/>
          <p:cNvSpPr>
            <a:spLocks noGrp="1"/>
          </p:cNvSpPr>
          <p:nvPr>
            <p:ph idx="1"/>
          </p:nvPr>
        </p:nvSpPr>
        <p:spPr/>
        <p:txBody>
          <a:bodyPr/>
          <a:lstStyle/>
          <a:p>
            <a:r>
              <a:rPr lang="en-US" dirty="0" smtClean="0"/>
              <a:t>No errors right?</a:t>
            </a:r>
          </a:p>
          <a:p>
            <a:r>
              <a:rPr lang="en-US" dirty="0" smtClean="0"/>
              <a:t>But where did my data go?</a:t>
            </a:r>
          </a:p>
          <a:p>
            <a:r>
              <a:rPr lang="en-US" dirty="0" smtClean="0"/>
              <a:t>Well … let’s take a look at the </a:t>
            </a:r>
            <a:r>
              <a:rPr lang="en-US" dirty="0" err="1" smtClean="0"/>
              <a:t>MySQLDB</a:t>
            </a:r>
            <a:r>
              <a:rPr lang="en-US" dirty="0" smtClean="0"/>
              <a:t> directly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83</a:t>
            </a:fld>
            <a:endParaRPr lang="en-US"/>
          </a:p>
        </p:txBody>
      </p:sp>
    </p:spTree>
    <p:extLst>
      <p:ext uri="{BB962C8B-B14F-4D97-AF65-F5344CB8AC3E}">
        <p14:creationId xmlns:p14="http://schemas.microsoft.com/office/powerpoint/2010/main" val="26141850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view</a:t>
            </a:r>
            <a:br>
              <a:rPr lang="en-US" dirty="0"/>
            </a:br>
            <a:r>
              <a:rPr lang="en-US" dirty="0"/>
              <a:t>http://www.phpmyadmin.co/</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84</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9467" y="1784350"/>
            <a:ext cx="5899354"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487555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Workbench (the </a:t>
            </a:r>
            <a:r>
              <a:rPr lang="en-US" dirty="0" err="1" smtClean="0"/>
              <a:t>defacto</a:t>
            </a:r>
            <a:r>
              <a:rPr lang="en-US" dirty="0" smtClean="0"/>
              <a:t> client for MySQL)</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://dev.mysql.com/downloads</a:t>
            </a:r>
            <a:r>
              <a:rPr lang="en-US" dirty="0" smtClean="0">
                <a:hlinkClick r:id="rId2"/>
              </a:rPr>
              <a:t>/</a:t>
            </a:r>
            <a:endParaRPr lang="en-US" dirty="0" smtClean="0"/>
          </a:p>
          <a:p>
            <a:r>
              <a:rPr lang="en-US" dirty="0" smtClean="0"/>
              <a:t>Find the MySQL Workbench download</a:t>
            </a:r>
          </a:p>
          <a:p>
            <a:r>
              <a:rPr lang="en-US" dirty="0" smtClean="0"/>
              <a:t>Start up workbench</a:t>
            </a:r>
          </a:p>
          <a:p>
            <a:r>
              <a:rPr lang="en-US" dirty="0" smtClean="0"/>
              <a:t>Database-&gt;connect to Database</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85</a:t>
            </a:fld>
            <a:endParaRPr lang="en-US"/>
          </a:p>
        </p:txBody>
      </p:sp>
      <p:pic>
        <p:nvPicPr>
          <p:cNvPr id="5" name="Picture 4"/>
          <p:cNvPicPr>
            <a:picLocks noChangeAspect="1"/>
          </p:cNvPicPr>
          <p:nvPr/>
        </p:nvPicPr>
        <p:blipFill>
          <a:blip r:embed="rId3"/>
          <a:stretch>
            <a:fillRect/>
          </a:stretch>
        </p:blipFill>
        <p:spPr>
          <a:xfrm>
            <a:off x="2057399" y="3890039"/>
            <a:ext cx="5719903" cy="2891761"/>
          </a:xfrm>
          <a:prstGeom prst="rect">
            <a:avLst/>
          </a:prstGeom>
        </p:spPr>
      </p:pic>
    </p:spTree>
    <p:extLst>
      <p:ext uri="{BB962C8B-B14F-4D97-AF65-F5344CB8AC3E}">
        <p14:creationId xmlns:p14="http://schemas.microsoft.com/office/powerpoint/2010/main" val="23691315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see if your new row is inserted</a:t>
            </a:r>
            <a:endParaRPr lang="en-US" dirty="0"/>
          </a:p>
        </p:txBody>
      </p:sp>
      <p:pic>
        <p:nvPicPr>
          <p:cNvPr id="5" name="Content Placeholder 4"/>
          <p:cNvPicPr>
            <a:picLocks noGrp="1" noChangeAspect="1"/>
          </p:cNvPicPr>
          <p:nvPr>
            <p:ph idx="1"/>
          </p:nvPr>
        </p:nvPicPr>
        <p:blipFill>
          <a:blip r:embed="rId2"/>
          <a:stretch>
            <a:fillRect/>
          </a:stretch>
        </p:blipFill>
        <p:spPr>
          <a:xfrm>
            <a:off x="1531144" y="1784350"/>
            <a:ext cx="6096000" cy="4572000"/>
          </a:xfrm>
          <a:prstGeom prst="rect">
            <a:avLst/>
          </a:prstGeom>
        </p:spPr>
      </p:pic>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86</a:t>
            </a:fld>
            <a:endParaRPr lang="en-US"/>
          </a:p>
        </p:txBody>
      </p:sp>
    </p:spTree>
    <p:extLst>
      <p:ext uri="{BB962C8B-B14F-4D97-AF65-F5344CB8AC3E}">
        <p14:creationId xmlns:p14="http://schemas.microsoft.com/office/powerpoint/2010/main" val="30914100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relationships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See: </a:t>
            </a:r>
            <a:r>
              <a:rPr lang="en-US" dirty="0" err="1" smtClean="0"/>
              <a:t>TestDriverInsertsWithMySQLDB</a:t>
            </a:r>
            <a:endParaRPr lang="en-US" dirty="0" smtClean="0"/>
          </a:p>
          <a:p>
            <a:r>
              <a:rPr lang="en-US" dirty="0" smtClean="0"/>
              <a:t>See: </a:t>
            </a:r>
            <a:r>
              <a:rPr lang="en-US" dirty="0" err="1" smtClean="0"/>
              <a:t>TestDriverSearchesWithMySQLDB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87</a:t>
            </a:fld>
            <a:endParaRPr lang="en-US"/>
          </a:p>
        </p:txBody>
      </p:sp>
    </p:spTree>
    <p:extLst>
      <p:ext uri="{BB962C8B-B14F-4D97-AF65-F5344CB8AC3E}">
        <p14:creationId xmlns:p14="http://schemas.microsoft.com/office/powerpoint/2010/main" val="26562054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go wrong?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playing around with power magic, you can get burned pretty fast.  Or if you’re a fan of </a:t>
            </a:r>
            <a:r>
              <a:rPr lang="en-US" dirty="0" err="1" smtClean="0"/>
              <a:t>spiderman</a:t>
            </a:r>
            <a:r>
              <a:rPr lang="en-US" dirty="0"/>
              <a:t>:</a:t>
            </a:r>
            <a:r>
              <a:rPr lang="en-US" dirty="0" smtClean="0"/>
              <a:t> </a:t>
            </a:r>
            <a:r>
              <a:rPr lang="en-US" b="1" dirty="0"/>
              <a:t>With great power, comes great </a:t>
            </a:r>
            <a:r>
              <a:rPr lang="en-US" b="1" dirty="0" smtClean="0"/>
              <a:t>responsibility.  JPA / Spring Data / Hibernate is one of the most powerful features (if not the most powerful feature) of </a:t>
            </a:r>
            <a:r>
              <a:rPr lang="en-US" b="1" dirty="0" err="1" smtClean="0"/>
              <a:t>JavaEE</a:t>
            </a:r>
            <a:r>
              <a:rPr lang="en-US" b="1" dirty="0" smtClean="0"/>
              <a:t>.  If you learn to master this, you’ll see other design patterns (which are annotations-based) come to play. </a:t>
            </a:r>
            <a:endParaRPr lang="en-US" dirty="0" smtClean="0"/>
          </a:p>
          <a:p>
            <a:r>
              <a:rPr lang="en-US" dirty="0" smtClean="0"/>
              <a:t>Make sure to commit your code often when it is in a stable state</a:t>
            </a:r>
          </a:p>
          <a:p>
            <a:r>
              <a:rPr lang="en-US" dirty="0" smtClean="0"/>
              <a:t>If you Java Model class is out of sync with the DB, then go to your DB and drop the tables</a:t>
            </a:r>
          </a:p>
          <a:p>
            <a:r>
              <a:rPr lang="en-US" dirty="0" smtClean="0"/>
              <a:t>Play around with the hibernate.hbm2ddl.auto field in </a:t>
            </a:r>
            <a:r>
              <a:rPr lang="en-US" dirty="0" err="1" smtClean="0"/>
              <a:t>hibernate.properties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88</a:t>
            </a:fld>
            <a:endParaRPr lang="en-US"/>
          </a:p>
        </p:txBody>
      </p:sp>
    </p:spTree>
    <p:extLst>
      <p:ext uri="{BB962C8B-B14F-4D97-AF65-F5344CB8AC3E}">
        <p14:creationId xmlns:p14="http://schemas.microsoft.com/office/powerpoint/2010/main" val="27374003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of Spring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So unknowingly, you have also tapped in to the power of Spring (we’re using Spring Data for JPA).  We’ve also covered Spring IOC (Inversion Of Control – the annotation magic)</a:t>
            </a:r>
          </a:p>
          <a:p>
            <a:r>
              <a:rPr lang="en-US" dirty="0" smtClean="0"/>
              <a:t>It is a piece of a much larger </a:t>
            </a:r>
            <a:r>
              <a:rPr lang="en-US" dirty="0" err="1" smtClean="0"/>
              <a:t>soln</a:t>
            </a:r>
            <a:r>
              <a:rPr lang="en-US" dirty="0" smtClean="0"/>
              <a:t> (beyond the scope of this course).  But if you understand Spring Data, the rest of the features the Spring will be “familiar”</a:t>
            </a:r>
          </a:p>
          <a:p>
            <a:r>
              <a:rPr lang="en-US" dirty="0" smtClean="0"/>
              <a:t>One of the features that Spring Data already uses is Connection Pooling … and then there is Paging (getting the first 10 results of Page1)</a:t>
            </a:r>
          </a:p>
          <a:p>
            <a:r>
              <a:rPr lang="en-US" dirty="0" smtClean="0"/>
              <a:t>Spring is definitely one of the largest frameworks within Java.</a:t>
            </a:r>
          </a:p>
          <a:p>
            <a:r>
              <a:rPr lang="en-US" dirty="0" smtClean="0"/>
              <a:t>One of the buzzes these days is to convert JPA -&gt; REST Services.  And then use </a:t>
            </a:r>
            <a:r>
              <a:rPr lang="en-US" dirty="0" err="1" smtClean="0"/>
              <a:t>BackboneJS</a:t>
            </a:r>
            <a:r>
              <a:rPr lang="en-US" dirty="0" smtClean="0"/>
              <a:t>, or </a:t>
            </a:r>
            <a:r>
              <a:rPr lang="en-US" dirty="0" err="1" smtClean="0"/>
              <a:t>AngularJS</a:t>
            </a:r>
            <a:r>
              <a:rPr lang="en-US" dirty="0" smtClean="0"/>
              <a:t> or </a:t>
            </a:r>
            <a:r>
              <a:rPr lang="en-US" dirty="0" err="1" smtClean="0"/>
              <a:t>EmberJS</a:t>
            </a:r>
            <a:r>
              <a:rPr lang="en-US" dirty="0" smtClean="0"/>
              <a:t>, </a:t>
            </a:r>
            <a:r>
              <a:rPr lang="en-US" dirty="0" err="1" smtClean="0"/>
              <a:t>etc</a:t>
            </a:r>
            <a:r>
              <a:rPr lang="en-US" dirty="0" smtClean="0"/>
              <a:t> to consume the REST Service.  Old way in Java was to do HTML rendering on the server side.  Newer way embraces the “JS” families.</a:t>
            </a:r>
          </a:p>
          <a:p>
            <a:r>
              <a:rPr lang="en-US" dirty="0" smtClean="0"/>
              <a:t>Most of the features of Spring are beyond the scope of this course, but Spring Data / Spring IOC are skills that you have at least *touched* 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89</a:t>
            </a:fld>
            <a:endParaRPr lang="en-US"/>
          </a:p>
        </p:txBody>
      </p:sp>
    </p:spTree>
    <p:extLst>
      <p:ext uri="{BB962C8B-B14F-4D97-AF65-F5344CB8AC3E}">
        <p14:creationId xmlns:p14="http://schemas.microsoft.com/office/powerpoint/2010/main" val="3725324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4893647"/>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r>
              <a:rPr lang="en-US" dirty="0" smtClean="0"/>
              <a:t>Start Eclipse (take note of the workspace directory)</a:t>
            </a:r>
          </a:p>
          <a:p>
            <a:pPr marL="342900" indent="-342900">
              <a:buFont typeface="Arial" pitchFamily="34" charset="0"/>
              <a:buChar char="•"/>
            </a:pPr>
            <a:r>
              <a:rPr lang="en-US" dirty="0" smtClean="0"/>
              <a:t>While you are waiting for the download take a look at: </a:t>
            </a:r>
          </a:p>
          <a:p>
            <a:pPr marL="342900" indent="-342900">
              <a:buFont typeface="Arial" pitchFamily="34" charset="0"/>
              <a:buChar char="•"/>
            </a:pPr>
            <a:r>
              <a:rPr lang="en-US" dirty="0">
                <a:hlinkClick r:id="rId2"/>
              </a:rPr>
              <a:t>https://</a:t>
            </a:r>
            <a:r>
              <a:rPr lang="en-US" dirty="0" smtClean="0">
                <a:hlinkClick r:id="rId2"/>
              </a:rPr>
              <a:t>github.com/hchan/comp2613</a:t>
            </a:r>
            <a:endParaRPr lang="en-US" dirty="0" smtClean="0"/>
          </a:p>
          <a:p>
            <a:pPr marL="342900" indent="-342900">
              <a:buFont typeface="Arial" pitchFamily="34" charset="0"/>
              <a:buChar char="•"/>
            </a:pPr>
            <a:r>
              <a:rPr lang="en-US" dirty="0" smtClean="0"/>
              <a:t>After Eclipse and JDK are downloaded …</a:t>
            </a:r>
          </a:p>
          <a:p>
            <a:pPr marL="342900" indent="-342900">
              <a:buFont typeface="Arial" pitchFamily="34" charset="0"/>
              <a:buChar char="•"/>
            </a:pPr>
            <a:r>
              <a:rPr lang="en-US" dirty="0" smtClean="0"/>
              <a:t>Start Eclipse -&gt; </a:t>
            </a:r>
            <a:r>
              <a:rPr lang="en-US" dirty="0" err="1" smtClean="0"/>
              <a:t>Prefences</a:t>
            </a:r>
            <a:r>
              <a:rPr lang="en-US" dirty="0" smtClean="0"/>
              <a:t>-(type JRE)</a:t>
            </a:r>
          </a:p>
          <a:p>
            <a:pPr marL="800100" lvl="1" indent="-342900">
              <a:buFont typeface="Arial" pitchFamily="34" charset="0"/>
              <a:buChar char="•"/>
            </a:pPr>
            <a:r>
              <a:rPr lang="en-US" dirty="0" smtClean="0"/>
              <a:t>Modify both Installed JREs</a:t>
            </a:r>
          </a:p>
          <a:p>
            <a:pPr marL="800100" lvl="1" indent="-342900">
              <a:buFont typeface="Arial" pitchFamily="34" charset="0"/>
              <a:buChar char="•"/>
            </a:pPr>
            <a:r>
              <a:rPr lang="en-US" dirty="0" smtClean="0"/>
              <a:t>And Execution environment to point to your </a:t>
            </a:r>
            <a:r>
              <a:rPr lang="en-US" smtClean="0"/>
              <a:t>JDK download</a:t>
            </a: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90</a:t>
            </a:fld>
            <a:endParaRPr lang="en-CA"/>
          </a:p>
        </p:txBody>
      </p:sp>
      <p:sp>
        <p:nvSpPr>
          <p:cNvPr id="4" name="TextBox 3"/>
          <p:cNvSpPr txBox="1"/>
          <p:nvPr/>
        </p:nvSpPr>
        <p:spPr>
          <a:xfrm>
            <a:off x="1676400" y="2286000"/>
            <a:ext cx="1965603" cy="461665"/>
          </a:xfrm>
          <a:prstGeom prst="rect">
            <a:avLst/>
          </a:prstGeom>
          <a:noFill/>
        </p:spPr>
        <p:txBody>
          <a:bodyPr wrap="none" rtlCol="0">
            <a:spAutoFit/>
          </a:bodyPr>
          <a:lstStyle/>
          <a:p>
            <a:r>
              <a:rPr lang="en-US" dirty="0" smtClean="0"/>
              <a:t>Assignment8</a:t>
            </a:r>
            <a:endParaRPr lang="en-US" dirty="0"/>
          </a:p>
        </p:txBody>
      </p:sp>
    </p:spTree>
    <p:extLst>
      <p:ext uri="{BB962C8B-B14F-4D97-AF65-F5344CB8AC3E}">
        <p14:creationId xmlns:p14="http://schemas.microsoft.com/office/powerpoint/2010/main" val="235262332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was that intro to databases?</a:t>
            </a:r>
            <a:endParaRPr lang="en-US" dirty="0"/>
          </a:p>
        </p:txBody>
      </p:sp>
      <p:sp>
        <p:nvSpPr>
          <p:cNvPr id="3" name="Content Placeholder 2"/>
          <p:cNvSpPr>
            <a:spLocks noGrp="1"/>
          </p:cNvSpPr>
          <p:nvPr>
            <p:ph idx="1"/>
          </p:nvPr>
        </p:nvSpPr>
        <p:spPr/>
        <p:txBody>
          <a:bodyPr/>
          <a:lstStyle/>
          <a:p>
            <a:r>
              <a:rPr lang="en-US" dirty="0" smtClean="0"/>
              <a:t>When I first took my database course, I was quite confused</a:t>
            </a:r>
          </a:p>
          <a:p>
            <a:r>
              <a:rPr lang="en-US" dirty="0" smtClean="0"/>
              <a:t>Believe it or not, this is one of the most commonly used features in Java</a:t>
            </a:r>
          </a:p>
          <a:p>
            <a:r>
              <a:rPr lang="en-US" dirty="0" smtClean="0"/>
              <a:t>Now to finally tie in our database to our Swing application? ;)</a:t>
            </a:r>
          </a:p>
          <a:p>
            <a:r>
              <a:rPr lang="en-US" dirty="0" smtClean="0"/>
              <a:t>See da09.TeacherSwingApplication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91</a:t>
            </a:fld>
            <a:endParaRPr lang="en-US"/>
          </a:p>
        </p:txBody>
      </p:sp>
    </p:spTree>
    <p:extLst>
      <p:ext uri="{BB962C8B-B14F-4D97-AF65-F5344CB8AC3E}">
        <p14:creationId xmlns:p14="http://schemas.microsoft.com/office/powerpoint/2010/main" val="27522443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92</a:t>
            </a:fld>
            <a:endParaRPr lang="en-CA"/>
          </a:p>
        </p:txBody>
      </p:sp>
      <p:sp>
        <p:nvSpPr>
          <p:cNvPr id="4" name="TextBox 3"/>
          <p:cNvSpPr txBox="1"/>
          <p:nvPr/>
        </p:nvSpPr>
        <p:spPr>
          <a:xfrm>
            <a:off x="1371600" y="2209800"/>
            <a:ext cx="2050561" cy="461665"/>
          </a:xfrm>
          <a:prstGeom prst="rect">
            <a:avLst/>
          </a:prstGeom>
          <a:noFill/>
        </p:spPr>
        <p:txBody>
          <a:bodyPr wrap="none" rtlCol="0">
            <a:spAutoFit/>
          </a:bodyPr>
          <a:lstStyle/>
          <a:p>
            <a:r>
              <a:rPr lang="en-US" dirty="0" smtClean="0"/>
              <a:t>Assignment 9</a:t>
            </a:r>
            <a:endParaRPr lang="en-US" dirty="0"/>
          </a:p>
        </p:txBody>
      </p:sp>
    </p:spTree>
    <p:extLst>
      <p:ext uri="{BB962C8B-B14F-4D97-AF65-F5344CB8AC3E}">
        <p14:creationId xmlns:p14="http://schemas.microsoft.com/office/powerpoint/2010/main" val="221785268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Programming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OK, this is a somewhat filler lecture.  Course outline has a mandate to cover network programming.</a:t>
            </a:r>
          </a:p>
          <a:p>
            <a:r>
              <a:rPr lang="en-US" dirty="0" smtClean="0"/>
              <a:t>The Final exam, final project will have nothing to do with today’s SHORT lecture on Network Programming.</a:t>
            </a:r>
          </a:p>
          <a:p>
            <a:r>
              <a:rPr lang="en-US" dirty="0" smtClean="0"/>
              <a:t>Network Programming … UDP / TCP … very cool.  But realistically, you won’t be using those protocols directly.  In short, if want to do something in low-level, … try not to do it in Java please.</a:t>
            </a:r>
          </a:p>
          <a:p>
            <a:r>
              <a:rPr lang="en-US" dirty="0" smtClean="0"/>
              <a:t>http / https are by far the most common protocols used in Java</a:t>
            </a:r>
          </a:p>
          <a:p>
            <a:r>
              <a:rPr lang="en-US" dirty="0" smtClean="0"/>
              <a:t>See </a:t>
            </a:r>
            <a:r>
              <a:rPr lang="en-US" dirty="0" err="1" smtClean="0"/>
              <a:t>HttpComponentsDemo</a:t>
            </a:r>
            <a:r>
              <a:rPr lang="en-US" dirty="0" smtClean="0"/>
              <a:t> (still not very important, so let’s keep this short to cover the NEXT slide)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93</a:t>
            </a:fld>
            <a:endParaRPr lang="en-US"/>
          </a:p>
        </p:txBody>
      </p:sp>
    </p:spTree>
    <p:extLst>
      <p:ext uri="{BB962C8B-B14F-4D97-AF65-F5344CB8AC3E}">
        <p14:creationId xmlns:p14="http://schemas.microsoft.com/office/powerpoint/2010/main" val="4982039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tool (library) for that</a:t>
            </a:r>
            <a:endParaRPr lang="en-US" dirty="0"/>
          </a:p>
        </p:txBody>
      </p:sp>
      <p:sp>
        <p:nvSpPr>
          <p:cNvPr id="3" name="Content Placeholder 2"/>
          <p:cNvSpPr>
            <a:spLocks noGrp="1"/>
          </p:cNvSpPr>
          <p:nvPr>
            <p:ph idx="1"/>
          </p:nvPr>
        </p:nvSpPr>
        <p:spPr/>
        <p:txBody>
          <a:bodyPr/>
          <a:lstStyle/>
          <a:p>
            <a:r>
              <a:rPr lang="en-US" dirty="0"/>
              <a:t>&lt;dependency&gt;</a:t>
            </a:r>
          </a:p>
          <a:p>
            <a:r>
              <a:rPr lang="en-US" dirty="0"/>
              <a:t>	&lt;</a:t>
            </a:r>
            <a:r>
              <a:rPr lang="en-US" dirty="0" err="1"/>
              <a:t>groupId</a:t>
            </a:r>
            <a:r>
              <a:rPr lang="en-US" dirty="0"/>
              <a:t>&gt;</a:t>
            </a:r>
            <a:r>
              <a:rPr lang="en-US" dirty="0" err="1"/>
              <a:t>org.apache.httpcomponents</a:t>
            </a:r>
            <a:r>
              <a:rPr lang="en-US" dirty="0"/>
              <a:t>&lt;/</a:t>
            </a:r>
            <a:r>
              <a:rPr lang="en-US" dirty="0" err="1"/>
              <a:t>groupId</a:t>
            </a:r>
            <a:r>
              <a:rPr lang="en-US" dirty="0"/>
              <a:t>&gt;</a:t>
            </a:r>
          </a:p>
          <a:p>
            <a:r>
              <a:rPr lang="en-US" dirty="0"/>
              <a:t>	&lt;</a:t>
            </a:r>
            <a:r>
              <a:rPr lang="en-US" dirty="0" err="1"/>
              <a:t>artifactId</a:t>
            </a:r>
            <a:r>
              <a:rPr lang="en-US" dirty="0"/>
              <a:t>&gt;</a:t>
            </a:r>
            <a:r>
              <a:rPr lang="en-US" dirty="0" err="1"/>
              <a:t>httpclient</a:t>
            </a:r>
            <a:r>
              <a:rPr lang="en-US" dirty="0"/>
              <a:t>&lt;/</a:t>
            </a:r>
            <a:r>
              <a:rPr lang="en-US" dirty="0" err="1"/>
              <a:t>artifactId</a:t>
            </a:r>
            <a:r>
              <a:rPr lang="en-US" dirty="0"/>
              <a:t>&gt;</a:t>
            </a:r>
          </a:p>
          <a:p>
            <a:r>
              <a:rPr lang="en-US" dirty="0"/>
              <a:t>	&lt;version&gt;4.3.3&lt;/version&gt;</a:t>
            </a:r>
          </a:p>
          <a:p>
            <a:r>
              <a:rPr lang="en-US" dirty="0"/>
              <a:t>&lt;/dependency&gt;</a:t>
            </a:r>
          </a:p>
          <a:p>
            <a:r>
              <a:rPr lang="en-US" dirty="0"/>
              <a:t> </a:t>
            </a:r>
          </a:p>
          <a:p>
            <a:r>
              <a:rPr lang="en-US" dirty="0"/>
              <a:t> </a:t>
            </a:r>
            <a:r>
              <a:rPr lang="en-US" dirty="0" smtClean="0"/>
              <a:t>See </a:t>
            </a:r>
            <a:r>
              <a:rPr lang="en-US" dirty="0" err="1" smtClean="0"/>
              <a:t>HttpComponentsDemo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94</a:t>
            </a:fld>
            <a:endParaRPr lang="en-US"/>
          </a:p>
        </p:txBody>
      </p:sp>
    </p:spTree>
    <p:extLst>
      <p:ext uri="{BB962C8B-B14F-4D97-AF65-F5344CB8AC3E}">
        <p14:creationId xmlns:p14="http://schemas.microsoft.com/office/powerpoint/2010/main" val="66458539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now?</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 going to lie, the previous class was pretty *tough*.  There’s the technical code part, the *magic of annotations* and just the new train of thought with Java ORM</a:t>
            </a:r>
          </a:p>
          <a:p>
            <a:r>
              <a:rPr lang="en-US" dirty="0" smtClean="0"/>
              <a:t>Show of hands … how many people were </a:t>
            </a:r>
          </a:p>
          <a:p>
            <a:pPr marL="912114" lvl="1" indent="-514350">
              <a:buFont typeface="+mj-lt"/>
              <a:buAutoNum type="arabicPeriod"/>
            </a:pPr>
            <a:r>
              <a:rPr lang="en-US" dirty="0" smtClean="0"/>
              <a:t>Very confused about Database ORM</a:t>
            </a:r>
          </a:p>
          <a:p>
            <a:pPr marL="912114" lvl="1" indent="-514350">
              <a:buFont typeface="+mj-lt"/>
              <a:buAutoNum type="arabicPeriod"/>
            </a:pPr>
            <a:r>
              <a:rPr lang="en-US" dirty="0" smtClean="0"/>
              <a:t>Semi-confused</a:t>
            </a:r>
          </a:p>
          <a:p>
            <a:pPr marL="912114" lvl="1" indent="-514350">
              <a:buFont typeface="+mj-lt"/>
              <a:buAutoNum type="arabicPeriod"/>
            </a:pPr>
            <a:r>
              <a:rPr lang="en-US" dirty="0" smtClean="0"/>
              <a:t>Heck – easy stuff</a:t>
            </a:r>
          </a:p>
          <a:p>
            <a:r>
              <a:rPr lang="en-US" dirty="0" smtClean="0"/>
              <a:t>Also the lecture about Databases is by FAR one of the most important lectures.  Without databases, you will have NO Web Service, no Web app.  The concepts of DB alone is a course by itself.</a:t>
            </a:r>
          </a:p>
          <a:p>
            <a:r>
              <a:rPr lang="en-US" dirty="0" smtClean="0"/>
              <a:t>If no other questions, I’m going to repeat the last class again (and possibly again in the next class if I see a lot of blank faces)</a:t>
            </a:r>
          </a:p>
          <a:p>
            <a:r>
              <a:rPr lang="en-US" dirty="0" smtClean="0"/>
              <a:t>If you understand ORM inside out, feel free to work on your assignment or take off early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95</a:t>
            </a:fld>
            <a:endParaRPr lang="en-US"/>
          </a:p>
        </p:txBody>
      </p:sp>
    </p:spTree>
    <p:extLst>
      <p:ext uri="{BB962C8B-B14F-4D97-AF65-F5344CB8AC3E}">
        <p14:creationId xmlns:p14="http://schemas.microsoft.com/office/powerpoint/2010/main" val="361150739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10</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96</a:t>
            </a:fld>
            <a:endParaRPr lang="en-US"/>
          </a:p>
        </p:txBody>
      </p:sp>
    </p:spTree>
    <p:extLst>
      <p:ext uri="{BB962C8B-B14F-4D97-AF65-F5344CB8AC3E}">
        <p14:creationId xmlns:p14="http://schemas.microsoft.com/office/powerpoint/2010/main" val="325969014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(Model-View-Controller)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You already used it ;)</a:t>
            </a:r>
          </a:p>
          <a:p>
            <a:r>
              <a:rPr lang="en-US" dirty="0" smtClean="0"/>
              <a:t>Which was the Model? (hint model </a:t>
            </a:r>
            <a:r>
              <a:rPr lang="en-US" dirty="0" err="1" smtClean="0"/>
              <a:t>clases</a:t>
            </a:r>
            <a:r>
              <a:rPr lang="en-US" dirty="0" smtClean="0"/>
              <a:t>)</a:t>
            </a:r>
          </a:p>
          <a:p>
            <a:r>
              <a:rPr lang="en-US" dirty="0" smtClean="0"/>
              <a:t>View? (</a:t>
            </a:r>
            <a:r>
              <a:rPr lang="en-US" dirty="0" err="1" smtClean="0"/>
              <a:t>JButton</a:t>
            </a:r>
            <a:r>
              <a:rPr lang="en-US" dirty="0" smtClean="0"/>
              <a:t>, </a:t>
            </a:r>
            <a:r>
              <a:rPr lang="en-US" dirty="0" err="1" smtClean="0"/>
              <a:t>JFrame</a:t>
            </a:r>
            <a:r>
              <a:rPr lang="en-US" dirty="0" smtClean="0"/>
              <a:t>, </a:t>
            </a:r>
            <a:r>
              <a:rPr lang="en-US" dirty="0" err="1" smtClean="0"/>
              <a:t>JTable</a:t>
            </a:r>
            <a:r>
              <a:rPr lang="en-US" dirty="0" smtClean="0"/>
              <a:t>, </a:t>
            </a:r>
            <a:r>
              <a:rPr lang="en-US" dirty="0" err="1" smtClean="0"/>
              <a:t>JLabel</a:t>
            </a:r>
            <a:r>
              <a:rPr lang="en-US" dirty="0" smtClean="0"/>
              <a:t>)</a:t>
            </a:r>
          </a:p>
          <a:p>
            <a:r>
              <a:rPr lang="en-US" dirty="0" smtClean="0"/>
              <a:t>Controller? (all the code for button clicks)</a:t>
            </a:r>
          </a:p>
          <a:p>
            <a:r>
              <a:rPr lang="en-US" dirty="0" smtClean="0"/>
              <a:t>Admittedly, the separation of Controller and View is quite weak in Swing, but this design pattern is used throughout software engineering</a:t>
            </a:r>
          </a:p>
          <a:p>
            <a:r>
              <a:rPr lang="en-US" dirty="0" smtClean="0"/>
              <a:t>Admittedly, MVC (a somewhat 2000’ish design pattern) isn’t always the best design pattern, but very commonly used.  Pretty good, but not always the best.</a:t>
            </a:r>
          </a:p>
          <a:p>
            <a:r>
              <a:rPr lang="en-US" dirty="0" smtClean="0"/>
              <a:t>Lots of other ones out there like MVP, MVVM, and now there’s a category called MVW – whatever!</a:t>
            </a:r>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97</a:t>
            </a:fld>
            <a:endParaRPr lang="en-US"/>
          </a:p>
        </p:txBody>
      </p:sp>
    </p:spTree>
    <p:extLst>
      <p:ext uri="{BB962C8B-B14F-4D97-AF65-F5344CB8AC3E}">
        <p14:creationId xmlns:p14="http://schemas.microsoft.com/office/powerpoint/2010/main" val="323889866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Packaging it up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Refer to pom.xml</a:t>
            </a:r>
          </a:p>
          <a:p>
            <a:r>
              <a:rPr lang="en-US" dirty="0" smtClean="0"/>
              <a:t>maven-jar-plugin </a:t>
            </a:r>
          </a:p>
          <a:p>
            <a:pPr lvl="1"/>
            <a:r>
              <a:rPr lang="en-US" dirty="0" smtClean="0"/>
              <a:t>(makes the main jar and puts in the in target folder)</a:t>
            </a:r>
          </a:p>
          <a:p>
            <a:pPr lvl="1"/>
            <a:r>
              <a:rPr lang="en-US" dirty="0" smtClean="0"/>
              <a:t>You should specify the main class here</a:t>
            </a:r>
          </a:p>
          <a:p>
            <a:pPr lvl="1"/>
            <a:r>
              <a:rPr lang="en-US" dirty="0" err="1" smtClean="0"/>
              <a:t>i.e</a:t>
            </a:r>
            <a:r>
              <a:rPr lang="en-US" dirty="0" smtClean="0"/>
              <a:t>: </a:t>
            </a:r>
            <a:r>
              <a:rPr lang="en-US" dirty="0" smtClean="0">
                <a:solidFill>
                  <a:srgbClr val="FF0000"/>
                </a:solidFill>
              </a:rPr>
              <a:t>&lt;</a:t>
            </a:r>
            <a:r>
              <a:rPr lang="en-US" dirty="0" err="1" smtClean="0">
                <a:solidFill>
                  <a:srgbClr val="FF0000"/>
                </a:solidFill>
              </a:rPr>
              <a:t>mainClass</a:t>
            </a:r>
            <a:r>
              <a:rPr lang="en-US" dirty="0" smtClean="0">
                <a:solidFill>
                  <a:srgbClr val="FF0000"/>
                </a:solidFill>
              </a:rPr>
              <a:t>&gt;ca.bcit.comp2613.coursematerial.day09.TeacherSwingApplication</a:t>
            </a:r>
            <a:r>
              <a:rPr lang="en-US" dirty="0">
                <a:solidFill>
                  <a:srgbClr val="FF0000"/>
                </a:solidFill>
              </a:rPr>
              <a:t>&lt;/</a:t>
            </a:r>
            <a:r>
              <a:rPr lang="en-US" dirty="0" err="1">
                <a:solidFill>
                  <a:srgbClr val="FF0000"/>
                </a:solidFill>
              </a:rPr>
              <a:t>mainClass</a:t>
            </a:r>
            <a:r>
              <a:rPr lang="en-US" dirty="0" smtClean="0">
                <a:solidFill>
                  <a:srgbClr val="FF0000"/>
                </a:solidFill>
              </a:rPr>
              <a:t>&gt;</a:t>
            </a:r>
          </a:p>
          <a:p>
            <a:r>
              <a:rPr lang="en-US" dirty="0" smtClean="0"/>
              <a:t>maven-dependency-plugin</a:t>
            </a:r>
          </a:p>
          <a:p>
            <a:pPr lvl="1"/>
            <a:r>
              <a:rPr lang="en-US" dirty="0" smtClean="0"/>
              <a:t>Copies the jars (</a:t>
            </a:r>
            <a:r>
              <a:rPr lang="en-US" dirty="0"/>
              <a:t>&lt;goal&gt;copy-dependencies&lt;/goal</a:t>
            </a:r>
            <a:r>
              <a:rPr lang="en-US" dirty="0" smtClean="0"/>
              <a:t>&gt;) to the target/lib folder</a:t>
            </a:r>
          </a:p>
          <a:p>
            <a:r>
              <a:rPr lang="en-US" dirty="0" smtClean="0"/>
              <a:t>maven-</a:t>
            </a:r>
            <a:r>
              <a:rPr lang="en-US" dirty="0" err="1" smtClean="0"/>
              <a:t>antrun</a:t>
            </a:r>
            <a:r>
              <a:rPr lang="en-US" dirty="0" smtClean="0"/>
              <a:t>-plugin</a:t>
            </a:r>
          </a:p>
          <a:p>
            <a:pPr lvl="1"/>
            <a:r>
              <a:rPr lang="en-US" dirty="0" smtClean="0"/>
              <a:t>Zip it up and puts the final artifact in the root folder</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98</a:t>
            </a:fld>
            <a:endParaRPr lang="en-US"/>
          </a:p>
        </p:txBody>
      </p:sp>
    </p:spTree>
    <p:extLst>
      <p:ext uri="{BB962C8B-B14F-4D97-AF65-F5344CB8AC3E}">
        <p14:creationId xmlns:p14="http://schemas.microsoft.com/office/powerpoint/2010/main" val="35665197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 I got a zip file now – now what?</a:t>
            </a:r>
            <a:endParaRPr lang="en-US" dirty="0"/>
          </a:p>
        </p:txBody>
      </p:sp>
      <p:sp>
        <p:nvSpPr>
          <p:cNvPr id="3" name="Content Placeholder 2"/>
          <p:cNvSpPr>
            <a:spLocks noGrp="1"/>
          </p:cNvSpPr>
          <p:nvPr>
            <p:ph idx="1"/>
          </p:nvPr>
        </p:nvSpPr>
        <p:spPr/>
        <p:txBody>
          <a:bodyPr/>
          <a:lstStyle/>
          <a:p>
            <a:r>
              <a:rPr lang="en-US" dirty="0" smtClean="0"/>
              <a:t>Well you can send that zip file to a friend via email (</a:t>
            </a:r>
            <a:r>
              <a:rPr lang="en-US" dirty="0" err="1" smtClean="0"/>
              <a:t>tho</a:t>
            </a:r>
            <a:r>
              <a:rPr lang="en-US" dirty="0" smtClean="0"/>
              <a:t> it might be a bit large) …</a:t>
            </a:r>
          </a:p>
          <a:p>
            <a:r>
              <a:rPr lang="en-US" dirty="0" smtClean="0"/>
              <a:t>Or you can publish it to the web?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99</a:t>
            </a:fld>
            <a:endParaRPr lang="en-US"/>
          </a:p>
        </p:txBody>
      </p:sp>
    </p:spTree>
    <p:extLst>
      <p:ext uri="{BB962C8B-B14F-4D97-AF65-F5344CB8AC3E}">
        <p14:creationId xmlns:p14="http://schemas.microsoft.com/office/powerpoint/2010/main" val="33922946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49645</TotalTime>
  <Words>4844</Words>
  <Application>Microsoft Office PowerPoint</Application>
  <PresentationFormat>On-screen Show (4:3)</PresentationFormat>
  <Paragraphs>737</Paragraphs>
  <Slides>102</Slides>
  <Notes>6</Notes>
  <HiddenSlides>0</HiddenSlides>
  <MMClips>0</MMClips>
  <ScaleCrop>false</ScaleCrop>
  <HeadingPairs>
    <vt:vector size="4" baseType="variant">
      <vt:variant>
        <vt:lpstr>Theme</vt:lpstr>
      </vt:variant>
      <vt:variant>
        <vt:i4>1</vt:i4>
      </vt:variant>
      <vt:variant>
        <vt:lpstr>Slide Titles</vt:lpstr>
      </vt:variant>
      <vt:variant>
        <vt:i4>102</vt:i4>
      </vt:variant>
    </vt:vector>
  </HeadingPairs>
  <TitlesOfParts>
    <vt:vector size="103" baseType="lpstr">
      <vt:lpstr>Black Gradient</vt:lpstr>
      <vt:lpstr>COMP 2613 Intermediate Java Programming</vt:lpstr>
      <vt:lpstr>Introduction</vt:lpstr>
      <vt:lpstr>Prerequisites</vt:lpstr>
      <vt:lpstr>Attendence</vt:lpstr>
      <vt:lpstr>Evaluation</vt:lpstr>
      <vt:lpstr>Assignments</vt:lpstr>
      <vt:lpstr>Software</vt:lpstr>
      <vt:lpstr>What you already know!</vt:lpstr>
      <vt:lpstr>Hello World in Eclipse</vt:lpstr>
      <vt:lpstr>Make a Git Repository  </vt:lpstr>
      <vt:lpstr>Think of a dummy project name </vt:lpstr>
      <vt:lpstr>Create a New Java Project</vt:lpstr>
      <vt:lpstr>Add Hello World</vt:lpstr>
      <vt:lpstr>Browser – visit github.com</vt:lpstr>
      <vt:lpstr>Commit and Push your Hello World</vt:lpstr>
      <vt:lpstr>Homework</vt:lpstr>
      <vt:lpstr>Java Packages</vt:lpstr>
      <vt:lpstr>Core API (java.lang)</vt:lpstr>
      <vt:lpstr>Debugging</vt:lpstr>
      <vt:lpstr>Working with model objects + Searching</vt:lpstr>
      <vt:lpstr>Jar files</vt:lpstr>
      <vt:lpstr>Exporting Jars + Command Line</vt:lpstr>
      <vt:lpstr>More about Egit (Eclipse Git)</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All about building Swing apps</vt:lpstr>
      <vt:lpstr>Homework</vt:lpstr>
      <vt:lpstr>This is where the course becomes … “your” project</vt:lpstr>
      <vt:lpstr>Homework</vt:lpstr>
      <vt:lpstr>Any questions so far  </vt:lpstr>
      <vt:lpstr>Homework</vt:lpstr>
      <vt:lpstr>JDBC / JPA / ORM</vt:lpstr>
      <vt:lpstr>JPA – Annotation heavy</vt:lpstr>
      <vt:lpstr>First, add the following dependencies</vt:lpstr>
      <vt:lpstr>Also in pom.xml</vt:lpstr>
      <vt:lpstr>Modify our model Classes</vt:lpstr>
      <vt:lpstr>Create a Repository Interface</vt:lpstr>
      <vt:lpstr>Create a TestDriver</vt:lpstr>
      <vt:lpstr>I know – let’s use MySQL!</vt:lpstr>
      <vt:lpstr>application.xml  and hibenate.properties</vt:lpstr>
      <vt:lpstr>Create another Test Driver for MyDB</vt:lpstr>
      <vt:lpstr>Run TestDriverWithMySQLDB</vt:lpstr>
      <vt:lpstr>Browser view http://www.phpmyadmin.co/</vt:lpstr>
      <vt:lpstr>MySQL Workbench (the defacto client for MySQL)</vt:lpstr>
      <vt:lpstr>And see if your new row is inserted</vt:lpstr>
      <vt:lpstr>DB relationships (cont)</vt:lpstr>
      <vt:lpstr>What can go wrong?</vt:lpstr>
      <vt:lpstr>Power of Spring</vt:lpstr>
      <vt:lpstr>Homework</vt:lpstr>
      <vt:lpstr>So how was that intro to databases?</vt:lpstr>
      <vt:lpstr>Homework</vt:lpstr>
      <vt:lpstr>Network Programming</vt:lpstr>
      <vt:lpstr>There’s a tool (library) for that</vt:lpstr>
      <vt:lpstr>What now?</vt:lpstr>
      <vt:lpstr>Homework</vt:lpstr>
      <vt:lpstr>MVC (Model-View-Controller)</vt:lpstr>
      <vt:lpstr>Packaging it up</vt:lpstr>
      <vt:lpstr>Great I got a zip file now – now what?</vt:lpstr>
      <vt:lpstr>GitHub Pages</vt:lpstr>
      <vt:lpstr>Homework</vt:lpstr>
      <vt:lpstr>The End</vt:lpstr>
    </vt:vector>
  </TitlesOfParts>
  <Company>Kodak Graphic Communication Canada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cp:lastModifiedBy>
  <cp:revision>589</cp:revision>
  <cp:lastPrinted>2011-01-11T07:40:54Z</cp:lastPrinted>
  <dcterms:created xsi:type="dcterms:W3CDTF">2011-01-11T07:26:59Z</dcterms:created>
  <dcterms:modified xsi:type="dcterms:W3CDTF">2014-06-12T19:54:16Z</dcterms:modified>
</cp:coreProperties>
</file>