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0"/>
  </p:notesMasterIdLst>
  <p:handoutMasterIdLst>
    <p:handoutMasterId r:id="rId111"/>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06" r:id="rId70"/>
    <p:sldId id="422" r:id="rId71"/>
    <p:sldId id="457" r:id="rId72"/>
    <p:sldId id="458" r:id="rId73"/>
    <p:sldId id="459" r:id="rId74"/>
    <p:sldId id="460" r:id="rId75"/>
    <p:sldId id="461" r:id="rId76"/>
    <p:sldId id="423" r:id="rId77"/>
    <p:sldId id="407" r:id="rId78"/>
    <p:sldId id="428" r:id="rId79"/>
    <p:sldId id="429" r:id="rId80"/>
    <p:sldId id="430" r:id="rId81"/>
    <p:sldId id="431" r:id="rId82"/>
    <p:sldId id="432" r:id="rId83"/>
    <p:sldId id="433" r:id="rId84"/>
    <p:sldId id="434" r:id="rId85"/>
    <p:sldId id="435" r:id="rId86"/>
    <p:sldId id="436" r:id="rId87"/>
    <p:sldId id="437" r:id="rId88"/>
    <p:sldId id="439" r:id="rId89"/>
    <p:sldId id="446" r:id="rId90"/>
    <p:sldId id="440" r:id="rId91"/>
    <p:sldId id="441" r:id="rId92"/>
    <p:sldId id="443" r:id="rId93"/>
    <p:sldId id="444" r:id="rId94"/>
    <p:sldId id="445" r:id="rId95"/>
    <p:sldId id="409" r:id="rId96"/>
    <p:sldId id="448" r:id="rId97"/>
    <p:sldId id="411" r:id="rId98"/>
    <p:sldId id="425" r:id="rId99"/>
    <p:sldId id="426" r:id="rId100"/>
    <p:sldId id="442" r:id="rId101"/>
    <p:sldId id="449" r:id="rId102"/>
    <p:sldId id="427" r:id="rId103"/>
    <p:sldId id="451" r:id="rId104"/>
    <p:sldId id="452" r:id="rId105"/>
    <p:sldId id="453" r:id="rId106"/>
    <p:sldId id="450" r:id="rId107"/>
    <p:sldId id="454" r:id="rId108"/>
    <p:sldId id="394" r:id="rId10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7" d="100"/>
          <a:sy n="107" d="100"/>
        </p:scale>
        <p:origin x="-78" y="-120"/>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7/22/2014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localhost:8082/"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s://www.youtube.com/watch?v=4UBQ5y7eZeU" TargetMode="External"/><Relationship Id="rId2" Type="http://schemas.openxmlformats.org/officeDocument/2006/relationships/hyperlink" Target="http://www.ratemyprofessors.com/AddRating.jsp?tid=1906738"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mailto:hchan@apache.org"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611507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 (yup)</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32596901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p>
          <a:p>
            <a:r>
              <a:rPr lang="en-US" dirty="0" smtClean="0"/>
              <a:t>Controller? (all the code for button clicks)</a:t>
            </a:r>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32388986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pPr lvl="1"/>
            <a:r>
              <a:rPr lang="en-US" dirty="0" smtClean="0"/>
              <a:t>BONUS point: right now the </a:t>
            </a:r>
            <a:r>
              <a:rPr lang="en-US" dirty="0" err="1" smtClean="0"/>
              <a:t>zipfile</a:t>
            </a:r>
            <a:r>
              <a:rPr lang="en-US" dirty="0" smtClean="0"/>
              <a:t> is creating without a directory.  If you can modify my pom.xml with an exploding directory, you get a bonus point</a:t>
            </a:r>
          </a:p>
          <a:p>
            <a:r>
              <a:rPr lang="en-US" dirty="0" smtClean="0"/>
              <a:t>To run this: Run As…Maven build… (Goals: package) -&gt; Run</a:t>
            </a:r>
          </a:p>
          <a:p>
            <a:pPr lvl="1"/>
            <a:endParaRPr lang="en-US" dirty="0"/>
          </a:p>
          <a:p>
            <a:pPr marL="454914" lvl="1" indent="0">
              <a:buNone/>
            </a:pP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103</a:t>
            </a:fld>
            <a:endParaRPr lang="en-US"/>
          </a:p>
        </p:txBody>
      </p:sp>
    </p:spTree>
    <p:extLst>
      <p:ext uri="{BB962C8B-B14F-4D97-AF65-F5344CB8AC3E}">
        <p14:creationId xmlns:p14="http://schemas.microsoft.com/office/powerpoint/2010/main" val="35665197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104</a:t>
            </a:fld>
            <a:endParaRPr lang="en-US"/>
          </a:p>
        </p:txBody>
      </p:sp>
    </p:spTree>
    <p:extLst>
      <p:ext uri="{BB962C8B-B14F-4D97-AF65-F5344CB8AC3E}">
        <p14:creationId xmlns:p14="http://schemas.microsoft.com/office/powerpoint/2010/main" val="33922946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Pages, just create a branch called </a:t>
            </a:r>
            <a:r>
              <a:rPr lang="en-US" dirty="0" err="1" smtClean="0"/>
              <a:t>gh</a:t>
            </a:r>
            <a:r>
              <a:rPr lang="en-US" dirty="0" smtClean="0"/>
              <a:t>-pages</a:t>
            </a:r>
          </a:p>
          <a:p>
            <a:r>
              <a:rPr lang="en-US" dirty="0" smtClean="0"/>
              <a:t>Your project page will be: http://&lt;yourGitUserName&gt;.github.io/&lt;yourProjectName&gt;</a:t>
            </a:r>
          </a:p>
          <a:p>
            <a:r>
              <a:rPr lang="en-US" dirty="0" smtClean="0"/>
              <a:t>This is where I (taking the hat of a customer instead of your instructor) will be marking your </a:t>
            </a:r>
            <a:r>
              <a:rPr lang="en-US" smtClean="0"/>
              <a:t>final project</a:t>
            </a:r>
            <a:endParaRPr lang="en-US" dirty="0" smtClean="0"/>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dirty="0"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105</a:t>
            </a:fld>
            <a:endParaRPr lang="en-US"/>
          </a:p>
        </p:txBody>
      </p:sp>
    </p:spTree>
    <p:extLst>
      <p:ext uri="{BB962C8B-B14F-4D97-AF65-F5344CB8AC3E}">
        <p14:creationId xmlns:p14="http://schemas.microsoft.com/office/powerpoint/2010/main" val="39846433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Final Project</a:t>
            </a:r>
          </a:p>
          <a:p>
            <a:r>
              <a:rPr lang="en-US" dirty="0" smtClean="0"/>
              <a:t>Package it up </a:t>
            </a:r>
            <a:r>
              <a:rPr lang="en-US" dirty="0" smtClean="0"/>
              <a:t>;)</a:t>
            </a:r>
          </a:p>
          <a:p>
            <a:r>
              <a:rPr lang="en-US" smtClean="0"/>
              <a:t>Note: I </a:t>
            </a:r>
            <a:r>
              <a:rPr lang="en-US" dirty="0" smtClean="0"/>
              <a:t>will be marking off of your </a:t>
            </a:r>
            <a:r>
              <a:rPr lang="en-US" dirty="0" err="1" smtClean="0"/>
              <a:t>GitHub</a:t>
            </a:r>
            <a:r>
              <a:rPr lang="en-US" dirty="0" smtClean="0"/>
              <a:t> page</a:t>
            </a:r>
            <a:endParaRPr lang="en-US" dirty="0" smtClean="0"/>
          </a:p>
          <a:p>
            <a:r>
              <a:rPr lang="en-US" dirty="0" smtClean="0"/>
              <a:t>Include an index.html (which may have links to changes.html … a description of how to view the in-memory DB via your browser </a:t>
            </a:r>
            <a:r>
              <a:rPr lang="en-US" dirty="0"/>
              <a:t> </a:t>
            </a:r>
            <a:r>
              <a:rPr lang="en-US" dirty="0">
                <a:hlinkClick r:id="rId2"/>
              </a:rPr>
              <a:t>http://</a:t>
            </a:r>
            <a:r>
              <a:rPr lang="en-US" dirty="0" smtClean="0">
                <a:hlinkClick r:id="rId2"/>
              </a:rPr>
              <a:t>localhost:8082</a:t>
            </a:r>
            <a:r>
              <a:rPr lang="en-US" dirty="0" smtClean="0"/>
              <a:t>), a link to zip artifact they can download</a:t>
            </a:r>
          </a:p>
          <a:p>
            <a:r>
              <a:rPr lang="en-US" dirty="0" smtClean="0"/>
              <a:t>Think of index.html as part of your show-off page.  They will most likely take a look at your final product (run the zip file, maybe look at your DB schema and quite possibly look at your coding style).  This alone says a few important things about you</a:t>
            </a:r>
          </a:p>
          <a:p>
            <a:pPr lvl="1"/>
            <a:r>
              <a:rPr lang="en-US" dirty="0" smtClean="0"/>
              <a:t>I know how to use </a:t>
            </a:r>
            <a:r>
              <a:rPr lang="en-US" dirty="0" err="1" smtClean="0"/>
              <a:t>Git</a:t>
            </a:r>
            <a:r>
              <a:rPr lang="en-US" dirty="0" smtClean="0"/>
              <a:t> (important, because no matter HOW good of a programmer you are, if you can’t hand-in / merge your code to your future technical leader / project manager via a SCM, your code is as good as **useless (no joke)** to the team)</a:t>
            </a:r>
          </a:p>
          <a:p>
            <a:pPr lvl="1"/>
            <a:r>
              <a:rPr lang="en-US" dirty="0" smtClean="0"/>
              <a:t>I finished at least one product that communicates to a DB (and can show them the DB Schema)</a:t>
            </a:r>
          </a:p>
          <a:p>
            <a:pPr lvl="1"/>
            <a:r>
              <a:rPr lang="en-US" dirty="0" smtClean="0"/>
              <a:t>I have a link to well documented source code (or at least, let’s hope so ;))</a:t>
            </a:r>
          </a:p>
          <a:p>
            <a:r>
              <a:rPr lang="en-US" dirty="0" smtClean="0"/>
              <a:t>Optional: put your </a:t>
            </a:r>
            <a:r>
              <a:rPr lang="en-US" dirty="0" err="1" smtClean="0"/>
              <a:t>GitHub</a:t>
            </a:r>
            <a:r>
              <a:rPr lang="en-US" dirty="0" smtClean="0"/>
              <a:t> / </a:t>
            </a:r>
            <a:r>
              <a:rPr lang="en-US" dirty="0" err="1" smtClean="0"/>
              <a:t>GitHub</a:t>
            </a:r>
            <a:r>
              <a:rPr lang="en-US" dirty="0" smtClean="0"/>
              <a:t> Pages URL on your resume … or you can wipe it out completely.  Believe it or not, some employers ask if you have a </a:t>
            </a:r>
            <a:r>
              <a:rPr lang="en-US" dirty="0" err="1" smtClean="0"/>
              <a:t>GitHub</a:t>
            </a:r>
            <a:r>
              <a:rPr lang="en-US" dirty="0" smtClean="0"/>
              <a:t> account.</a:t>
            </a:r>
          </a:p>
          <a:p>
            <a:r>
              <a:rPr lang="en-US" dirty="0" smtClean="0"/>
              <a:t>Create a </a:t>
            </a:r>
            <a:r>
              <a:rPr lang="en-US" dirty="0" err="1" smtClean="0"/>
              <a:t>GitHub</a:t>
            </a:r>
            <a:r>
              <a:rPr lang="en-US" dirty="0" smtClean="0"/>
              <a:t> Tag (tags are a good thing ;))</a:t>
            </a:r>
          </a:p>
          <a:p>
            <a:r>
              <a:rPr lang="en-US" dirty="0" smtClean="0"/>
              <a:t>Study for the Final Exam (hint: For The Horde)</a:t>
            </a:r>
          </a:p>
          <a:p>
            <a:endParaRPr lang="en-US" dirty="0" smtClean="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106</a:t>
            </a:fld>
            <a:endParaRPr lang="en-US"/>
          </a:p>
        </p:txBody>
      </p:sp>
    </p:spTree>
    <p:extLst>
      <p:ext uri="{BB962C8B-B14F-4D97-AF65-F5344CB8AC3E}">
        <p14:creationId xmlns:p14="http://schemas.microsoft.com/office/powerpoint/2010/main" val="5182328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Optional </a:t>
            </a:r>
            <a:r>
              <a:rPr lang="en-US" dirty="0" err="1" smtClean="0"/>
              <a:t>Cont</a:t>
            </a:r>
            <a:endParaRPr lang="en-US" dirty="0"/>
          </a:p>
        </p:txBody>
      </p:sp>
      <p:sp>
        <p:nvSpPr>
          <p:cNvPr id="3" name="Content Placeholder 2"/>
          <p:cNvSpPr>
            <a:spLocks noGrp="1"/>
          </p:cNvSpPr>
          <p:nvPr>
            <p:ph idx="1"/>
          </p:nvPr>
        </p:nvSpPr>
        <p:spPr/>
        <p:txBody>
          <a:bodyPr>
            <a:normAutofit fontScale="47500" lnSpcReduction="20000"/>
          </a:bodyPr>
          <a:lstStyle/>
          <a:p>
            <a:r>
              <a:rPr lang="en-US" dirty="0"/>
              <a:t>Optional (and I would REALLY, REALLY, REALLY appreciate it you did this …): </a:t>
            </a:r>
          </a:p>
          <a:p>
            <a:r>
              <a:rPr lang="en-US" dirty="0" err="1"/>
              <a:t>Goto</a:t>
            </a:r>
            <a:r>
              <a:rPr lang="en-US" dirty="0"/>
              <a:t>: </a:t>
            </a:r>
            <a:r>
              <a:rPr lang="en-US" dirty="0">
                <a:hlinkClick r:id="rId2"/>
              </a:rPr>
              <a:t>http://</a:t>
            </a:r>
            <a:r>
              <a:rPr lang="en-US" dirty="0" smtClean="0">
                <a:hlinkClick r:id="rId2"/>
              </a:rPr>
              <a:t>www.ratemyprofessors.com/AddRating.jsp?tid=1906738</a:t>
            </a:r>
            <a:endParaRPr lang="en-US" dirty="0" smtClean="0"/>
          </a:p>
          <a:p>
            <a:r>
              <a:rPr lang="en-US" dirty="0" err="1" smtClean="0"/>
              <a:t>Quis</a:t>
            </a:r>
            <a:r>
              <a:rPr lang="en-US" dirty="0" smtClean="0"/>
              <a:t> </a:t>
            </a:r>
            <a:r>
              <a:rPr lang="en-US" dirty="0" err="1" smtClean="0"/>
              <a:t>custodiet</a:t>
            </a:r>
            <a:r>
              <a:rPr lang="en-US" dirty="0" smtClean="0"/>
              <a:t> </a:t>
            </a:r>
            <a:r>
              <a:rPr lang="en-US" dirty="0" err="1" smtClean="0"/>
              <a:t>ipsos</a:t>
            </a:r>
            <a:r>
              <a:rPr lang="en-US" dirty="0" smtClean="0"/>
              <a:t> </a:t>
            </a:r>
            <a:r>
              <a:rPr lang="en-US" dirty="0" err="1" smtClean="0"/>
              <a:t>custodes</a:t>
            </a:r>
            <a:r>
              <a:rPr lang="en-US" dirty="0" smtClean="0"/>
              <a:t>? – A </a:t>
            </a:r>
            <a:r>
              <a:rPr lang="en-US" dirty="0" err="1" smtClean="0"/>
              <a:t>latin</a:t>
            </a:r>
            <a:r>
              <a:rPr lang="en-US" dirty="0" smtClean="0"/>
              <a:t> phrase (commonly taught by philosophers such as Socrates and Plato) used to describe the situation when a system with ultimate authority (such as a political system or even teaching system) becomes corrupt.  The translation is: “Who guards the guardians?” … in our case, who makes sure the teachers are teaching the right way or even teaching relevant information?  For those JLU (Justice League Unlimited) fans</a:t>
            </a:r>
            <a:r>
              <a:rPr lang="en-US" dirty="0"/>
              <a:t>: </a:t>
            </a:r>
            <a:r>
              <a:rPr lang="en-US" dirty="0">
                <a:hlinkClick r:id="rId3"/>
              </a:rPr>
              <a:t>https://</a:t>
            </a:r>
            <a:r>
              <a:rPr lang="en-US" dirty="0" smtClean="0">
                <a:hlinkClick r:id="rId3"/>
              </a:rPr>
              <a:t>www.youtube.com/watch?v=4UBQ5y7eZeU</a:t>
            </a:r>
            <a:r>
              <a:rPr lang="en-US" dirty="0" smtClean="0"/>
              <a:t> (minute: 1:45)</a:t>
            </a:r>
            <a:endParaRPr lang="en-US" dirty="0"/>
          </a:p>
          <a:p>
            <a:r>
              <a:rPr lang="en-US" dirty="0"/>
              <a:t>and rate me (and the course) – much appreciated.  If there is anything about the way I teach or course you would like to see changed, post your feedback via the above link.  All negative or positive comments are appreciated.  FYI, rating me (or any other teachers at BCIT) will most likely *NOT* effect their salary / status in any way.  The reverse is also true … if you take any of my other classes in the future, your comments will not affect your score for that class.  Its strictly a social networking site used to help teachers improve their course and raise awareness for other students.  I *know* some of you have either suffered or breezed through this course.  Think of your comments as a way to help shape this course and help students in the future – pay it forward.  For the Horde!!!   I mean – for BCIT!!!</a:t>
            </a:r>
          </a:p>
          <a:p>
            <a:r>
              <a:rPr lang="en-US" dirty="0"/>
              <a:t>Hint – if you have the extra time, you might want to rate other teachers you had at BCIT and/or search by teachers in case you are interested in taking their courses</a:t>
            </a:r>
            <a:r>
              <a:rPr lang="en-US" dirty="0" smtClean="0"/>
              <a:t>.  Its also great fun to read about some of the comments of professors who got a score of &lt; 1.5 (out of 5).  </a:t>
            </a:r>
            <a:r>
              <a:rPr lang="en-US" dirty="0" err="1" smtClean="0"/>
              <a:t>Kinda</a:t>
            </a:r>
            <a:r>
              <a:rPr lang="en-US" dirty="0" smtClean="0"/>
              <a:t> funny ;)  Some of those comments were BRUTAL.  </a:t>
            </a:r>
            <a:r>
              <a:rPr lang="en-US" dirty="0" err="1" smtClean="0"/>
              <a:t>Eeesh</a:t>
            </a:r>
            <a:r>
              <a:rPr lang="en-US" dirty="0" smtClean="0"/>
              <a:t>, I hope I’m not going to be one of those profs!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107</a:t>
            </a:fld>
            <a:endParaRPr lang="en-US"/>
          </a:p>
        </p:txBody>
      </p:sp>
    </p:spTree>
    <p:extLst>
      <p:ext uri="{BB962C8B-B14F-4D97-AF65-F5344CB8AC3E}">
        <p14:creationId xmlns:p14="http://schemas.microsoft.com/office/powerpoint/2010/main" val="34897288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108</a:t>
            </a:fld>
            <a:endParaRPr lang="en-CA"/>
          </a:p>
        </p:txBody>
      </p:sp>
      <p:sp>
        <p:nvSpPr>
          <p:cNvPr id="4" name="TextBox 3"/>
          <p:cNvSpPr txBox="1"/>
          <p:nvPr/>
        </p:nvSpPr>
        <p:spPr>
          <a:xfrm>
            <a:off x="1295400" y="2590800"/>
            <a:ext cx="6965368" cy="2677656"/>
          </a:xfrm>
          <a:prstGeom prst="rect">
            <a:avLst/>
          </a:prstGeom>
          <a:noFill/>
        </p:spPr>
        <p:txBody>
          <a:bodyPr wrap="none" rtlCol="0">
            <a:spAutoFit/>
          </a:bodyPr>
          <a:lstStyle/>
          <a:p>
            <a:r>
              <a:rPr lang="en-US" dirty="0" smtClean="0"/>
              <a:t>Thank-you very much for attending.</a:t>
            </a:r>
          </a:p>
          <a:p>
            <a:r>
              <a:rPr lang="en-US" dirty="0" smtClean="0"/>
              <a:t>I really hope you learned something in this course</a:t>
            </a:r>
          </a:p>
          <a:p>
            <a:endParaRPr lang="en-US" dirty="0"/>
          </a:p>
          <a:p>
            <a:endParaRPr lang="en-US" dirty="0" smtClean="0"/>
          </a:p>
          <a:p>
            <a:r>
              <a:rPr lang="en-US" dirty="0" smtClean="0"/>
              <a:t>Henry Chan </a:t>
            </a:r>
            <a:r>
              <a:rPr lang="en-US" dirty="0" smtClean="0">
                <a:hlinkClick r:id="rId2"/>
              </a:rPr>
              <a:t>hchan@apache.org</a:t>
            </a:r>
            <a:endParaRPr lang="en-US" dirty="0" smtClean="0"/>
          </a:p>
          <a:p>
            <a:r>
              <a:rPr lang="en-US" dirty="0"/>
              <a:t>http://people.apache.org/~hchan/</a:t>
            </a:r>
            <a:endParaRPr lang="en-US" dirty="0" smtClean="0"/>
          </a:p>
          <a:p>
            <a:endParaRPr lang="en-US" dirty="0" smtClean="0"/>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doesn’t extend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3046988"/>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a:p>
            <a:r>
              <a:rPr lang="en-US" dirty="0" smtClean="0"/>
              <a:t>See: </a:t>
            </a:r>
            <a:r>
              <a:rPr lang="en-US" dirty="0" err="1" smtClean="0"/>
              <a:t>DeleteFromCollection</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2</a:t>
            </a:r>
            <a:r>
              <a:rPr lang="en-US" sz="2000" dirty="0" smtClean="0"/>
              <a:t>0%</a:t>
            </a:r>
          </a:p>
          <a:p>
            <a:pPr>
              <a:lnSpc>
                <a:spcPct val="90000"/>
              </a:lnSpc>
              <a:tabLst>
                <a:tab pos="2874963" algn="l"/>
              </a:tabLst>
            </a:pPr>
            <a:r>
              <a:rPr lang="en-US" sz="2000" dirty="0" smtClean="0"/>
              <a:t>Final Project	40%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a:solidFill>
                  <a:srgbClr val="FF6600"/>
                </a:solidFill>
              </a:rPr>
              <a:t>6</a:t>
            </a:r>
            <a:r>
              <a:rPr lang="en-US" sz="2000" dirty="0" smtClean="0">
                <a:solidFill>
                  <a:srgbClr val="FF6600"/>
                </a:solidFill>
              </a:rPr>
              <a:t>0%</a:t>
            </a:r>
            <a:r>
              <a:rPr lang="en-US" sz="2000" dirty="0" smtClean="0"/>
              <a:t> on the final exam to pass the course</a:t>
            </a:r>
          </a:p>
          <a:p>
            <a:pPr>
              <a:lnSpc>
                <a:spcPct val="90000"/>
              </a:lnSpc>
              <a:tabLst>
                <a:tab pos="2874963" algn="l"/>
              </a:tabLst>
            </a:pPr>
            <a:r>
              <a:rPr lang="en-US" sz="2000" dirty="0"/>
              <a:t>You must achieve a grade of </a:t>
            </a:r>
            <a:r>
              <a:rPr lang="en-US" sz="2000" dirty="0">
                <a:solidFill>
                  <a:srgbClr val="FF6600"/>
                </a:solidFill>
              </a:rPr>
              <a:t>60%</a:t>
            </a:r>
            <a:r>
              <a:rPr lang="en-US" sz="2000" dirty="0"/>
              <a:t> on the </a:t>
            </a:r>
            <a:r>
              <a:rPr lang="en-US" sz="2000"/>
              <a:t>final </a:t>
            </a:r>
            <a:r>
              <a:rPr lang="en-US" sz="2000" smtClean="0"/>
              <a:t>project to </a:t>
            </a:r>
            <a:r>
              <a:rPr lang="en-US" sz="2000" dirty="0"/>
              <a:t>pass the course</a:t>
            </a:r>
            <a:endParaRPr lang="en-CA" sz="2000" dirty="0"/>
          </a:p>
          <a:p>
            <a:pPr>
              <a:lnSpc>
                <a:spcPct val="90000"/>
              </a:lnSpc>
              <a:tabLst>
                <a:tab pos="2874963" algn="l"/>
              </a:tabLst>
            </a:pP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228600" y="1295401"/>
            <a:ext cx="8382000" cy="6001643"/>
          </a:xfrm>
          <a:prstGeom prst="rect">
            <a:avLst/>
          </a:prstGeom>
          <a:noFill/>
        </p:spPr>
        <p:txBody>
          <a:bodyPr wrap="squar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a:t>
            </a:r>
            <a:r>
              <a:rPr lang="en-US" smtClean="0"/>
              <a:t>&lt;dependency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 – this should get rid of the compile errors</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2308324"/>
          </a:xfrm>
          <a:prstGeom prst="rect">
            <a:avLst/>
          </a:prstGeom>
          <a:noFill/>
        </p:spPr>
        <p:txBody>
          <a:bodyPr wrap="square" rtlCol="0">
            <a:spAutoFit/>
          </a:bodyPr>
          <a:lstStyle/>
          <a:p>
            <a:r>
              <a:rPr lang="en-US" dirty="0"/>
              <a:t>&lt;dependency&gt;</a:t>
            </a:r>
          </a:p>
          <a:p>
            <a:r>
              <a:rPr lang="en-US" dirty="0"/>
              <a:t>&lt;</a:t>
            </a:r>
            <a:r>
              <a:rPr lang="en-US" dirty="0" err="1"/>
              <a:t>groupId</a:t>
            </a:r>
            <a:r>
              <a:rPr lang="en-US" dirty="0"/>
              <a:t>&gt;</a:t>
            </a:r>
            <a:r>
              <a:rPr lang="en-US" dirty="0" err="1"/>
              <a:t>com.fasterxml.jackson.dataformat</a:t>
            </a:r>
            <a:r>
              <a:rPr lang="en-US" dirty="0"/>
              <a:t>&lt;/</a:t>
            </a:r>
            <a:r>
              <a:rPr lang="en-US" dirty="0" err="1"/>
              <a:t>groupId</a:t>
            </a:r>
            <a:r>
              <a:rPr lang="en-US" dirty="0"/>
              <a:t>&gt;</a:t>
            </a:r>
          </a:p>
          <a:p>
            <a:r>
              <a:rPr lang="en-US" dirty="0"/>
              <a:t>&lt;</a:t>
            </a:r>
            <a:r>
              <a:rPr lang="en-US" dirty="0" err="1"/>
              <a:t>artifactId</a:t>
            </a:r>
            <a:r>
              <a:rPr lang="en-US" dirty="0"/>
              <a:t>&gt;</a:t>
            </a:r>
            <a:r>
              <a:rPr lang="en-US" u="sng" dirty="0" err="1"/>
              <a:t>jackson</a:t>
            </a:r>
            <a:r>
              <a:rPr lang="en-US" u="sng" dirty="0"/>
              <a:t>-</a:t>
            </a:r>
            <a:r>
              <a:rPr lang="en-US" u="sng" dirty="0" err="1"/>
              <a:t>dataformat</a:t>
            </a:r>
            <a:r>
              <a:rPr lang="en-US" u="sng" dirty="0"/>
              <a:t>-xml&lt;/</a:t>
            </a:r>
            <a:r>
              <a:rPr lang="en-US" u="sng" dirty="0" err="1"/>
              <a:t>artifactId</a:t>
            </a:r>
            <a:r>
              <a:rPr lang="en-US" u="sng" dirty="0"/>
              <a:t>&gt;</a:t>
            </a:r>
          </a:p>
          <a:p>
            <a:r>
              <a:rPr lang="en-US" dirty="0"/>
              <a:t>&lt;version&gt;2.4.0&lt;/version&gt;</a:t>
            </a:r>
          </a:p>
          <a:p>
            <a:r>
              <a:rPr lang="en-US"/>
              <a:t>&lt;/dependency&gt;</a:t>
            </a:r>
            <a:endParaRPr lang="en-US" dirty="0"/>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609600" y="1371600"/>
            <a:ext cx="7379393" cy="3416320"/>
          </a:xfrm>
          <a:prstGeom prst="rect">
            <a:avLst/>
          </a:prstGeom>
        </p:spPr>
        <p:txBody>
          <a:bodyPr wrap="squar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p>
          <a:p>
            <a:r>
              <a:rPr lang="en-US" dirty="0" smtClean="0"/>
              <a:t>Hint – I put </a:t>
            </a:r>
            <a:r>
              <a:rPr lang="en-US" dirty="0" err="1" smtClean="0"/>
              <a:t>easter</a:t>
            </a:r>
            <a:r>
              <a:rPr lang="en-US" dirty="0" smtClean="0"/>
              <a:t> eggs in my</a:t>
            </a:r>
          </a:p>
          <a:p>
            <a:r>
              <a:rPr lang="en-US" dirty="0" smtClean="0"/>
              <a:t>Comp2613 project repo … hint: Wow</a:t>
            </a:r>
          </a:p>
          <a:p>
            <a:r>
              <a:rPr lang="en-US" dirty="0" smtClean="0"/>
              <a:t>Next class – half the class (beginning of the class will</a:t>
            </a:r>
          </a:p>
          <a:p>
            <a:r>
              <a:rPr lang="en-US" dirty="0" smtClean="0"/>
              <a:t>Be a lecture on Swing) and the other half will be </a:t>
            </a:r>
            <a:r>
              <a:rPr lang="en-US" smtClean="0"/>
              <a:t>the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your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different Swing widgets.  </a:t>
            </a:r>
            <a:r>
              <a:rPr lang="en-US" dirty="0"/>
              <a:t>E</a:t>
            </a:r>
            <a:r>
              <a:rPr lang="en-US" dirty="0" smtClean="0"/>
              <a:t>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15266183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smtClean="0"/>
              <a:t>Git</a:t>
            </a:r>
            <a:r>
              <a:rPr lang="en-US" dirty="0" smtClean="0"/>
              <a:t> – love it or hate it.  No matter how good of a programmer you are – if you can’t hand-in/merge your code, you’re not very useful to the team as a programmer.  </a:t>
            </a:r>
            <a:r>
              <a:rPr lang="en-US" dirty="0" err="1" smtClean="0"/>
              <a:t>Unsubmitted</a:t>
            </a:r>
            <a:r>
              <a:rPr lang="en-US" dirty="0" smtClean="0"/>
              <a:t> code is useless code (not a learning outcome for this course – then again it was the same jury that voted that Swing *IS* a learning outcome for this course and this course is a *core* course for the CST program)</a:t>
            </a:r>
          </a:p>
          <a:p>
            <a:r>
              <a:rPr lang="en-US" dirty="0" smtClean="0"/>
              <a:t>Another popular SCM is SVN.  Anyone want to see a demo?  The combo of SVN/</a:t>
            </a:r>
            <a:r>
              <a:rPr lang="en-US" dirty="0" err="1" smtClean="0"/>
              <a:t>Git</a:t>
            </a:r>
            <a:r>
              <a:rPr lang="en-US" dirty="0" smtClean="0"/>
              <a:t> use probably constitutes &gt; 75% of all the combined repositories in the open source world.  </a:t>
            </a:r>
            <a:r>
              <a:rPr lang="en-US" dirty="0" err="1" smtClean="0"/>
              <a:t>Git</a:t>
            </a:r>
            <a:r>
              <a:rPr lang="en-US" dirty="0" smtClean="0"/>
              <a:t> has more features by far than SVN.  Also </a:t>
            </a:r>
            <a:r>
              <a:rPr lang="en-US" dirty="0" err="1" smtClean="0"/>
              <a:t>Git</a:t>
            </a:r>
            <a:r>
              <a:rPr lang="en-US" dirty="0" smtClean="0"/>
              <a:t> has pretty popular Hosting Site.  Its called </a:t>
            </a:r>
            <a:r>
              <a:rPr lang="en-US" dirty="0" err="1" smtClean="0"/>
              <a:t>GitHub</a:t>
            </a:r>
            <a:r>
              <a:rPr lang="en-US" dirty="0" smtClean="0"/>
              <a:t> ;)  There is *NO* such thing as </a:t>
            </a:r>
            <a:r>
              <a:rPr lang="en-US" dirty="0" err="1" smtClean="0"/>
              <a:t>SVNHub</a:t>
            </a:r>
            <a:r>
              <a:rPr lang="en-US" dirty="0" smtClean="0"/>
              <a:t>.  </a:t>
            </a:r>
            <a:r>
              <a:rPr lang="en-US" dirty="0" err="1" smtClean="0"/>
              <a:t>Git</a:t>
            </a:r>
            <a:r>
              <a:rPr lang="en-US" dirty="0" smtClean="0"/>
              <a:t> FTW (For The Win)?  Also </a:t>
            </a:r>
            <a:r>
              <a:rPr lang="en-US" dirty="0" err="1" smtClean="0"/>
              <a:t>GitHub</a:t>
            </a:r>
            <a:r>
              <a:rPr lang="en-US" dirty="0" smtClean="0"/>
              <a:t> has something called </a:t>
            </a:r>
            <a:r>
              <a:rPr lang="en-US" dirty="0" err="1" smtClean="0"/>
              <a:t>GitPages</a:t>
            </a:r>
            <a:r>
              <a:rPr lang="en-US" dirty="0" smtClean="0"/>
              <a:t> (you’ll be using this later on, but anyone want to see it)?</a:t>
            </a:r>
          </a:p>
          <a:p>
            <a:r>
              <a:rPr lang="en-US" dirty="0" smtClean="0"/>
              <a:t>You also learned a bit about Comparators.  </a:t>
            </a:r>
            <a:r>
              <a:rPr lang="en-US" smtClean="0"/>
              <a:t>In hindsight, </a:t>
            </a:r>
            <a:r>
              <a:rPr lang="en-US" dirty="0" smtClean="0"/>
              <a:t>Comparators are pretty much useless (same jury that decided Swing was core to this course, that decided Comparators should be a learning outcome).  I’ve been programming Java for over 10years.  I’ve only used Comparators *maybe* 3 or 4 times ever?  Comparison on the server is best done with a DB.  On the client-side, use </a:t>
            </a:r>
            <a:r>
              <a:rPr lang="en-US" dirty="0" err="1" smtClean="0"/>
              <a:t>jQuery</a:t>
            </a:r>
            <a:r>
              <a:rPr lang="en-US" dirty="0" smtClean="0"/>
              <a:t>.</a:t>
            </a:r>
          </a:p>
          <a:p>
            <a:r>
              <a:rPr lang="en-US" dirty="0" smtClean="0"/>
              <a:t>Code conventions.  My bad, I didn’t really talk about this too much.  I seem to see quite a bit of package names with mixed case.  Proper convention is lowercase.  Also try to use a FULLY qualified package name.  i.e. “</a:t>
            </a:r>
            <a:r>
              <a:rPr lang="en-US" dirty="0" err="1" smtClean="0"/>
              <a:t>ca.bcit.xxxx</a:t>
            </a:r>
            <a:r>
              <a:rPr lang="en-US" dirty="0" smtClean="0"/>
              <a:t>”  Take a look at some libraries (say … under Maven dependencies) and see what names they use.  </a:t>
            </a:r>
          </a:p>
          <a:p>
            <a:pPr lvl="1"/>
            <a:r>
              <a:rPr lang="en-US" dirty="0" smtClean="0"/>
              <a:t>Package name such as “a00788076” is a poor name.  </a:t>
            </a:r>
          </a:p>
          <a:p>
            <a:pPr lvl="1"/>
            <a:r>
              <a:rPr lang="en-US" dirty="0" smtClean="0"/>
              <a:t>Also member variables should NOT start with “_” (underscore)</a:t>
            </a:r>
          </a:p>
          <a:p>
            <a:pPr lvl="2"/>
            <a:r>
              <a:rPr lang="en-US" dirty="0" smtClean="0"/>
              <a:t>(you’d be surprised that some students *AND* teachers break the above 2 points)</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71</a:t>
            </a:fld>
            <a:endParaRPr lang="en-US"/>
          </a:p>
        </p:txBody>
      </p:sp>
    </p:spTree>
    <p:extLst>
      <p:ext uri="{BB962C8B-B14F-4D97-AF65-F5344CB8AC3E}">
        <p14:creationId xmlns:p14="http://schemas.microsoft.com/office/powerpoint/2010/main" val="15149583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a:t>Code conventions.  My bad, I didn’t really talk about this too much.  I seem to see quite a bit of package names with mixed case.  Proper convention is lowercase.  Also try to use a FULLY qualified package name.  i.e. “</a:t>
            </a:r>
            <a:r>
              <a:rPr lang="en-US" dirty="0" err="1"/>
              <a:t>ca.bcit.xxxx</a:t>
            </a:r>
            <a:r>
              <a:rPr lang="en-US" dirty="0"/>
              <a:t>”  Take a look at some libraries (say … under Maven dependencies) and see what names they use.  </a:t>
            </a:r>
          </a:p>
          <a:p>
            <a:pPr lvl="1"/>
            <a:r>
              <a:rPr lang="en-US" dirty="0"/>
              <a:t>Package name such as “a00788076” is a poor name.  </a:t>
            </a:r>
          </a:p>
          <a:p>
            <a:pPr lvl="1"/>
            <a:r>
              <a:rPr lang="en-US" dirty="0"/>
              <a:t>Also member variables should NOT start with “_” (underscore)</a:t>
            </a:r>
          </a:p>
          <a:p>
            <a:pPr lvl="2"/>
            <a:r>
              <a:rPr lang="en-US" dirty="0"/>
              <a:t>(you’d be surprised that some students *AND* teachers break the above 2 points</a:t>
            </a:r>
            <a:r>
              <a:rPr lang="en-US" dirty="0" smtClean="0"/>
              <a:t>)</a:t>
            </a:r>
          </a:p>
          <a:p>
            <a:r>
              <a:rPr lang="en-US" dirty="0" smtClean="0"/>
              <a:t>Maven … serves 2 (maybe more) purposes</a:t>
            </a:r>
          </a:p>
          <a:p>
            <a:pPr lvl="1"/>
            <a:r>
              <a:rPr lang="en-US" dirty="0" smtClean="0"/>
              <a:t>Helps with downloading dependencies.  If you are building a mini-application like </a:t>
            </a:r>
            <a:r>
              <a:rPr lang="en-US" dirty="0" err="1" smtClean="0"/>
              <a:t>HelloWorld</a:t>
            </a:r>
            <a:r>
              <a:rPr lang="en-US" dirty="0" smtClean="0"/>
              <a:t> – who needs libraries right?  In the real world, some projects have hundreds of jar dependencies (it gets quite messy when one library has dependencies on another library which has dependency on another library).  In the beginning of time (the obsolete days), people would download one library at a time and import it into their project.  Those days are long gone</a:t>
            </a:r>
          </a:p>
          <a:p>
            <a:pPr lvl="1"/>
            <a:r>
              <a:rPr lang="en-US" dirty="0" smtClean="0"/>
              <a:t>Maven is also a pretty powerful “package” up tool.  You’ll actually be packaging up your Final Project with Maven as a deliverable to me (or as a demo to your future employer so s/he can see your work)</a:t>
            </a:r>
          </a:p>
          <a:p>
            <a:pPr lvl="2"/>
            <a:endParaRPr lang="en-US" dirty="0"/>
          </a:p>
          <a:p>
            <a:pPr marL="182880" indent="0">
              <a:buNone/>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9879571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of Review (</a:t>
            </a:r>
            <a:r>
              <a:rPr lang="en-US" dirty="0" err="1"/>
              <a:t>cont</a:t>
            </a:r>
            <a:r>
              <a:rPr lang="en-US" dirty="0"/>
              <a:t>)</a:t>
            </a:r>
          </a:p>
        </p:txBody>
      </p:sp>
      <p:sp>
        <p:nvSpPr>
          <p:cNvPr id="3" name="Content Placeholder 2"/>
          <p:cNvSpPr>
            <a:spLocks noGrp="1"/>
          </p:cNvSpPr>
          <p:nvPr>
            <p:ph idx="1"/>
          </p:nvPr>
        </p:nvSpPr>
        <p:spPr/>
        <p:txBody>
          <a:bodyPr>
            <a:normAutofit fontScale="55000" lnSpcReduction="20000"/>
          </a:bodyPr>
          <a:lstStyle/>
          <a:p>
            <a:r>
              <a:rPr lang="en-US" dirty="0" smtClean="0"/>
              <a:t>File IO … </a:t>
            </a:r>
            <a:r>
              <a:rPr lang="en-US" dirty="0" err="1" smtClean="0"/>
              <a:t>kinda</a:t>
            </a:r>
            <a:r>
              <a:rPr lang="en-US" dirty="0" smtClean="0"/>
              <a:t> important in Java.  At the end of the day, try to keep use a library to do as much File IO for you.  In hindsight, I just realized, I don’t do that much </a:t>
            </a:r>
            <a:r>
              <a:rPr lang="en-US" dirty="0" err="1" smtClean="0"/>
              <a:t>FileIO</a:t>
            </a:r>
            <a:r>
              <a:rPr lang="en-US" dirty="0" smtClean="0"/>
              <a:t> myself period with Java.  All my logging to a file is done via Log4J.  When I really need to persist large chunks of data, I use a DB.</a:t>
            </a:r>
          </a:p>
          <a:p>
            <a:r>
              <a:rPr lang="en-US" dirty="0" smtClean="0"/>
              <a:t>Log4j … a very common logging tool used in the real world.  Quite important ;)</a:t>
            </a:r>
          </a:p>
          <a:p>
            <a:r>
              <a:rPr lang="en-US" dirty="0" smtClean="0"/>
              <a:t>Java &lt;-&gt; JSON conversion (Jackson).  The more I think about it, the more important it is.  I know I spent more time talk about </a:t>
            </a:r>
            <a:r>
              <a:rPr lang="en-US" strike="sngStrike" dirty="0" smtClean="0"/>
              <a:t>useless</a:t>
            </a:r>
            <a:r>
              <a:rPr lang="en-US" dirty="0" smtClean="0"/>
              <a:t> things like Comparators.  But in truth, JSON (and XML) is a pretty important concept in the real world.  Look at Google (or </a:t>
            </a:r>
            <a:r>
              <a:rPr lang="en-US" dirty="0" err="1" smtClean="0"/>
              <a:t>Wowhead</a:t>
            </a:r>
            <a:r>
              <a:rPr lang="en-US" dirty="0" smtClean="0"/>
              <a:t> if you are a </a:t>
            </a:r>
            <a:r>
              <a:rPr lang="en-US" dirty="0" err="1" smtClean="0"/>
              <a:t>Warcraft</a:t>
            </a:r>
            <a:r>
              <a:rPr lang="en-US" dirty="0" smtClean="0"/>
              <a:t> gamer) for example.  Type in a search world, and turn on the trace (say Firebug).  What do you see going through as HTTP traffic?  -  answer: JSON.  JSON serialization (serialization is just a fancy word for binding or transformation or conversion) is FUNDAMENTAL in any work you do with Web2.0 Single Page Applications (if you never heard of AJAX, good idea to read up about it – probably more important than this course outline period ;))</a:t>
            </a:r>
          </a:p>
          <a:p>
            <a:r>
              <a:rPr lang="en-US" dirty="0" smtClean="0"/>
              <a:t>Even if you never intend on using Java + Web together, JSON is a GREAT reporting format).  Format you say?  Some of you may have used that obfuscated </a:t>
            </a:r>
            <a:r>
              <a:rPr lang="en-US" dirty="0" err="1" smtClean="0"/>
              <a:t>printf</a:t>
            </a:r>
            <a:r>
              <a:rPr lang="en-US" dirty="0" smtClean="0"/>
              <a:t> (</a:t>
            </a:r>
            <a:r>
              <a:rPr lang="en-US" dirty="0" err="1" smtClean="0"/>
              <a:t>System.out.printlnf</a:t>
            </a:r>
            <a:r>
              <a:rPr lang="en-US" dirty="0"/>
              <a:t> </a:t>
            </a:r>
            <a:r>
              <a:rPr lang="en-US" dirty="0" smtClean="0"/>
              <a:t>or in some other language like C).  This is obsolete.  Remember </a:t>
            </a:r>
            <a:r>
              <a:rPr lang="en-US" dirty="0" err="1" smtClean="0"/>
              <a:t>toString</a:t>
            </a:r>
            <a:r>
              <a:rPr lang="en-US" dirty="0" smtClean="0"/>
              <a:t>() ?  What if you add another member variable to your class.  Do you have to update your </a:t>
            </a:r>
            <a:r>
              <a:rPr lang="en-US" dirty="0" err="1" smtClean="0"/>
              <a:t>toString</a:t>
            </a:r>
            <a:r>
              <a:rPr lang="en-US" dirty="0" smtClean="0"/>
              <a:t>() method</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7927239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question I’ve been asked so far</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Will it be on the Final?</a:t>
            </a:r>
          </a:p>
          <a:p>
            <a:pPr lvl="1"/>
            <a:r>
              <a:rPr lang="en-US" dirty="0" smtClean="0"/>
              <a:t>2 part answer to that.  Let’s say you ace the final (which is quite possible in my class) and eventually achieve a certification (in the form of paper) from BCIT.  My question back: what asset do you have to show to your future employer besides that piece of paper?</a:t>
            </a:r>
          </a:p>
          <a:p>
            <a:pPr lvl="1"/>
            <a:r>
              <a:rPr lang="en-US" dirty="0" smtClean="0"/>
              <a:t>Second part of that question (in case you didn’t like my first part).  If you read my hints carefully and snoop around the course repository, all your questions to the final will be found.</a:t>
            </a:r>
          </a:p>
          <a:p>
            <a:pPr lvl="1"/>
            <a:endParaRPr lang="en-US" dirty="0" smtClean="0"/>
          </a:p>
          <a:p>
            <a:pPr lvl="1"/>
            <a:r>
              <a:rPr lang="en-US" dirty="0" smtClean="0"/>
              <a:t>What’s the real asset of this course?</a:t>
            </a:r>
          </a:p>
          <a:p>
            <a:pPr lvl="2"/>
            <a:r>
              <a:rPr lang="en-US" dirty="0" smtClean="0"/>
              <a:t>I believe that BCIT should try helping students build a portfolio.  A piece of paper at the end says something, but a portfolio says something MUCH </a:t>
            </a:r>
            <a:r>
              <a:rPr lang="en-US" dirty="0" err="1" smtClean="0"/>
              <a:t>MUCH</a:t>
            </a:r>
            <a:r>
              <a:rPr lang="en-US" dirty="0" smtClean="0"/>
              <a:t> more.</a:t>
            </a:r>
          </a:p>
          <a:p>
            <a:pPr lvl="2"/>
            <a:r>
              <a:rPr lang="en-US" dirty="0" smtClean="0"/>
              <a:t>It would be great if you could walk away from each course with a finished product that you can demo to your employer. </a:t>
            </a:r>
          </a:p>
          <a:p>
            <a:pPr lvl="2"/>
            <a:r>
              <a:rPr lang="en-US" dirty="0" smtClean="0"/>
              <a:t>My attempt (and I apologize profusely if I did a bad job at this), is for you to build a project you can show your future employer.  S/he will download your application (via </a:t>
            </a:r>
            <a:r>
              <a:rPr lang="en-US" dirty="0" err="1" smtClean="0"/>
              <a:t>GitHub</a:t>
            </a:r>
            <a:r>
              <a:rPr lang="en-US" dirty="0" smtClean="0"/>
              <a:t> + </a:t>
            </a:r>
            <a:r>
              <a:rPr lang="en-US" dirty="0" err="1" smtClean="0"/>
              <a:t>GitHub</a:t>
            </a:r>
            <a:r>
              <a:rPr lang="en-US" dirty="0" smtClean="0"/>
              <a:t> Pages) and be able to</a:t>
            </a:r>
          </a:p>
          <a:p>
            <a:pPr lvl="3"/>
            <a:r>
              <a:rPr lang="en-US" dirty="0" smtClean="0"/>
              <a:t>Play around with it</a:t>
            </a:r>
          </a:p>
          <a:p>
            <a:pPr lvl="3"/>
            <a:r>
              <a:rPr lang="en-US" dirty="0" smtClean="0"/>
              <a:t>See your DB Schema (via the H2 Console) – Yup if you want to show your DB skills, this is a good place to do it!!!</a:t>
            </a:r>
          </a:p>
          <a:p>
            <a:pPr lvl="3"/>
            <a:r>
              <a:rPr lang="en-US" dirty="0" smtClean="0"/>
              <a:t>See your code</a:t>
            </a:r>
          </a:p>
          <a:p>
            <a:pPr lvl="3"/>
            <a:r>
              <a:rPr lang="en-US" dirty="0" smtClean="0"/>
              <a:t>See your comments / documentation (index.html (yup!!), changes.html).  Show off your HTML / documentation skills here if you want ;)</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2166739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Anything you want to ask?</a:t>
            </a:r>
            <a:endParaRPr lang="en-US" dirty="0"/>
          </a:p>
        </p:txBody>
      </p:sp>
      <p:sp>
        <p:nvSpPr>
          <p:cNvPr id="3" name="Content Placeholder 2"/>
          <p:cNvSpPr>
            <a:spLocks noGrp="1"/>
          </p:cNvSpPr>
          <p:nvPr>
            <p:ph idx="1"/>
          </p:nvPr>
        </p:nvSpPr>
        <p:spPr/>
        <p:txBody>
          <a:bodyPr/>
          <a:lstStyle/>
          <a:p>
            <a:r>
              <a:rPr lang="en-US" dirty="0" smtClean="0"/>
              <a:t>Politics?</a:t>
            </a:r>
          </a:p>
          <a:p>
            <a:r>
              <a:rPr lang="en-US" dirty="0" smtClean="0"/>
              <a:t>Java questions?</a:t>
            </a:r>
          </a:p>
          <a:p>
            <a:r>
              <a:rPr lang="en-US" dirty="0" smtClean="0"/>
              <a:t>Here’s your chance to ask</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7087029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30945781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See </a:t>
            </a:r>
            <a:r>
              <a:rPr lang="en-US" dirty="0" err="1" smtClean="0"/>
              <a:t>VanillaJDBC</a:t>
            </a:r>
            <a:r>
              <a:rPr lang="en-US" dirty="0"/>
              <a:t> </a:t>
            </a:r>
            <a:r>
              <a:rPr lang="en-US" dirty="0" smtClean="0"/>
              <a:t>(in the obsolete package)</a:t>
            </a:r>
          </a:p>
          <a:p>
            <a:r>
              <a:rPr lang="en-US" dirty="0" smtClean="0"/>
              <a:t>Vanilla JDBC (Java DB Connectivity) was the original programming </a:t>
            </a:r>
            <a:r>
              <a:rPr lang="en-US" dirty="0"/>
              <a:t>strategy (oh, its not that old – only 15 years old – sarcasm intended) on </a:t>
            </a:r>
            <a:r>
              <a:rPr lang="en-US" dirty="0" smtClean="0"/>
              <a:t>how to connect to the DBs</a:t>
            </a:r>
          </a:p>
          <a:p>
            <a:r>
              <a:rPr lang="en-US" dirty="0" smtClean="0"/>
              <a:t>SOMEHOW – this JDBC one day lecture got slipped into this course.  My GUT feel is that someone decided to recycle their Vanilla JDBC material (material written 10+ years ago) and use this as filler material.</a:t>
            </a:r>
          </a:p>
          <a:p>
            <a:r>
              <a:rPr lang="en-US" dirty="0" smtClean="0"/>
              <a:t>The GOOD news is that, the curriculum states that JDBC should be taught … but not how  - pronounced as: </a:t>
            </a:r>
            <a:r>
              <a:rPr lang="en-US" dirty="0" err="1" smtClean="0"/>
              <a:t>gotta</a:t>
            </a:r>
            <a:r>
              <a:rPr lang="en-US" dirty="0" smtClean="0"/>
              <a:t> love loopholes ;)</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41840310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p>
          <a:p>
            <a:r>
              <a:rPr lang="en-US" b="1" dirty="0" smtClean="0"/>
              <a:t>ORM – is a binding from Java Objects to a Relational DB Table</a:t>
            </a:r>
          </a:p>
          <a:p>
            <a:r>
              <a:rPr lang="en-US" b="1" dirty="0" smtClean="0"/>
              <a:t>Have we seen any other type of Java Bindings?  Hint Jackson.  Java&lt;-&gt;JSON.  Hint: Java&lt;-&gt;XML is any common type of binding.  Not a learning outcome for this course, but extremely important.  How common / important is this type binding?  On a scale from 1 to 10 where 1 is useless (like Swing) and 10 is useful, its about a 8 or 9.  Something like learning Comparator (which is an learning outcome is a 3 out of 10).  Learn your Java &lt;-&gt; Bindings!</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47212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4886702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15145288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17041086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3722407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Note that the </a:t>
            </a:r>
            <a:r>
              <a:rPr lang="en-US" dirty="0" err="1" smtClean="0"/>
              <a:t>TestDriver</a:t>
            </a:r>
            <a:r>
              <a:rPr lang="en-US" smtClean="0"/>
              <a:t> *must* </a:t>
            </a:r>
            <a:r>
              <a:rPr lang="en-US" dirty="0" smtClean="0"/>
              <a:t>be a parent package of both the repository class (next slide) and of the </a:t>
            </a:r>
            <a:r>
              <a:rPr lang="en-US" smtClean="0"/>
              <a:t>model package</a:t>
            </a:r>
          </a:p>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do - that was an in memory DB</a:t>
            </a:r>
          </a:p>
          <a:p>
            <a:r>
              <a:rPr lang="en-US" dirty="0" smtClean="0"/>
              <a:t>Actually – I’m lying (I can prove it if I block my program from exiting and viewing the H2 DB from a browser … see H2Config)</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spTree>
    <p:extLst>
      <p:ext uri="{BB962C8B-B14F-4D97-AF65-F5344CB8AC3E}">
        <p14:creationId xmlns:p14="http://schemas.microsoft.com/office/powerpoint/2010/main" val="378917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spTree>
    <p:extLst>
      <p:ext uri="{BB962C8B-B14F-4D97-AF65-F5344CB8AC3E}">
        <p14:creationId xmlns:p14="http://schemas.microsoft.com/office/powerpoint/2010/main" val="31065127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hibernate.properties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5513295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38642019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6141850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0914100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26562054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27374003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3725324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95</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smtClean="0"/>
              <a:t>Assignment8</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27522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97</a:t>
            </a:fld>
            <a:endParaRPr lang="en-CA"/>
          </a:p>
        </p:txBody>
      </p:sp>
      <p:sp>
        <p:nvSpPr>
          <p:cNvPr id="4" name="TextBox 3"/>
          <p:cNvSpPr txBox="1"/>
          <p:nvPr/>
        </p:nvSpPr>
        <p:spPr>
          <a:xfrm>
            <a:off x="1371600" y="2209800"/>
            <a:ext cx="2050561" cy="461665"/>
          </a:xfrm>
          <a:prstGeom prst="rect">
            <a:avLst/>
          </a:prstGeom>
          <a:noFill/>
        </p:spPr>
        <p:txBody>
          <a:bodyPr wrap="none" rtlCol="0">
            <a:spAutoFit/>
          </a:bodyPr>
          <a:lstStyle/>
          <a:p>
            <a:r>
              <a:rPr lang="en-US" smtClean="0"/>
              <a:t>Assignment </a:t>
            </a:r>
            <a:r>
              <a:rPr lang="en-US"/>
              <a:t>9</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4982039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664585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75787</TotalTime>
  <Words>6823</Words>
  <Application>Microsoft Office PowerPoint</Application>
  <PresentationFormat>On-screen Show (4:3)</PresentationFormat>
  <Paragraphs>816</Paragraphs>
  <Slides>108</Slides>
  <Notes>6</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Any questions so far  </vt:lpstr>
      <vt:lpstr>This is where the course becomes … “your” project</vt:lpstr>
      <vt:lpstr>Bit of Review</vt:lpstr>
      <vt:lpstr>Bit of Review (cont)</vt:lpstr>
      <vt:lpstr>Bit of Review (cont)</vt:lpstr>
      <vt:lpstr>Most common question I’ve been asked so far</vt:lpstr>
      <vt:lpstr>Anything you want to ask?</vt:lpstr>
      <vt:lpstr>Homework</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hibernate.properties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 now what?</vt:lpstr>
      <vt:lpstr>GitHub Pages</vt:lpstr>
      <vt:lpstr>Homework</vt:lpstr>
      <vt:lpstr>Homework Optional Cont</vt:lpstr>
      <vt:lpstr>The End</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661</cp:revision>
  <cp:lastPrinted>2011-01-11T07:40:54Z</cp:lastPrinted>
  <dcterms:created xsi:type="dcterms:W3CDTF">2011-01-11T07:26:59Z</dcterms:created>
  <dcterms:modified xsi:type="dcterms:W3CDTF">2014-07-23T01:21:06Z</dcterms:modified>
</cp:coreProperties>
</file>