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95"/>
  </p:notesMasterIdLst>
  <p:handoutMasterIdLst>
    <p:handoutMasterId r:id="rId96"/>
  </p:handoutMasterIdLst>
  <p:sldIdLst>
    <p:sldId id="257" r:id="rId2"/>
    <p:sldId id="327" r:id="rId3"/>
    <p:sldId id="260" r:id="rId4"/>
    <p:sldId id="262" r:id="rId5"/>
    <p:sldId id="263" r:id="rId6"/>
    <p:sldId id="261" r:id="rId7"/>
    <p:sldId id="264" r:id="rId8"/>
    <p:sldId id="267" r:id="rId9"/>
    <p:sldId id="328" r:id="rId10"/>
    <p:sldId id="265" r:id="rId11"/>
    <p:sldId id="329" r:id="rId12"/>
    <p:sldId id="331" r:id="rId13"/>
    <p:sldId id="403" r:id="rId14"/>
    <p:sldId id="333" r:id="rId15"/>
    <p:sldId id="335" r:id="rId16"/>
    <p:sldId id="404" r:id="rId17"/>
    <p:sldId id="405" r:id="rId18"/>
    <p:sldId id="336" r:id="rId19"/>
    <p:sldId id="337" r:id="rId20"/>
    <p:sldId id="338" r:id="rId21"/>
    <p:sldId id="339" r:id="rId22"/>
    <p:sldId id="340" r:id="rId23"/>
    <p:sldId id="341" r:id="rId24"/>
    <p:sldId id="343" r:id="rId25"/>
    <p:sldId id="342" r:id="rId26"/>
    <p:sldId id="344" r:id="rId27"/>
    <p:sldId id="345" r:id="rId28"/>
    <p:sldId id="346" r:id="rId29"/>
    <p:sldId id="347" r:id="rId30"/>
    <p:sldId id="355" r:id="rId31"/>
    <p:sldId id="348" r:id="rId32"/>
    <p:sldId id="349" r:id="rId33"/>
    <p:sldId id="350" r:id="rId34"/>
    <p:sldId id="351" r:id="rId35"/>
    <p:sldId id="352" r:id="rId36"/>
    <p:sldId id="353" r:id="rId37"/>
    <p:sldId id="334" r:id="rId38"/>
    <p:sldId id="354" r:id="rId39"/>
    <p:sldId id="356" r:id="rId40"/>
    <p:sldId id="357" r:id="rId41"/>
    <p:sldId id="358" r:id="rId42"/>
    <p:sldId id="359" r:id="rId43"/>
    <p:sldId id="360" r:id="rId44"/>
    <p:sldId id="361" r:id="rId45"/>
    <p:sldId id="362" r:id="rId46"/>
    <p:sldId id="363" r:id="rId47"/>
    <p:sldId id="364" r:id="rId48"/>
    <p:sldId id="365" r:id="rId49"/>
    <p:sldId id="366" r:id="rId50"/>
    <p:sldId id="367" r:id="rId51"/>
    <p:sldId id="368" r:id="rId52"/>
    <p:sldId id="369" r:id="rId53"/>
    <p:sldId id="370" r:id="rId54"/>
    <p:sldId id="371" r:id="rId55"/>
    <p:sldId id="372" r:id="rId56"/>
    <p:sldId id="373" r:id="rId57"/>
    <p:sldId id="374" r:id="rId58"/>
    <p:sldId id="375" r:id="rId59"/>
    <p:sldId id="376" r:id="rId60"/>
    <p:sldId id="378" r:id="rId61"/>
    <p:sldId id="380" r:id="rId62"/>
    <p:sldId id="381" r:id="rId63"/>
    <p:sldId id="382" r:id="rId64"/>
    <p:sldId id="379" r:id="rId65"/>
    <p:sldId id="383" r:id="rId66"/>
    <p:sldId id="384" r:id="rId67"/>
    <p:sldId id="385" r:id="rId68"/>
    <p:sldId id="386" r:id="rId69"/>
    <p:sldId id="387" r:id="rId70"/>
    <p:sldId id="406" r:id="rId71"/>
    <p:sldId id="407" r:id="rId72"/>
    <p:sldId id="402" r:id="rId73"/>
    <p:sldId id="388" r:id="rId74"/>
    <p:sldId id="395" r:id="rId75"/>
    <p:sldId id="396" r:id="rId76"/>
    <p:sldId id="397" r:id="rId77"/>
    <p:sldId id="398" r:id="rId78"/>
    <p:sldId id="399" r:id="rId79"/>
    <p:sldId id="400" r:id="rId80"/>
    <p:sldId id="401" r:id="rId81"/>
    <p:sldId id="408" r:id="rId82"/>
    <p:sldId id="409" r:id="rId83"/>
    <p:sldId id="410" r:id="rId84"/>
    <p:sldId id="411" r:id="rId85"/>
    <p:sldId id="412" r:id="rId86"/>
    <p:sldId id="413" r:id="rId87"/>
    <p:sldId id="389" r:id="rId88"/>
    <p:sldId id="390" r:id="rId89"/>
    <p:sldId id="391" r:id="rId90"/>
    <p:sldId id="392" r:id="rId91"/>
    <p:sldId id="414" r:id="rId92"/>
    <p:sldId id="393" r:id="rId93"/>
    <p:sldId id="394" r:id="rId9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xmlns="">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4</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5</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6</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082EE18-B804-CB46-90F7-AB1966680C02}" type="slidenum">
              <a:rPr lang="en-US"/>
              <a:pPr/>
              <a:t>7</a:t>
            </a:fld>
            <a:endParaRPr lang="en-US"/>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67660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86E6414-4839-224B-99D4-ECE3B6D3D639}" type="slidenum">
              <a:rPr lang="en-US"/>
              <a:pPr/>
              <a:t>10</a:t>
            </a:fld>
            <a:endParaRPr lang="en-US"/>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535479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5/9/2014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en.wikipedia.org/wiki/BD-J" TargetMode="External"/><Relationship Id="rId5" Type="http://schemas.openxmlformats.org/officeDocument/2006/relationships/image" Target="../media/image6.jpe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28programming_language%29" TargetMode="External"/></Relationships>
</file>

<file path=ppt/slides/_rels/slide58.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hyperlink" Target="http://download.eclipse.org/modeling/tmf/xtext/updates/composite/releases/" TargetMode="External"/><Relationship Id="rId2" Type="http://schemas.openxmlformats.org/officeDocument/2006/relationships/hyperlink" Target="http://www.eclipse.org/efxclipse/install.html" TargetMode="External"/><Relationship Id="rId1" Type="http://schemas.openxmlformats.org/officeDocument/2006/relationships/slideLayout" Target="../slideLayouts/slideLayout6.xml"/><Relationship Id="rId4" Type="http://schemas.openxmlformats.org/officeDocument/2006/relationships/hyperlink" Target="http://download.eclipse.org/efxclipse/updates-released/0.9.0/site" TargetMode="External"/></Relationships>
</file>

<file path=ppt/slides/_rels/slide6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docs.oracle.com/javafx/scenebuilder/1/use_java_ides/sb-with-eclipse.htm" TargetMode="Externa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hyperlink" Target="http://us.battle.net/wow/en/game/race/"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cs.armstrong.edu/liang/intro9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java.sun.com/docs/books/tutorial/index.html"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hyperlink" Target="http://zenjava.com/javafx/maven/basic-config.html" TargetMode="External"/><Relationship Id="rId2" Type="http://schemas.openxmlformats.org/officeDocument/2006/relationships/hyperlink" Target="http://zenjava.com/javafx/maven/index.html" TargetMode="Externa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hyperlink" Target="http://hchan.github.io/comp2613/" TargetMode="Externa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hyperlink" Target="https://pages.github.com/" TargetMode="Externa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1-09-10 at 4.09.13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2171700"/>
            <a:ext cx="3903687" cy="2781300"/>
          </a:xfrm>
          <a:prstGeom prst="rect">
            <a:avLst/>
          </a:prstGeom>
        </p:spPr>
      </p:pic>
      <p:sp>
        <p:nvSpPr>
          <p:cNvPr id="40962" name="Rectangle 2"/>
          <p:cNvSpPr>
            <a:spLocks noGrp="1" noChangeArrowheads="1"/>
          </p:cNvSpPr>
          <p:nvPr>
            <p:ph type="title"/>
          </p:nvPr>
        </p:nvSpPr>
        <p:spPr/>
        <p:txBody>
          <a:bodyPr/>
          <a:lstStyle/>
          <a:p>
            <a:r>
              <a:rPr lang="en-US" dirty="0"/>
              <a:t>Java </a:t>
            </a:r>
            <a:r>
              <a:rPr lang="en-US" dirty="0" err="1"/>
              <a:t>Flavours</a:t>
            </a:r>
            <a:endParaRPr lang="en-US" dirty="0">
              <a:solidFill>
                <a:srgbClr val="F0C802"/>
              </a:solidFill>
            </a:endParaRPr>
          </a:p>
        </p:txBody>
      </p:sp>
      <p:sp>
        <p:nvSpPr>
          <p:cNvPr id="40963"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90AAEE9-B4ED-9F4F-A9F3-55CC62C98AC1}" type="slidenum">
              <a:rPr lang="en-US"/>
              <a:pPr/>
              <a:t>10</a:t>
            </a:fld>
            <a:endParaRPr lang="en-US"/>
          </a:p>
        </p:txBody>
      </p:sp>
      <p:sp>
        <p:nvSpPr>
          <p:cNvPr id="40964" name="Text Box 3"/>
          <p:cNvSpPr txBox="1">
            <a:spLocks noChangeArrowheads="1"/>
          </p:cNvSpPr>
          <p:nvPr/>
        </p:nvSpPr>
        <p:spPr bwMode="auto">
          <a:xfrm>
            <a:off x="3362574" y="1381125"/>
            <a:ext cx="2418851" cy="707886"/>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solidFill>
                  <a:srgbClr val="FF6600"/>
                </a:solidFill>
                <a:latin typeface="Arial Black" pitchFamily="-112" charset="0"/>
              </a:rPr>
              <a:t>Java SE</a:t>
            </a:r>
          </a:p>
        </p:txBody>
      </p:sp>
      <p:sp>
        <p:nvSpPr>
          <p:cNvPr id="40965" name="Text Box 4"/>
          <p:cNvSpPr txBox="1">
            <a:spLocks noChangeArrowheads="1"/>
          </p:cNvSpPr>
          <p:nvPr/>
        </p:nvSpPr>
        <p:spPr bwMode="auto">
          <a:xfrm>
            <a:off x="444500" y="1401763"/>
            <a:ext cx="2527300" cy="808037"/>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latin typeface="Arial Black" pitchFamily="-112" charset="0"/>
              </a:rPr>
              <a:t>Java ME</a:t>
            </a:r>
          </a:p>
        </p:txBody>
      </p:sp>
      <p:sp>
        <p:nvSpPr>
          <p:cNvPr id="40966" name="Text Box 5"/>
          <p:cNvSpPr txBox="1">
            <a:spLocks noChangeArrowheads="1"/>
          </p:cNvSpPr>
          <p:nvPr/>
        </p:nvSpPr>
        <p:spPr bwMode="auto">
          <a:xfrm>
            <a:off x="6324600" y="1347788"/>
            <a:ext cx="2414588" cy="808037"/>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latin typeface="Arial Black" pitchFamily="-112" charset="0"/>
              </a:rPr>
              <a:t>Java EE</a:t>
            </a:r>
          </a:p>
        </p:txBody>
      </p:sp>
      <p:pic>
        <p:nvPicPr>
          <p:cNvPr id="14" name="Picture 13"/>
          <p:cNvPicPr>
            <a:picLocks noChangeAspect="1"/>
          </p:cNvPicPr>
          <p:nvPr/>
        </p:nvPicPr>
        <p:blipFill>
          <a:blip r:embed="rId4" cstate="print"/>
          <a:stretch>
            <a:fillRect/>
          </a:stretch>
        </p:blipFill>
        <p:spPr>
          <a:xfrm>
            <a:off x="457200" y="3124200"/>
            <a:ext cx="1930400" cy="2400300"/>
          </a:xfrm>
          <a:prstGeom prst="rect">
            <a:avLst/>
          </a:prstGeom>
        </p:spPr>
      </p:pic>
      <p:sp>
        <p:nvSpPr>
          <p:cNvPr id="15" name="Text Box 4"/>
          <p:cNvSpPr txBox="1">
            <a:spLocks noChangeArrowheads="1"/>
          </p:cNvSpPr>
          <p:nvPr/>
        </p:nvSpPr>
        <p:spPr bwMode="auto">
          <a:xfrm>
            <a:off x="1987238" y="5811262"/>
            <a:ext cx="2334092" cy="584776"/>
          </a:xfrm>
          <a:prstGeom prst="rect">
            <a:avLst/>
          </a:prstGeom>
          <a:noFill/>
          <a:ln w="9525">
            <a:noFill/>
            <a:miter lim="800000"/>
            <a:headEnd/>
            <a:tailEnd/>
          </a:ln>
        </p:spPr>
        <p:txBody>
          <a:bodyPr wrap="none">
            <a:prstTxWarp prst="textNoShape">
              <a:avLst/>
            </a:prstTxWarp>
            <a:spAutoFit/>
          </a:bodyPr>
          <a:lstStyle/>
          <a:p>
            <a:pPr eaLnBrk="1" hangingPunct="1"/>
            <a:r>
              <a:rPr lang="en-US" sz="3200" b="1" dirty="0" smtClean="0">
                <a:latin typeface="Arial Black" pitchFamily="-112" charset="0"/>
              </a:rPr>
              <a:t>Android...</a:t>
            </a:r>
            <a:endParaRPr lang="en-US" sz="3200" b="1" dirty="0">
              <a:latin typeface="Arial Black" pitchFamily="-112" charset="0"/>
            </a:endParaRPr>
          </a:p>
        </p:txBody>
      </p:sp>
      <p:cxnSp>
        <p:nvCxnSpPr>
          <p:cNvPr id="16" name="Straight Connector 15"/>
          <p:cNvCxnSpPr/>
          <p:nvPr/>
        </p:nvCxnSpPr>
        <p:spPr>
          <a:xfrm>
            <a:off x="1676400" y="5486402"/>
            <a:ext cx="533401" cy="38099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pic>
        <p:nvPicPr>
          <p:cNvPr id="3" name="Picture 2" descr="_MG_1936.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 y="2057400"/>
            <a:ext cx="3390900" cy="1345873"/>
          </a:xfrm>
          <a:prstGeom prst="rect">
            <a:avLst/>
          </a:prstGeom>
        </p:spPr>
      </p:pic>
      <p:pic>
        <p:nvPicPr>
          <p:cNvPr id="4" name="Picture 3" descr="ps3-slim-06-580px.jpg">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3000" y="2590800"/>
            <a:ext cx="1767840" cy="1322832"/>
          </a:xfrm>
          <a:prstGeom prst="rect">
            <a:avLst/>
          </a:prstGeom>
          <a:ln>
            <a:solidFill>
              <a:schemeClr val="bg1"/>
            </a:solidFill>
          </a:ln>
        </p:spPr>
      </p:pic>
      <p:pic>
        <p:nvPicPr>
          <p:cNvPr id="6" name="Picture 5" descr="Screen Shot 2012-04-09 at 9.09.34 PM.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76600" y="3429000"/>
            <a:ext cx="2540000" cy="16256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1938992"/>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a:t>
            </a:r>
            <a:r>
              <a:rPr lang="en-US" dirty="0" smtClean="0"/>
              <a:t>JDK1.7</a:t>
            </a:r>
          </a:p>
          <a:p>
            <a:pPr marL="342900" indent="-342900">
              <a:buFont typeface="Arial" pitchFamily="34" charset="0"/>
              <a:buChar char="•"/>
            </a:pPr>
            <a:r>
              <a:rPr lang="en-US" dirty="0" smtClean="0"/>
              <a:t>Start Eclipse (take note of the workspace directory)</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4" name="TextBox 3"/>
          <p:cNvSpPr txBox="1"/>
          <p:nvPr/>
        </p:nvSpPr>
        <p:spPr>
          <a:xfrm>
            <a:off x="1676400" y="2362200"/>
            <a:ext cx="4554452"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17</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762001" y="1981200"/>
            <a:ext cx="7239000" cy="4154984"/>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5" name="TextBox 4"/>
          <p:cNvSpPr txBox="1"/>
          <p:nvPr/>
        </p:nvSpPr>
        <p:spPr>
          <a:xfrm>
            <a:off x="609600" y="2133600"/>
            <a:ext cx="8077200" cy="2677656"/>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System</a:t>
            </a:r>
          </a:p>
          <a:p>
            <a:pPr marL="342900" indent="-342900">
              <a:buFont typeface="Arial" pitchFamily="34" charset="0"/>
              <a:buChar char="•"/>
            </a:pPr>
            <a:r>
              <a:rPr lang="en-US" dirty="0" smtClean="0"/>
              <a:t>… Type Wrappers</a:t>
            </a:r>
            <a:endParaRPr lang="en-US" dirty="0"/>
          </a:p>
        </p:txBody>
      </p:sp>
    </p:spTree>
    <p:extLst>
      <p:ext uri="{BB962C8B-B14F-4D97-AF65-F5344CB8AC3E}">
        <p14:creationId xmlns:p14="http://schemas.microsoft.com/office/powerpoint/2010/main" val="3228750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20</a:t>
            </a:fld>
            <a:endParaRPr lang="en-CA"/>
          </a:p>
        </p:txBody>
      </p:sp>
      <p:sp>
        <p:nvSpPr>
          <p:cNvPr id="4" name="TextBox 3"/>
          <p:cNvSpPr txBox="1"/>
          <p:nvPr/>
        </p:nvSpPr>
        <p:spPr>
          <a:xfrm>
            <a:off x="990600" y="1676400"/>
            <a:ext cx="3695242" cy="1938992"/>
          </a:xfrm>
          <a:prstGeom prst="rect">
            <a:avLst/>
          </a:prstGeom>
          <a:noFill/>
        </p:spPr>
        <p:txBody>
          <a:bodyPr wrap="none" rtlCol="0">
            <a:spAutoFit/>
          </a:bodyPr>
          <a:lstStyle/>
          <a:p>
            <a:pPr marL="342900" indent="-342900">
              <a:buFont typeface="Arial" pitchFamily="34" charset="0"/>
              <a:buChar char="•"/>
            </a:pPr>
            <a:r>
              <a:rPr lang="en-US" dirty="0" smtClean="0"/>
              <a:t>What does it stand for?</a:t>
            </a:r>
          </a:p>
          <a:p>
            <a:pPr marL="342900" indent="-342900">
              <a:buFont typeface="Arial" pitchFamily="34" charset="0"/>
              <a:buChar char="•"/>
            </a:pPr>
            <a:r>
              <a:rPr lang="en-US" dirty="0" smtClean="0"/>
              <a:t>Why use them?</a:t>
            </a:r>
          </a:p>
          <a:p>
            <a:pPr marL="342900" indent="-342900">
              <a:buFont typeface="Arial" pitchFamily="34" charset="0"/>
              <a:buChar char="•"/>
            </a:pPr>
            <a:r>
              <a:rPr lang="en-US" dirty="0" smtClean="0"/>
              <a:t>How to create them</a:t>
            </a:r>
          </a:p>
          <a:p>
            <a:pPr marL="342900" indent="-342900">
              <a:buFont typeface="Arial" pitchFamily="34" charset="0"/>
              <a:buChar char="•"/>
            </a:pPr>
            <a:r>
              <a:rPr lang="en-US" dirty="0" smtClean="0"/>
              <a:t>How to use them</a:t>
            </a:r>
          </a:p>
          <a:p>
            <a:pPr marL="342900" indent="-342900">
              <a:buFont typeface="Arial" pitchFamily="34" charset="0"/>
              <a:buChar char="•"/>
            </a:pPr>
            <a:endParaRPr lang="en-US" dirty="0"/>
          </a:p>
        </p:txBody>
      </p:sp>
    </p:spTree>
    <p:extLst>
      <p:ext uri="{BB962C8B-B14F-4D97-AF65-F5344CB8AC3E}">
        <p14:creationId xmlns:p14="http://schemas.microsoft.com/office/powerpoint/2010/main" val="1081791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21</a:t>
            </a:fld>
            <a:endParaRPr lang="en-CA"/>
          </a:p>
        </p:txBody>
      </p:sp>
      <p:sp>
        <p:nvSpPr>
          <p:cNvPr id="4" name="TextBox 3"/>
          <p:cNvSpPr txBox="1"/>
          <p:nvPr/>
        </p:nvSpPr>
        <p:spPr>
          <a:xfrm>
            <a:off x="838200" y="1981200"/>
            <a:ext cx="4863832" cy="830997"/>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See 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22</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23</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a:t>
            </a:r>
            <a:r>
              <a:rPr lang="en-US" dirty="0" smtClean="0"/>
              <a:t>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a:t>
            </a:r>
            <a:r>
              <a:rPr lang="en-US" sz="2000" dirty="0" smtClean="0">
                <a:solidFill>
                  <a:schemeClr val="accent3"/>
                </a:solidFill>
              </a:rPr>
              <a:t>x </a:t>
            </a:r>
            <a:r>
              <a:rPr lang="en-US" sz="2000" dirty="0" smtClean="0">
                <a:solidFill>
                  <a:schemeClr val="accent3"/>
                </a:solidFill>
              </a:rPr>
              <a:t>10</a:t>
            </a:r>
            <a:r>
              <a:rPr lang="en-US" sz="2000" dirty="0" smtClean="0"/>
              <a:t>	</a:t>
            </a:r>
            <a:r>
              <a:rPr lang="en-US" sz="2000" dirty="0"/>
              <a:t>2</a:t>
            </a:r>
            <a:r>
              <a:rPr lang="en-US" sz="2000" dirty="0" smtClean="0"/>
              <a:t>0</a:t>
            </a:r>
            <a:r>
              <a:rPr lang="en-US" sz="2000" dirty="0" smtClean="0"/>
              <a:t>%</a:t>
            </a:r>
          </a:p>
          <a:p>
            <a:pPr>
              <a:lnSpc>
                <a:spcPct val="90000"/>
              </a:lnSpc>
              <a:tabLst>
                <a:tab pos="2874963" algn="l"/>
              </a:tabLst>
            </a:pPr>
            <a:r>
              <a:rPr lang="en-US" sz="2000" dirty="0" smtClean="0"/>
              <a:t>Mid </a:t>
            </a:r>
            <a:r>
              <a:rPr lang="en-US" sz="2000" dirty="0" smtClean="0"/>
              <a:t>term exam	</a:t>
            </a:r>
            <a:r>
              <a:rPr lang="en-US" sz="2000" dirty="0" smtClean="0"/>
              <a:t>20</a:t>
            </a:r>
            <a:r>
              <a:rPr lang="en-US" sz="2000" dirty="0" smtClean="0"/>
              <a:t>%</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endParaRPr lang="en-US" sz="2000" dirty="0" smtClean="0"/>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990601" y="2438400"/>
            <a:ext cx="7848600" cy="2308324"/>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r>
              <a:rPr lang="en-US" dirty="0" smtClean="0"/>
              <a:t>)</a:t>
            </a:r>
          </a:p>
          <a:p>
            <a:r>
              <a:rPr lang="en-US" dirty="0" smtClean="0"/>
              <a:t>Iterator – if you want to remove something from a List,</a:t>
            </a:r>
          </a:p>
          <a:p>
            <a:r>
              <a:rPr lang="en-US" dirty="0" smtClean="0"/>
              <a:t>Use Iterator</a:t>
            </a:r>
            <a:endParaRPr lang="en-US" dirty="0" smtClean="0"/>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r>
              <a:rPr lang="en-US" dirty="0" smtClean="0"/>
              <a:t>:</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a:t>
            </a:r>
            <a:r>
              <a:rPr lang="en-US" dirty="0" smtClean="0"/>
              <a:t>individually (but talking</a:t>
            </a:r>
          </a:p>
          <a:p>
            <a:pPr marL="68580" indent="0">
              <a:buNone/>
            </a:pPr>
            <a:r>
              <a:rPr lang="en-US" dirty="0" smtClean="0"/>
              <a:t>With your classmates is encouraged.  Be social, yet don’t cheat)</a:t>
            </a:r>
            <a:endParaRPr lang="en-US" dirty="0" smtClean="0"/>
          </a:p>
          <a:p>
            <a:r>
              <a:rPr lang="en-US" dirty="0" smtClean="0"/>
              <a:t>Must be handed in before the due date and </a:t>
            </a:r>
            <a:r>
              <a:rPr lang="en-US" dirty="0" smtClean="0"/>
              <a:t>time</a:t>
            </a:r>
            <a:endParaRPr lang="en-US" dirty="0" smtClean="0"/>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90600" y="2286000"/>
            <a:ext cx="7924800" cy="2677656"/>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 ;)</a:t>
            </a:r>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4" name="TextBox 3"/>
          <p:cNvSpPr txBox="1"/>
          <p:nvPr/>
        </p:nvSpPr>
        <p:spPr>
          <a:xfrm>
            <a:off x="1524000" y="2057400"/>
            <a:ext cx="5801588" cy="2677656"/>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endParaRPr lang="en-US" dirty="0"/>
          </a:p>
        </p:txBody>
      </p:sp>
    </p:spTree>
    <p:extLst>
      <p:ext uri="{BB962C8B-B14F-4D97-AF65-F5344CB8AC3E}">
        <p14:creationId xmlns:p14="http://schemas.microsoft.com/office/powerpoint/2010/main" val="34479373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endParaRPr lang="en-US" dirty="0" smtClean="0"/>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4" name="Rectangle 3"/>
          <p:cNvSpPr/>
          <p:nvPr/>
        </p:nvSpPr>
        <p:spPr>
          <a:xfrm>
            <a:off x="2760446" y="3198168"/>
            <a:ext cx="2787943" cy="1200329"/>
          </a:xfrm>
          <a:prstGeom prst="rect">
            <a:avLst/>
          </a:prstGeom>
        </p:spPr>
        <p:txBody>
          <a:bodyPr wrap="none">
            <a:spAutoFit/>
          </a:bodyPr>
          <a:lstStyle/>
          <a:p>
            <a:r>
              <a:rPr lang="en-US" dirty="0" smtClean="0"/>
              <a:t>Assignment 5</a:t>
            </a:r>
          </a:p>
          <a:p>
            <a:r>
              <a:rPr lang="en-US" dirty="0" smtClean="0"/>
              <a:t>Read up on Maven</a:t>
            </a:r>
          </a:p>
          <a:p>
            <a:r>
              <a:rPr lang="en-US" dirty="0" smtClean="0"/>
              <a:t>Study for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371601" y="1905000"/>
            <a:ext cx="7086600" cy="3416320"/>
          </a:xfrm>
          <a:prstGeom prst="rect">
            <a:avLst/>
          </a:prstGeom>
          <a:noFill/>
        </p:spPr>
        <p:txBody>
          <a:bodyPr wrap="square" rtlCol="0">
            <a:spAutoFit/>
          </a:bodyPr>
          <a:lstStyle/>
          <a:p>
            <a:pPr marL="342900" indent="-342900">
              <a:buFont typeface="Arial" pitchFamily="34" charset="0"/>
              <a:buChar char="•"/>
            </a:pPr>
            <a:r>
              <a:rPr lang="en-US" dirty="0" smtClean="0"/>
              <a:t>The De-facto way of Java desktop applications</a:t>
            </a:r>
          </a:p>
          <a:p>
            <a:pPr marL="342900" indent="-342900">
              <a:buFont typeface="Arial" pitchFamily="34" charset="0"/>
              <a:buChar char="•"/>
            </a:pPr>
            <a:r>
              <a:rPr lang="en-US" dirty="0" smtClean="0"/>
              <a:t>Successor of AWT, Swing</a:t>
            </a:r>
          </a:p>
          <a:p>
            <a:pPr marL="342900" indent="-342900">
              <a:buFont typeface="Arial" pitchFamily="34" charset="0"/>
              <a:buChar char="•"/>
            </a:pPr>
            <a:r>
              <a:rPr lang="en-US" dirty="0" smtClean="0"/>
              <a:t>Use Scene Builder plugin for eclipse</a:t>
            </a:r>
          </a:p>
          <a:p>
            <a:pPr marL="342900" indent="-342900">
              <a:buFont typeface="Arial" pitchFamily="34" charset="0"/>
              <a:buChar char="•"/>
            </a:pPr>
            <a:r>
              <a:rPr lang="en-US" dirty="0">
                <a:hlinkClick r:id="rId2"/>
              </a:rPr>
              <a:t>http://</a:t>
            </a:r>
            <a:r>
              <a:rPr lang="en-US" dirty="0" smtClean="0">
                <a:hlinkClick r:id="rId2"/>
              </a:rPr>
              <a:t>www.eclipse.org/efxclipse/install.html</a:t>
            </a:r>
            <a:endParaRPr lang="en-US" dirty="0" smtClean="0"/>
          </a:p>
          <a:p>
            <a:pPr marL="342900" indent="-342900">
              <a:buFont typeface="Arial" pitchFamily="34" charset="0"/>
              <a:buChar char="•"/>
            </a:pPr>
            <a:r>
              <a:rPr lang="en-US" dirty="0">
                <a:hlinkClick r:id="rId3"/>
              </a:rPr>
              <a:t>http://download.eclipse.org/modeling/tmf/xtext/updates/composite/releases</a:t>
            </a:r>
            <a:r>
              <a:rPr lang="en-US" dirty="0" smtClean="0">
                <a:hlinkClick r:id="rId3"/>
              </a:rPr>
              <a:t>/</a:t>
            </a:r>
            <a:endParaRPr lang="en-US" dirty="0" smtClean="0"/>
          </a:p>
          <a:p>
            <a:pPr marL="342900" indent="-342900">
              <a:buFont typeface="Arial" pitchFamily="34" charset="0"/>
              <a:buChar char="•"/>
            </a:pPr>
            <a:r>
              <a:rPr lang="en-US" dirty="0">
                <a:hlinkClick r:id="rId4"/>
              </a:rPr>
              <a:t>http://download.eclipse.org/efxclipse/updates-released/0.9.0/site</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7586835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TextBox 3"/>
          <p:cNvSpPr txBox="1"/>
          <p:nvPr/>
        </p:nvSpPr>
        <p:spPr>
          <a:xfrm>
            <a:off x="1447800" y="1752600"/>
            <a:ext cx="6705600" cy="1938992"/>
          </a:xfrm>
          <a:prstGeom prst="rect">
            <a:avLst/>
          </a:prstGeom>
          <a:noFill/>
        </p:spPr>
        <p:txBody>
          <a:bodyPr wrap="square" rtlCol="0">
            <a:spAutoFit/>
          </a:bodyPr>
          <a:lstStyle/>
          <a:p>
            <a:r>
              <a:rPr lang="en-US" dirty="0" smtClean="0"/>
              <a:t>Tutorial: </a:t>
            </a:r>
            <a:r>
              <a:rPr lang="en-US" dirty="0" smtClean="0">
                <a:hlinkClick r:id="rId2"/>
              </a:rPr>
              <a:t>http</a:t>
            </a:r>
            <a:r>
              <a:rPr lang="en-US" dirty="0">
                <a:hlinkClick r:id="rId2"/>
              </a:rPr>
              <a:t>://</a:t>
            </a:r>
            <a:r>
              <a:rPr lang="en-US" dirty="0" smtClean="0">
                <a:hlinkClick r:id="rId2"/>
              </a:rPr>
              <a:t>docs.oracle.com/javafx/scenebuilder/1/use_java_ides/sb-with-eclipse.htm</a:t>
            </a:r>
            <a:endParaRPr lang="en-US" dirty="0" smtClean="0"/>
          </a:p>
          <a:p>
            <a:endParaRPr lang="en-US" dirty="0" smtClean="0"/>
          </a:p>
          <a:p>
            <a:endParaRPr lang="en-US"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398" y="3048000"/>
            <a:ext cx="3338512" cy="317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4537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67</a:t>
            </a:fld>
            <a:endParaRPr lang="en-CA"/>
          </a:p>
        </p:txBody>
      </p:sp>
      <p:sp>
        <p:nvSpPr>
          <p:cNvPr id="4" name="TextBox 3"/>
          <p:cNvSpPr txBox="1"/>
          <p:nvPr/>
        </p:nvSpPr>
        <p:spPr>
          <a:xfrm>
            <a:off x="1371600" y="2133600"/>
            <a:ext cx="7580345" cy="1200329"/>
          </a:xfrm>
          <a:prstGeom prst="rect">
            <a:avLst/>
          </a:prstGeom>
          <a:noFill/>
        </p:spPr>
        <p:txBody>
          <a:bodyPr wrap="none" rtlCol="0">
            <a:spAutoFit/>
          </a:bodyPr>
          <a:lstStyle/>
          <a:p>
            <a:r>
              <a:rPr lang="en-US" dirty="0"/>
              <a:t>Or take a look at my Demo: </a:t>
            </a:r>
            <a:r>
              <a:rPr lang="en-US" dirty="0" err="1"/>
              <a:t>JavaFXMainDemo</a:t>
            </a:r>
            <a:endParaRPr lang="en-US" dirty="0"/>
          </a:p>
          <a:p>
            <a:r>
              <a:rPr lang="en-US" dirty="0" smtClean="0"/>
              <a:t>Note, if you have Scene Builder installed, you</a:t>
            </a:r>
          </a:p>
          <a:p>
            <a:r>
              <a:rPr lang="en-US" dirty="0" smtClean="0"/>
              <a:t>Can view </a:t>
            </a:r>
            <a:r>
              <a:rPr lang="en-US" dirty="0" err="1" smtClean="0"/>
              <a:t>Teacher.fxml</a:t>
            </a:r>
            <a:r>
              <a:rPr lang="en-US" dirty="0" smtClean="0"/>
              <a:t> with “Open with Scene Builder”</a:t>
            </a:r>
            <a:endParaRPr lang="en-US" dirty="0"/>
          </a:p>
        </p:txBody>
      </p:sp>
    </p:spTree>
    <p:extLst>
      <p:ext uri="{BB962C8B-B14F-4D97-AF65-F5344CB8AC3E}">
        <p14:creationId xmlns:p14="http://schemas.microsoft.com/office/powerpoint/2010/main" val="29253714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bugs in my Application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600201" y="1752600"/>
            <a:ext cx="6934200" cy="3416320"/>
          </a:xfrm>
          <a:prstGeom prst="rect">
            <a:avLst/>
          </a:prstGeom>
          <a:noFill/>
        </p:spPr>
        <p:txBody>
          <a:bodyPr wrap="square" rtlCol="0">
            <a:spAutoFit/>
          </a:bodyPr>
          <a:lstStyle/>
          <a:p>
            <a:pPr marL="342900" indent="-342900">
              <a:buFont typeface="Arial" pitchFamily="34" charset="0"/>
              <a:buChar char="•"/>
            </a:pPr>
            <a:r>
              <a:rPr lang="en-US" dirty="0" smtClean="0"/>
              <a:t>But that’s OK, because it’s a Demo</a:t>
            </a:r>
          </a:p>
          <a:p>
            <a:pPr marL="342900" indent="-342900">
              <a:buFont typeface="Arial" pitchFamily="34" charset="0"/>
              <a:buChar char="•"/>
            </a:pPr>
            <a:r>
              <a:rPr lang="en-US" dirty="0" smtClean="0"/>
              <a:t>Your job is to do something similar with</a:t>
            </a:r>
          </a:p>
          <a:p>
            <a:r>
              <a:rPr lang="en-US" dirty="0" smtClean="0"/>
              <a:t>your project.  Start simple.  Begin with just</a:t>
            </a:r>
          </a:p>
          <a:p>
            <a:r>
              <a:rPr lang="en-US" dirty="0" smtClean="0"/>
              <a:t>One of your data models and create the table,</a:t>
            </a:r>
          </a:p>
          <a:p>
            <a:r>
              <a:rPr lang="en-US" dirty="0" smtClean="0"/>
              <a:t>New, Save, Delete buttons</a:t>
            </a:r>
          </a:p>
          <a:p>
            <a:pPr marL="342900" indent="-342900">
              <a:buFont typeface="Arial" pitchFamily="34" charset="0"/>
              <a:buChar char="•"/>
            </a:pPr>
            <a:r>
              <a:rPr lang="en-US" dirty="0" smtClean="0"/>
              <a:t>Re-use as much of my code as you want</a:t>
            </a:r>
          </a:p>
          <a:p>
            <a:pPr marL="342900" indent="-342900">
              <a:buFont typeface="Arial" pitchFamily="34" charset="0"/>
              <a:buChar char="•"/>
            </a:pPr>
            <a:r>
              <a:rPr lang="en-US" dirty="0" smtClean="0"/>
              <a:t>Honestly, the BEST way to learn Java </a:t>
            </a:r>
            <a:r>
              <a:rPr lang="en-US" dirty="0" err="1" smtClean="0"/>
              <a:t>Fx</a:t>
            </a:r>
            <a:r>
              <a:rPr lang="en-US" dirty="0" smtClean="0"/>
              <a:t> is by</a:t>
            </a:r>
          </a:p>
          <a:p>
            <a:pPr marL="342900" indent="-342900">
              <a:buFont typeface="Arial" pitchFamily="34" charset="0"/>
              <a:buChar char="•"/>
            </a:pPr>
            <a:r>
              <a:rPr lang="en-US" dirty="0" smtClean="0"/>
              <a:t>Digging into a project … program, program, program!</a:t>
            </a:r>
          </a:p>
        </p:txBody>
      </p:sp>
    </p:spTree>
    <p:extLst>
      <p:ext uri="{BB962C8B-B14F-4D97-AF65-F5344CB8AC3E}">
        <p14:creationId xmlns:p14="http://schemas.microsoft.com/office/powerpoint/2010/main" val="22152597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1371601" y="2057400"/>
            <a:ext cx="7010400" cy="2677656"/>
          </a:xfrm>
          <a:prstGeom prst="rect">
            <a:avLst/>
          </a:prstGeom>
          <a:noFill/>
        </p:spPr>
        <p:txBody>
          <a:bodyPr wrap="square" rtlCol="0">
            <a:spAutoFit/>
          </a:bodyPr>
          <a:lstStyle/>
          <a:p>
            <a:r>
              <a:rPr lang="en-US" dirty="0" smtClean="0"/>
              <a:t>Assignment6</a:t>
            </a:r>
          </a:p>
          <a:p>
            <a:r>
              <a:rPr lang="en-US" dirty="0" smtClean="0"/>
              <a:t>Prepare for midterm</a:t>
            </a:r>
          </a:p>
          <a:p>
            <a:r>
              <a:rPr lang="en-US" dirty="0" smtClean="0"/>
              <a:t>Note it will *not* cover </a:t>
            </a:r>
            <a:r>
              <a:rPr lang="en-US" dirty="0" err="1" smtClean="0"/>
              <a:t>JavaFx</a:t>
            </a:r>
            <a:endParaRPr lang="en-US" dirty="0" smtClean="0"/>
          </a:p>
          <a:p>
            <a:r>
              <a:rPr lang="en-US" dirty="0" smtClean="0"/>
              <a:t>Hint: World of </a:t>
            </a:r>
            <a:r>
              <a:rPr lang="en-US" dirty="0" err="1" smtClean="0"/>
              <a:t>Warcraft</a:t>
            </a:r>
            <a:r>
              <a:rPr lang="en-US" dirty="0" smtClean="0"/>
              <a:t> rocks … great game</a:t>
            </a:r>
          </a:p>
          <a:p>
            <a:r>
              <a:rPr lang="en-US" dirty="0"/>
              <a:t>Read up on </a:t>
            </a:r>
            <a:r>
              <a:rPr lang="en-US" dirty="0" smtClean="0"/>
              <a:t>the races </a:t>
            </a:r>
            <a:r>
              <a:rPr lang="en-US" dirty="0">
                <a:hlinkClick r:id="rId2"/>
              </a:rPr>
              <a:t>http://us.battle.net/wow/en/game/race</a:t>
            </a:r>
            <a:r>
              <a:rPr lang="en-US" dirty="0" smtClean="0">
                <a:hlinkClick r:id="rId2"/>
              </a:rPr>
              <a:t>/</a:t>
            </a:r>
            <a:endParaRPr lang="en-US" dirty="0" smtClean="0"/>
          </a:p>
          <a:p>
            <a:r>
              <a:rPr lang="en-US" dirty="0" smtClean="0"/>
              <a:t>It might help you on the midterm</a:t>
            </a:r>
            <a:endParaRPr lang="en-US" dirty="0"/>
          </a:p>
        </p:txBody>
      </p:sp>
    </p:spTree>
    <p:extLst>
      <p:ext uri="{BB962C8B-B14F-4D97-AF65-F5344CB8AC3E}">
        <p14:creationId xmlns:p14="http://schemas.microsoft.com/office/powerpoint/2010/main" val="3853638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title"/>
          </p:nvPr>
        </p:nvSpPr>
        <p:spPr/>
        <p:txBody>
          <a:bodyPr/>
          <a:lstStyle/>
          <a:p>
            <a:r>
              <a:rPr lang="en-CA" dirty="0" smtClean="0"/>
              <a:t>Learning Resources</a:t>
            </a:r>
            <a:endParaRPr lang="en-US" dirty="0" smtClean="0"/>
          </a:p>
        </p:txBody>
      </p:sp>
      <p:sp>
        <p:nvSpPr>
          <p:cNvPr id="34819" name="Rectangle 6"/>
          <p:cNvSpPr>
            <a:spLocks noGrp="1" noChangeArrowheads="1"/>
          </p:cNvSpPr>
          <p:nvPr>
            <p:ph idx="1"/>
          </p:nvPr>
        </p:nvSpPr>
        <p:spPr>
          <a:xfrm>
            <a:off x="471356" y="2133600"/>
            <a:ext cx="8215444" cy="4221960"/>
          </a:xfrm>
        </p:spPr>
        <p:txBody>
          <a:bodyPr>
            <a:normAutofit/>
          </a:bodyPr>
          <a:lstStyle/>
          <a:p>
            <a:r>
              <a:rPr lang="en-CA" dirty="0" smtClean="0"/>
              <a:t>Introduction to Java Programming, </a:t>
            </a:r>
            <a:r>
              <a:rPr lang="en-CA" dirty="0" smtClean="0">
                <a:hlinkClick r:id="rId3"/>
              </a:rPr>
              <a:t>9</a:t>
            </a:r>
            <a:r>
              <a:rPr lang="en-CA" baseline="30000" dirty="0" smtClean="0">
                <a:hlinkClick r:id="rId3"/>
              </a:rPr>
              <a:t>th</a:t>
            </a:r>
            <a:r>
              <a:rPr lang="en-CA" dirty="0" smtClean="0">
                <a:hlinkClick r:id="rId3"/>
              </a:rPr>
              <a:t> ed</a:t>
            </a:r>
            <a:r>
              <a:rPr lang="en-CA" dirty="0" smtClean="0"/>
              <a:t>. </a:t>
            </a:r>
            <a:br>
              <a:rPr lang="en-CA" dirty="0" smtClean="0"/>
            </a:br>
            <a:r>
              <a:rPr lang="en-CA" dirty="0"/>
              <a:t>(978-0132936521) </a:t>
            </a:r>
            <a:r>
              <a:rPr lang="en-CA" dirty="0" smtClean="0"/>
              <a:t>by Y. Daniel Liang</a:t>
            </a:r>
          </a:p>
          <a:p>
            <a:r>
              <a:rPr lang="en-US" dirty="0" smtClean="0">
                <a:hlinkClick r:id="rId4"/>
              </a:rPr>
              <a:t>The Java Tutorials</a:t>
            </a:r>
            <a:r>
              <a:rPr lang="en-US" dirty="0" smtClean="0"/>
              <a:t/>
            </a:r>
            <a:br>
              <a:rPr lang="en-US" dirty="0" smtClean="0"/>
            </a:br>
            <a:r>
              <a:rPr lang="en-US" dirty="0" smtClean="0">
                <a:hlinkClick r:id="rId4"/>
              </a:rPr>
              <a:t>http://java.sun.com/docs/books/tutorial/index.html</a:t>
            </a:r>
            <a:endParaRPr lang="en-US" dirty="0" smtClean="0"/>
          </a:p>
          <a:p>
            <a:r>
              <a:rPr lang="en-US" dirty="0" smtClean="0"/>
              <a:t>Google search</a:t>
            </a:r>
          </a:p>
          <a:p>
            <a:pPr lvl="1"/>
            <a:r>
              <a:rPr lang="en-US" dirty="0" smtClean="0"/>
              <a:t>"</a:t>
            </a:r>
            <a:r>
              <a:rPr lang="en-US" dirty="0" smtClean="0">
                <a:solidFill>
                  <a:srgbClr val="FFFF00"/>
                </a:solidFill>
              </a:rPr>
              <a:t>java </a:t>
            </a:r>
            <a:r>
              <a:rPr lang="en-US" i="1" dirty="0" smtClean="0"/>
              <a:t>…</a:t>
            </a:r>
            <a:r>
              <a:rPr lang="en-US" dirty="0" smtClean="0"/>
              <a:t>"</a:t>
            </a:r>
          </a:p>
        </p:txBody>
      </p:sp>
      <p:sp>
        <p:nvSpPr>
          <p:cNvPr id="34820"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0BCD7BF-3183-BE48-BA26-B0E5124B93A9}" type="slidenum">
              <a:rPr lang="en-US"/>
              <a:pPr/>
              <a:t>7</a:t>
            </a:fld>
            <a:endParaRPr lang="en-US"/>
          </a:p>
        </p:txBody>
      </p:sp>
      <p:pic>
        <p:nvPicPr>
          <p:cNvPr id="7" name="Picture 6" descr="41xvbZoHAzL._SL500_AA300_.jpg"/>
          <p:cNvPicPr>
            <a:picLocks noChangeAspect="1"/>
          </p:cNvPicPr>
          <p:nvPr/>
        </p:nvPicPr>
        <p:blipFill>
          <a:blip r:embed="rId5" cstate="print"/>
          <a:stretch>
            <a:fillRect/>
          </a:stretch>
        </p:blipFill>
        <p:spPr>
          <a:xfrm>
            <a:off x="7010400" y="304800"/>
            <a:ext cx="1362075" cy="1714500"/>
          </a:xfrm>
          <a:prstGeom prst="rect">
            <a:avLst/>
          </a:prstGeom>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70</a:t>
            </a:fld>
            <a:endParaRPr lang="en-CA"/>
          </a:p>
        </p:txBody>
      </p:sp>
      <p:sp>
        <p:nvSpPr>
          <p:cNvPr id="4" name="TextBox 3"/>
          <p:cNvSpPr txBox="1"/>
          <p:nvPr/>
        </p:nvSpPr>
        <p:spPr>
          <a:xfrm>
            <a:off x="2362200" y="2438400"/>
            <a:ext cx="5884944" cy="2677656"/>
          </a:xfrm>
          <a:prstGeom prst="rect">
            <a:avLst/>
          </a:prstGeom>
          <a:noFill/>
        </p:spPr>
        <p:txBody>
          <a:bodyPr wrap="none" rtlCol="0">
            <a:spAutoFit/>
          </a:bodyPr>
          <a:lstStyle/>
          <a:p>
            <a:pPr marL="342900" indent="-342900">
              <a:buFont typeface="Arial" pitchFamily="34" charset="0"/>
              <a:buChar char="•"/>
            </a:pPr>
            <a:r>
              <a:rPr lang="en-US" dirty="0" smtClean="0"/>
              <a:t>Midterm</a:t>
            </a:r>
          </a:p>
          <a:p>
            <a:pPr marL="342900" indent="-342900">
              <a:buFont typeface="Arial" pitchFamily="34" charset="0"/>
              <a:buChar char="•"/>
            </a:pPr>
            <a:r>
              <a:rPr lang="en-US" dirty="0" smtClean="0"/>
              <a:t>After midterm:</a:t>
            </a:r>
          </a:p>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Assignment7</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err="1" smtClean="0"/>
              <a:t>Git</a:t>
            </a:r>
            <a:r>
              <a:rPr lang="en-US" dirty="0"/>
              <a:t> </a:t>
            </a:r>
            <a:r>
              <a:rPr lang="en-US" dirty="0" smtClean="0"/>
              <a:t>timestamps / Post Midterm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72</a:t>
            </a:fld>
            <a:endParaRPr lang="en-CA"/>
          </a:p>
        </p:txBody>
      </p:sp>
      <p:sp>
        <p:nvSpPr>
          <p:cNvPr id="4" name="TextBox 3"/>
          <p:cNvSpPr txBox="1"/>
          <p:nvPr/>
        </p:nvSpPr>
        <p:spPr>
          <a:xfrm>
            <a:off x="1828800" y="2133600"/>
            <a:ext cx="6572633" cy="3416320"/>
          </a:xfrm>
          <a:prstGeom prst="rect">
            <a:avLst/>
          </a:prstGeom>
          <a:noFill/>
        </p:spPr>
        <p:txBody>
          <a:bodyPr wrap="none" rtlCol="0">
            <a:spAutoFit/>
          </a:bodyPr>
          <a:lstStyle/>
          <a:p>
            <a:pPr marL="342900" indent="-342900">
              <a:buFont typeface="Arial" pitchFamily="34" charset="0"/>
              <a:buChar char="•"/>
            </a:pPr>
            <a:r>
              <a:rPr lang="en-US" dirty="0" smtClean="0"/>
              <a:t>Chemistry 12 … back in my days,</a:t>
            </a:r>
          </a:p>
          <a:p>
            <a:r>
              <a:rPr lang="en-US" dirty="0" smtClean="0"/>
              <a:t>Bringing in a scientific calculator was forbidden</a:t>
            </a:r>
          </a:p>
          <a:p>
            <a:r>
              <a:rPr lang="en-US" dirty="0" smtClean="0"/>
              <a:t>For the Final Exam.  Why?  Because you can</a:t>
            </a:r>
          </a:p>
          <a:p>
            <a:r>
              <a:rPr lang="en-US" dirty="0" smtClean="0"/>
              <a:t>“program” all the formulas in there</a:t>
            </a:r>
          </a:p>
          <a:p>
            <a:pPr marL="342900" indent="-342900">
              <a:buFont typeface="Arial" pitchFamily="34" charset="0"/>
              <a:buChar char="•"/>
            </a:pPr>
            <a:r>
              <a:rPr lang="en-US" dirty="0" smtClean="0"/>
              <a:t>Most ironic part … if you can figure out how</a:t>
            </a:r>
          </a:p>
          <a:p>
            <a:r>
              <a:rPr lang="en-US" dirty="0" smtClean="0"/>
              <a:t>To program those formulas in and use them</a:t>
            </a:r>
          </a:p>
          <a:p>
            <a:r>
              <a:rPr lang="en-US" dirty="0" smtClean="0"/>
              <a:t>Efficiently, you were probably smarter than the</a:t>
            </a:r>
          </a:p>
          <a:p>
            <a:r>
              <a:rPr lang="en-US" dirty="0" smtClean="0"/>
              <a:t>Teacher (at least my teacher)</a:t>
            </a:r>
          </a:p>
          <a:p>
            <a:r>
              <a:rPr lang="en-US" dirty="0" smtClean="0"/>
              <a:t>and deserved an A+ anyways.</a:t>
            </a:r>
            <a:endParaRPr lang="en-US" dirty="0"/>
          </a:p>
        </p:txBody>
      </p:sp>
    </p:spTree>
    <p:extLst>
      <p:ext uri="{BB962C8B-B14F-4D97-AF65-F5344CB8AC3E}">
        <p14:creationId xmlns:p14="http://schemas.microsoft.com/office/powerpoint/2010/main" val="18561792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applets / </a:t>
            </a:r>
            <a:r>
              <a:rPr lang="en-US" dirty="0" err="1" smtClean="0"/>
              <a:t>Webstart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73</a:t>
            </a:fld>
            <a:endParaRPr lang="en-CA"/>
          </a:p>
        </p:txBody>
      </p:sp>
      <p:sp>
        <p:nvSpPr>
          <p:cNvPr id="4" name="TextBox 3"/>
          <p:cNvSpPr txBox="1"/>
          <p:nvPr/>
        </p:nvSpPr>
        <p:spPr>
          <a:xfrm>
            <a:off x="1600200" y="2438400"/>
            <a:ext cx="6298519" cy="3416320"/>
          </a:xfrm>
          <a:prstGeom prst="rect">
            <a:avLst/>
          </a:prstGeom>
          <a:noFill/>
        </p:spPr>
        <p:txBody>
          <a:bodyPr wrap="none" rtlCol="0">
            <a:spAutoFit/>
          </a:bodyPr>
          <a:lstStyle/>
          <a:p>
            <a:pPr marL="342900" indent="-342900">
              <a:buFont typeface="Arial" pitchFamily="34" charset="0"/>
              <a:buChar char="•"/>
            </a:pPr>
            <a:r>
              <a:rPr lang="en-US" dirty="0" smtClean="0"/>
              <a:t>What is an applet?</a:t>
            </a:r>
          </a:p>
          <a:p>
            <a:pPr marL="342900" indent="-342900">
              <a:buFont typeface="Arial" pitchFamily="34" charset="0"/>
              <a:buChar char="•"/>
            </a:pPr>
            <a:r>
              <a:rPr lang="en-US" dirty="0" smtClean="0"/>
              <a:t>It’s a way to show your java application</a:t>
            </a:r>
          </a:p>
          <a:p>
            <a:r>
              <a:rPr lang="en-US" dirty="0"/>
              <a:t>o</a:t>
            </a:r>
            <a:r>
              <a:rPr lang="en-US" dirty="0" smtClean="0"/>
              <a:t>n a webpage … think of it like a plugin</a:t>
            </a:r>
          </a:p>
          <a:p>
            <a:pPr marL="342900" indent="-342900">
              <a:buFont typeface="Arial" pitchFamily="34" charset="0"/>
              <a:buChar char="•"/>
            </a:pPr>
            <a:r>
              <a:rPr lang="en-US" dirty="0" smtClean="0"/>
              <a:t>Similar to Flash</a:t>
            </a:r>
          </a:p>
          <a:p>
            <a:pPr marL="342900" indent="-342900">
              <a:buFont typeface="Arial" pitchFamily="34" charset="0"/>
              <a:buChar char="•"/>
            </a:pPr>
            <a:r>
              <a:rPr lang="en-US" dirty="0" smtClean="0"/>
              <a:t>Applets were the *OLDER* way to present</a:t>
            </a:r>
          </a:p>
          <a:p>
            <a:r>
              <a:rPr lang="en-US" dirty="0" smtClean="0"/>
              <a:t>Java applications on the </a:t>
            </a:r>
            <a:r>
              <a:rPr lang="en-US" dirty="0" err="1" smtClean="0"/>
              <a:t>brower</a:t>
            </a:r>
            <a:endParaRPr lang="en-US" dirty="0" smtClean="0"/>
          </a:p>
          <a:p>
            <a:pPr marL="342900" indent="-342900">
              <a:buFont typeface="Arial" pitchFamily="34" charset="0"/>
              <a:buChar char="•"/>
            </a:pPr>
            <a:r>
              <a:rPr lang="en-US" dirty="0" smtClean="0"/>
              <a:t>When ran/deployed, they look pretty much</a:t>
            </a:r>
          </a:p>
          <a:p>
            <a:pPr marL="342900" indent="-342900">
              <a:buFont typeface="Arial" pitchFamily="34" charset="0"/>
              <a:buChar char="•"/>
            </a:pPr>
            <a:r>
              <a:rPr lang="en-US" dirty="0" smtClean="0"/>
              <a:t>The same – hey its just Java </a:t>
            </a:r>
            <a:r>
              <a:rPr lang="en-US" dirty="0" err="1" smtClean="0"/>
              <a:t>Fx</a:t>
            </a:r>
            <a:r>
              <a:rPr lang="en-US" dirty="0" smtClean="0"/>
              <a:t> ;)</a:t>
            </a:r>
          </a:p>
          <a:p>
            <a:pPr marL="342900" indent="-342900">
              <a:buFont typeface="Arial" pitchFamily="34" charset="0"/>
              <a:buChar char="•"/>
            </a:pPr>
            <a:r>
              <a:rPr lang="en-US" dirty="0" smtClean="0"/>
              <a:t>Syntax for </a:t>
            </a:r>
            <a:r>
              <a:rPr lang="en-US" dirty="0" err="1" smtClean="0"/>
              <a:t>Webstart</a:t>
            </a:r>
            <a:r>
              <a:rPr lang="en-US" dirty="0" smtClean="0"/>
              <a:t> is better Applets</a:t>
            </a:r>
            <a:endParaRPr lang="en-US" dirty="0"/>
          </a:p>
        </p:txBody>
      </p:sp>
    </p:spTree>
    <p:extLst>
      <p:ext uri="{BB962C8B-B14F-4D97-AF65-F5344CB8AC3E}">
        <p14:creationId xmlns:p14="http://schemas.microsoft.com/office/powerpoint/2010/main" val="25871907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plugin for that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74</a:t>
            </a:fld>
            <a:endParaRPr lang="en-CA"/>
          </a:p>
        </p:txBody>
      </p:sp>
      <p:sp>
        <p:nvSpPr>
          <p:cNvPr id="4" name="TextBox 3"/>
          <p:cNvSpPr txBox="1"/>
          <p:nvPr/>
        </p:nvSpPr>
        <p:spPr>
          <a:xfrm>
            <a:off x="1524001" y="1981200"/>
            <a:ext cx="6553200" cy="5262979"/>
          </a:xfrm>
          <a:prstGeom prst="rect">
            <a:avLst/>
          </a:prstGeom>
          <a:noFill/>
        </p:spPr>
        <p:txBody>
          <a:bodyPr wrap="square" rtlCol="0">
            <a:spAutoFit/>
          </a:bodyPr>
          <a:lstStyle/>
          <a:p>
            <a:r>
              <a:rPr lang="en-US" dirty="0"/>
              <a:t>Read: </a:t>
            </a:r>
            <a:r>
              <a:rPr lang="en-US" dirty="0">
                <a:hlinkClick r:id="rId2"/>
              </a:rPr>
              <a:t>http://</a:t>
            </a:r>
            <a:r>
              <a:rPr lang="en-US" dirty="0" smtClean="0">
                <a:hlinkClick r:id="rId2"/>
              </a:rPr>
              <a:t>zenjava.com/javafx/maven/index.html</a:t>
            </a:r>
            <a:endParaRPr lang="en-US" dirty="0" smtClean="0"/>
          </a:p>
          <a:p>
            <a:r>
              <a:rPr lang="en-US" dirty="0" smtClean="0"/>
              <a:t>Use my pom.xml as reference (especially the configuration section)</a:t>
            </a:r>
          </a:p>
          <a:p>
            <a:r>
              <a:rPr lang="en-US" dirty="0" smtClean="0"/>
              <a:t>Basic steps</a:t>
            </a:r>
          </a:p>
          <a:p>
            <a:pPr marL="342900" indent="-342900">
              <a:buFont typeface="Arial" pitchFamily="34" charset="0"/>
              <a:buChar char="•"/>
            </a:pPr>
            <a:r>
              <a:rPr lang="en-US" dirty="0"/>
              <a:t>Install plugin: see </a:t>
            </a:r>
            <a:r>
              <a:rPr lang="en-US" dirty="0">
                <a:hlinkClick r:id="rId3"/>
              </a:rPr>
              <a:t>http://</a:t>
            </a:r>
            <a:r>
              <a:rPr lang="en-US" dirty="0" smtClean="0">
                <a:hlinkClick r:id="rId3"/>
              </a:rPr>
              <a:t>zenjava.com/javafx/maven/basic-config.html</a:t>
            </a:r>
            <a:endParaRPr lang="en-US" dirty="0" smtClean="0"/>
          </a:p>
          <a:p>
            <a:pPr marL="342900" indent="-342900">
              <a:buFont typeface="Arial" pitchFamily="34" charset="0"/>
              <a:buChar char="•"/>
            </a:pPr>
            <a:r>
              <a:rPr lang="en-US" dirty="0" err="1"/>
              <a:t>mvn</a:t>
            </a:r>
            <a:r>
              <a:rPr lang="en-US" dirty="0"/>
              <a:t> </a:t>
            </a:r>
            <a:r>
              <a:rPr lang="en-US" dirty="0" smtClean="0"/>
              <a:t>com.zenjava:javafx-maven-plugin:2.0:fix-classpath (hint anytime you see </a:t>
            </a:r>
            <a:r>
              <a:rPr lang="en-US" dirty="0" err="1" smtClean="0"/>
              <a:t>mvn</a:t>
            </a:r>
            <a:r>
              <a:rPr lang="en-US" dirty="0" smtClean="0"/>
              <a:t> … goal, in Eclipse its Run As…Maven build (fill in the Goal with that long string), Run</a:t>
            </a:r>
          </a:p>
          <a:p>
            <a:pPr marL="342900" indent="-342900">
              <a:buFont typeface="Arial" pitchFamily="34" charset="0"/>
              <a:buChar char="•"/>
            </a:pPr>
            <a:endParaRPr lang="en-US" dirty="0"/>
          </a:p>
        </p:txBody>
      </p:sp>
    </p:spTree>
    <p:extLst>
      <p:ext uri="{BB962C8B-B14F-4D97-AF65-F5344CB8AC3E}">
        <p14:creationId xmlns:p14="http://schemas.microsoft.com/office/powerpoint/2010/main" val="27566821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a:t>
            </a:r>
            <a:r>
              <a:rPr lang="en-US" dirty="0"/>
              <a:t>(Maven, </a:t>
            </a:r>
            <a:r>
              <a:rPr lang="en-US" dirty="0" err="1"/>
              <a:t>JavaFx</a:t>
            </a:r>
            <a:r>
              <a:rPr lang="en-US" dirty="0"/>
              <a: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75</a:t>
            </a:fld>
            <a:endParaRPr lang="en-CA"/>
          </a:p>
        </p:txBody>
      </p:sp>
      <p:sp>
        <p:nvSpPr>
          <p:cNvPr id="4" name="TextBox 3"/>
          <p:cNvSpPr txBox="1"/>
          <p:nvPr/>
        </p:nvSpPr>
        <p:spPr>
          <a:xfrm>
            <a:off x="1752600" y="1676400"/>
            <a:ext cx="184731" cy="461665"/>
          </a:xfrm>
          <a:prstGeom prst="rect">
            <a:avLst/>
          </a:prstGeom>
          <a:noFill/>
        </p:spPr>
        <p:txBody>
          <a:bodyPr wrap="none" rtlCol="0">
            <a:spAutoFit/>
          </a:bodyPr>
          <a:lstStyle/>
          <a:p>
            <a:endParaRPr lang="en-US" dirty="0"/>
          </a:p>
        </p:txBody>
      </p:sp>
      <p:sp>
        <p:nvSpPr>
          <p:cNvPr id="5" name="TextBox 4"/>
          <p:cNvSpPr txBox="1"/>
          <p:nvPr/>
        </p:nvSpPr>
        <p:spPr>
          <a:xfrm>
            <a:off x="1371601" y="1600200"/>
            <a:ext cx="7696200" cy="4154984"/>
          </a:xfrm>
          <a:prstGeom prst="rect">
            <a:avLst/>
          </a:prstGeom>
          <a:noFill/>
        </p:spPr>
        <p:txBody>
          <a:bodyPr wrap="square" rtlCol="0">
            <a:spAutoFit/>
          </a:bodyPr>
          <a:lstStyle/>
          <a:p>
            <a:pPr marL="342900" indent="-342900">
              <a:buFont typeface="Arial" pitchFamily="34" charset="0"/>
              <a:buChar char="•"/>
            </a:pPr>
            <a:r>
              <a:rPr lang="en-US" dirty="0" smtClean="0"/>
              <a:t>Generate a </a:t>
            </a:r>
            <a:r>
              <a:rPr lang="en-US" dirty="0" err="1" smtClean="0"/>
              <a:t>keystore</a:t>
            </a:r>
            <a:r>
              <a:rPr lang="en-US" dirty="0" smtClean="0"/>
              <a:t> … </a:t>
            </a:r>
            <a:r>
              <a:rPr lang="en-US" dirty="0" err="1" smtClean="0"/>
              <a:t>keystore</a:t>
            </a:r>
            <a:r>
              <a:rPr lang="en-US" dirty="0" smtClean="0"/>
              <a:t> …</a:t>
            </a:r>
          </a:p>
          <a:p>
            <a:r>
              <a:rPr lang="en-US" dirty="0" smtClean="0"/>
              <a:t>A big can of worms … its all related with security,</a:t>
            </a:r>
          </a:p>
          <a:p>
            <a:r>
              <a:rPr lang="en-US" dirty="0" smtClean="0"/>
              <a:t>And personally, it makes me sick, but without these</a:t>
            </a:r>
          </a:p>
          <a:p>
            <a:r>
              <a:rPr lang="en-US" dirty="0" smtClean="0"/>
              <a:t>Instructions, it just won’t work</a:t>
            </a:r>
          </a:p>
          <a:p>
            <a:pPr marL="342900" indent="-342900">
              <a:buFont typeface="Arial" pitchFamily="34" charset="0"/>
              <a:buChar char="•"/>
            </a:pPr>
            <a:r>
              <a:rPr lang="en-US" dirty="0" smtClean="0"/>
              <a:t>Anyways: </a:t>
            </a:r>
            <a:r>
              <a:rPr lang="en-US" dirty="0" err="1" smtClean="0"/>
              <a:t>mvn</a:t>
            </a:r>
            <a:r>
              <a:rPr lang="en-US" dirty="0"/>
              <a:t> </a:t>
            </a:r>
            <a:r>
              <a:rPr lang="en-US" dirty="0" smtClean="0"/>
              <a:t>com.zenjava:javafx-maven-plugin:2.0:generate-key-store</a:t>
            </a:r>
          </a:p>
          <a:p>
            <a:pPr marL="342900" indent="-342900">
              <a:buFont typeface="Arial" pitchFamily="34" charset="0"/>
              <a:buChar char="•"/>
            </a:pPr>
            <a:r>
              <a:rPr lang="en-US" dirty="0" smtClean="0"/>
              <a:t>Make sure you have a similar pom.xml </a:t>
            </a:r>
            <a:r>
              <a:rPr lang="en-US" dirty="0" err="1" smtClean="0"/>
              <a:t>config</a:t>
            </a:r>
            <a:r>
              <a:rPr lang="en-US" dirty="0" smtClean="0"/>
              <a:t> to mine for the </a:t>
            </a:r>
            <a:r>
              <a:rPr lang="en-US" dirty="0" err="1" smtClean="0"/>
              <a:t>certXXX</a:t>
            </a:r>
            <a:r>
              <a:rPr lang="en-US" dirty="0" smtClean="0"/>
              <a:t> stuff</a:t>
            </a:r>
          </a:p>
          <a:p>
            <a:pPr marL="342900" indent="-342900">
              <a:buFont typeface="Arial" pitchFamily="34" charset="0"/>
              <a:buChar char="•"/>
            </a:pPr>
            <a:r>
              <a:rPr lang="en-US" dirty="0" smtClean="0"/>
              <a:t>Next, create your </a:t>
            </a:r>
            <a:r>
              <a:rPr lang="en-US" dirty="0" err="1" smtClean="0"/>
              <a:t>webstart</a:t>
            </a:r>
            <a:r>
              <a:rPr lang="en-US" dirty="0" smtClean="0"/>
              <a:t> page:</a:t>
            </a:r>
          </a:p>
          <a:p>
            <a:pPr marL="342900" indent="-342900">
              <a:buFont typeface="Arial" pitchFamily="34" charset="0"/>
              <a:buChar char="•"/>
            </a:pPr>
            <a:r>
              <a:rPr lang="en-US" dirty="0" err="1" smtClean="0"/>
              <a:t>mvn</a:t>
            </a:r>
            <a:r>
              <a:rPr lang="en-US" dirty="0"/>
              <a:t> com.zenjava:javafx-maven-plugin:2.0:web </a:t>
            </a:r>
            <a:endParaRPr lang="en-US" dirty="0" smtClean="0"/>
          </a:p>
          <a:p>
            <a:pPr marL="342900" indent="-342900">
              <a:buFont typeface="Arial" pitchFamily="34" charset="0"/>
              <a:buChar char="•"/>
            </a:pPr>
            <a:r>
              <a:rPr lang="en-US" dirty="0" smtClean="0"/>
              <a:t>Launch the file in your new “showcase” directory</a:t>
            </a:r>
            <a:endParaRPr lang="en-US" dirty="0"/>
          </a:p>
        </p:txBody>
      </p:sp>
    </p:spTree>
    <p:extLst>
      <p:ext uri="{BB962C8B-B14F-4D97-AF65-F5344CB8AC3E}">
        <p14:creationId xmlns:p14="http://schemas.microsoft.com/office/powerpoint/2010/main" val="38566073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(Maven, </a:t>
            </a:r>
            <a:r>
              <a:rPr lang="en-US" dirty="0" err="1" smtClean="0"/>
              <a:t>JavaFx</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76</a:t>
            </a:fld>
            <a:endParaRPr lang="en-CA"/>
          </a:p>
        </p:txBody>
      </p:sp>
      <p:sp>
        <p:nvSpPr>
          <p:cNvPr id="4" name="TextBox 3"/>
          <p:cNvSpPr txBox="1"/>
          <p:nvPr/>
        </p:nvSpPr>
        <p:spPr>
          <a:xfrm>
            <a:off x="1371600" y="1752600"/>
            <a:ext cx="6324600" cy="2308324"/>
          </a:xfrm>
          <a:prstGeom prst="rect">
            <a:avLst/>
          </a:prstGeom>
          <a:noFill/>
        </p:spPr>
        <p:txBody>
          <a:bodyPr wrap="square" rtlCol="0">
            <a:spAutoFit/>
          </a:bodyPr>
          <a:lstStyle/>
          <a:p>
            <a:pPr marL="342900" indent="-342900">
              <a:buFont typeface="Arial" pitchFamily="34" charset="0"/>
              <a:buChar char="•"/>
            </a:pPr>
            <a:r>
              <a:rPr lang="en-US" dirty="0" smtClean="0"/>
              <a:t>Security Errors … yeah, that’s the can of worms I was talking about.  To fix them, see</a:t>
            </a:r>
            <a:r>
              <a:rPr lang="en-US" dirty="0"/>
              <a:t>: </a:t>
            </a:r>
            <a:r>
              <a:rPr lang="en-US" dirty="0">
                <a:hlinkClick r:id="rId2"/>
              </a:rPr>
              <a:t>http://hchan.github.io/comp2613</a:t>
            </a:r>
            <a:r>
              <a:rPr lang="en-US" dirty="0" smtClean="0">
                <a:hlinkClick r:id="rId2"/>
              </a:rPr>
              <a:t>/</a:t>
            </a:r>
            <a:endParaRPr lang="en-US" dirty="0" smtClean="0"/>
          </a:p>
          <a:p>
            <a:pPr marL="342900" indent="-342900">
              <a:buFont typeface="Arial" pitchFamily="34" charset="0"/>
              <a:buChar char="•"/>
            </a:pPr>
            <a:r>
              <a:rPr lang="en-US" dirty="0" smtClean="0"/>
              <a:t>Hey, do you think the above URL is </a:t>
            </a:r>
            <a:r>
              <a:rPr lang="en-US" dirty="0" err="1" smtClean="0"/>
              <a:t>kinda</a:t>
            </a:r>
            <a:r>
              <a:rPr lang="en-US" dirty="0" smtClean="0"/>
              <a:t> neat?  Well, if you do, you’re only 5 steps away from having your own </a:t>
            </a:r>
            <a:r>
              <a:rPr lang="en-US" dirty="0" err="1" smtClean="0"/>
              <a:t>Github</a:t>
            </a:r>
            <a:r>
              <a:rPr lang="en-US" dirty="0" smtClean="0"/>
              <a:t> page</a:t>
            </a:r>
            <a:endParaRPr lang="en-US" dirty="0"/>
          </a:p>
        </p:txBody>
      </p:sp>
    </p:spTree>
    <p:extLst>
      <p:ext uri="{BB962C8B-B14F-4D97-AF65-F5344CB8AC3E}">
        <p14:creationId xmlns:p14="http://schemas.microsoft.com/office/powerpoint/2010/main" val="42437192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77</a:t>
            </a:fld>
            <a:endParaRPr lang="en-CA"/>
          </a:p>
        </p:txBody>
      </p:sp>
      <p:sp>
        <p:nvSpPr>
          <p:cNvPr id="4" name="TextBox 3"/>
          <p:cNvSpPr txBox="1"/>
          <p:nvPr/>
        </p:nvSpPr>
        <p:spPr>
          <a:xfrm>
            <a:off x="1143001" y="2133600"/>
            <a:ext cx="7772400" cy="4524315"/>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https://pages.github.com</a:t>
            </a:r>
            <a:r>
              <a:rPr lang="en-US" dirty="0" smtClean="0">
                <a:hlinkClick r:id="rId2"/>
              </a:rPr>
              <a:t>/</a:t>
            </a:r>
            <a:endParaRPr lang="en-US" dirty="0" smtClean="0"/>
          </a:p>
          <a:p>
            <a:pPr marL="342900" indent="-342900">
              <a:buFont typeface="Arial" pitchFamily="34" charset="0"/>
              <a:buChar char="•"/>
            </a:pPr>
            <a:r>
              <a:rPr lang="en-US" dirty="0" smtClean="0"/>
              <a:t>The Eclipse way:</a:t>
            </a:r>
          </a:p>
          <a:p>
            <a:pPr marL="800100" lvl="1" indent="-342900">
              <a:buFont typeface="Arial" pitchFamily="34" charset="0"/>
              <a:buChar char="•"/>
            </a:pPr>
            <a:r>
              <a:rPr lang="en-US" dirty="0" smtClean="0"/>
              <a:t>Make a new Branch called </a:t>
            </a:r>
            <a:r>
              <a:rPr lang="en-US" dirty="0" err="1" smtClean="0"/>
              <a:t>gh</a:t>
            </a:r>
            <a:r>
              <a:rPr lang="en-US" dirty="0" smtClean="0"/>
              <a:t>-pages</a:t>
            </a:r>
          </a:p>
          <a:p>
            <a:pPr lvl="1"/>
            <a:r>
              <a:rPr lang="en-US" dirty="0" smtClean="0"/>
              <a:t>(Team-&gt;Switch To-&gt;New Branch … </a:t>
            </a:r>
            <a:r>
              <a:rPr lang="en-US" dirty="0" err="1" smtClean="0"/>
              <a:t>gh</a:t>
            </a:r>
            <a:r>
              <a:rPr lang="en-US" dirty="0" smtClean="0"/>
              <a:t>-pages)</a:t>
            </a:r>
          </a:p>
          <a:p>
            <a:pPr marL="800100" lvl="1" indent="-342900">
              <a:buFont typeface="Arial" pitchFamily="34" charset="0"/>
              <a:buChar char="•"/>
            </a:pPr>
            <a:r>
              <a:rPr lang="en-US" dirty="0" smtClean="0"/>
              <a:t>Team-&gt;Merge-&gt;…master… (won’t need</a:t>
            </a:r>
          </a:p>
          <a:p>
            <a:pPr lvl="1"/>
            <a:r>
              <a:rPr lang="en-US" dirty="0" smtClean="0"/>
              <a:t>It the first time </a:t>
            </a:r>
            <a:r>
              <a:rPr lang="en-US" dirty="0" err="1" smtClean="0"/>
              <a:t>tho</a:t>
            </a:r>
            <a:r>
              <a:rPr lang="en-US" dirty="0" smtClean="0"/>
              <a:t>)</a:t>
            </a:r>
          </a:p>
          <a:p>
            <a:pPr marL="800100" lvl="1" indent="-342900">
              <a:buFont typeface="Arial" pitchFamily="34" charset="0"/>
              <a:buChar char="•"/>
            </a:pPr>
            <a:r>
              <a:rPr lang="en-US" dirty="0" smtClean="0"/>
              <a:t>Team-&gt;Push to upstream</a:t>
            </a:r>
          </a:p>
          <a:p>
            <a:pPr marL="800100" lvl="1" indent="-342900">
              <a:buFont typeface="Arial" pitchFamily="34" charset="0"/>
              <a:buChar char="•"/>
            </a:pPr>
            <a:r>
              <a:rPr lang="en-US" dirty="0" smtClean="0"/>
              <a:t>Team-&gt;Switch To-&gt;master</a:t>
            </a:r>
          </a:p>
          <a:p>
            <a:pPr marL="342900" indent="-342900">
              <a:buFont typeface="Arial" pitchFamily="34" charset="0"/>
              <a:buChar char="•"/>
            </a:pPr>
            <a:r>
              <a:rPr lang="en-US" dirty="0" smtClean="0"/>
              <a:t>Wait a few minutes (get a coffee)</a:t>
            </a:r>
          </a:p>
          <a:p>
            <a:pPr marL="342900" indent="-342900">
              <a:buFont typeface="Arial" pitchFamily="34" charset="0"/>
              <a:buChar char="•"/>
            </a:pPr>
            <a:r>
              <a:rPr lang="en-US" dirty="0" smtClean="0"/>
              <a:t>From browser</a:t>
            </a:r>
            <a:r>
              <a:rPr lang="en-US" dirty="0"/>
              <a:t>: http://hchan.github.io/comp2613/showcase/comp2613-0.0.1-SNAPSHOT.html</a:t>
            </a:r>
          </a:p>
        </p:txBody>
      </p:sp>
    </p:spTree>
    <p:extLst>
      <p:ext uri="{BB962C8B-B14F-4D97-AF65-F5344CB8AC3E}">
        <p14:creationId xmlns:p14="http://schemas.microsoft.com/office/powerpoint/2010/main" val="2258541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go wrong?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78</a:t>
            </a:fld>
            <a:endParaRPr lang="en-CA"/>
          </a:p>
        </p:txBody>
      </p:sp>
      <p:sp>
        <p:nvSpPr>
          <p:cNvPr id="4" name="TextBox 3"/>
          <p:cNvSpPr txBox="1"/>
          <p:nvPr/>
        </p:nvSpPr>
        <p:spPr>
          <a:xfrm>
            <a:off x="1371600" y="2057400"/>
            <a:ext cx="7050328" cy="3046988"/>
          </a:xfrm>
          <a:prstGeom prst="rect">
            <a:avLst/>
          </a:prstGeom>
          <a:noFill/>
        </p:spPr>
        <p:txBody>
          <a:bodyPr wrap="none" rtlCol="0">
            <a:spAutoFit/>
          </a:bodyPr>
          <a:lstStyle/>
          <a:p>
            <a:pPr marL="342900" indent="-342900">
              <a:buFont typeface="Arial" pitchFamily="34" charset="0"/>
              <a:buChar char="•"/>
            </a:pPr>
            <a:r>
              <a:rPr lang="en-US" dirty="0" smtClean="0"/>
              <a:t>Lots</a:t>
            </a:r>
          </a:p>
          <a:p>
            <a:pPr marL="342900" indent="-342900">
              <a:buFont typeface="Arial" pitchFamily="34" charset="0"/>
              <a:buChar char="•"/>
            </a:pPr>
            <a:r>
              <a:rPr lang="en-US" dirty="0" smtClean="0"/>
              <a:t>But above everything else, I *HATE* the</a:t>
            </a:r>
          </a:p>
          <a:p>
            <a:r>
              <a:rPr lang="en-US" dirty="0" smtClean="0"/>
              <a:t>Security sandbox that </a:t>
            </a:r>
            <a:r>
              <a:rPr lang="en-US" dirty="0" err="1" smtClean="0"/>
              <a:t>Webstart</a:t>
            </a:r>
            <a:r>
              <a:rPr lang="en-US" dirty="0" smtClean="0"/>
              <a:t> / Applets have</a:t>
            </a:r>
          </a:p>
          <a:p>
            <a:pPr marL="342900" indent="-342900">
              <a:buFont typeface="Arial" pitchFamily="34" charset="0"/>
              <a:buChar char="•"/>
            </a:pPr>
            <a:r>
              <a:rPr lang="en-US" dirty="0" smtClean="0"/>
              <a:t>Recap:</a:t>
            </a:r>
          </a:p>
          <a:p>
            <a:pPr marL="800100" lvl="1" indent="-342900">
              <a:buFont typeface="Arial" pitchFamily="34" charset="0"/>
              <a:buChar char="•"/>
            </a:pPr>
            <a:r>
              <a:rPr lang="en-US" dirty="0" smtClean="0"/>
              <a:t>Lines of Java code I showed you in class</a:t>
            </a:r>
          </a:p>
          <a:p>
            <a:pPr lvl="1"/>
            <a:r>
              <a:rPr lang="en-US" dirty="0" smtClean="0"/>
              <a:t>Today: 0</a:t>
            </a:r>
          </a:p>
          <a:p>
            <a:pPr marL="800100" lvl="1" indent="-342900">
              <a:buFont typeface="Arial" pitchFamily="34" charset="0"/>
              <a:buChar char="•"/>
            </a:pPr>
            <a:r>
              <a:rPr lang="en-US" dirty="0" smtClean="0"/>
              <a:t>Xml lines: quite a few (pom.xml)</a:t>
            </a:r>
          </a:p>
          <a:p>
            <a:pPr marL="800100" lvl="1" indent="-342900">
              <a:buFont typeface="Arial" pitchFamily="34" charset="0"/>
              <a:buChar char="•"/>
            </a:pPr>
            <a:r>
              <a:rPr lang="en-US" dirty="0" smtClean="0"/>
              <a:t>Html lines … well, take a look at (index.html)</a:t>
            </a:r>
            <a:endParaRPr lang="en-US" dirty="0"/>
          </a:p>
        </p:txBody>
      </p:sp>
    </p:spTree>
    <p:extLst>
      <p:ext uri="{BB962C8B-B14F-4D97-AF65-F5344CB8AC3E}">
        <p14:creationId xmlns:p14="http://schemas.microsoft.com/office/powerpoint/2010/main" val="575001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Surprised / confused with </a:t>
            </a:r>
            <a:r>
              <a:rPr lang="en-US" dirty="0" err="1" smtClean="0"/>
              <a:t>git</a:t>
            </a:r>
            <a:r>
              <a:rPr lang="en-US" dirty="0" smtClean="0"/>
              <a:t> branches?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79</a:t>
            </a:fld>
            <a:endParaRPr lang="en-CA"/>
          </a:p>
        </p:txBody>
      </p:sp>
      <p:sp>
        <p:nvSpPr>
          <p:cNvPr id="4" name="TextBox 3"/>
          <p:cNvSpPr txBox="1"/>
          <p:nvPr/>
        </p:nvSpPr>
        <p:spPr>
          <a:xfrm>
            <a:off x="685800" y="2474536"/>
            <a:ext cx="8334333" cy="4154984"/>
          </a:xfrm>
          <a:prstGeom prst="rect">
            <a:avLst/>
          </a:prstGeom>
          <a:noFill/>
        </p:spPr>
        <p:txBody>
          <a:bodyPr wrap="none" rtlCol="0">
            <a:spAutoFit/>
          </a:bodyPr>
          <a:lstStyle/>
          <a:p>
            <a:pPr marL="342900" indent="-342900">
              <a:buFont typeface="Arial" pitchFamily="34" charset="0"/>
              <a:buChar char="•"/>
            </a:pPr>
            <a:r>
              <a:rPr lang="en-US" dirty="0" smtClean="0"/>
              <a:t>For some (may most … all?), this may be</a:t>
            </a:r>
          </a:p>
          <a:p>
            <a:r>
              <a:rPr lang="en-US" dirty="0" smtClean="0"/>
              <a:t>The first time you are using Source Code Management</a:t>
            </a:r>
          </a:p>
          <a:p>
            <a:r>
              <a:rPr lang="en-US" dirty="0" smtClean="0"/>
              <a:t>And branches.  Google </a:t>
            </a:r>
            <a:r>
              <a:rPr lang="en-US" dirty="0" err="1" smtClean="0"/>
              <a:t>git</a:t>
            </a:r>
            <a:r>
              <a:rPr lang="en-US" dirty="0" smtClean="0"/>
              <a:t> branches it if you want </a:t>
            </a:r>
          </a:p>
          <a:p>
            <a:r>
              <a:rPr lang="en-US" dirty="0" smtClean="0"/>
              <a:t>… its pretty cool.</a:t>
            </a:r>
          </a:p>
          <a:p>
            <a:pPr marL="342900" indent="-342900">
              <a:buFont typeface="Arial" pitchFamily="34" charset="0"/>
              <a:buChar char="•"/>
            </a:pPr>
            <a:r>
              <a:rPr lang="en-US" dirty="0" smtClean="0"/>
              <a:t>Be patient … if anything, this is a skill (SCM/branches)</a:t>
            </a:r>
          </a:p>
          <a:p>
            <a:r>
              <a:rPr lang="en-US" dirty="0" smtClean="0"/>
              <a:t>that can and will be used by large and small organizations.  </a:t>
            </a:r>
          </a:p>
          <a:p>
            <a:r>
              <a:rPr lang="en-US" dirty="0" smtClean="0"/>
              <a:t>Learn it well.</a:t>
            </a:r>
          </a:p>
          <a:p>
            <a:r>
              <a:rPr lang="en-US" dirty="0" smtClean="0"/>
              <a:t>Other SCMs include Mercurial, Subversion, Perforce</a:t>
            </a:r>
          </a:p>
          <a:p>
            <a:pPr marL="342900" indent="-342900">
              <a:buFont typeface="Arial" pitchFamily="34" charset="0"/>
              <a:buChar char="•"/>
            </a:pPr>
            <a:r>
              <a:rPr lang="en-US" dirty="0" err="1" smtClean="0"/>
              <a:t>Github’s</a:t>
            </a:r>
            <a:r>
              <a:rPr lang="en-US" dirty="0" smtClean="0"/>
              <a:t> special branch of </a:t>
            </a:r>
            <a:r>
              <a:rPr lang="en-US" dirty="0" err="1" smtClean="0"/>
              <a:t>gh</a:t>
            </a:r>
            <a:r>
              <a:rPr lang="en-US" dirty="0" smtClean="0"/>
              <a:t>-pages, just gave you</a:t>
            </a:r>
          </a:p>
          <a:p>
            <a:r>
              <a:rPr lang="en-US" dirty="0" smtClean="0"/>
              <a:t>The bonus of a web project page ;)</a:t>
            </a:r>
          </a:p>
          <a:p>
            <a:pPr marL="342900" indent="-342900">
              <a:buFont typeface="Arial" pitchFamily="34" charset="0"/>
              <a:buChar char="•"/>
            </a:pPr>
            <a:r>
              <a:rPr lang="en-US" dirty="0" smtClean="0"/>
              <a:t>Open-source FTW (For The Win)!</a:t>
            </a:r>
            <a:endParaRPr lang="en-US" dirty="0"/>
          </a:p>
        </p:txBody>
      </p:sp>
    </p:spTree>
    <p:extLst>
      <p:ext uri="{BB962C8B-B14F-4D97-AF65-F5344CB8AC3E}">
        <p14:creationId xmlns:p14="http://schemas.microsoft.com/office/powerpoint/2010/main" val="3312461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80</a:t>
            </a:fld>
            <a:endParaRPr lang="en-CA"/>
          </a:p>
        </p:txBody>
      </p:sp>
      <p:sp>
        <p:nvSpPr>
          <p:cNvPr id="4" name="TextBox 3"/>
          <p:cNvSpPr txBox="1"/>
          <p:nvPr/>
        </p:nvSpPr>
        <p:spPr>
          <a:xfrm>
            <a:off x="1066800" y="2133600"/>
            <a:ext cx="5962723" cy="830997"/>
          </a:xfrm>
          <a:prstGeom prst="rect">
            <a:avLst/>
          </a:prstGeom>
          <a:noFill/>
        </p:spPr>
        <p:txBody>
          <a:bodyPr wrap="none" rtlCol="0">
            <a:spAutoFit/>
          </a:bodyPr>
          <a:lstStyle/>
          <a:p>
            <a:r>
              <a:rPr lang="en-US" dirty="0" smtClean="0"/>
              <a:t>Assignment 8</a:t>
            </a:r>
          </a:p>
          <a:p>
            <a:r>
              <a:rPr lang="en-US" dirty="0" smtClean="0"/>
              <a:t>Read up on </a:t>
            </a:r>
            <a:r>
              <a:rPr lang="en-US" dirty="0" err="1" smtClean="0"/>
              <a:t>Github</a:t>
            </a:r>
            <a:r>
              <a:rPr lang="en-US" dirty="0" smtClean="0"/>
              <a:t>/Maven/Java Web Start</a:t>
            </a:r>
            <a:endParaRPr lang="en-US" dirty="0"/>
          </a:p>
        </p:txBody>
      </p:sp>
    </p:spTree>
    <p:extLst>
      <p:ext uri="{BB962C8B-B14F-4D97-AF65-F5344CB8AC3E}">
        <p14:creationId xmlns:p14="http://schemas.microsoft.com/office/powerpoint/2010/main" val="5676773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81</a:t>
            </a:fld>
            <a:endParaRPr lang="en-CA"/>
          </a:p>
        </p:txBody>
      </p:sp>
      <p:sp>
        <p:nvSpPr>
          <p:cNvPr id="4" name="TextBox 3"/>
          <p:cNvSpPr txBox="1"/>
          <p:nvPr/>
        </p:nvSpPr>
        <p:spPr>
          <a:xfrm>
            <a:off x="1828800" y="2362200"/>
            <a:ext cx="1588897" cy="461665"/>
          </a:xfrm>
          <a:prstGeom prst="rect">
            <a:avLst/>
          </a:prstGeom>
          <a:noFill/>
        </p:spPr>
        <p:txBody>
          <a:bodyPr wrap="none" rtlCol="0">
            <a:spAutoFit/>
          </a:bodyPr>
          <a:lstStyle/>
          <a:p>
            <a:r>
              <a:rPr lang="en-US" dirty="0" smtClean="0"/>
              <a:t>See demo</a:t>
            </a:r>
            <a:endParaRPr lang="en-US" dirty="0"/>
          </a:p>
        </p:txBody>
      </p:sp>
    </p:spTree>
    <p:extLst>
      <p:ext uri="{BB962C8B-B14F-4D97-AF65-F5344CB8AC3E}">
        <p14:creationId xmlns:p14="http://schemas.microsoft.com/office/powerpoint/2010/main" val="14303429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82</a:t>
            </a:fld>
            <a:endParaRPr lang="en-CA"/>
          </a:p>
        </p:txBody>
      </p:sp>
      <p:sp>
        <p:nvSpPr>
          <p:cNvPr id="4" name="TextBox 3"/>
          <p:cNvSpPr txBox="1"/>
          <p:nvPr/>
        </p:nvSpPr>
        <p:spPr>
          <a:xfrm>
            <a:off x="1676400" y="2286000"/>
            <a:ext cx="4753224" cy="830997"/>
          </a:xfrm>
          <a:prstGeom prst="rect">
            <a:avLst/>
          </a:prstGeom>
          <a:noFill/>
        </p:spPr>
        <p:txBody>
          <a:bodyPr wrap="none" rtlCol="0">
            <a:spAutoFit/>
          </a:bodyPr>
          <a:lstStyle/>
          <a:p>
            <a:r>
              <a:rPr lang="en-US" dirty="0" smtClean="0"/>
              <a:t>3 guesses on what the work is? ;)</a:t>
            </a:r>
          </a:p>
          <a:p>
            <a:r>
              <a:rPr lang="en-US" dirty="0" smtClean="0"/>
              <a:t>Assignment9</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83</a:t>
            </a:fld>
            <a:endParaRPr lang="en-CA"/>
          </a:p>
        </p:txBody>
      </p:sp>
      <p:sp>
        <p:nvSpPr>
          <p:cNvPr id="4" name="TextBox 3"/>
          <p:cNvSpPr txBox="1"/>
          <p:nvPr/>
        </p:nvSpPr>
        <p:spPr>
          <a:xfrm>
            <a:off x="1447800" y="2438400"/>
            <a:ext cx="6260047" cy="1569660"/>
          </a:xfrm>
          <a:prstGeom prst="rect">
            <a:avLst/>
          </a:prstGeom>
          <a:noFill/>
        </p:spPr>
        <p:txBody>
          <a:bodyPr wrap="none" rtlCol="0">
            <a:spAutoFit/>
          </a:bodyPr>
          <a:lstStyle/>
          <a:p>
            <a:r>
              <a:rPr lang="en-US" dirty="0" smtClean="0"/>
              <a:t>Model View Controller</a:t>
            </a:r>
          </a:p>
          <a:p>
            <a:r>
              <a:rPr lang="en-US" dirty="0" smtClean="0"/>
              <a:t>You used it already.</a:t>
            </a:r>
          </a:p>
          <a:p>
            <a:r>
              <a:rPr lang="en-US" dirty="0" err="1" smtClean="0"/>
              <a:t>JavaFx</a:t>
            </a:r>
            <a:r>
              <a:rPr lang="en-US" dirty="0" smtClean="0"/>
              <a:t> + DB is prime example of MVC</a:t>
            </a:r>
          </a:p>
          <a:p>
            <a:r>
              <a:rPr lang="en-US" dirty="0" smtClean="0"/>
              <a:t>Spend rest of class making your app clean ;)</a:t>
            </a:r>
            <a:endParaRPr lang="en-US" dirty="0"/>
          </a:p>
        </p:txBody>
      </p:sp>
    </p:spTree>
    <p:extLst>
      <p:ext uri="{BB962C8B-B14F-4D97-AF65-F5344CB8AC3E}">
        <p14:creationId xmlns:p14="http://schemas.microsoft.com/office/powerpoint/2010/main" val="192149683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84</a:t>
            </a:fld>
            <a:endParaRPr lang="en-CA"/>
          </a:p>
        </p:txBody>
      </p:sp>
      <p:sp>
        <p:nvSpPr>
          <p:cNvPr id="4" name="TextBox 3"/>
          <p:cNvSpPr txBox="1"/>
          <p:nvPr/>
        </p:nvSpPr>
        <p:spPr>
          <a:xfrm>
            <a:off x="1371600" y="2209800"/>
            <a:ext cx="2222083" cy="461665"/>
          </a:xfrm>
          <a:prstGeom prst="rect">
            <a:avLst/>
          </a:prstGeom>
          <a:noFill/>
        </p:spPr>
        <p:txBody>
          <a:bodyPr wrap="none" rtlCol="0">
            <a:spAutoFit/>
          </a:bodyPr>
          <a:lstStyle/>
          <a:p>
            <a:r>
              <a:rPr lang="en-US" dirty="0" smtClean="0"/>
              <a:t>Assignment 10</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85</a:t>
            </a:fld>
            <a:endParaRPr lang="en-CA"/>
          </a:p>
        </p:txBody>
      </p:sp>
      <p:sp>
        <p:nvSpPr>
          <p:cNvPr id="4" name="TextBox 3"/>
          <p:cNvSpPr txBox="1"/>
          <p:nvPr/>
        </p:nvSpPr>
        <p:spPr>
          <a:xfrm>
            <a:off x="1524000" y="2133600"/>
            <a:ext cx="6014403" cy="1569660"/>
          </a:xfrm>
          <a:prstGeom prst="rect">
            <a:avLst/>
          </a:prstGeom>
          <a:noFill/>
        </p:spPr>
        <p:txBody>
          <a:bodyPr wrap="none" rtlCol="0">
            <a:spAutoFit/>
          </a:bodyPr>
          <a:lstStyle/>
          <a:p>
            <a:r>
              <a:rPr lang="en-US" dirty="0" smtClean="0"/>
              <a:t>See </a:t>
            </a:r>
            <a:r>
              <a:rPr lang="en-US" dirty="0" err="1" smtClean="0"/>
              <a:t>HttpUtils</a:t>
            </a:r>
            <a:endParaRPr lang="en-US" dirty="0" smtClean="0"/>
          </a:p>
          <a:p>
            <a:r>
              <a:rPr lang="en-US" dirty="0" smtClean="0"/>
              <a:t>Final will not cover this.</a:t>
            </a:r>
          </a:p>
          <a:p>
            <a:r>
              <a:rPr lang="en-US" dirty="0" smtClean="0"/>
              <a:t>Just nice to know and a light subject</a:t>
            </a:r>
          </a:p>
          <a:p>
            <a:r>
              <a:rPr lang="en-US" dirty="0" smtClean="0"/>
              <a:t>Most importantly, work on your assignment</a:t>
            </a:r>
            <a:endParaRPr lang="en-US" dirty="0"/>
          </a:p>
        </p:txBody>
      </p:sp>
    </p:spTree>
    <p:extLst>
      <p:ext uri="{BB962C8B-B14F-4D97-AF65-F5344CB8AC3E}">
        <p14:creationId xmlns:p14="http://schemas.microsoft.com/office/powerpoint/2010/main" val="30913681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86</a:t>
            </a:fld>
            <a:endParaRPr lang="en-CA"/>
          </a:p>
        </p:txBody>
      </p:sp>
      <p:sp>
        <p:nvSpPr>
          <p:cNvPr id="4" name="TextBox 3"/>
          <p:cNvSpPr txBox="1"/>
          <p:nvPr/>
        </p:nvSpPr>
        <p:spPr>
          <a:xfrm>
            <a:off x="1828800" y="1752600"/>
            <a:ext cx="6296917" cy="1938992"/>
          </a:xfrm>
          <a:prstGeom prst="rect">
            <a:avLst/>
          </a:prstGeom>
          <a:noFill/>
        </p:spPr>
        <p:txBody>
          <a:bodyPr wrap="none" rtlCol="0">
            <a:spAutoFit/>
          </a:bodyPr>
          <a:lstStyle/>
          <a:p>
            <a:r>
              <a:rPr lang="en-US" dirty="0" smtClean="0"/>
              <a:t>You guessed it Assignment11</a:t>
            </a:r>
          </a:p>
          <a:p>
            <a:r>
              <a:rPr lang="en-US" dirty="0" smtClean="0"/>
              <a:t>Hint for Final</a:t>
            </a:r>
          </a:p>
          <a:p>
            <a:r>
              <a:rPr lang="en-US" dirty="0" smtClean="0"/>
              <a:t>What can go wrong with your application</a:t>
            </a:r>
          </a:p>
          <a:p>
            <a:r>
              <a:rPr lang="en-US" dirty="0" smtClean="0"/>
              <a:t>When you demo it?  How should you handle,</a:t>
            </a:r>
          </a:p>
          <a:p>
            <a:r>
              <a:rPr lang="en-US" dirty="0" smtClean="0"/>
              <a:t>Fallback on what?</a:t>
            </a:r>
          </a:p>
        </p:txBody>
      </p:sp>
    </p:spTree>
    <p:extLst>
      <p:ext uri="{BB962C8B-B14F-4D97-AF65-F5344CB8AC3E}">
        <p14:creationId xmlns:p14="http://schemas.microsoft.com/office/powerpoint/2010/main" val="36694410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for thought…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87</a:t>
            </a:fld>
            <a:endParaRPr lang="en-CA"/>
          </a:p>
        </p:txBody>
      </p:sp>
      <p:sp>
        <p:nvSpPr>
          <p:cNvPr id="4" name="TextBox 3"/>
          <p:cNvSpPr txBox="1"/>
          <p:nvPr/>
        </p:nvSpPr>
        <p:spPr>
          <a:xfrm>
            <a:off x="1371600" y="1828800"/>
            <a:ext cx="4831772" cy="1938992"/>
          </a:xfrm>
          <a:prstGeom prst="rect">
            <a:avLst/>
          </a:prstGeom>
          <a:noFill/>
        </p:spPr>
        <p:txBody>
          <a:bodyPr wrap="none" rtlCol="0">
            <a:spAutoFit/>
          </a:bodyPr>
          <a:lstStyle/>
          <a:p>
            <a:pPr marL="342900" indent="-342900">
              <a:buFont typeface="Arial" pitchFamily="34" charset="0"/>
              <a:buChar char="•"/>
            </a:pPr>
            <a:r>
              <a:rPr lang="en-US" dirty="0" smtClean="0"/>
              <a:t>Maybe after this course …</a:t>
            </a:r>
          </a:p>
          <a:p>
            <a:pPr marL="342900" indent="-342900">
              <a:buFont typeface="Arial" pitchFamily="34" charset="0"/>
              <a:buChar char="•"/>
            </a:pPr>
            <a:r>
              <a:rPr lang="en-US" dirty="0" smtClean="0"/>
              <a:t>I REALLY hate Java…</a:t>
            </a:r>
          </a:p>
          <a:p>
            <a:pPr marL="342900" indent="-342900">
              <a:buFont typeface="Arial" pitchFamily="34" charset="0"/>
              <a:buChar char="•"/>
            </a:pPr>
            <a:r>
              <a:rPr lang="en-US" dirty="0" smtClean="0"/>
              <a:t>Or I REALLY love it</a:t>
            </a:r>
          </a:p>
          <a:p>
            <a:pPr marL="342900" indent="-342900">
              <a:buFont typeface="Arial" pitchFamily="34" charset="0"/>
              <a:buChar char="•"/>
            </a:pPr>
            <a:r>
              <a:rPr lang="en-US" dirty="0" smtClean="0"/>
              <a:t>But was that all you learned?</a:t>
            </a:r>
          </a:p>
          <a:p>
            <a:pPr marL="342900" indent="-342900">
              <a:buFont typeface="Arial" pitchFamily="34" charset="0"/>
              <a:buChar char="•"/>
            </a:pPr>
            <a:r>
              <a:rPr lang="en-US" dirty="0" smtClean="0"/>
              <a:t>I had a hidden agenda all along</a:t>
            </a:r>
            <a:endParaRPr lang="en-US" dirty="0"/>
          </a:p>
        </p:txBody>
      </p:sp>
    </p:spTree>
    <p:extLst>
      <p:ext uri="{BB962C8B-B14F-4D97-AF65-F5344CB8AC3E}">
        <p14:creationId xmlns:p14="http://schemas.microsoft.com/office/powerpoint/2010/main" val="56837292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what else did we learn?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88</a:t>
            </a:fld>
            <a:endParaRPr lang="en-CA"/>
          </a:p>
        </p:txBody>
      </p:sp>
      <p:sp>
        <p:nvSpPr>
          <p:cNvPr id="4" name="TextBox 3"/>
          <p:cNvSpPr txBox="1"/>
          <p:nvPr/>
        </p:nvSpPr>
        <p:spPr>
          <a:xfrm>
            <a:off x="1447800" y="1905000"/>
            <a:ext cx="7124066" cy="1938992"/>
          </a:xfrm>
          <a:prstGeom prst="rect">
            <a:avLst/>
          </a:prstGeom>
          <a:noFill/>
        </p:spPr>
        <p:txBody>
          <a:bodyPr wrap="none" rtlCol="0">
            <a:spAutoFit/>
          </a:bodyPr>
          <a:lstStyle/>
          <a:p>
            <a:pPr marL="342900" indent="-342900">
              <a:buFont typeface="Arial" pitchFamily="34" charset="0"/>
              <a:buChar char="•"/>
            </a:pPr>
            <a:r>
              <a:rPr lang="en-US" dirty="0" smtClean="0"/>
              <a:t>Maven – although Maven is specific</a:t>
            </a:r>
          </a:p>
          <a:p>
            <a:pPr marL="342900" indent="-342900">
              <a:buFont typeface="Arial" pitchFamily="34" charset="0"/>
              <a:buChar char="•"/>
            </a:pPr>
            <a:r>
              <a:rPr lang="en-US" dirty="0" smtClean="0"/>
              <a:t>To java, the concept is universal.  Have</a:t>
            </a:r>
          </a:p>
          <a:p>
            <a:pPr marL="342900" indent="-342900">
              <a:buFont typeface="Arial" pitchFamily="34" charset="0"/>
              <a:buChar char="•"/>
            </a:pPr>
            <a:r>
              <a:rPr lang="en-US" dirty="0" smtClean="0"/>
              <a:t>A repository of libraries somewhere and</a:t>
            </a:r>
          </a:p>
          <a:p>
            <a:pPr marL="342900" indent="-342900">
              <a:buFont typeface="Arial" pitchFamily="34" charset="0"/>
              <a:buChar char="•"/>
            </a:pPr>
            <a:r>
              <a:rPr lang="en-US" dirty="0" smtClean="0"/>
              <a:t>Let a tool download them with their </a:t>
            </a:r>
            <a:r>
              <a:rPr lang="en-US" dirty="0" err="1" smtClean="0"/>
              <a:t>dependecies</a:t>
            </a:r>
            <a:endParaRPr lang="en-US" dirty="0" smtClean="0"/>
          </a:p>
          <a:p>
            <a:pPr marL="342900" indent="-342900">
              <a:buFont typeface="Arial" pitchFamily="34" charset="0"/>
              <a:buChar char="•"/>
            </a:pPr>
            <a:r>
              <a:rPr lang="en-US" dirty="0" smtClean="0"/>
              <a:t>And help you build artifacts</a:t>
            </a:r>
            <a:endParaRPr lang="en-US" dirty="0"/>
          </a:p>
        </p:txBody>
      </p:sp>
    </p:spTree>
    <p:extLst>
      <p:ext uri="{BB962C8B-B14F-4D97-AF65-F5344CB8AC3E}">
        <p14:creationId xmlns:p14="http://schemas.microsoft.com/office/powerpoint/2010/main" val="340450917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Github</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89</a:t>
            </a:fld>
            <a:endParaRPr lang="en-CA"/>
          </a:p>
        </p:txBody>
      </p:sp>
      <p:sp>
        <p:nvSpPr>
          <p:cNvPr id="4" name="TextBox 3"/>
          <p:cNvSpPr txBox="1"/>
          <p:nvPr/>
        </p:nvSpPr>
        <p:spPr>
          <a:xfrm>
            <a:off x="1143000" y="2209800"/>
            <a:ext cx="7837402" cy="4154984"/>
          </a:xfrm>
          <a:prstGeom prst="rect">
            <a:avLst/>
          </a:prstGeom>
          <a:noFill/>
        </p:spPr>
        <p:txBody>
          <a:bodyPr wrap="none" rtlCol="0">
            <a:spAutoFit/>
          </a:bodyPr>
          <a:lstStyle/>
          <a:p>
            <a:pPr marL="342900" indent="-342900">
              <a:buFont typeface="Arial" pitchFamily="34" charset="0"/>
              <a:buChar char="•"/>
            </a:pPr>
            <a:r>
              <a:rPr lang="en-US" dirty="0" smtClean="0"/>
              <a:t>I strongly recommend you use </a:t>
            </a:r>
            <a:r>
              <a:rPr lang="en-US" dirty="0" err="1" smtClean="0"/>
              <a:t>Git</a:t>
            </a:r>
            <a:r>
              <a:rPr lang="en-US" dirty="0" smtClean="0"/>
              <a:t> for your</a:t>
            </a:r>
          </a:p>
          <a:p>
            <a:r>
              <a:rPr lang="en-US" dirty="0" smtClean="0"/>
              <a:t>Other courses or personal projects or work.  Revision</a:t>
            </a:r>
          </a:p>
          <a:p>
            <a:r>
              <a:rPr lang="en-US" dirty="0"/>
              <a:t>m</a:t>
            </a:r>
            <a:r>
              <a:rPr lang="en-US" dirty="0" smtClean="0"/>
              <a:t>anagement is crucial in software engineering.  Without</a:t>
            </a:r>
          </a:p>
          <a:p>
            <a:r>
              <a:rPr lang="en-US" dirty="0" err="1" smtClean="0"/>
              <a:t>Git</a:t>
            </a:r>
            <a:r>
              <a:rPr lang="en-US" dirty="0" smtClean="0"/>
              <a:t>, how else would you go back to a previous revision</a:t>
            </a:r>
          </a:p>
          <a:p>
            <a:pPr marL="342900" indent="-342900">
              <a:buFont typeface="Arial" pitchFamily="34" charset="0"/>
              <a:buChar char="•"/>
            </a:pPr>
            <a:r>
              <a:rPr lang="en-US" dirty="0" err="1" smtClean="0"/>
              <a:t>GitHub</a:t>
            </a:r>
            <a:r>
              <a:rPr lang="en-US" dirty="0" smtClean="0"/>
              <a:t> and </a:t>
            </a:r>
            <a:r>
              <a:rPr lang="en-US" dirty="0" err="1" smtClean="0"/>
              <a:t>GitHub</a:t>
            </a:r>
            <a:r>
              <a:rPr lang="en-US" dirty="0" smtClean="0"/>
              <a:t> pages ties you into the open</a:t>
            </a:r>
          </a:p>
          <a:p>
            <a:r>
              <a:rPr lang="en-US" dirty="0" smtClean="0"/>
              <a:t>Source community.  Open source is good.  You now</a:t>
            </a:r>
          </a:p>
          <a:p>
            <a:r>
              <a:rPr lang="en-US" dirty="0" smtClean="0"/>
              <a:t>Have an open source project on </a:t>
            </a:r>
            <a:r>
              <a:rPr lang="en-US" dirty="0" err="1" smtClean="0"/>
              <a:t>GitHub</a:t>
            </a:r>
            <a:r>
              <a:rPr lang="en-US" dirty="0" smtClean="0"/>
              <a:t>.  Congrats.</a:t>
            </a:r>
          </a:p>
          <a:p>
            <a:r>
              <a:rPr lang="en-US" dirty="0" smtClean="0"/>
              <a:t>If you never created a homepage before, well, use</a:t>
            </a:r>
          </a:p>
          <a:p>
            <a:r>
              <a:rPr lang="en-US" dirty="0" err="1" smtClean="0"/>
              <a:t>GitHub</a:t>
            </a:r>
            <a:r>
              <a:rPr lang="en-US" dirty="0" smtClean="0"/>
              <a:t> pages.  Great for letting employers see your</a:t>
            </a:r>
          </a:p>
          <a:p>
            <a:r>
              <a:rPr lang="en-US" dirty="0" smtClean="0"/>
              <a:t>Project and let them see your coding style too!  Again,</a:t>
            </a:r>
          </a:p>
          <a:p>
            <a:r>
              <a:rPr lang="en-US" dirty="0" smtClean="0"/>
              <a:t>NOT java specific.</a:t>
            </a:r>
          </a:p>
        </p:txBody>
      </p:sp>
    </p:spTree>
    <p:extLst>
      <p:ext uri="{BB962C8B-B14F-4D97-AF65-F5344CB8AC3E}">
        <p14:creationId xmlns:p14="http://schemas.microsoft.com/office/powerpoint/2010/main" val="3442297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524000" y="1524000"/>
            <a:ext cx="6172200" cy="5181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smtClean="0"/>
              <a:t>Why Java?</a:t>
            </a:r>
            <a:endParaRPr lang="en-US" dirty="0"/>
          </a:p>
        </p:txBody>
      </p:sp>
      <p:sp>
        <p:nvSpPr>
          <p:cNvPr id="5" name="Slide Number Placeholder 4"/>
          <p:cNvSpPr>
            <a:spLocks noGrp="1"/>
          </p:cNvSpPr>
          <p:nvPr>
            <p:ph type="sldNum" sz="quarter" idx="12"/>
          </p:nvPr>
        </p:nvSpPr>
        <p:spPr/>
        <p:txBody>
          <a:bodyPr/>
          <a:lstStyle/>
          <a:p>
            <a:pPr>
              <a:defRPr/>
            </a:pPr>
            <a:fld id="{3519BF3B-A1A0-EA47-A3DA-AD2B38F4FE20}" type="slidenum">
              <a:rPr lang="en-US" smtClean="0"/>
              <a:pPr>
                <a:defRPr/>
              </a:pPr>
              <a:t>9</a:t>
            </a:fld>
            <a:endParaRPr lang="en-US"/>
          </a:p>
        </p:txBody>
      </p:sp>
      <p:pic>
        <p:nvPicPr>
          <p:cNvPr id="8" name="Picture 7"/>
          <p:cNvPicPr>
            <a:picLocks noChangeAspect="1"/>
          </p:cNvPicPr>
          <p:nvPr/>
        </p:nvPicPr>
        <p:blipFill>
          <a:blip r:embed="rId2" cstate="print"/>
          <a:stretch>
            <a:fillRect/>
          </a:stretch>
        </p:blipFill>
        <p:spPr>
          <a:xfrm>
            <a:off x="2057400" y="1524000"/>
            <a:ext cx="5105400" cy="4991313"/>
          </a:xfrm>
          <a:prstGeom prst="rect">
            <a:avLst/>
          </a:prstGeom>
        </p:spPr>
      </p:pic>
    </p:spTree>
    <p:extLst>
      <p:ext uri="{BB962C8B-B14F-4D97-AF65-F5344CB8AC3E}">
        <p14:creationId xmlns:p14="http://schemas.microsoft.com/office/powerpoint/2010/main" val="185742934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90</a:t>
            </a:fld>
            <a:endParaRPr lang="en-CA"/>
          </a:p>
        </p:txBody>
      </p:sp>
      <p:sp>
        <p:nvSpPr>
          <p:cNvPr id="4" name="TextBox 3"/>
          <p:cNvSpPr txBox="1"/>
          <p:nvPr/>
        </p:nvSpPr>
        <p:spPr>
          <a:xfrm>
            <a:off x="1371600" y="2286000"/>
            <a:ext cx="7117333" cy="1569660"/>
          </a:xfrm>
          <a:prstGeom prst="rect">
            <a:avLst/>
          </a:prstGeom>
          <a:noFill/>
        </p:spPr>
        <p:txBody>
          <a:bodyPr wrap="none" rtlCol="0">
            <a:spAutoFit/>
          </a:bodyPr>
          <a:lstStyle/>
          <a:p>
            <a:pPr marL="342900" indent="-342900">
              <a:buFont typeface="Arial" pitchFamily="34" charset="0"/>
              <a:buChar char="•"/>
            </a:pPr>
            <a:r>
              <a:rPr lang="en-US" dirty="0" smtClean="0"/>
              <a:t>Hopefully, you learned a few design patterns</a:t>
            </a:r>
          </a:p>
          <a:p>
            <a:pPr marL="342900" indent="-342900">
              <a:buFont typeface="Arial" pitchFamily="34" charset="0"/>
              <a:buChar char="•"/>
            </a:pPr>
            <a:r>
              <a:rPr lang="en-US" dirty="0" smtClean="0"/>
              <a:t>Like MVC.  In later courses, you’ll learn MVP,</a:t>
            </a:r>
          </a:p>
          <a:p>
            <a:pPr marL="342900" indent="-342900">
              <a:buFont typeface="Arial" pitchFamily="34" charset="0"/>
              <a:buChar char="•"/>
            </a:pPr>
            <a:r>
              <a:rPr lang="en-US" dirty="0" smtClean="0"/>
              <a:t>MVVM, and MVW.   Again design patterns aren’t</a:t>
            </a:r>
          </a:p>
          <a:p>
            <a:pPr marL="342900" indent="-342900">
              <a:buFont typeface="Arial" pitchFamily="34" charset="0"/>
              <a:buChar char="•"/>
            </a:pPr>
            <a:r>
              <a:rPr lang="en-US" dirty="0" smtClean="0"/>
              <a:t>Specific to Java</a:t>
            </a:r>
            <a:endParaRPr lang="en-US" dirty="0"/>
          </a:p>
        </p:txBody>
      </p:sp>
    </p:spTree>
    <p:extLst>
      <p:ext uri="{BB962C8B-B14F-4D97-AF65-F5344CB8AC3E}">
        <p14:creationId xmlns:p14="http://schemas.microsoft.com/office/powerpoint/2010/main" val="18837580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neighbor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91</a:t>
            </a:fld>
            <a:endParaRPr lang="en-CA"/>
          </a:p>
        </p:txBody>
      </p:sp>
      <p:sp>
        <p:nvSpPr>
          <p:cNvPr id="4" name="TextBox 3"/>
          <p:cNvSpPr txBox="1"/>
          <p:nvPr/>
        </p:nvSpPr>
        <p:spPr>
          <a:xfrm>
            <a:off x="1447800" y="2362200"/>
            <a:ext cx="6694461" cy="2308324"/>
          </a:xfrm>
          <a:prstGeom prst="rect">
            <a:avLst/>
          </a:prstGeom>
          <a:noFill/>
        </p:spPr>
        <p:txBody>
          <a:bodyPr wrap="none" rtlCol="0">
            <a:spAutoFit/>
          </a:bodyPr>
          <a:lstStyle/>
          <a:p>
            <a:pPr marL="342900" indent="-342900">
              <a:buFont typeface="Arial" pitchFamily="34" charset="0"/>
              <a:buChar char="•"/>
            </a:pPr>
            <a:r>
              <a:rPr lang="en-US" dirty="0" smtClean="0"/>
              <a:t>I really tried to create an atmosphere</a:t>
            </a:r>
          </a:p>
          <a:p>
            <a:r>
              <a:rPr lang="en-US" dirty="0" smtClean="0"/>
              <a:t>Where I *only* did 50% of the talking</a:t>
            </a:r>
          </a:p>
          <a:p>
            <a:pPr marL="342900" indent="-342900">
              <a:buFont typeface="Arial" pitchFamily="34" charset="0"/>
              <a:buChar char="•"/>
            </a:pPr>
            <a:r>
              <a:rPr lang="en-US" dirty="0" smtClean="0"/>
              <a:t>Really hoped that you got to know the people</a:t>
            </a:r>
          </a:p>
          <a:p>
            <a:r>
              <a:rPr lang="en-US" dirty="0" smtClean="0"/>
              <a:t>Sitting around you.  Exchange phone numbers,</a:t>
            </a:r>
          </a:p>
          <a:p>
            <a:r>
              <a:rPr lang="en-US" dirty="0" smtClean="0"/>
              <a:t>Emails with them.</a:t>
            </a:r>
          </a:p>
          <a:p>
            <a:r>
              <a:rPr lang="en-US" dirty="0" smtClean="0"/>
              <a:t>Programs come and go.  Friends are forever</a:t>
            </a:r>
          </a:p>
        </p:txBody>
      </p:sp>
    </p:spTree>
    <p:extLst>
      <p:ext uri="{BB962C8B-B14F-4D97-AF65-F5344CB8AC3E}">
        <p14:creationId xmlns:p14="http://schemas.microsoft.com/office/powerpoint/2010/main" val="360721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most of all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92</a:t>
            </a:fld>
            <a:endParaRPr lang="en-CA"/>
          </a:p>
        </p:txBody>
      </p:sp>
      <p:sp>
        <p:nvSpPr>
          <p:cNvPr id="4" name="TextBox 3"/>
          <p:cNvSpPr txBox="1"/>
          <p:nvPr/>
        </p:nvSpPr>
        <p:spPr>
          <a:xfrm>
            <a:off x="1447800" y="2057400"/>
            <a:ext cx="7111242" cy="3416320"/>
          </a:xfrm>
          <a:prstGeom prst="rect">
            <a:avLst/>
          </a:prstGeom>
          <a:noFill/>
        </p:spPr>
        <p:txBody>
          <a:bodyPr wrap="none" rtlCol="0">
            <a:spAutoFit/>
          </a:bodyPr>
          <a:lstStyle/>
          <a:p>
            <a:pPr marL="342900" indent="-342900">
              <a:buFont typeface="Arial" pitchFamily="34" charset="0"/>
              <a:buChar char="•"/>
            </a:pPr>
            <a:r>
              <a:rPr lang="en-US" dirty="0" smtClean="0"/>
              <a:t>Software engineering and banging your</a:t>
            </a:r>
          </a:p>
          <a:p>
            <a:r>
              <a:rPr lang="en-US" dirty="0"/>
              <a:t>h</a:t>
            </a:r>
            <a:r>
              <a:rPr lang="en-US" dirty="0" smtClean="0"/>
              <a:t>ead against your keyboard.  This was a</a:t>
            </a:r>
          </a:p>
          <a:p>
            <a:r>
              <a:rPr lang="en-US" dirty="0"/>
              <a:t>p</a:t>
            </a:r>
            <a:r>
              <a:rPr lang="en-US" dirty="0" smtClean="0"/>
              <a:t>ut as much or as little as you want in this</a:t>
            </a:r>
          </a:p>
          <a:p>
            <a:r>
              <a:rPr lang="en-US" dirty="0" smtClean="0"/>
              <a:t>Course.  The project was yours from Day1.</a:t>
            </a:r>
          </a:p>
          <a:p>
            <a:r>
              <a:rPr lang="en-US" dirty="0" smtClean="0"/>
              <a:t>I personally grew quite attached to my first</a:t>
            </a:r>
          </a:p>
          <a:p>
            <a:r>
              <a:rPr lang="en-US" dirty="0" smtClean="0"/>
              <a:t>Software engineering project.  For me it was</a:t>
            </a:r>
          </a:p>
          <a:p>
            <a:r>
              <a:rPr lang="en-US" dirty="0" smtClean="0"/>
              <a:t>Fun.  I programmed it in C.  I don’t use C anymore,</a:t>
            </a:r>
          </a:p>
          <a:p>
            <a:r>
              <a:rPr lang="en-US" dirty="0" smtClean="0"/>
              <a:t>But it was the build your own, manage your own</a:t>
            </a:r>
          </a:p>
          <a:p>
            <a:r>
              <a:rPr lang="en-US" dirty="0"/>
              <a:t>a</a:t>
            </a:r>
            <a:r>
              <a:rPr lang="en-US" dirty="0" smtClean="0"/>
              <a:t>spect that still keeps me motivated in this field.</a:t>
            </a:r>
          </a:p>
        </p:txBody>
      </p:sp>
    </p:spTree>
    <p:extLst>
      <p:ext uri="{BB962C8B-B14F-4D97-AF65-F5344CB8AC3E}">
        <p14:creationId xmlns:p14="http://schemas.microsoft.com/office/powerpoint/2010/main" val="15600991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Thank-you + Optional 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93</a:t>
            </a:fld>
            <a:endParaRPr lang="en-CA"/>
          </a:p>
        </p:txBody>
      </p:sp>
      <p:sp>
        <p:nvSpPr>
          <p:cNvPr id="4" name="TextBox 3"/>
          <p:cNvSpPr txBox="1"/>
          <p:nvPr/>
        </p:nvSpPr>
        <p:spPr>
          <a:xfrm>
            <a:off x="1295400" y="2590800"/>
            <a:ext cx="6070893" cy="1569660"/>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a:p>
            <a:endParaRPr lang="en-US" dirty="0"/>
          </a:p>
          <a:p>
            <a:r>
              <a:rPr lang="en-US" dirty="0"/>
              <a:t>Survey </a:t>
            </a:r>
            <a:r>
              <a:rPr lang="en-US" dirty="0" smtClean="0"/>
              <a:t>Monkey link</a:t>
            </a:r>
            <a:endParaRPr lang="en-US" dirty="0"/>
          </a:p>
        </p:txBody>
      </p:sp>
    </p:spTree>
    <p:extLst>
      <p:ext uri="{BB962C8B-B14F-4D97-AF65-F5344CB8AC3E}">
        <p14:creationId xmlns:p14="http://schemas.microsoft.com/office/powerpoint/2010/main" val="1027203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20505</TotalTime>
  <Words>3394</Words>
  <Application>Microsoft Office PowerPoint</Application>
  <PresentationFormat>On-screen Show (4:3)</PresentationFormat>
  <Paragraphs>657</Paragraphs>
  <Slides>93</Slides>
  <Notes>8</Notes>
  <HiddenSlides>0</HiddenSlides>
  <MMClips>0</MMClips>
  <ScaleCrop>false</ScaleCrop>
  <HeadingPairs>
    <vt:vector size="4" baseType="variant">
      <vt:variant>
        <vt:lpstr>Theme</vt:lpstr>
      </vt:variant>
      <vt:variant>
        <vt:i4>1</vt:i4>
      </vt:variant>
      <vt:variant>
        <vt:lpstr>Slide Titles</vt:lpstr>
      </vt:variant>
      <vt:variant>
        <vt:i4>93</vt:i4>
      </vt:variant>
    </vt:vector>
  </HeadingPairs>
  <TitlesOfParts>
    <vt:vector size="94" baseType="lpstr">
      <vt:lpstr>Black Gradient</vt:lpstr>
      <vt:lpstr>COMP 2613 Intermediate Java Programming</vt:lpstr>
      <vt:lpstr>Introduction</vt:lpstr>
      <vt:lpstr>Prerequisites</vt:lpstr>
      <vt:lpstr>Evaluation</vt:lpstr>
      <vt:lpstr>Assignments</vt:lpstr>
      <vt:lpstr>Software</vt:lpstr>
      <vt:lpstr>Learning Resources</vt:lpstr>
      <vt:lpstr>What you already know!</vt:lpstr>
      <vt:lpstr>Why Java?</vt:lpstr>
      <vt:lpstr>Java Flavours</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Core API (java.lang)</vt:lpstr>
      <vt:lpstr>Jar files</vt:lpstr>
      <vt:lpstr>Debugging</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JavaFx</vt:lpstr>
      <vt:lpstr>JavaFx (cont)</vt:lpstr>
      <vt:lpstr>JavaFx (cont)</vt:lpstr>
      <vt:lpstr>Lots of bugs in my Application …</vt:lpstr>
      <vt:lpstr>Homework</vt:lpstr>
      <vt:lpstr>Any questions so far  </vt:lpstr>
      <vt:lpstr>Homework</vt:lpstr>
      <vt:lpstr>About Git timestamps / Post Midterm</vt:lpstr>
      <vt:lpstr>Java applets / Webstart</vt:lpstr>
      <vt:lpstr>There’s a plugin for that</vt:lpstr>
      <vt:lpstr>Cont (Maven, JavaFx)…</vt:lpstr>
      <vt:lpstr>Cont (Maven, JavaFx)</vt:lpstr>
      <vt:lpstr>GitHub Pages</vt:lpstr>
      <vt:lpstr>So what can go wrong? …</vt:lpstr>
      <vt:lpstr>Surprised / confused with git branches?</vt:lpstr>
      <vt:lpstr>Homework</vt:lpstr>
      <vt:lpstr>JDBC</vt:lpstr>
      <vt:lpstr>Homework</vt:lpstr>
      <vt:lpstr>MVC</vt:lpstr>
      <vt:lpstr>Homework</vt:lpstr>
      <vt:lpstr>Network programming</vt:lpstr>
      <vt:lpstr>Homework</vt:lpstr>
      <vt:lpstr>Food for thought…</vt:lpstr>
      <vt:lpstr>Well, what else did we learn?</vt:lpstr>
      <vt:lpstr>Git, Github</vt:lpstr>
      <vt:lpstr>MVC</vt:lpstr>
      <vt:lpstr>Your neighbor</vt:lpstr>
      <vt:lpstr>And most of all …</vt:lpstr>
      <vt:lpstr>Thank-you + Optional Homework</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375</cp:revision>
  <cp:lastPrinted>2011-01-11T07:40:54Z</cp:lastPrinted>
  <dcterms:created xsi:type="dcterms:W3CDTF">2011-01-11T07:26:59Z</dcterms:created>
  <dcterms:modified xsi:type="dcterms:W3CDTF">2014-05-14T15:57:13Z</dcterms:modified>
</cp:coreProperties>
</file>