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118"/>
  </p:notesMasterIdLst>
  <p:handoutMasterIdLst>
    <p:handoutMasterId r:id="rId119"/>
  </p:handoutMasterIdLst>
  <p:sldIdLst>
    <p:sldId id="257" r:id="rId2"/>
    <p:sldId id="327" r:id="rId3"/>
    <p:sldId id="260" r:id="rId4"/>
    <p:sldId id="415" r:id="rId5"/>
    <p:sldId id="262" r:id="rId6"/>
    <p:sldId id="263" r:id="rId7"/>
    <p:sldId id="261" r:id="rId8"/>
    <p:sldId id="267" r:id="rId9"/>
    <p:sldId id="329" r:id="rId10"/>
    <p:sldId id="331" r:id="rId11"/>
    <p:sldId id="403" r:id="rId12"/>
    <p:sldId id="333" r:id="rId13"/>
    <p:sldId id="335" r:id="rId14"/>
    <p:sldId id="404" r:id="rId15"/>
    <p:sldId id="405" r:id="rId16"/>
    <p:sldId id="336" r:id="rId17"/>
    <p:sldId id="416" r:id="rId18"/>
    <p:sldId id="337" r:id="rId19"/>
    <p:sldId id="339" r:id="rId20"/>
    <p:sldId id="418" r:id="rId21"/>
    <p:sldId id="419" r:id="rId22"/>
    <p:sldId id="420" r:id="rId23"/>
    <p:sldId id="421" r:id="rId24"/>
    <p:sldId id="340" r:id="rId25"/>
    <p:sldId id="341" r:id="rId26"/>
    <p:sldId id="343" r:id="rId27"/>
    <p:sldId id="342" r:id="rId28"/>
    <p:sldId id="344" r:id="rId29"/>
    <p:sldId id="345" r:id="rId30"/>
    <p:sldId id="346" r:id="rId31"/>
    <p:sldId id="347" r:id="rId32"/>
    <p:sldId id="355" r:id="rId33"/>
    <p:sldId id="348" r:id="rId34"/>
    <p:sldId id="349" r:id="rId35"/>
    <p:sldId id="350" r:id="rId36"/>
    <p:sldId id="351" r:id="rId37"/>
    <p:sldId id="352" r:id="rId38"/>
    <p:sldId id="353" r:id="rId39"/>
    <p:sldId id="334"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8" r:id="rId63"/>
    <p:sldId id="380" r:id="rId64"/>
    <p:sldId id="381" r:id="rId65"/>
    <p:sldId id="382" r:id="rId66"/>
    <p:sldId id="379" r:id="rId67"/>
    <p:sldId id="383" r:id="rId68"/>
    <p:sldId id="384" r:id="rId69"/>
    <p:sldId id="385" r:id="rId70"/>
    <p:sldId id="386" r:id="rId71"/>
    <p:sldId id="387" r:id="rId72"/>
    <p:sldId id="422" r:id="rId73"/>
    <p:sldId id="423" r:id="rId74"/>
    <p:sldId id="406" r:id="rId75"/>
    <p:sldId id="407" r:id="rId76"/>
    <p:sldId id="402" r:id="rId77"/>
    <p:sldId id="424" r:id="rId78"/>
    <p:sldId id="388" r:id="rId79"/>
    <p:sldId id="395" r:id="rId80"/>
    <p:sldId id="396" r:id="rId81"/>
    <p:sldId id="397" r:id="rId82"/>
    <p:sldId id="398" r:id="rId83"/>
    <p:sldId id="399" r:id="rId84"/>
    <p:sldId id="400" r:id="rId85"/>
    <p:sldId id="401" r:id="rId86"/>
    <p:sldId id="428" r:id="rId87"/>
    <p:sldId id="429" r:id="rId88"/>
    <p:sldId id="430" r:id="rId89"/>
    <p:sldId id="431" r:id="rId90"/>
    <p:sldId id="432" r:id="rId91"/>
    <p:sldId id="433" r:id="rId92"/>
    <p:sldId id="434" r:id="rId93"/>
    <p:sldId id="435" r:id="rId94"/>
    <p:sldId id="436" r:id="rId95"/>
    <p:sldId id="437" r:id="rId96"/>
    <p:sldId id="438" r:id="rId97"/>
    <p:sldId id="439" r:id="rId98"/>
    <p:sldId id="440" r:id="rId99"/>
    <p:sldId id="441" r:id="rId100"/>
    <p:sldId id="443" r:id="rId101"/>
    <p:sldId id="444" r:id="rId102"/>
    <p:sldId id="445" r:id="rId103"/>
    <p:sldId id="409" r:id="rId104"/>
    <p:sldId id="425" r:id="rId105"/>
    <p:sldId id="442" r:id="rId106"/>
    <p:sldId id="411" r:id="rId107"/>
    <p:sldId id="427" r:id="rId108"/>
    <p:sldId id="426" r:id="rId109"/>
    <p:sldId id="413" r:id="rId110"/>
    <p:sldId id="389" r:id="rId111"/>
    <p:sldId id="390" r:id="rId112"/>
    <p:sldId id="391" r:id="rId113"/>
    <p:sldId id="392" r:id="rId114"/>
    <p:sldId id="414" r:id="rId115"/>
    <p:sldId id="393" r:id="rId116"/>
    <p:sldId id="394" r:id="rId1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5</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6</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7</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5/16/2014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chan/comp2613/blob/master/egitTutorial.docx"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lass_(computer_science)" TargetMode="External"/><Relationship Id="rId2" Type="http://schemas.openxmlformats.org/officeDocument/2006/relationships/hyperlink" Target="http://en.wikipedia.org/wiki/Java_(programming_language)" TargetMode="External"/><Relationship Id="rId1" Type="http://schemas.openxmlformats.org/officeDocument/2006/relationships/slideLayout" Target="../slideLayouts/slideLayout2.xml"/><Relationship Id="rId4" Type="http://schemas.openxmlformats.org/officeDocument/2006/relationships/hyperlink" Target="http://en.wikipedia.org/wiki/Namespace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www.eclipse.org/efxclipse/install.html" TargetMode="External"/><Relationship Id="rId2" Type="http://schemas.openxmlformats.org/officeDocument/2006/relationships/hyperlink" Target="http://www.oracle.com/technetwork/java/javafx/overview/faq-1446554.html#6" TargetMode="External"/><Relationship Id="rId1" Type="http://schemas.openxmlformats.org/officeDocument/2006/relationships/slideLayout" Target="../slideLayouts/slideLayout6.xml"/><Relationship Id="rId5" Type="http://schemas.openxmlformats.org/officeDocument/2006/relationships/hyperlink" Target="http://download.eclipse.org/efxclipse/updates-released/0.9.0/site" TargetMode="External"/><Relationship Id="rId4" Type="http://schemas.openxmlformats.org/officeDocument/2006/relationships/hyperlink" Target="http://download.eclipse.org/modeling/tmf/xtext/updates/composite/releases/"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ocs.oracle.com/javafx/scenebuilder/1/use_java_ides/sb-with-eclipse.htm"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oracle.com/technetwork/java/javase/downloads/jdk7-downloads-1880260.html" TargetMode="External"/><Relationship Id="rId2" Type="http://schemas.openxmlformats.org/officeDocument/2006/relationships/hyperlink" Target="http://download.oracle.com/otndocs/products/javafx/2/samples/Ensemble/index.html"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hyperlink" Target="http://us.battle.net/wow/en/game/race/"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hyperlink" Target="http://zenjava.com/javafx/maven/basic-config.html" TargetMode="External"/><Relationship Id="rId2" Type="http://schemas.openxmlformats.org/officeDocument/2006/relationships/hyperlink" Target="http://zenjava.com/javafx/maven/index.html"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hyperlink" Target="http://hchan.github.io/comp2613/" TargetMode="Externa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hyperlink" Target="https://pages.github.com/" TargetMode="Externa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http://en.wikipedia.org/wiki/Java_Persistence_API"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chan/comp2613" TargetMode="Externa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ev.mysql.com/downloads/"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 </a:t>
            </a:r>
            <a:r>
              <a:rPr lang="en-US" dirty="0" err="1" smtClean="0"/>
              <a:t>Git</a:t>
            </a:r>
            <a:r>
              <a:rPr lang="en-US" dirty="0" smtClean="0"/>
              <a:t> Repository</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a:t>
            </a:fld>
            <a:endParaRPr lang="en-C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447800"/>
            <a:ext cx="5000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relationships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See: </a:t>
            </a:r>
            <a:r>
              <a:rPr lang="en-US"/>
              <a:t>MoreComplicatedTestDriverWithMySQLDB</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100</a:t>
            </a:fld>
            <a:endParaRPr lang="en-US"/>
          </a:p>
        </p:txBody>
      </p:sp>
    </p:spTree>
    <p:extLst>
      <p:ext uri="{BB962C8B-B14F-4D97-AF65-F5344CB8AC3E}">
        <p14:creationId xmlns:p14="http://schemas.microsoft.com/office/powerpoint/2010/main" val="265620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go wrong?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playing around with power magic, you can get burned pretty fast.  Or if you’re a fan of </a:t>
            </a:r>
            <a:r>
              <a:rPr lang="en-US" dirty="0" err="1" smtClean="0"/>
              <a:t>spiderman</a:t>
            </a:r>
            <a:r>
              <a:rPr lang="en-US" dirty="0"/>
              <a:t>:</a:t>
            </a:r>
            <a:r>
              <a:rPr lang="en-US" dirty="0" smtClean="0"/>
              <a:t> </a:t>
            </a:r>
            <a:r>
              <a:rPr lang="en-US" b="1" dirty="0"/>
              <a:t>With great power, comes great </a:t>
            </a:r>
            <a:r>
              <a:rPr lang="en-US" b="1" dirty="0" smtClean="0"/>
              <a:t>responsibility.  JPA / Spring Data / Hibernate is one of the most powerful features (if not the most powerful feature) of </a:t>
            </a:r>
            <a:r>
              <a:rPr lang="en-US" b="1" dirty="0" err="1" smtClean="0"/>
              <a:t>JavaEE</a:t>
            </a:r>
            <a:r>
              <a:rPr lang="en-US" b="1" dirty="0" smtClean="0"/>
              <a:t>.  If you learn to master this, you’ll see other design patterns (which are annotations-based) come to play. </a:t>
            </a:r>
            <a:endParaRPr lang="en-US" dirty="0" smtClean="0"/>
          </a:p>
          <a:p>
            <a:r>
              <a:rPr lang="en-US" dirty="0" smtClean="0"/>
              <a:t>Make sure to commit your code often when it is in a stable state</a:t>
            </a:r>
          </a:p>
          <a:p>
            <a:r>
              <a:rPr lang="en-US" dirty="0" smtClean="0"/>
              <a:t>If you Java Model class is out of sync with the DB, then go to your DB and drop the tables</a:t>
            </a:r>
          </a:p>
          <a:p>
            <a:r>
              <a:rPr lang="en-US" dirty="0" smtClean="0"/>
              <a:t>Play around with the hibernate.hbm2ddl.auto field in </a:t>
            </a:r>
            <a:r>
              <a:rPr lang="en-US" dirty="0" err="1" smtClean="0"/>
              <a:t>hibernate.properties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101</a:t>
            </a:fld>
            <a:endParaRPr lang="en-US"/>
          </a:p>
        </p:txBody>
      </p:sp>
    </p:spTree>
    <p:extLst>
      <p:ext uri="{BB962C8B-B14F-4D97-AF65-F5344CB8AC3E}">
        <p14:creationId xmlns:p14="http://schemas.microsoft.com/office/powerpoint/2010/main" val="27374003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Spring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 unknowingly, you have also tapped in to the power of Spring (we’re using Spring Data for JPA).  We’ve also covered Spring IOC (Inversion Of Control – the annotation magic)</a:t>
            </a:r>
          </a:p>
          <a:p>
            <a:r>
              <a:rPr lang="en-US" dirty="0" smtClean="0"/>
              <a:t>It is a piece of a much larger </a:t>
            </a:r>
            <a:r>
              <a:rPr lang="en-US" dirty="0" err="1" smtClean="0"/>
              <a:t>soln</a:t>
            </a:r>
            <a:r>
              <a:rPr lang="en-US" dirty="0" smtClean="0"/>
              <a:t> (beyond the scope of this course).  But if you understand Spring Data, the rest of the features the Spring will be “familiar”</a:t>
            </a:r>
          </a:p>
          <a:p>
            <a:r>
              <a:rPr lang="en-US" dirty="0" smtClean="0"/>
              <a:t>One of the features that Spring Data already uses is Connection Pooling … and then there is Paging (getting the first 10 results of Page1)</a:t>
            </a:r>
          </a:p>
          <a:p>
            <a:r>
              <a:rPr lang="en-US" dirty="0" smtClean="0"/>
              <a:t>Spring is definitely one of the largest frameworks within Java.</a:t>
            </a:r>
          </a:p>
          <a:p>
            <a:r>
              <a:rPr lang="en-US" dirty="0" smtClean="0"/>
              <a:t>One of the buzzes these days is to convert JPA -&gt; REST Services.  And then use </a:t>
            </a:r>
            <a:r>
              <a:rPr lang="en-US" dirty="0" err="1" smtClean="0"/>
              <a:t>BackboneJS</a:t>
            </a:r>
            <a:r>
              <a:rPr lang="en-US" dirty="0" smtClean="0"/>
              <a:t>, or </a:t>
            </a:r>
            <a:r>
              <a:rPr lang="en-US" dirty="0" err="1" smtClean="0"/>
              <a:t>AngularJS</a:t>
            </a:r>
            <a:r>
              <a:rPr lang="en-US" dirty="0" smtClean="0"/>
              <a:t> or </a:t>
            </a:r>
            <a:r>
              <a:rPr lang="en-US" dirty="0" err="1" smtClean="0"/>
              <a:t>EmberJS</a:t>
            </a:r>
            <a:r>
              <a:rPr lang="en-US" dirty="0" smtClean="0"/>
              <a:t>, </a:t>
            </a:r>
            <a:r>
              <a:rPr lang="en-US" dirty="0" err="1" smtClean="0"/>
              <a:t>etc</a:t>
            </a:r>
            <a:r>
              <a:rPr lang="en-US" dirty="0" smtClean="0"/>
              <a:t> to consume the REST Service.  Old way in Java was to do HTML rendering on the server side.  Newer way embraces the “JS” families.</a:t>
            </a:r>
          </a:p>
          <a:p>
            <a:r>
              <a:rPr lang="en-US" dirty="0" smtClean="0"/>
              <a:t>Most of the features of Spring are beyond the scope of this course, but Spring Data / Spring IOC are skills that you have at least *touched* on.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102</a:t>
            </a:fld>
            <a:endParaRPr lang="en-US"/>
          </a:p>
        </p:txBody>
      </p:sp>
    </p:spTree>
    <p:extLst>
      <p:ext uri="{BB962C8B-B14F-4D97-AF65-F5344CB8AC3E}">
        <p14:creationId xmlns:p14="http://schemas.microsoft.com/office/powerpoint/2010/main" val="37253240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103</a:t>
            </a:fld>
            <a:endParaRPr lang="en-CA"/>
          </a:p>
        </p:txBody>
      </p:sp>
      <p:sp>
        <p:nvSpPr>
          <p:cNvPr id="4" name="TextBox 3"/>
          <p:cNvSpPr txBox="1"/>
          <p:nvPr/>
        </p:nvSpPr>
        <p:spPr>
          <a:xfrm>
            <a:off x="1676400" y="2286000"/>
            <a:ext cx="4753224" cy="830997"/>
          </a:xfrm>
          <a:prstGeom prst="rect">
            <a:avLst/>
          </a:prstGeom>
          <a:noFill/>
        </p:spPr>
        <p:txBody>
          <a:bodyPr wrap="none" rtlCol="0">
            <a:spAutoFit/>
          </a:bodyPr>
          <a:lstStyle/>
          <a:p>
            <a:r>
              <a:rPr lang="en-US" dirty="0" smtClean="0"/>
              <a:t>3 guesses on what the work is? ;)</a:t>
            </a:r>
          </a:p>
          <a:p>
            <a:r>
              <a:rPr lang="en-US" dirty="0" smtClean="0"/>
              <a:t>Assignment9</a:t>
            </a:r>
            <a:endParaRPr lang="en-US" dirty="0"/>
          </a:p>
        </p:txBody>
      </p:sp>
    </p:spTree>
    <p:extLst>
      <p:ext uri="{BB962C8B-B14F-4D97-AF65-F5344CB8AC3E}">
        <p14:creationId xmlns:p14="http://schemas.microsoft.com/office/powerpoint/2010/main" val="23526233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OK, this is a somewhat filler lecture.  Course outline has a mandate to cover network programming.</a:t>
            </a:r>
          </a:p>
          <a:p>
            <a:r>
              <a:rPr lang="en-US" dirty="0" smtClean="0"/>
              <a:t>The Final exam, final project will have nothing to do with today’s SHORT lecture on Network Programming.</a:t>
            </a:r>
          </a:p>
          <a:p>
            <a:r>
              <a:rPr lang="en-US" dirty="0" smtClean="0"/>
              <a:t>Network Programming … UDP / TCP … very cool.  But realistically, you won’t be using those protocols directly.  In short, if want to do something in low-level, … try not to do it in Java please.</a:t>
            </a:r>
          </a:p>
          <a:p>
            <a:r>
              <a:rPr lang="en-US" dirty="0" smtClean="0"/>
              <a:t>http / https are by far the most common protocols used in Java</a:t>
            </a:r>
          </a:p>
          <a:p>
            <a:r>
              <a:rPr lang="en-US" dirty="0" smtClean="0"/>
              <a:t>See </a:t>
            </a:r>
            <a:r>
              <a:rPr lang="en-US" dirty="0" err="1" smtClean="0"/>
              <a:t>HttpComponentsDemo</a:t>
            </a:r>
            <a:r>
              <a:rPr lang="en-US" dirty="0" smtClean="0"/>
              <a:t> (still not very important, so let’s keep this short to cover the NEXT slide)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104</a:t>
            </a:fld>
            <a:endParaRPr lang="en-US"/>
          </a:p>
        </p:txBody>
      </p:sp>
    </p:spTree>
    <p:extLst>
      <p:ext uri="{BB962C8B-B14F-4D97-AF65-F5344CB8AC3E}">
        <p14:creationId xmlns:p14="http://schemas.microsoft.com/office/powerpoint/2010/main" val="4982039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going to lie, the previous class was pretty *tough*.  There’s the technical code part, the *magic of annotations* and just the new train of thought with Java ORM</a:t>
            </a:r>
          </a:p>
          <a:p>
            <a:r>
              <a:rPr lang="en-US" dirty="0" smtClean="0"/>
              <a:t>Show of hands … how many people were </a:t>
            </a:r>
          </a:p>
          <a:p>
            <a:pPr marL="912114" lvl="1" indent="-514350">
              <a:buFont typeface="+mj-lt"/>
              <a:buAutoNum type="arabicPeriod"/>
            </a:pPr>
            <a:r>
              <a:rPr lang="en-US" dirty="0" smtClean="0"/>
              <a:t>Very confused about Database ORM</a:t>
            </a:r>
          </a:p>
          <a:p>
            <a:pPr marL="912114" lvl="1" indent="-514350">
              <a:buFont typeface="+mj-lt"/>
              <a:buAutoNum type="arabicPeriod"/>
            </a:pPr>
            <a:r>
              <a:rPr lang="en-US" dirty="0" smtClean="0"/>
              <a:t>Semi-confused</a:t>
            </a:r>
          </a:p>
          <a:p>
            <a:pPr marL="912114" lvl="1" indent="-514350">
              <a:buFont typeface="+mj-lt"/>
              <a:buAutoNum type="arabicPeriod"/>
            </a:pPr>
            <a:r>
              <a:rPr lang="en-US" dirty="0" smtClean="0"/>
              <a:t>Heck – easy stuff</a:t>
            </a:r>
          </a:p>
          <a:p>
            <a:r>
              <a:rPr lang="en-US" dirty="0" smtClean="0"/>
              <a:t>Also the lecture about Databases is by FAR one of the most important lectures.  Without databases, you will have NO Web Service, no Web app.  The concepts of DB alone is a course by itself.</a:t>
            </a:r>
          </a:p>
          <a:p>
            <a:r>
              <a:rPr lang="en-US" dirty="0" smtClean="0"/>
              <a:t>If no other questions, I’m going to repeat the last class again (and possibly again in the next class if I see a lot of blank faces)</a:t>
            </a:r>
          </a:p>
          <a:p>
            <a:r>
              <a:rPr lang="en-US" dirty="0" smtClean="0"/>
              <a:t>If you understand ORM inside out, feel free to work on your assignment or take off early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105</a:t>
            </a:fld>
            <a:endParaRPr lang="en-US"/>
          </a:p>
        </p:txBody>
      </p:sp>
    </p:spTree>
    <p:extLst>
      <p:ext uri="{BB962C8B-B14F-4D97-AF65-F5344CB8AC3E}">
        <p14:creationId xmlns:p14="http://schemas.microsoft.com/office/powerpoint/2010/main" val="36115073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106</a:t>
            </a:fld>
            <a:endParaRPr lang="en-CA"/>
          </a:p>
        </p:txBody>
      </p:sp>
      <p:sp>
        <p:nvSpPr>
          <p:cNvPr id="4" name="TextBox 3"/>
          <p:cNvSpPr txBox="1"/>
          <p:nvPr/>
        </p:nvSpPr>
        <p:spPr>
          <a:xfrm>
            <a:off x="1371600" y="2209800"/>
            <a:ext cx="2222083" cy="461665"/>
          </a:xfrm>
          <a:prstGeom prst="rect">
            <a:avLst/>
          </a:prstGeom>
          <a:noFill/>
        </p:spPr>
        <p:txBody>
          <a:bodyPr wrap="none" rtlCol="0">
            <a:spAutoFit/>
          </a:bodyPr>
          <a:lstStyle/>
          <a:p>
            <a:r>
              <a:rPr lang="en-US" dirty="0" smtClean="0"/>
              <a:t>Assignment 10</a:t>
            </a:r>
            <a:endParaRPr lang="en-US" dirty="0"/>
          </a:p>
        </p:txBody>
      </p:sp>
    </p:spTree>
    <p:extLst>
      <p:ext uri="{BB962C8B-B14F-4D97-AF65-F5344CB8AC3E}">
        <p14:creationId xmlns:p14="http://schemas.microsoft.com/office/powerpoint/2010/main" val="22178526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(Model-View-Controller)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already used it with </a:t>
            </a:r>
            <a:r>
              <a:rPr lang="en-US" dirty="0" err="1" smtClean="0"/>
              <a:t>JavaFx</a:t>
            </a:r>
            <a:r>
              <a:rPr lang="en-US" dirty="0" smtClean="0"/>
              <a:t> / FXML</a:t>
            </a:r>
          </a:p>
          <a:p>
            <a:r>
              <a:rPr lang="en-US" dirty="0" smtClean="0"/>
              <a:t>Which was the Model?</a:t>
            </a:r>
          </a:p>
          <a:p>
            <a:r>
              <a:rPr lang="en-US" dirty="0" smtClean="0"/>
              <a:t>View?</a:t>
            </a:r>
          </a:p>
          <a:p>
            <a:r>
              <a:rPr lang="en-US" dirty="0" smtClean="0"/>
              <a:t>Controller?</a:t>
            </a:r>
          </a:p>
          <a:p>
            <a:r>
              <a:rPr lang="en-US" dirty="0" smtClean="0"/>
              <a:t>Admittedly, MVC (a somewhat 2000’ish design pattern) isn’t always the best design pattern, but very commonly used.  Pretty good, but not always the best.</a:t>
            </a:r>
          </a:p>
          <a:p>
            <a:r>
              <a:rPr lang="en-US" dirty="0" smtClean="0"/>
              <a:t>Lots of other ones out there like MVP, MVVM, and now there’s a category called MVW – whatever!</a:t>
            </a:r>
          </a:p>
          <a:p>
            <a:r>
              <a:rPr lang="en-US" dirty="0" smtClean="0"/>
              <a:t>Questions?  If not, go back to your Assignment!</a:t>
            </a:r>
          </a:p>
          <a:p>
            <a:r>
              <a:rPr lang="en-US" dirty="0" smtClean="0"/>
              <a:t>I’ll be here to answer questions for the rest of this lecture.</a:t>
            </a:r>
          </a:p>
          <a:p>
            <a:r>
              <a:rPr lang="en-US" dirty="0" smtClean="0"/>
              <a:t>Advice: Check out your neighbor’s application.  </a:t>
            </a:r>
            <a:r>
              <a:rPr lang="en-US" smtClean="0"/>
              <a:t>Strongly encouraged.</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107</a:t>
            </a:fld>
            <a:endParaRPr lang="en-US"/>
          </a:p>
        </p:txBody>
      </p:sp>
    </p:spTree>
    <p:extLst>
      <p:ext uri="{BB962C8B-B14F-4D97-AF65-F5344CB8AC3E}">
        <p14:creationId xmlns:p14="http://schemas.microsoft.com/office/powerpoint/2010/main" val="32388986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tool (library) for that</a:t>
            </a:r>
            <a:endParaRPr lang="en-US" dirty="0"/>
          </a:p>
        </p:txBody>
      </p:sp>
      <p:sp>
        <p:nvSpPr>
          <p:cNvPr id="3" name="Content Placeholder 2"/>
          <p:cNvSpPr>
            <a:spLocks noGrp="1"/>
          </p:cNvSpPr>
          <p:nvPr>
            <p:ph idx="1"/>
          </p:nvPr>
        </p:nvSpPr>
        <p:spPr/>
        <p:txBody>
          <a:bodyPr/>
          <a:lstStyle/>
          <a:p>
            <a:r>
              <a:rPr lang="en-US" dirty="0"/>
              <a:t>&lt;dependency&gt;</a:t>
            </a:r>
          </a:p>
          <a:p>
            <a:r>
              <a:rPr lang="en-US" dirty="0"/>
              <a:t>	&lt;</a:t>
            </a:r>
            <a:r>
              <a:rPr lang="en-US" dirty="0" err="1"/>
              <a:t>groupId</a:t>
            </a:r>
            <a:r>
              <a:rPr lang="en-US" dirty="0"/>
              <a:t>&gt;</a:t>
            </a:r>
            <a:r>
              <a:rPr lang="en-US" dirty="0" err="1"/>
              <a:t>org.apache.httpcomponents</a:t>
            </a:r>
            <a:r>
              <a:rPr lang="en-US" dirty="0"/>
              <a:t>&lt;/</a:t>
            </a:r>
            <a:r>
              <a:rPr lang="en-US" dirty="0" err="1"/>
              <a:t>groupId</a:t>
            </a:r>
            <a:r>
              <a:rPr lang="en-US" dirty="0"/>
              <a:t>&gt;</a:t>
            </a:r>
          </a:p>
          <a:p>
            <a:r>
              <a:rPr lang="en-US" dirty="0"/>
              <a:t>	&lt;</a:t>
            </a:r>
            <a:r>
              <a:rPr lang="en-US" dirty="0" err="1"/>
              <a:t>artifactId</a:t>
            </a:r>
            <a:r>
              <a:rPr lang="en-US" dirty="0"/>
              <a:t>&gt;</a:t>
            </a:r>
            <a:r>
              <a:rPr lang="en-US" dirty="0" err="1"/>
              <a:t>httpclient</a:t>
            </a:r>
            <a:r>
              <a:rPr lang="en-US" dirty="0"/>
              <a:t>&lt;/</a:t>
            </a:r>
            <a:r>
              <a:rPr lang="en-US" dirty="0" err="1"/>
              <a:t>artifactId</a:t>
            </a:r>
            <a:r>
              <a:rPr lang="en-US" dirty="0"/>
              <a:t>&gt;</a:t>
            </a:r>
          </a:p>
          <a:p>
            <a:r>
              <a:rPr lang="en-US" dirty="0"/>
              <a:t>	&lt;version&gt;4.3.3&lt;/version&gt;</a:t>
            </a:r>
          </a:p>
          <a:p>
            <a:r>
              <a:rPr lang="en-US" dirty="0"/>
              <a:t>&lt;/dependency&gt;</a:t>
            </a:r>
          </a:p>
          <a:p>
            <a:r>
              <a:rPr lang="en-US" dirty="0"/>
              <a:t> </a:t>
            </a:r>
          </a:p>
          <a:p>
            <a:r>
              <a:rPr lang="en-US" dirty="0"/>
              <a:t> </a:t>
            </a:r>
            <a:r>
              <a:rPr lang="en-US" dirty="0" smtClean="0"/>
              <a:t>See </a:t>
            </a:r>
            <a:r>
              <a:rPr lang="en-US" dirty="0" err="1" smtClean="0"/>
              <a:t>HttpComponentsDemo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108</a:t>
            </a:fld>
            <a:endParaRPr lang="en-US"/>
          </a:p>
        </p:txBody>
      </p:sp>
    </p:spTree>
    <p:extLst>
      <p:ext uri="{BB962C8B-B14F-4D97-AF65-F5344CB8AC3E}">
        <p14:creationId xmlns:p14="http://schemas.microsoft.com/office/powerpoint/2010/main" val="6645853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109</a:t>
            </a:fld>
            <a:endParaRPr lang="en-CA"/>
          </a:p>
        </p:txBody>
      </p:sp>
      <p:sp>
        <p:nvSpPr>
          <p:cNvPr id="4" name="TextBox 3"/>
          <p:cNvSpPr txBox="1"/>
          <p:nvPr/>
        </p:nvSpPr>
        <p:spPr>
          <a:xfrm>
            <a:off x="1828800" y="1752600"/>
            <a:ext cx="6296917" cy="1938992"/>
          </a:xfrm>
          <a:prstGeom prst="rect">
            <a:avLst/>
          </a:prstGeom>
          <a:noFill/>
        </p:spPr>
        <p:txBody>
          <a:bodyPr wrap="none" rtlCol="0">
            <a:spAutoFit/>
          </a:bodyPr>
          <a:lstStyle/>
          <a:p>
            <a:r>
              <a:rPr lang="en-US" dirty="0" smtClean="0"/>
              <a:t>You guessed it Assignment11</a:t>
            </a:r>
          </a:p>
          <a:p>
            <a:r>
              <a:rPr lang="en-US" dirty="0" smtClean="0"/>
              <a:t>Hint for Final</a:t>
            </a:r>
          </a:p>
          <a:p>
            <a:r>
              <a:rPr lang="en-US" dirty="0" smtClean="0"/>
              <a:t>What can go wrong with your application</a:t>
            </a:r>
          </a:p>
          <a:p>
            <a:r>
              <a:rPr lang="en-US" dirty="0" smtClean="0"/>
              <a:t>When you demo it?  How should you handle,</a:t>
            </a:r>
          </a:p>
          <a:p>
            <a:r>
              <a:rPr lang="en-US" dirty="0" smtClean="0"/>
              <a:t>Fallback on what?</a:t>
            </a:r>
          </a:p>
        </p:txBody>
      </p:sp>
    </p:spTree>
    <p:extLst>
      <p:ext uri="{BB962C8B-B14F-4D97-AF65-F5344CB8AC3E}">
        <p14:creationId xmlns:p14="http://schemas.microsoft.com/office/powerpoint/2010/main" val="3669441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35736"/>
          </a:xfrm>
        </p:spPr>
        <p:txBody>
          <a:bodyPr/>
          <a:lstStyle/>
          <a:p>
            <a:r>
              <a:rPr lang="en-US" dirty="0" smtClean="0"/>
              <a:t>Think of a dummy project name</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4" name="TextBox 3"/>
          <p:cNvSpPr txBox="1"/>
          <p:nvPr/>
        </p:nvSpPr>
        <p:spPr>
          <a:xfrm>
            <a:off x="1600200" y="2286000"/>
            <a:ext cx="5612434" cy="1938992"/>
          </a:xfrm>
          <a:prstGeom prst="rect">
            <a:avLst/>
          </a:prstGeom>
          <a:noFill/>
        </p:spPr>
        <p:txBody>
          <a:bodyPr wrap="none" rtlCol="0">
            <a:spAutoFit/>
          </a:bodyPr>
          <a:lstStyle/>
          <a:p>
            <a:pPr marL="342900" indent="-342900">
              <a:buFont typeface="Arial" pitchFamily="34" charset="0"/>
              <a:buChar char="•"/>
            </a:pPr>
            <a:r>
              <a:rPr lang="en-US" dirty="0" smtClean="0"/>
              <a:t>Project name: foo</a:t>
            </a:r>
          </a:p>
          <a:p>
            <a:pPr marL="342900" indent="-342900">
              <a:buFont typeface="Arial" pitchFamily="34" charset="0"/>
              <a:buChar char="•"/>
            </a:pPr>
            <a:r>
              <a:rPr lang="en-US" dirty="0" smtClean="0"/>
              <a:t>Important: </a:t>
            </a:r>
            <a:r>
              <a:rPr lang="en-US" dirty="0" err="1" smtClean="0"/>
              <a:t>Git</a:t>
            </a:r>
            <a:r>
              <a:rPr lang="en-US" dirty="0" smtClean="0"/>
              <a:t> parent directory should</a:t>
            </a:r>
          </a:p>
          <a:p>
            <a:pPr marL="342900" indent="-342900">
              <a:buFont typeface="Arial" pitchFamily="34" charset="0"/>
              <a:buChar char="•"/>
            </a:pPr>
            <a:r>
              <a:rPr lang="en-US" dirty="0" smtClean="0"/>
              <a:t>Be your workspace i.e. c:\workspace</a:t>
            </a:r>
          </a:p>
          <a:p>
            <a:pPr marL="342900" indent="-342900">
              <a:buFont typeface="Arial" pitchFamily="34" charset="0"/>
              <a:buChar char="•"/>
            </a:pPr>
            <a:r>
              <a:rPr lang="en-US" dirty="0" smtClean="0"/>
              <a:t>Enter your </a:t>
            </a:r>
            <a:r>
              <a:rPr lang="en-US" dirty="0" err="1" smtClean="0"/>
              <a:t>projectname</a:t>
            </a:r>
            <a:endParaRPr lang="en-US" dirty="0" smtClean="0"/>
          </a:p>
          <a:p>
            <a:pPr marL="342900" indent="-342900">
              <a:buFont typeface="Arial" pitchFamily="34" charset="0"/>
              <a:buChar char="•"/>
            </a:pPr>
            <a:r>
              <a:rPr lang="en-US" dirty="0" smtClean="0"/>
              <a:t>Finish</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2669" y="3928192"/>
            <a:ext cx="3039930" cy="2895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8208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110</a:t>
            </a:fld>
            <a:endParaRPr lang="en-CA"/>
          </a:p>
        </p:txBody>
      </p:sp>
      <p:sp>
        <p:nvSpPr>
          <p:cNvPr id="4" name="TextBox 3"/>
          <p:cNvSpPr txBox="1"/>
          <p:nvPr/>
        </p:nvSpPr>
        <p:spPr>
          <a:xfrm>
            <a:off x="1371600" y="1828800"/>
            <a:ext cx="4831772" cy="1938992"/>
          </a:xfrm>
          <a:prstGeom prst="rect">
            <a:avLst/>
          </a:prstGeom>
          <a:noFill/>
        </p:spPr>
        <p:txBody>
          <a:bodyPr wrap="none" rtlCol="0">
            <a:spAutoFit/>
          </a:bodyPr>
          <a:lstStyle/>
          <a:p>
            <a:pPr marL="342900" indent="-342900">
              <a:buFont typeface="Arial" pitchFamily="34" charset="0"/>
              <a:buChar char="•"/>
            </a:pPr>
            <a:r>
              <a:rPr lang="en-US" dirty="0" smtClean="0"/>
              <a:t>Maybe after this course …</a:t>
            </a:r>
          </a:p>
          <a:p>
            <a:pPr marL="342900" indent="-342900">
              <a:buFont typeface="Arial" pitchFamily="34" charset="0"/>
              <a:buChar char="•"/>
            </a:pPr>
            <a:r>
              <a:rPr lang="en-US" dirty="0" smtClean="0"/>
              <a:t>I REALLY hate Java…</a:t>
            </a:r>
          </a:p>
          <a:p>
            <a:pPr marL="342900" indent="-342900">
              <a:buFont typeface="Arial" pitchFamily="34" charset="0"/>
              <a:buChar char="•"/>
            </a:pPr>
            <a:r>
              <a:rPr lang="en-US" dirty="0" smtClean="0"/>
              <a:t>Or I REALLY love it</a:t>
            </a:r>
          </a:p>
          <a:p>
            <a:pPr marL="342900" indent="-342900">
              <a:buFont typeface="Arial" pitchFamily="34" charset="0"/>
              <a:buChar char="•"/>
            </a:pPr>
            <a:r>
              <a:rPr lang="en-US" dirty="0" smtClean="0"/>
              <a:t>But was that all you learned?</a:t>
            </a:r>
          </a:p>
          <a:p>
            <a:pPr marL="342900" indent="-342900">
              <a:buFont typeface="Arial" pitchFamily="34" charset="0"/>
              <a:buChar char="•"/>
            </a:pPr>
            <a:r>
              <a:rPr lang="en-US" dirty="0" smtClean="0"/>
              <a:t>I had a hidden agenda all along</a:t>
            </a:r>
            <a:endParaRPr lang="en-US" dirty="0"/>
          </a:p>
        </p:txBody>
      </p:sp>
    </p:spTree>
    <p:extLst>
      <p:ext uri="{BB962C8B-B14F-4D97-AF65-F5344CB8AC3E}">
        <p14:creationId xmlns:p14="http://schemas.microsoft.com/office/powerpoint/2010/main" val="5683729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what else did we learn?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111</a:t>
            </a:fld>
            <a:endParaRPr lang="en-CA"/>
          </a:p>
        </p:txBody>
      </p:sp>
      <p:sp>
        <p:nvSpPr>
          <p:cNvPr id="4" name="TextBox 3"/>
          <p:cNvSpPr txBox="1"/>
          <p:nvPr/>
        </p:nvSpPr>
        <p:spPr>
          <a:xfrm>
            <a:off x="1447800" y="1905000"/>
            <a:ext cx="7124066" cy="1938992"/>
          </a:xfrm>
          <a:prstGeom prst="rect">
            <a:avLst/>
          </a:prstGeom>
          <a:noFill/>
        </p:spPr>
        <p:txBody>
          <a:bodyPr wrap="none" rtlCol="0">
            <a:spAutoFit/>
          </a:bodyPr>
          <a:lstStyle/>
          <a:p>
            <a:pPr marL="342900" indent="-342900">
              <a:buFont typeface="Arial" pitchFamily="34" charset="0"/>
              <a:buChar char="•"/>
            </a:pPr>
            <a:r>
              <a:rPr lang="en-US" dirty="0" smtClean="0"/>
              <a:t>Maven – although Maven is specific</a:t>
            </a:r>
          </a:p>
          <a:p>
            <a:pPr marL="342900" indent="-342900">
              <a:buFont typeface="Arial" pitchFamily="34" charset="0"/>
              <a:buChar char="•"/>
            </a:pPr>
            <a:r>
              <a:rPr lang="en-US" dirty="0" smtClean="0"/>
              <a:t>To java, the concept is universal.  Have</a:t>
            </a:r>
          </a:p>
          <a:p>
            <a:pPr marL="342900" indent="-342900">
              <a:buFont typeface="Arial" pitchFamily="34" charset="0"/>
              <a:buChar char="•"/>
            </a:pPr>
            <a:r>
              <a:rPr lang="en-US" dirty="0" smtClean="0"/>
              <a:t>A repository of libraries somewhere and</a:t>
            </a:r>
          </a:p>
          <a:p>
            <a:pPr marL="342900" indent="-342900">
              <a:buFont typeface="Arial" pitchFamily="34" charset="0"/>
              <a:buChar char="•"/>
            </a:pPr>
            <a:r>
              <a:rPr lang="en-US" dirty="0" smtClean="0"/>
              <a:t>Let a tool download them with their </a:t>
            </a:r>
            <a:r>
              <a:rPr lang="en-US" dirty="0" err="1" smtClean="0"/>
              <a:t>dependecies</a:t>
            </a:r>
            <a:endParaRPr lang="en-US" dirty="0" smtClean="0"/>
          </a:p>
          <a:p>
            <a:pPr marL="342900" indent="-342900">
              <a:buFont typeface="Arial" pitchFamily="34" charset="0"/>
              <a:buChar char="•"/>
            </a:pPr>
            <a:r>
              <a:rPr lang="en-US" dirty="0" smtClean="0"/>
              <a:t>And help you build artifacts</a:t>
            </a:r>
            <a:endParaRPr lang="en-US" dirty="0"/>
          </a:p>
        </p:txBody>
      </p:sp>
    </p:spTree>
    <p:extLst>
      <p:ext uri="{BB962C8B-B14F-4D97-AF65-F5344CB8AC3E}">
        <p14:creationId xmlns:p14="http://schemas.microsoft.com/office/powerpoint/2010/main" val="34045091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Github</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112</a:t>
            </a:fld>
            <a:endParaRPr lang="en-CA"/>
          </a:p>
        </p:txBody>
      </p:sp>
      <p:sp>
        <p:nvSpPr>
          <p:cNvPr id="4" name="TextBox 3"/>
          <p:cNvSpPr txBox="1"/>
          <p:nvPr/>
        </p:nvSpPr>
        <p:spPr>
          <a:xfrm>
            <a:off x="1143000" y="2209800"/>
            <a:ext cx="7837402" cy="4154984"/>
          </a:xfrm>
          <a:prstGeom prst="rect">
            <a:avLst/>
          </a:prstGeom>
          <a:noFill/>
        </p:spPr>
        <p:txBody>
          <a:bodyPr wrap="none" rtlCol="0">
            <a:spAutoFit/>
          </a:bodyPr>
          <a:lstStyle/>
          <a:p>
            <a:pPr marL="342900" indent="-342900">
              <a:buFont typeface="Arial" pitchFamily="34" charset="0"/>
              <a:buChar char="•"/>
            </a:pPr>
            <a:r>
              <a:rPr lang="en-US" dirty="0" smtClean="0"/>
              <a:t>I strongly recommend you use </a:t>
            </a:r>
            <a:r>
              <a:rPr lang="en-US" dirty="0" err="1" smtClean="0"/>
              <a:t>Git</a:t>
            </a:r>
            <a:r>
              <a:rPr lang="en-US" dirty="0" smtClean="0"/>
              <a:t> for your</a:t>
            </a:r>
          </a:p>
          <a:p>
            <a:r>
              <a:rPr lang="en-US" dirty="0" smtClean="0"/>
              <a:t>Other courses or personal projects or work.  Revision</a:t>
            </a:r>
          </a:p>
          <a:p>
            <a:r>
              <a:rPr lang="en-US" dirty="0"/>
              <a:t>m</a:t>
            </a:r>
            <a:r>
              <a:rPr lang="en-US" dirty="0" smtClean="0"/>
              <a:t>anagement is crucial in software engineering.  Without</a:t>
            </a:r>
          </a:p>
          <a:p>
            <a:r>
              <a:rPr lang="en-US" dirty="0" err="1" smtClean="0"/>
              <a:t>Git</a:t>
            </a:r>
            <a:r>
              <a:rPr lang="en-US" dirty="0" smtClean="0"/>
              <a:t>, how else would you go back to a previous revision</a:t>
            </a:r>
          </a:p>
          <a:p>
            <a:pPr marL="342900" indent="-342900">
              <a:buFont typeface="Arial" pitchFamily="34" charset="0"/>
              <a:buChar char="•"/>
            </a:pPr>
            <a:r>
              <a:rPr lang="en-US" dirty="0" err="1" smtClean="0"/>
              <a:t>GitHub</a:t>
            </a:r>
            <a:r>
              <a:rPr lang="en-US" dirty="0" smtClean="0"/>
              <a:t> and </a:t>
            </a:r>
            <a:r>
              <a:rPr lang="en-US" dirty="0" err="1" smtClean="0"/>
              <a:t>GitHub</a:t>
            </a:r>
            <a:r>
              <a:rPr lang="en-US" dirty="0" smtClean="0"/>
              <a:t> pages ties you into the open</a:t>
            </a:r>
          </a:p>
          <a:p>
            <a:r>
              <a:rPr lang="en-US" dirty="0" smtClean="0"/>
              <a:t>Source community.  Open source is good.  You now</a:t>
            </a:r>
          </a:p>
          <a:p>
            <a:r>
              <a:rPr lang="en-US" dirty="0" smtClean="0"/>
              <a:t>Have an open source project on </a:t>
            </a:r>
            <a:r>
              <a:rPr lang="en-US" dirty="0" err="1" smtClean="0"/>
              <a:t>GitHub</a:t>
            </a:r>
            <a:r>
              <a:rPr lang="en-US" dirty="0" smtClean="0"/>
              <a:t>.  Congrats.</a:t>
            </a:r>
          </a:p>
          <a:p>
            <a:r>
              <a:rPr lang="en-US" dirty="0" smtClean="0"/>
              <a:t>If you never created a homepage before, well, use</a:t>
            </a:r>
          </a:p>
          <a:p>
            <a:r>
              <a:rPr lang="en-US" dirty="0" err="1" smtClean="0"/>
              <a:t>GitHub</a:t>
            </a:r>
            <a:r>
              <a:rPr lang="en-US" dirty="0" smtClean="0"/>
              <a:t> pages.  Great for letting employers see your</a:t>
            </a:r>
          </a:p>
          <a:p>
            <a:r>
              <a:rPr lang="en-US" dirty="0" smtClean="0"/>
              <a:t>Project and let them see your coding style too!  Again,</a:t>
            </a:r>
          </a:p>
          <a:p>
            <a:r>
              <a:rPr lang="en-US" dirty="0" smtClean="0"/>
              <a:t>NOT java specific.</a:t>
            </a:r>
          </a:p>
        </p:txBody>
      </p:sp>
    </p:spTree>
    <p:extLst>
      <p:ext uri="{BB962C8B-B14F-4D97-AF65-F5344CB8AC3E}">
        <p14:creationId xmlns:p14="http://schemas.microsoft.com/office/powerpoint/2010/main" val="34422973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113</a:t>
            </a:fld>
            <a:endParaRPr lang="en-CA"/>
          </a:p>
        </p:txBody>
      </p:sp>
      <p:sp>
        <p:nvSpPr>
          <p:cNvPr id="4" name="TextBox 3"/>
          <p:cNvSpPr txBox="1"/>
          <p:nvPr/>
        </p:nvSpPr>
        <p:spPr>
          <a:xfrm>
            <a:off x="1371600" y="2286000"/>
            <a:ext cx="7117333" cy="1569660"/>
          </a:xfrm>
          <a:prstGeom prst="rect">
            <a:avLst/>
          </a:prstGeom>
          <a:noFill/>
        </p:spPr>
        <p:txBody>
          <a:bodyPr wrap="none" rtlCol="0">
            <a:spAutoFit/>
          </a:bodyPr>
          <a:lstStyle/>
          <a:p>
            <a:pPr marL="342900" indent="-342900">
              <a:buFont typeface="Arial" pitchFamily="34" charset="0"/>
              <a:buChar char="•"/>
            </a:pPr>
            <a:r>
              <a:rPr lang="en-US" dirty="0" smtClean="0"/>
              <a:t>Hopefully, you learned a few design patterns</a:t>
            </a:r>
          </a:p>
          <a:p>
            <a:pPr marL="342900" indent="-342900">
              <a:buFont typeface="Arial" pitchFamily="34" charset="0"/>
              <a:buChar char="•"/>
            </a:pPr>
            <a:r>
              <a:rPr lang="en-US" dirty="0" smtClean="0"/>
              <a:t>Like MVC.  In later courses, you’ll learn MVP,</a:t>
            </a:r>
          </a:p>
          <a:p>
            <a:pPr marL="342900" indent="-342900">
              <a:buFont typeface="Arial" pitchFamily="34" charset="0"/>
              <a:buChar char="•"/>
            </a:pPr>
            <a:r>
              <a:rPr lang="en-US" dirty="0" smtClean="0"/>
              <a:t>MVVM, and MVW.   Again design patterns aren’t</a:t>
            </a:r>
          </a:p>
          <a:p>
            <a:pPr marL="342900" indent="-342900">
              <a:buFont typeface="Arial" pitchFamily="34" charset="0"/>
              <a:buChar char="•"/>
            </a:pPr>
            <a:r>
              <a:rPr lang="en-US" dirty="0" smtClean="0"/>
              <a:t>Specific to Java</a:t>
            </a:r>
            <a:endParaRPr lang="en-US" dirty="0"/>
          </a:p>
        </p:txBody>
      </p:sp>
    </p:spTree>
    <p:extLst>
      <p:ext uri="{BB962C8B-B14F-4D97-AF65-F5344CB8AC3E}">
        <p14:creationId xmlns:p14="http://schemas.microsoft.com/office/powerpoint/2010/main" val="18837580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neighbor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114</a:t>
            </a:fld>
            <a:endParaRPr lang="en-CA"/>
          </a:p>
        </p:txBody>
      </p:sp>
      <p:sp>
        <p:nvSpPr>
          <p:cNvPr id="4" name="TextBox 3"/>
          <p:cNvSpPr txBox="1"/>
          <p:nvPr/>
        </p:nvSpPr>
        <p:spPr>
          <a:xfrm>
            <a:off x="1447800" y="2362200"/>
            <a:ext cx="6694461" cy="2308324"/>
          </a:xfrm>
          <a:prstGeom prst="rect">
            <a:avLst/>
          </a:prstGeom>
          <a:noFill/>
        </p:spPr>
        <p:txBody>
          <a:bodyPr wrap="none" rtlCol="0">
            <a:spAutoFit/>
          </a:bodyPr>
          <a:lstStyle/>
          <a:p>
            <a:pPr marL="342900" indent="-342900">
              <a:buFont typeface="Arial" pitchFamily="34" charset="0"/>
              <a:buChar char="•"/>
            </a:pPr>
            <a:r>
              <a:rPr lang="en-US" dirty="0" smtClean="0"/>
              <a:t>I really tried to create an atmosphere</a:t>
            </a:r>
          </a:p>
          <a:p>
            <a:r>
              <a:rPr lang="en-US" dirty="0" smtClean="0"/>
              <a:t>Where I *only* did 50% of the talking</a:t>
            </a:r>
          </a:p>
          <a:p>
            <a:pPr marL="342900" indent="-342900">
              <a:buFont typeface="Arial" pitchFamily="34" charset="0"/>
              <a:buChar char="•"/>
            </a:pPr>
            <a:r>
              <a:rPr lang="en-US" dirty="0" smtClean="0"/>
              <a:t>Really hoped that you got to know the people</a:t>
            </a:r>
          </a:p>
          <a:p>
            <a:r>
              <a:rPr lang="en-US" dirty="0" smtClean="0"/>
              <a:t>Sitting around you.  Exchange phone numbers,</a:t>
            </a:r>
          </a:p>
          <a:p>
            <a:r>
              <a:rPr lang="en-US" dirty="0" smtClean="0"/>
              <a:t>Emails with them.</a:t>
            </a:r>
          </a:p>
          <a:p>
            <a:r>
              <a:rPr lang="en-US" dirty="0" smtClean="0"/>
              <a:t>Programs come and go.  Friends are forever</a:t>
            </a:r>
          </a:p>
        </p:txBody>
      </p:sp>
    </p:spTree>
    <p:extLst>
      <p:ext uri="{BB962C8B-B14F-4D97-AF65-F5344CB8AC3E}">
        <p14:creationId xmlns:p14="http://schemas.microsoft.com/office/powerpoint/2010/main" val="36072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most of all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115</a:t>
            </a:fld>
            <a:endParaRPr lang="en-CA"/>
          </a:p>
        </p:txBody>
      </p:sp>
      <p:sp>
        <p:nvSpPr>
          <p:cNvPr id="4" name="TextBox 3"/>
          <p:cNvSpPr txBox="1"/>
          <p:nvPr/>
        </p:nvSpPr>
        <p:spPr>
          <a:xfrm>
            <a:off x="1447800" y="2057400"/>
            <a:ext cx="7111242" cy="3416320"/>
          </a:xfrm>
          <a:prstGeom prst="rect">
            <a:avLst/>
          </a:prstGeom>
          <a:noFill/>
        </p:spPr>
        <p:txBody>
          <a:bodyPr wrap="none" rtlCol="0">
            <a:spAutoFit/>
          </a:bodyPr>
          <a:lstStyle/>
          <a:p>
            <a:pPr marL="342900" indent="-342900">
              <a:buFont typeface="Arial" pitchFamily="34" charset="0"/>
              <a:buChar char="•"/>
            </a:pPr>
            <a:r>
              <a:rPr lang="en-US" dirty="0" smtClean="0"/>
              <a:t>Software engineering and banging your</a:t>
            </a:r>
          </a:p>
          <a:p>
            <a:r>
              <a:rPr lang="en-US" dirty="0"/>
              <a:t>h</a:t>
            </a:r>
            <a:r>
              <a:rPr lang="en-US" dirty="0" smtClean="0"/>
              <a:t>ead against your keyboard.  This was a</a:t>
            </a:r>
          </a:p>
          <a:p>
            <a:r>
              <a:rPr lang="en-US" dirty="0"/>
              <a:t>p</a:t>
            </a:r>
            <a:r>
              <a:rPr lang="en-US" dirty="0" smtClean="0"/>
              <a:t>ut as much or as little as you want in this</a:t>
            </a:r>
          </a:p>
          <a:p>
            <a:r>
              <a:rPr lang="en-US" dirty="0" smtClean="0"/>
              <a:t>Course.  The project was yours from Day1.</a:t>
            </a:r>
          </a:p>
          <a:p>
            <a:r>
              <a:rPr lang="en-US" dirty="0" smtClean="0"/>
              <a:t>I personally grew quite attached to my first</a:t>
            </a:r>
          </a:p>
          <a:p>
            <a:r>
              <a:rPr lang="en-US" dirty="0" smtClean="0"/>
              <a:t>Software engineering project.  For me it was</a:t>
            </a:r>
          </a:p>
          <a:p>
            <a:r>
              <a:rPr lang="en-US" dirty="0" smtClean="0"/>
              <a:t>Fun.  I programmed it in C.  I don’t use C anymore,</a:t>
            </a:r>
          </a:p>
          <a:p>
            <a:r>
              <a:rPr lang="en-US" dirty="0" smtClean="0"/>
              <a:t>But it was the build your own, manage your own</a:t>
            </a:r>
          </a:p>
          <a:p>
            <a:r>
              <a:rPr lang="en-US" dirty="0"/>
              <a:t>a</a:t>
            </a:r>
            <a:r>
              <a:rPr lang="en-US" dirty="0" smtClean="0"/>
              <a:t>spect that still keeps me motivated in this field.</a:t>
            </a:r>
          </a:p>
        </p:txBody>
      </p:sp>
    </p:spTree>
    <p:extLst>
      <p:ext uri="{BB962C8B-B14F-4D97-AF65-F5344CB8AC3E}">
        <p14:creationId xmlns:p14="http://schemas.microsoft.com/office/powerpoint/2010/main" val="15600991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Thank-you + Optional 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116</a:t>
            </a:fld>
            <a:endParaRPr lang="en-CA"/>
          </a:p>
        </p:txBody>
      </p:sp>
      <p:sp>
        <p:nvSpPr>
          <p:cNvPr id="4" name="TextBox 3"/>
          <p:cNvSpPr txBox="1"/>
          <p:nvPr/>
        </p:nvSpPr>
        <p:spPr>
          <a:xfrm>
            <a:off x="1295400" y="2590800"/>
            <a:ext cx="6070893" cy="1569660"/>
          </a:xfrm>
          <a:prstGeom prst="rect">
            <a:avLst/>
          </a:prstGeom>
          <a:noFill/>
        </p:spPr>
        <p:txBody>
          <a:bodyPr wrap="none" rtlCol="0">
            <a:spAutoFit/>
          </a:bodyPr>
          <a:lstStyle/>
          <a:p>
            <a:r>
              <a:rPr lang="en-US" dirty="0" smtClean="0"/>
              <a:t>Thank-you very much for taking this course</a:t>
            </a:r>
          </a:p>
          <a:p>
            <a:r>
              <a:rPr lang="en-US" dirty="0" smtClean="0"/>
              <a:t>I really hope you all had a great time</a:t>
            </a:r>
          </a:p>
          <a:p>
            <a:endParaRPr lang="en-US" dirty="0"/>
          </a:p>
          <a:p>
            <a:r>
              <a:rPr lang="en-US" dirty="0"/>
              <a:t>Survey </a:t>
            </a:r>
            <a:r>
              <a:rPr lang="en-US" dirty="0" smtClean="0"/>
              <a:t>Monkey link</a:t>
            </a:r>
            <a:endParaRPr lang="en-US" dirty="0"/>
          </a:p>
        </p:txBody>
      </p:sp>
    </p:spTree>
    <p:extLst>
      <p:ext uri="{BB962C8B-B14F-4D97-AF65-F5344CB8AC3E}">
        <p14:creationId xmlns:p14="http://schemas.microsoft.com/office/powerpoint/2010/main" val="102720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Java Project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1823186"/>
            <a:ext cx="3733801" cy="501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sp>
        <p:nvSpPr>
          <p:cNvPr id="4" name="TextBox 3"/>
          <p:cNvSpPr txBox="1"/>
          <p:nvPr/>
        </p:nvSpPr>
        <p:spPr>
          <a:xfrm>
            <a:off x="1066800" y="2133600"/>
            <a:ext cx="5715000" cy="369332"/>
          </a:xfrm>
          <a:prstGeom prst="rect">
            <a:avLst/>
          </a:prstGeom>
          <a:noFill/>
        </p:spPr>
        <p:txBody>
          <a:bodyPr wrap="square" rtlCol="0">
            <a:spAutoFit/>
          </a:bodyPr>
          <a:lstStyle/>
          <a:p>
            <a:r>
              <a:rPr lang="en-US" sz="1800" dirty="0" smtClean="0"/>
              <a:t>New Class </a:t>
            </a:r>
            <a:r>
              <a:rPr lang="en-US" sz="1800" dirty="0" err="1" smtClean="0"/>
              <a:t>HelloWorld</a:t>
            </a:r>
            <a:endParaRPr lang="en-US" sz="1800" dirty="0"/>
          </a:p>
        </p:txBody>
      </p:sp>
    </p:spTree>
    <p:extLst>
      <p:ext uri="{BB962C8B-B14F-4D97-AF65-F5344CB8AC3E}">
        <p14:creationId xmlns:p14="http://schemas.microsoft.com/office/powerpoint/2010/main" val="272113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 visit github.com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1676400" y="2362200"/>
            <a:ext cx="5121723" cy="1200329"/>
          </a:xfrm>
          <a:prstGeom prst="rect">
            <a:avLst/>
          </a:prstGeom>
          <a:noFill/>
        </p:spPr>
        <p:txBody>
          <a:bodyPr wrap="none" rtlCol="0">
            <a:spAutoFit/>
          </a:bodyPr>
          <a:lstStyle/>
          <a:p>
            <a:pPr marL="342900" indent="-342900">
              <a:buFont typeface="Arial" pitchFamily="34" charset="0"/>
              <a:buChar char="•"/>
            </a:pPr>
            <a:r>
              <a:rPr lang="en-US" dirty="0" smtClean="0"/>
              <a:t>Create an account</a:t>
            </a:r>
          </a:p>
          <a:p>
            <a:pPr marL="342900" indent="-342900">
              <a:buFont typeface="Arial" pitchFamily="34" charset="0"/>
              <a:buChar char="•"/>
            </a:pPr>
            <a:r>
              <a:rPr lang="en-US" dirty="0" smtClean="0"/>
              <a:t>Create a repository called foo</a:t>
            </a:r>
          </a:p>
          <a:p>
            <a:pPr marL="342900" indent="-342900">
              <a:buFont typeface="Arial" pitchFamily="34" charset="0"/>
              <a:buChar char="•"/>
            </a:pPr>
            <a:r>
              <a:rPr lang="en-US" dirty="0" smtClean="0"/>
              <a:t>Copy and paste the .</a:t>
            </a:r>
            <a:r>
              <a:rPr lang="en-US" dirty="0" err="1" smtClean="0"/>
              <a:t>git</a:t>
            </a:r>
            <a:r>
              <a:rPr lang="en-US" dirty="0" smtClean="0"/>
              <a:t> URL to …</a:t>
            </a:r>
            <a:endParaRPr lang="en-US" dirty="0"/>
          </a:p>
        </p:txBody>
      </p:sp>
    </p:spTree>
    <p:extLst>
      <p:ext uri="{BB962C8B-B14F-4D97-AF65-F5344CB8AC3E}">
        <p14:creationId xmlns:p14="http://schemas.microsoft.com/office/powerpoint/2010/main" val="35166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and Push your Hello World</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1453972"/>
            <a:ext cx="5038725" cy="502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8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5" name="TextBox 4"/>
          <p:cNvSpPr txBox="1"/>
          <p:nvPr/>
        </p:nvSpPr>
        <p:spPr>
          <a:xfrm>
            <a:off x="762001" y="1981200"/>
            <a:ext cx="7239000" cy="4524315"/>
          </a:xfrm>
          <a:prstGeom prst="rect">
            <a:avLst/>
          </a:prstGeom>
          <a:noFill/>
        </p:spPr>
        <p:txBody>
          <a:bodyPr wrap="square" rtlCol="0">
            <a:spAutoFit/>
          </a:bodyPr>
          <a:lstStyle/>
          <a:p>
            <a:pPr marL="342900" indent="-342900">
              <a:buFont typeface="Arial" pitchFamily="34" charset="0"/>
              <a:buChar char="•"/>
            </a:pPr>
            <a:r>
              <a:rPr lang="en-US" dirty="0" smtClean="0"/>
              <a:t>Assignment#1</a:t>
            </a:r>
          </a:p>
          <a:p>
            <a:pPr marL="342900" indent="-342900">
              <a:buFont typeface="Arial" pitchFamily="34" charset="0"/>
              <a:buChar char="•"/>
            </a:pPr>
            <a:r>
              <a:rPr lang="en-US" dirty="0" smtClean="0"/>
              <a:t>Import</a:t>
            </a:r>
          </a:p>
          <a:p>
            <a:pPr marL="342900" indent="-342900">
              <a:buFont typeface="Arial" pitchFamily="34" charset="0"/>
              <a:buChar char="•"/>
            </a:pPr>
            <a:r>
              <a:rPr lang="en-US" dirty="0" smtClean="0">
                <a:hlinkClick r:id="rId2"/>
              </a:rPr>
              <a:t>https</a:t>
            </a:r>
            <a:r>
              <a:rPr lang="en-US" dirty="0">
                <a:hlinkClick r:id="rId2"/>
              </a:rPr>
              <a:t>://</a:t>
            </a:r>
            <a:r>
              <a:rPr lang="en-US" dirty="0" smtClean="0">
                <a:hlinkClick r:id="rId2"/>
              </a:rPr>
              <a:t>github.com/hchan/comp2613</a:t>
            </a:r>
          </a:p>
          <a:p>
            <a:r>
              <a:rPr lang="en-US" dirty="0" smtClean="0">
                <a:hlinkClick r:id="rId2"/>
              </a:rPr>
              <a:t>Errors with import – don’t worry too much – Day 2 ;)</a:t>
            </a:r>
          </a:p>
          <a:p>
            <a:pPr marL="342900" indent="-342900">
              <a:buFont typeface="Arial" pitchFamily="34" charset="0"/>
              <a:buChar char="•"/>
            </a:pPr>
            <a:r>
              <a:rPr lang="en-US" dirty="0"/>
              <a:t>Read </a:t>
            </a:r>
            <a:r>
              <a:rPr lang="en-US" dirty="0">
                <a:hlinkClick r:id="rId3"/>
              </a:rPr>
              <a:t>https://</a:t>
            </a:r>
            <a:r>
              <a:rPr lang="en-US" dirty="0" smtClean="0">
                <a:hlinkClick r:id="rId3"/>
              </a:rPr>
              <a:t>github.com/hchan/comp2613/blob/master/egitTutorial.docx</a:t>
            </a:r>
            <a:endParaRPr lang="en-US" dirty="0" smtClean="0"/>
          </a:p>
          <a:p>
            <a:pPr marL="342900" indent="-342900">
              <a:buFont typeface="Arial" pitchFamily="34" charset="0"/>
              <a:buChar char="•"/>
            </a:pPr>
            <a:r>
              <a:rPr lang="en-US" dirty="0" smtClean="0"/>
              <a:t>Do Assignment#1</a:t>
            </a:r>
          </a:p>
          <a:p>
            <a:pPr marL="342900" indent="-342900">
              <a:buFont typeface="Arial" pitchFamily="34" charset="0"/>
              <a:buChar char="•"/>
            </a:pPr>
            <a:r>
              <a:rPr lang="en-US" dirty="0" smtClean="0"/>
              <a:t>Read the doc, from your Imported Workspace;)</a:t>
            </a:r>
          </a:p>
          <a:p>
            <a:pPr marL="342900" indent="-342900">
              <a:buFont typeface="Arial" pitchFamily="34" charset="0"/>
              <a:buChar char="•"/>
            </a:pPr>
            <a:r>
              <a:rPr lang="en-US" dirty="0" smtClean="0"/>
              <a:t>Play around with committing files</a:t>
            </a:r>
          </a:p>
          <a:p>
            <a:pPr marL="342900" indent="-342900">
              <a:buFont typeface="Arial" pitchFamily="34" charset="0"/>
              <a:buChar char="•"/>
            </a:pPr>
            <a:r>
              <a:rPr lang="en-US" dirty="0" smtClean="0"/>
              <a:t>Kill your Eclipse project and reimport it</a:t>
            </a:r>
          </a:p>
          <a:p>
            <a:pPr marL="342900" indent="-342900">
              <a:buFont typeface="Arial" pitchFamily="34" charset="0"/>
              <a:buChar char="•"/>
            </a:pPr>
            <a:endParaRPr lang="en-US" dirty="0" smtClean="0">
              <a:hlinkClick r:id="rId2"/>
            </a:endParaRPr>
          </a:p>
        </p:txBody>
      </p:sp>
    </p:spTree>
    <p:extLst>
      <p:ext uri="{BB962C8B-B14F-4D97-AF65-F5344CB8AC3E}">
        <p14:creationId xmlns:p14="http://schemas.microsoft.com/office/powerpoint/2010/main" val="1067737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Packages</a:t>
            </a:r>
            <a:endParaRPr lang="en-US" dirty="0"/>
          </a:p>
        </p:txBody>
      </p:sp>
      <p:sp>
        <p:nvSpPr>
          <p:cNvPr id="3" name="Content Placeholder 2"/>
          <p:cNvSpPr>
            <a:spLocks noGrp="1"/>
          </p:cNvSpPr>
          <p:nvPr>
            <p:ph idx="1"/>
          </p:nvPr>
        </p:nvSpPr>
        <p:spPr/>
        <p:txBody>
          <a:bodyPr/>
          <a:lstStyle/>
          <a:p>
            <a:r>
              <a:rPr lang="en-US" dirty="0"/>
              <a:t>A </a:t>
            </a:r>
            <a:r>
              <a:rPr lang="en-US" b="1" dirty="0"/>
              <a:t>Java package</a:t>
            </a:r>
            <a:r>
              <a:rPr lang="en-US" dirty="0"/>
              <a:t> is a mechanism for organizing </a:t>
            </a:r>
            <a:r>
              <a:rPr lang="en-US" dirty="0">
                <a:hlinkClick r:id="rId2" tooltip="Java (programming language)"/>
              </a:rPr>
              <a:t>Java</a:t>
            </a:r>
            <a:r>
              <a:rPr lang="en-US" dirty="0"/>
              <a:t> </a:t>
            </a:r>
            <a:r>
              <a:rPr lang="en-US" dirty="0">
                <a:hlinkClick r:id="rId3" tooltip="Class (computer science)"/>
              </a:rPr>
              <a:t>classes</a:t>
            </a:r>
            <a:r>
              <a:rPr lang="en-US" dirty="0"/>
              <a:t> into </a:t>
            </a:r>
            <a:r>
              <a:rPr lang="en-US" dirty="0" smtClean="0">
                <a:hlinkClick r:id="rId4" tooltip="Namespaces"/>
              </a:rPr>
              <a:t>namespaces</a:t>
            </a:r>
            <a:endParaRPr lang="en-US" dirty="0" smtClean="0"/>
          </a:p>
          <a:p>
            <a:r>
              <a:rPr lang="en-US" dirty="0" smtClean="0"/>
              <a:t>For your project, please use the package name: ca.bcit.comp2613.&lt;your project name in lowercase&gt;</a:t>
            </a:r>
          </a:p>
          <a:p>
            <a:r>
              <a:rPr lang="en-US" dirty="0" smtClean="0"/>
              <a:t>Package names in convention are lowercase</a:t>
            </a:r>
          </a:p>
          <a:p>
            <a:r>
              <a:rPr lang="en-US" dirty="0"/>
              <a:t>Naming conventions: http://java.about.com/od/javasyntax/a/nameconventions.htm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17</a:t>
            </a:fld>
            <a:endParaRPr lang="en-US"/>
          </a:p>
        </p:txBody>
      </p:sp>
    </p:spTree>
    <p:extLst>
      <p:ext uri="{BB962C8B-B14F-4D97-AF65-F5344CB8AC3E}">
        <p14:creationId xmlns:p14="http://schemas.microsoft.com/office/powerpoint/2010/main" val="2813636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3416320"/>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Strings are immutable which means they can’t change,</a:t>
            </a:r>
          </a:p>
          <a:p>
            <a:pPr marL="342900" indent="-342900">
              <a:buFont typeface="Arial" pitchFamily="34" charset="0"/>
              <a:buChar char="•"/>
            </a:pPr>
            <a:r>
              <a:rPr lang="en-US" dirty="0" smtClean="0"/>
              <a:t>But </a:t>
            </a:r>
            <a:r>
              <a:rPr lang="en-US" dirty="0" err="1" smtClean="0"/>
              <a:t>StringBuilder’s</a:t>
            </a:r>
            <a:r>
              <a:rPr lang="en-US" dirty="0" smtClean="0"/>
              <a:t> are.  Really not that important in this day and age anymore.  Bottleneck is in String creation.</a:t>
            </a:r>
          </a:p>
          <a:p>
            <a:pPr marL="342900" indent="-342900">
              <a:buFont typeface="Arial" pitchFamily="34" charset="0"/>
              <a:buChar char="•"/>
            </a:pPr>
            <a:r>
              <a:rPr lang="en-US" dirty="0" smtClean="0"/>
              <a:t>See </a:t>
            </a:r>
            <a:r>
              <a:rPr lang="en-US" dirty="0" err="1" smtClean="0"/>
              <a:t>StringDemo</a:t>
            </a:r>
            <a:endParaRPr lang="en-US" dirty="0" smtClean="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838200" y="1981200"/>
            <a:ext cx="5400068" cy="1569660"/>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Welcome to Eclipse shortcuts - “F3”</a:t>
            </a:r>
          </a:p>
          <a:p>
            <a:pPr marL="342900" indent="-342900">
              <a:buFont typeface="Arial" pitchFamily="34" charset="0"/>
              <a:buChar char="•"/>
            </a:pPr>
            <a:r>
              <a:rPr lang="en-US" dirty="0" smtClean="0"/>
              <a:t>String == String </a:t>
            </a:r>
            <a:r>
              <a:rPr lang="en-US" dirty="0" err="1" smtClean="0"/>
              <a:t>vs</a:t>
            </a:r>
            <a:r>
              <a:rPr lang="en-US" dirty="0" smtClean="0"/>
              <a:t> </a:t>
            </a:r>
            <a:r>
              <a:rPr lang="en-US" dirty="0" err="1" smtClean="0"/>
              <a:t>String.equals</a:t>
            </a:r>
            <a:endParaRPr lang="en-US" dirty="0" smtClean="0"/>
          </a:p>
          <a:p>
            <a:pPr marL="342900" indent="-342900">
              <a:buFont typeface="Arial" pitchFamily="34" charset="0"/>
              <a:buChar char="•"/>
            </a:pPr>
            <a:r>
              <a:rPr lang="en-US" dirty="0" smtClean="0"/>
              <a:t>See </a:t>
            </a:r>
            <a:r>
              <a:rPr lang="en-US" dirty="0" err="1" smtClean="0"/>
              <a:t>DebuggingDemo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model objects + Searching</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A model object represents the data tier</a:t>
            </a:r>
          </a:p>
          <a:p>
            <a:r>
              <a:rPr lang="en-US" dirty="0" smtClean="0"/>
              <a:t>Almost no logic in it but, some developers like to add override the </a:t>
            </a:r>
            <a:r>
              <a:rPr lang="en-US" dirty="0" err="1" smtClean="0"/>
              <a:t>toString</a:t>
            </a:r>
            <a:r>
              <a:rPr lang="en-US" dirty="0" smtClean="0"/>
              <a:t> method for a tad bit of presentation logic</a:t>
            </a:r>
          </a:p>
          <a:p>
            <a:r>
              <a:rPr lang="en-US" dirty="0" err="1" smtClean="0"/>
              <a:t>ArrayList</a:t>
            </a:r>
            <a:r>
              <a:rPr lang="en-US" dirty="0" smtClean="0"/>
              <a:t> are good choices to store many objects.</a:t>
            </a:r>
          </a:p>
          <a:p>
            <a:r>
              <a:rPr lang="en-US" dirty="0" smtClean="0"/>
              <a:t>Searching is simply done through iterating through the </a:t>
            </a:r>
            <a:r>
              <a:rPr lang="en-US" dirty="0" err="1" smtClean="0"/>
              <a:t>ArrayList</a:t>
            </a:r>
            <a:endParaRPr lang="en-US" dirty="0" smtClean="0"/>
          </a:p>
          <a:p>
            <a:r>
              <a:rPr lang="en-US" dirty="0" smtClean="0"/>
              <a:t>See </a:t>
            </a:r>
            <a:r>
              <a:rPr lang="en-US" dirty="0" err="1" smtClean="0"/>
              <a:t>TeacherDemo</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20</a:t>
            </a:fld>
            <a:endParaRPr lang="en-US"/>
          </a:p>
        </p:txBody>
      </p:sp>
    </p:spTree>
    <p:extLst>
      <p:ext uri="{BB962C8B-B14F-4D97-AF65-F5344CB8AC3E}">
        <p14:creationId xmlns:p14="http://schemas.microsoft.com/office/powerpoint/2010/main" val="312765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Content Placeholder 2"/>
          <p:cNvSpPr>
            <a:spLocks noGrp="1"/>
          </p:cNvSpPr>
          <p:nvPr>
            <p:ph idx="1"/>
          </p:nvPr>
        </p:nvSpPr>
        <p:spPr/>
        <p:txBody>
          <a:bodyPr>
            <a:normAutofit fontScale="77500" lnSpcReduction="20000"/>
          </a:bodyPr>
          <a:lstStyle/>
          <a:p>
            <a:pPr marL="342900">
              <a:buFont typeface="Arial" pitchFamily="34" charset="0"/>
              <a:buChar char="•"/>
            </a:pPr>
            <a:r>
              <a:rPr lang="en-US" dirty="0"/>
              <a:t>What are they?</a:t>
            </a:r>
          </a:p>
          <a:p>
            <a:pPr marL="342900">
              <a:buFont typeface="Arial" pitchFamily="34" charset="0"/>
              <a:buChar char="•"/>
            </a:pPr>
            <a:r>
              <a:rPr lang="en-US" dirty="0"/>
              <a:t>Java Archives – libraries.  I think </a:t>
            </a:r>
            <a:r>
              <a:rPr lang="en-US" dirty="0" smtClean="0"/>
              <a:t>Sun borrowed the idea </a:t>
            </a:r>
            <a:r>
              <a:rPr lang="en-US" dirty="0"/>
              <a:t>of “</a:t>
            </a:r>
            <a:r>
              <a:rPr lang="en-US" dirty="0" err="1"/>
              <a:t>unix</a:t>
            </a:r>
            <a:r>
              <a:rPr lang="en-US" dirty="0"/>
              <a:t> tar</a:t>
            </a:r>
            <a:r>
              <a:rPr lang="en-US" dirty="0" smtClean="0"/>
              <a:t>” and applied it to jar</a:t>
            </a:r>
          </a:p>
          <a:p>
            <a:pPr marL="342900">
              <a:buFont typeface="Arial" pitchFamily="34" charset="0"/>
              <a:buChar char="•"/>
            </a:pPr>
            <a:r>
              <a:rPr lang="en-US" dirty="0" smtClean="0"/>
              <a:t>Did we use any right now?  Sure -&gt; rt.jar</a:t>
            </a:r>
          </a:p>
          <a:p>
            <a:pPr marL="342900">
              <a:buFont typeface="Arial" pitchFamily="34" charset="0"/>
              <a:buChar char="•"/>
            </a:pPr>
            <a:r>
              <a:rPr lang="en-US" dirty="0" err="1" smtClean="0"/>
              <a:t>Kinda</a:t>
            </a:r>
            <a:r>
              <a:rPr lang="en-US" dirty="0" smtClean="0"/>
              <a:t> hard to avoid using “Core Java classes”</a:t>
            </a:r>
          </a:p>
          <a:p>
            <a:pPr marL="342900">
              <a:buFont typeface="Arial" pitchFamily="34" charset="0"/>
              <a:buChar char="•"/>
            </a:pPr>
            <a:r>
              <a:rPr lang="en-US" dirty="0" smtClean="0"/>
              <a:t>But there are times when the “String” class or another Core Java Class just isn’t flexible enough to do what you want.  What do you do then?  Download a library (set of Jars).  More on this later in a later lecture.  Pronounced as Maven.  Oh if used Perl before (its similar to CPAN), or PECL/PEAR (if you’re a Python user), or </a:t>
            </a:r>
            <a:r>
              <a:rPr lang="en-US" dirty="0" err="1" smtClean="0"/>
              <a:t>RubyGems</a:t>
            </a:r>
            <a:r>
              <a:rPr lang="en-US" dirty="0" smtClean="0"/>
              <a:t> (for Ruby users).  If you come from a C/C++/C# background … (err… um, </a:t>
            </a:r>
            <a:r>
              <a:rPr lang="en-US" dirty="0" err="1" smtClean="0"/>
              <a:t>Makefile</a:t>
            </a:r>
            <a:r>
              <a:rPr lang="en-US" dirty="0" smtClean="0"/>
              <a:t> + </a:t>
            </a:r>
            <a:r>
              <a:rPr lang="en-US" dirty="0" err="1" smtClean="0"/>
              <a:t>wget</a:t>
            </a:r>
            <a:r>
              <a:rPr lang="en-US" dirty="0" smtClean="0"/>
              <a:t> – okay bad joke)</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21</a:t>
            </a:fld>
            <a:endParaRPr lang="en-US"/>
          </a:p>
        </p:txBody>
      </p:sp>
    </p:spTree>
    <p:extLst>
      <p:ext uri="{BB962C8B-B14F-4D97-AF65-F5344CB8AC3E}">
        <p14:creationId xmlns:p14="http://schemas.microsoft.com/office/powerpoint/2010/main" val="1154269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Exporting Jars + Command Line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Eventually one day, you’ll want to export your project outside of eclipse.  Your final export, will most likely be a </a:t>
            </a:r>
            <a:r>
              <a:rPr lang="en-US" dirty="0" err="1" smtClean="0"/>
              <a:t>Jarfile</a:t>
            </a:r>
            <a:r>
              <a:rPr lang="en-US" dirty="0" smtClean="0"/>
              <a:t> (or </a:t>
            </a:r>
            <a:r>
              <a:rPr lang="en-US" dirty="0" err="1" smtClean="0"/>
              <a:t>warfile</a:t>
            </a:r>
            <a:r>
              <a:rPr lang="en-US" dirty="0" smtClean="0"/>
              <a:t>, or </a:t>
            </a:r>
            <a:r>
              <a:rPr lang="en-US" dirty="0" err="1" smtClean="0"/>
              <a:t>earfile</a:t>
            </a:r>
            <a:r>
              <a:rPr lang="en-US" dirty="0" smtClean="0"/>
              <a:t> – outside the scope of this class)</a:t>
            </a:r>
          </a:p>
          <a:p>
            <a:r>
              <a:rPr lang="en-US" dirty="0" smtClean="0"/>
              <a:t>A few ways to do this.  One is via your IDE … Export-&gt;Java-&gt;Runnable Jar (demo)</a:t>
            </a:r>
          </a:p>
          <a:p>
            <a:r>
              <a:rPr lang="en-US" dirty="0" smtClean="0"/>
              <a:t>But, to be honest, the de facto way is with Maven (more on this in a later lecture)</a:t>
            </a:r>
          </a:p>
          <a:p>
            <a:r>
              <a:rPr lang="en-US" dirty="0" smtClean="0"/>
              <a:t>Demo (just a note, at a first glance, Eclipse’s Export function looks pretty easy … but as your project grows in complexity and dependency, Maven is the way to do it)</a:t>
            </a:r>
          </a:p>
          <a:p>
            <a:r>
              <a:rPr lang="en-US" dirty="0" smtClean="0"/>
              <a:t>BTW, in this class, whether it be assignments, midterm, final or final project, I NEVER, EVER, EVER want you to send me a .zip, .jar file to me via email or </a:t>
            </a:r>
            <a:r>
              <a:rPr lang="en-US" dirty="0" err="1" smtClean="0"/>
              <a:t>dropbox</a:t>
            </a:r>
            <a:r>
              <a:rPr lang="en-US" dirty="0" smtClean="0"/>
              <a:t>.  That’s just so last decade … ;)</a:t>
            </a:r>
          </a:p>
          <a:p>
            <a:r>
              <a:rPr lang="en-US" dirty="0" smtClean="0"/>
              <a:t>Hint … how / where do you think you will submit your final exam</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22</a:t>
            </a:fld>
            <a:endParaRPr lang="en-US"/>
          </a:p>
        </p:txBody>
      </p:sp>
    </p:spTree>
    <p:extLst>
      <p:ext uri="{BB962C8B-B14F-4D97-AF65-F5344CB8AC3E}">
        <p14:creationId xmlns:p14="http://schemas.microsoft.com/office/powerpoint/2010/main" val="388382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a:t>
            </a:r>
            <a:r>
              <a:rPr lang="en-US" dirty="0" err="1" smtClean="0"/>
              <a:t>Egit</a:t>
            </a:r>
            <a:r>
              <a:rPr lang="en-US" dirty="0" smtClean="0"/>
              <a:t> (Eclipse </a:t>
            </a:r>
            <a:r>
              <a:rPr lang="en-US" dirty="0" err="1" smtClean="0"/>
              <a:t>Git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Day1, we create a </a:t>
            </a:r>
            <a:r>
              <a:rPr lang="en-US" dirty="0" err="1" smtClean="0"/>
              <a:t>Git</a:t>
            </a:r>
            <a:r>
              <a:rPr lang="en-US" dirty="0" smtClean="0"/>
              <a:t> repository first and then created a Java project</a:t>
            </a:r>
          </a:p>
          <a:p>
            <a:r>
              <a:rPr lang="en-US" dirty="0" smtClean="0"/>
              <a:t>You can do it in reverse order too (java project first and then </a:t>
            </a:r>
            <a:r>
              <a:rPr lang="en-US" dirty="0" err="1" smtClean="0"/>
              <a:t>git</a:t>
            </a:r>
            <a:r>
              <a:rPr lang="en-US" dirty="0" smtClean="0"/>
              <a:t> </a:t>
            </a:r>
            <a:r>
              <a:rPr lang="en-US" dirty="0" err="1" smtClean="0"/>
              <a:t>repostiory</a:t>
            </a:r>
            <a:r>
              <a:rPr lang="en-US" dirty="0" smtClean="0"/>
              <a:t>)</a:t>
            </a:r>
          </a:p>
          <a:p>
            <a:pPr marL="912114" lvl="1" indent="-514350">
              <a:buFont typeface="+mj-lt"/>
              <a:buAutoNum type="arabicPeriod"/>
            </a:pPr>
            <a:r>
              <a:rPr lang="en-US" dirty="0" smtClean="0"/>
              <a:t>Create Java Project with project name </a:t>
            </a:r>
            <a:r>
              <a:rPr lang="en-US" dirty="0" err="1" smtClean="0"/>
              <a:t>zzz</a:t>
            </a:r>
            <a:endParaRPr lang="en-US" dirty="0" smtClean="0"/>
          </a:p>
          <a:p>
            <a:pPr marL="912114" lvl="1" indent="-514350">
              <a:buFont typeface="+mj-lt"/>
              <a:buAutoNum type="arabicPeriod"/>
            </a:pPr>
            <a:r>
              <a:rPr lang="en-US" dirty="0" smtClean="0"/>
              <a:t>Team-&gt;Share Project-&gt;</a:t>
            </a:r>
            <a:r>
              <a:rPr lang="en-US" dirty="0" err="1" smtClean="0"/>
              <a:t>Git</a:t>
            </a:r>
            <a:endParaRPr lang="en-US" dirty="0" smtClean="0"/>
          </a:p>
          <a:p>
            <a:pPr marL="912114" lvl="1" indent="-514350">
              <a:buFont typeface="+mj-lt"/>
              <a:buAutoNum type="arabicPeriod"/>
            </a:pPr>
            <a:r>
              <a:rPr lang="en-US" dirty="0" smtClean="0"/>
              <a:t>(there is one big gotcha with this … double directory names)</a:t>
            </a:r>
          </a:p>
          <a:p>
            <a:pPr marL="912114" lvl="1" indent="-514350">
              <a:buFont typeface="+mj-lt"/>
              <a:buAutoNum type="arabicPeriod"/>
            </a:pPr>
            <a:endParaRPr lang="en-US" dirty="0"/>
          </a:p>
          <a:p>
            <a:r>
              <a:rPr lang="en-US" dirty="0" smtClean="0"/>
              <a:t>Another way (yet with another pro and con):</a:t>
            </a:r>
          </a:p>
          <a:p>
            <a:pPr marL="582930" indent="-514350">
              <a:buFont typeface="+mj-lt"/>
              <a:buAutoNum type="arabicPeriod"/>
            </a:pPr>
            <a:r>
              <a:rPr lang="en-US" dirty="0" smtClean="0"/>
              <a:t>Create Java Project name with </a:t>
            </a:r>
            <a:r>
              <a:rPr lang="en-US" dirty="0" err="1" smtClean="0"/>
              <a:t>zzz</a:t>
            </a:r>
            <a:endParaRPr lang="en-US" dirty="0" smtClean="0"/>
          </a:p>
          <a:p>
            <a:pPr marL="582930" indent="-514350">
              <a:buFont typeface="+mj-lt"/>
              <a:buAutoNum type="arabicPeriod"/>
            </a:pPr>
            <a:r>
              <a:rPr lang="en-US" dirty="0" smtClean="0"/>
              <a:t>Run “</a:t>
            </a:r>
            <a:r>
              <a:rPr lang="en-US" dirty="0" err="1" smtClean="0"/>
              <a:t>git</a:t>
            </a:r>
            <a:r>
              <a:rPr lang="en-US" dirty="0" smtClean="0"/>
              <a:t> </a:t>
            </a:r>
            <a:r>
              <a:rPr lang="en-US" dirty="0" err="1" smtClean="0"/>
              <a:t>init</a:t>
            </a:r>
            <a:r>
              <a:rPr lang="en-US" dirty="0" smtClean="0"/>
              <a:t> (the power of the command line!!)” on that directory, or copy and paste an empty .</a:t>
            </a:r>
            <a:r>
              <a:rPr lang="en-US" dirty="0" err="1" smtClean="0"/>
              <a:t>git</a:t>
            </a:r>
            <a:r>
              <a:rPr lang="en-US" dirty="0" smtClean="0"/>
              <a:t> folder (same from repository blank) to that directory (very hacky)</a:t>
            </a:r>
          </a:p>
          <a:p>
            <a:pPr marL="582930" indent="-514350">
              <a:buFont typeface="+mj-lt"/>
              <a:buAutoNum type="arabicPeriod"/>
            </a:pPr>
            <a:r>
              <a:rPr lang="en-US" dirty="0" smtClean="0"/>
              <a:t>Team-&gt;Share Project-&gt;</a:t>
            </a:r>
            <a:r>
              <a:rPr lang="en-US" dirty="0" err="1" smtClean="0"/>
              <a:t>Git</a:t>
            </a:r>
            <a:endParaRPr lang="en-US" dirty="0" smtClean="0"/>
          </a:p>
          <a:p>
            <a:pPr marL="58293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23</a:t>
            </a:fld>
            <a:endParaRPr lang="en-US"/>
          </a:p>
        </p:txBody>
      </p:sp>
    </p:spTree>
    <p:extLst>
      <p:ext uri="{BB962C8B-B14F-4D97-AF65-F5344CB8AC3E}">
        <p14:creationId xmlns:p14="http://schemas.microsoft.com/office/powerpoint/2010/main" val="301210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762000" y="2209800"/>
            <a:ext cx="6934200" cy="2677656"/>
          </a:xfrm>
          <a:prstGeom prst="rect">
            <a:avLst/>
          </a:prstGeom>
          <a:noFill/>
        </p:spPr>
        <p:txBody>
          <a:bodyPr wrap="square" rtlCol="0">
            <a:spAutoFit/>
          </a:bodyPr>
          <a:lstStyle/>
          <a:p>
            <a:pPr marL="342900" indent="-342900">
              <a:buFont typeface="Arial" pitchFamily="34" charset="0"/>
              <a:buChar char="•"/>
            </a:pPr>
            <a:r>
              <a:rPr lang="en-US" dirty="0" smtClean="0">
                <a:hlinkClick r:id="rId2"/>
              </a:rPr>
              <a:t>Assignment#2</a:t>
            </a:r>
          </a:p>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Attendence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a:t>
            </a:r>
            <a:r>
              <a:rPr lang="en-US" dirty="0" err="1" smtClean="0"/>
              <a:t>dropbox</a:t>
            </a:r>
            <a:r>
              <a:rPr lang="en-US" dirty="0" smtClean="0"/>
              <a:t>, you’ll seen an attendance folder</a:t>
            </a:r>
          </a:p>
          <a:p>
            <a:r>
              <a:rPr lang="en-US" dirty="0" smtClean="0"/>
              <a:t>At the beginning of each class, I’ll ask you to submit a file there to prove you are here</a:t>
            </a:r>
          </a:p>
          <a:p>
            <a:r>
              <a:rPr lang="en-US" dirty="0" smtClean="0"/>
              <a:t>i.e. Day1, submit ant.txt</a:t>
            </a:r>
          </a:p>
          <a:p>
            <a:r>
              <a:rPr lang="en-US" dirty="0" smtClean="0"/>
              <a:t>i.e. Day2, submit boy.txt</a:t>
            </a:r>
          </a:p>
          <a:p>
            <a:r>
              <a:rPr lang="en-US" dirty="0" smtClean="0"/>
              <a:t>i.e. Day3, submit cool.txt</a:t>
            </a:r>
          </a:p>
          <a:p>
            <a:r>
              <a:rPr lang="en-US" dirty="0" smtClean="0"/>
              <a:t>i.e. Day4, submit &lt;guess what letter it will start with&gt;.txt ;)</a:t>
            </a:r>
          </a:p>
          <a:p>
            <a:r>
              <a:rPr lang="en-US" dirty="0" smtClean="0"/>
              <a:t>Of course you won’t know the secret </a:t>
            </a:r>
            <a:r>
              <a:rPr lang="en-US" dirty="0" err="1" smtClean="0"/>
              <a:t>textfile</a:t>
            </a:r>
            <a:r>
              <a:rPr lang="en-US" dirty="0" smtClean="0"/>
              <a:t> name until the start of each class.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4</a:t>
            </a:fld>
            <a:endParaRPr lang="en-US"/>
          </a:p>
        </p:txBody>
      </p:sp>
    </p:spTree>
    <p:extLst>
      <p:ext uri="{BB962C8B-B14F-4D97-AF65-F5344CB8AC3E}">
        <p14:creationId xmlns:p14="http://schemas.microsoft.com/office/powerpoint/2010/main" val="2879691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838200" y="1600200"/>
            <a:ext cx="6781799" cy="5262979"/>
          </a:xfrm>
          <a:prstGeom prst="rect">
            <a:avLst/>
          </a:prstGeom>
          <a:noFill/>
        </p:spPr>
        <p:txBody>
          <a:bodyPr wrap="square" rtlCol="0">
            <a:spAutoFit/>
          </a:bodyPr>
          <a:lstStyle/>
          <a:p>
            <a:r>
              <a:rPr lang="en-US" dirty="0" smtClean="0"/>
              <a:t>Assignment#3</a:t>
            </a:r>
          </a:p>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4" name="TextBox 3"/>
          <p:cNvSpPr txBox="1"/>
          <p:nvPr/>
        </p:nvSpPr>
        <p:spPr>
          <a:xfrm>
            <a:off x="990601" y="2438400"/>
            <a:ext cx="7848600" cy="2308324"/>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r>
              <a:rPr lang="en-US" dirty="0" smtClean="0"/>
              <a:t>Iterator – if you want to remove something from a List,</a:t>
            </a:r>
          </a:p>
          <a:p>
            <a:r>
              <a:rPr lang="en-US" dirty="0" smtClean="0"/>
              <a:t>Use Iterator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x 10</a:t>
            </a:r>
            <a:r>
              <a:rPr lang="en-US" sz="2000" dirty="0" smtClean="0"/>
              <a:t>	</a:t>
            </a:r>
            <a:r>
              <a:rPr lang="en-US" sz="2000" dirty="0"/>
              <a:t>2</a:t>
            </a:r>
            <a:r>
              <a:rPr lang="en-US" sz="2000" dirty="0" smtClean="0"/>
              <a:t>0%</a:t>
            </a:r>
          </a:p>
          <a:p>
            <a:pPr>
              <a:lnSpc>
                <a:spcPct val="90000"/>
              </a:lnSpc>
              <a:tabLst>
                <a:tab pos="2874963" algn="l"/>
              </a:tabLst>
            </a:pPr>
            <a:r>
              <a:rPr lang="en-US" sz="2000" dirty="0" smtClean="0"/>
              <a:t>Mid term exam	20%</a:t>
            </a:r>
          </a:p>
          <a:p>
            <a:pPr>
              <a:lnSpc>
                <a:spcPct val="90000"/>
              </a:lnSpc>
              <a:tabLst>
                <a:tab pos="2874963" algn="l"/>
              </a:tabLst>
            </a:pPr>
            <a:r>
              <a:rPr lang="en-US" sz="2000" dirty="0" smtClean="0"/>
              <a:t>Final exam	</a:t>
            </a:r>
            <a:r>
              <a:rPr lang="en-US" sz="2000" dirty="0"/>
              <a:t>3</a:t>
            </a:r>
            <a:r>
              <a:rPr lang="en-US" sz="2000" dirty="0" smtClean="0"/>
              <a:t>0%</a:t>
            </a:r>
          </a:p>
          <a:p>
            <a:pPr>
              <a:lnSpc>
                <a:spcPct val="90000"/>
              </a:lnSpc>
              <a:tabLst>
                <a:tab pos="2874963" algn="l"/>
              </a:tabLst>
            </a:pPr>
            <a:r>
              <a:rPr lang="en-US" sz="2000" dirty="0" smtClean="0"/>
              <a:t>Final Project	30%</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5" name="TextBox 4"/>
          <p:cNvSpPr txBox="1"/>
          <p:nvPr/>
        </p:nvSpPr>
        <p:spPr>
          <a:xfrm>
            <a:off x="990601" y="1828800"/>
            <a:ext cx="7620000" cy="1938992"/>
          </a:xfrm>
          <a:prstGeom prst="rect">
            <a:avLst/>
          </a:prstGeom>
          <a:noFill/>
        </p:spPr>
        <p:txBody>
          <a:bodyPr wrap="square" rtlCol="0">
            <a:spAutoFit/>
          </a:bodyPr>
          <a:lstStyle/>
          <a:p>
            <a:r>
              <a:rPr lang="en-US" dirty="0" smtClean="0"/>
              <a:t>Assignment#4</a:t>
            </a:r>
          </a:p>
          <a:p>
            <a:r>
              <a:rPr lang="en-US" dirty="0" smtClean="0"/>
              <a:t>Read:</a:t>
            </a:r>
          </a:p>
          <a:p>
            <a:r>
              <a:rPr lang="en-US" dirty="0"/>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990600" y="2286000"/>
            <a:ext cx="7924800" cy="4154984"/>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a:t>
            </a:r>
          </a:p>
          <a:p>
            <a:pPr marL="342900" indent="-342900">
              <a:buFont typeface="Arial" pitchFamily="34" charset="0"/>
              <a:buChar char="•"/>
            </a:pPr>
            <a:r>
              <a:rPr lang="en-US" dirty="0" smtClean="0"/>
              <a:t>Perl has CPAN</a:t>
            </a:r>
          </a:p>
          <a:p>
            <a:pPr marL="342900" indent="-342900">
              <a:buFont typeface="Arial" pitchFamily="34" charset="0"/>
              <a:buChar char="•"/>
            </a:pPr>
            <a:r>
              <a:rPr lang="en-US" dirty="0" smtClean="0"/>
              <a:t>PHP has PEAR/</a:t>
            </a:r>
            <a:r>
              <a:rPr lang="en-US" dirty="0" err="1" smtClean="0"/>
              <a:t>Pecl</a:t>
            </a:r>
            <a:endParaRPr lang="en-US" dirty="0" smtClean="0"/>
          </a:p>
          <a:p>
            <a:pPr marL="342900" indent="-342900">
              <a:buFont typeface="Arial" pitchFamily="34" charset="0"/>
              <a:buChar char="•"/>
            </a:pPr>
            <a:r>
              <a:rPr lang="en-US" dirty="0" smtClean="0"/>
              <a:t>Ruby has </a:t>
            </a:r>
            <a:r>
              <a:rPr lang="en-US" dirty="0" err="1" smtClean="0"/>
              <a:t>RubyGems</a:t>
            </a:r>
            <a:endParaRPr lang="en-US" dirty="0" smtClean="0"/>
          </a:p>
          <a:p>
            <a:pPr marL="342900" indent="-342900">
              <a:buFont typeface="Arial" pitchFamily="34" charset="0"/>
              <a:buChar char="•"/>
            </a:pPr>
            <a:r>
              <a:rPr lang="en-US" dirty="0" smtClean="0"/>
              <a:t>C/C++/C# … </a:t>
            </a:r>
            <a:r>
              <a:rPr lang="en-US" dirty="0" err="1" smtClean="0"/>
              <a:t>Makefiles</a:t>
            </a:r>
            <a:r>
              <a:rPr lang="en-US" dirty="0" smtClean="0"/>
              <a:t> + </a:t>
            </a:r>
            <a:r>
              <a:rPr lang="en-US" dirty="0" err="1" smtClean="0"/>
              <a:t>wget</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dirty="0" smtClean="0"/>
              <a:t>Assignments</a:t>
            </a:r>
            <a:endParaRPr lang="en-US" dirty="0" smtClean="0"/>
          </a:p>
        </p:txBody>
      </p:sp>
      <p:sp>
        <p:nvSpPr>
          <p:cNvPr id="30723" name="Rectangle 5"/>
          <p:cNvSpPr>
            <a:spLocks noGrp="1" noChangeArrowheads="1"/>
          </p:cNvSpPr>
          <p:nvPr>
            <p:ph idx="1"/>
          </p:nvPr>
        </p:nvSpPr>
        <p:spPr/>
        <p:txBody>
          <a:bodyPr>
            <a:normAutofit/>
          </a:bodyPr>
          <a:lstStyle/>
          <a:p>
            <a:r>
              <a:rPr lang="en-US" dirty="0" smtClean="0"/>
              <a:t>Must be completed individually (but talking</a:t>
            </a:r>
          </a:p>
          <a:p>
            <a:pPr marL="68580" indent="0">
              <a:buNone/>
            </a:pPr>
            <a:r>
              <a:rPr lang="en-US" dirty="0" smtClean="0"/>
              <a:t>With your classmates is encouraged.  Be social, yet don’t cheat)</a:t>
            </a:r>
          </a:p>
          <a:p>
            <a:r>
              <a:rPr lang="en-US" dirty="0" smtClean="0"/>
              <a:t>Must be handed in before the due date and time</a:t>
            </a:r>
          </a:p>
          <a:p>
            <a:r>
              <a:rPr lang="en-US" dirty="0" smtClean="0"/>
              <a:t>Assigment#1 – Assignment#11 … see the download via </a:t>
            </a:r>
            <a:r>
              <a:rPr lang="en-US" dirty="0" err="1" smtClean="0"/>
              <a:t>Git</a:t>
            </a:r>
            <a:r>
              <a:rPr lang="en-US" dirty="0" smtClean="0"/>
              <a:t> (more on </a:t>
            </a:r>
            <a:r>
              <a:rPr lang="en-US" dirty="0" err="1" smtClean="0"/>
              <a:t>Git</a:t>
            </a:r>
            <a:r>
              <a:rPr lang="en-US" dirty="0" smtClean="0"/>
              <a:t> in 4 slides)</a:t>
            </a:r>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64</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65</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66</a:t>
            </a:fld>
            <a:endParaRPr lang="en-CA"/>
          </a:p>
        </p:txBody>
      </p:sp>
      <p:sp>
        <p:nvSpPr>
          <p:cNvPr id="4" name="Rectangle 3"/>
          <p:cNvSpPr/>
          <p:nvPr/>
        </p:nvSpPr>
        <p:spPr>
          <a:xfrm>
            <a:off x="2760446" y="3198168"/>
            <a:ext cx="2050561" cy="461665"/>
          </a:xfrm>
          <a:prstGeom prst="rect">
            <a:avLst/>
          </a:prstGeom>
        </p:spPr>
        <p:txBody>
          <a:bodyPr wrap="none">
            <a:spAutoFit/>
          </a:bodyPr>
          <a:lstStyle/>
          <a:p>
            <a:r>
              <a:rPr lang="en-US" dirty="0" smtClean="0"/>
              <a:t>Assignment 5</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67</a:t>
            </a:fld>
            <a:endParaRPr lang="en-CA"/>
          </a:p>
        </p:txBody>
      </p:sp>
      <p:sp>
        <p:nvSpPr>
          <p:cNvPr id="4" name="TextBox 3"/>
          <p:cNvSpPr txBox="1"/>
          <p:nvPr/>
        </p:nvSpPr>
        <p:spPr>
          <a:xfrm>
            <a:off x="1371601" y="1905000"/>
            <a:ext cx="7086600" cy="4154984"/>
          </a:xfrm>
          <a:prstGeom prst="rect">
            <a:avLst/>
          </a:prstGeom>
          <a:noFill/>
        </p:spPr>
        <p:txBody>
          <a:bodyPr wrap="square" rtlCol="0">
            <a:spAutoFit/>
          </a:bodyPr>
          <a:lstStyle/>
          <a:p>
            <a:pPr marL="342900" indent="-342900">
              <a:buFont typeface="Arial" pitchFamily="34" charset="0"/>
              <a:buChar char="•"/>
            </a:pPr>
            <a:r>
              <a:rPr lang="en-US" dirty="0" smtClean="0"/>
              <a:t>The De-facto way of Java desktop applications</a:t>
            </a:r>
          </a:p>
          <a:p>
            <a:pPr marL="342900" indent="-342900">
              <a:buFont typeface="Arial" pitchFamily="34" charset="0"/>
              <a:buChar char="•"/>
            </a:pPr>
            <a:r>
              <a:rPr lang="en-US" dirty="0" smtClean="0"/>
              <a:t>Successor of AWT, Swing</a:t>
            </a:r>
          </a:p>
          <a:p>
            <a:pPr marL="342900" indent="-342900">
              <a:buFont typeface="Arial" pitchFamily="34" charset="0"/>
              <a:buChar char="•"/>
            </a:pPr>
            <a:r>
              <a:rPr lang="en-US" dirty="0">
                <a:hlinkClick r:id="rId2"/>
              </a:rPr>
              <a:t>http://</a:t>
            </a:r>
            <a:r>
              <a:rPr lang="en-US" dirty="0" smtClean="0">
                <a:hlinkClick r:id="rId2"/>
              </a:rPr>
              <a:t>www.oracle.com/technetwork/java/javafx/overview/faq-1446554.html#6</a:t>
            </a:r>
            <a:endParaRPr lang="en-US" dirty="0" smtClean="0"/>
          </a:p>
          <a:p>
            <a:pPr marL="342900" indent="-342900">
              <a:buFont typeface="Arial" pitchFamily="34" charset="0"/>
              <a:buChar char="•"/>
            </a:pPr>
            <a:r>
              <a:rPr lang="en-US" dirty="0" smtClean="0"/>
              <a:t>Use Scene Builder plugin for eclipse</a:t>
            </a:r>
          </a:p>
          <a:p>
            <a:pPr marL="342900" indent="-342900">
              <a:buFont typeface="Arial" pitchFamily="34" charset="0"/>
              <a:buChar char="•"/>
            </a:pPr>
            <a:r>
              <a:rPr lang="en-US" dirty="0">
                <a:hlinkClick r:id="rId3"/>
              </a:rPr>
              <a:t>http://</a:t>
            </a:r>
            <a:r>
              <a:rPr lang="en-US" dirty="0" smtClean="0">
                <a:hlinkClick r:id="rId3"/>
              </a:rPr>
              <a:t>www.eclipse.org/efxclipse/install.html</a:t>
            </a:r>
            <a:endParaRPr lang="en-US" dirty="0" smtClean="0"/>
          </a:p>
          <a:p>
            <a:pPr marL="342900" indent="-342900">
              <a:buFont typeface="Arial" pitchFamily="34" charset="0"/>
              <a:buChar char="•"/>
            </a:pPr>
            <a:r>
              <a:rPr lang="en-US" dirty="0">
                <a:hlinkClick r:id="rId4"/>
              </a:rPr>
              <a:t>http://download.eclipse.org/modeling/tmf/xtext/updates/composite/releases</a:t>
            </a:r>
            <a:r>
              <a:rPr lang="en-US" dirty="0" smtClean="0">
                <a:hlinkClick r:id="rId4"/>
              </a:rPr>
              <a:t>/</a:t>
            </a:r>
            <a:endParaRPr lang="en-US" dirty="0" smtClean="0"/>
          </a:p>
          <a:p>
            <a:pPr marL="342900" indent="-342900">
              <a:buFont typeface="Arial" pitchFamily="34" charset="0"/>
              <a:buChar char="•"/>
            </a:pPr>
            <a:r>
              <a:rPr lang="en-US" dirty="0">
                <a:hlinkClick r:id="rId5"/>
              </a:rPr>
              <a:t>http://download.eclipse.org/efxclipse/updates-released/0.9.0/site</a:t>
            </a: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7586835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68</a:t>
            </a:fld>
            <a:endParaRPr lang="en-CA"/>
          </a:p>
        </p:txBody>
      </p:sp>
      <p:sp>
        <p:nvSpPr>
          <p:cNvPr id="4" name="TextBox 3"/>
          <p:cNvSpPr txBox="1"/>
          <p:nvPr/>
        </p:nvSpPr>
        <p:spPr>
          <a:xfrm>
            <a:off x="1447800" y="1752600"/>
            <a:ext cx="6705600" cy="1938992"/>
          </a:xfrm>
          <a:prstGeom prst="rect">
            <a:avLst/>
          </a:prstGeom>
          <a:noFill/>
        </p:spPr>
        <p:txBody>
          <a:bodyPr wrap="square" rtlCol="0">
            <a:spAutoFit/>
          </a:bodyPr>
          <a:lstStyle/>
          <a:p>
            <a:r>
              <a:rPr lang="en-US" dirty="0" smtClean="0"/>
              <a:t>Tutorial: </a:t>
            </a:r>
            <a:r>
              <a:rPr lang="en-US" dirty="0" smtClean="0">
                <a:hlinkClick r:id="rId2"/>
              </a:rPr>
              <a:t>http</a:t>
            </a:r>
            <a:r>
              <a:rPr lang="en-US" dirty="0">
                <a:hlinkClick r:id="rId2"/>
              </a:rPr>
              <a:t>://</a:t>
            </a:r>
            <a:r>
              <a:rPr lang="en-US" dirty="0" smtClean="0">
                <a:hlinkClick r:id="rId2"/>
              </a:rPr>
              <a:t>docs.oracle.com/javafx/scenebuilder/1/use_java_ides/sb-with-eclipse.htm</a:t>
            </a:r>
            <a:endParaRPr lang="en-US" dirty="0" smtClean="0"/>
          </a:p>
          <a:p>
            <a:endParaRPr lang="en-US" dirty="0" smtClean="0"/>
          </a:p>
          <a:p>
            <a:endParaRPr lang="en-US" dirty="0" smtClean="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9398" y="3048000"/>
            <a:ext cx="3338512" cy="317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453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JavaFx</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69</a:t>
            </a:fld>
            <a:endParaRPr lang="en-CA"/>
          </a:p>
        </p:txBody>
      </p:sp>
      <p:sp>
        <p:nvSpPr>
          <p:cNvPr id="4" name="TextBox 3"/>
          <p:cNvSpPr txBox="1"/>
          <p:nvPr/>
        </p:nvSpPr>
        <p:spPr>
          <a:xfrm>
            <a:off x="1371600" y="2133600"/>
            <a:ext cx="7580345" cy="1200329"/>
          </a:xfrm>
          <a:prstGeom prst="rect">
            <a:avLst/>
          </a:prstGeom>
          <a:noFill/>
        </p:spPr>
        <p:txBody>
          <a:bodyPr wrap="none" rtlCol="0">
            <a:spAutoFit/>
          </a:bodyPr>
          <a:lstStyle/>
          <a:p>
            <a:r>
              <a:rPr lang="en-US" dirty="0"/>
              <a:t>Or take a look at my Demo: </a:t>
            </a:r>
            <a:r>
              <a:rPr lang="en-US" dirty="0" err="1"/>
              <a:t>JavaFXMainDemo</a:t>
            </a:r>
            <a:endParaRPr lang="en-US" dirty="0"/>
          </a:p>
          <a:p>
            <a:r>
              <a:rPr lang="en-US" dirty="0" smtClean="0"/>
              <a:t>Note, if you have Scene Builder installed, you</a:t>
            </a:r>
          </a:p>
          <a:p>
            <a:r>
              <a:rPr lang="en-US" dirty="0" smtClean="0"/>
              <a:t>Can view </a:t>
            </a:r>
            <a:r>
              <a:rPr lang="en-US" dirty="0" err="1" smtClean="0"/>
              <a:t>Teacher.fxml</a:t>
            </a:r>
            <a:r>
              <a:rPr lang="en-US" dirty="0" smtClean="0"/>
              <a:t> with “Open with Scene Builder”</a:t>
            </a:r>
            <a:endParaRPr lang="en-US" dirty="0"/>
          </a:p>
        </p:txBody>
      </p:sp>
    </p:spTree>
    <p:extLst>
      <p:ext uri="{BB962C8B-B14F-4D97-AF65-F5344CB8AC3E}">
        <p14:creationId xmlns:p14="http://schemas.microsoft.com/office/powerpoint/2010/main" val="29253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a:bodyPr>
          <a:lstStyle/>
          <a:p>
            <a:r>
              <a:rPr lang="en-US" dirty="0" smtClean="0"/>
              <a:t>JDK 1.7</a:t>
            </a:r>
          </a:p>
          <a:p>
            <a:r>
              <a:rPr lang="en-US" dirty="0" smtClean="0"/>
              <a:t>Eclipse</a:t>
            </a:r>
          </a:p>
          <a:p>
            <a:r>
              <a:rPr lang="en-US" dirty="0" err="1" smtClean="0"/>
              <a:t>Git</a:t>
            </a:r>
            <a:endParaRPr lang="en-US" dirty="0" smtClean="0"/>
          </a:p>
          <a:p>
            <a:r>
              <a:rPr lang="en-US" dirty="0" smtClean="0"/>
              <a:t>Maven</a:t>
            </a:r>
          </a:p>
          <a:p>
            <a:r>
              <a:rPr lang="en-US" dirty="0" smtClean="0"/>
              <a:t>Scene Builder</a:t>
            </a:r>
          </a:p>
          <a:p>
            <a:r>
              <a:rPr lang="en-US" dirty="0" smtClean="0"/>
              <a:t>Browser (I like FF ;))</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7</a:t>
            </a:fld>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bugs in my Application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70</a:t>
            </a:fld>
            <a:endParaRPr lang="en-CA"/>
          </a:p>
        </p:txBody>
      </p:sp>
      <p:sp>
        <p:nvSpPr>
          <p:cNvPr id="4" name="TextBox 3"/>
          <p:cNvSpPr txBox="1"/>
          <p:nvPr/>
        </p:nvSpPr>
        <p:spPr>
          <a:xfrm>
            <a:off x="990600" y="1295401"/>
            <a:ext cx="7543799" cy="5262979"/>
          </a:xfrm>
          <a:prstGeom prst="rect">
            <a:avLst/>
          </a:prstGeom>
          <a:noFill/>
        </p:spPr>
        <p:txBody>
          <a:bodyPr wrap="square" rtlCol="0">
            <a:spAutoFit/>
          </a:bodyPr>
          <a:lstStyle/>
          <a:p>
            <a:pPr marL="342900" indent="-342900">
              <a:buFont typeface="Arial" pitchFamily="34" charset="0"/>
              <a:buChar char="•"/>
            </a:pPr>
            <a:r>
              <a:rPr lang="en-US" dirty="0" smtClean="0"/>
              <a:t>But that’s OK, because it’s a Demo</a:t>
            </a:r>
          </a:p>
          <a:p>
            <a:pPr marL="342900" indent="-342900">
              <a:buFont typeface="Arial" pitchFamily="34" charset="0"/>
              <a:buChar char="•"/>
            </a:pPr>
            <a:r>
              <a:rPr lang="en-US" dirty="0" smtClean="0"/>
              <a:t>Your job is to do something similar with</a:t>
            </a:r>
          </a:p>
          <a:p>
            <a:r>
              <a:rPr lang="en-US" dirty="0" smtClean="0"/>
              <a:t>your project.  Start simple.  Begin with just</a:t>
            </a:r>
          </a:p>
          <a:p>
            <a:r>
              <a:rPr lang="en-US" dirty="0" smtClean="0"/>
              <a:t>One of your data models and create the table,</a:t>
            </a:r>
          </a:p>
          <a:p>
            <a:r>
              <a:rPr lang="en-US" dirty="0" smtClean="0"/>
              <a:t>New, Save, Delete buttons</a:t>
            </a:r>
          </a:p>
          <a:p>
            <a:pPr marL="342900" indent="-342900">
              <a:buFont typeface="Arial" pitchFamily="34" charset="0"/>
              <a:buChar char="•"/>
            </a:pPr>
            <a:r>
              <a:rPr lang="en-US" dirty="0" smtClean="0"/>
              <a:t>Re-use as much or little of my code as you want</a:t>
            </a:r>
          </a:p>
          <a:p>
            <a:pPr marL="342900" indent="-342900">
              <a:buFont typeface="Arial" pitchFamily="34" charset="0"/>
              <a:buChar char="•"/>
            </a:pPr>
            <a:r>
              <a:rPr lang="en-US" dirty="0" smtClean="0"/>
              <a:t>Honestly, the BEST way to learn Java </a:t>
            </a:r>
            <a:r>
              <a:rPr lang="en-US" dirty="0" err="1" smtClean="0"/>
              <a:t>Fx</a:t>
            </a:r>
            <a:r>
              <a:rPr lang="en-US" dirty="0" smtClean="0"/>
              <a:t> is by</a:t>
            </a:r>
          </a:p>
          <a:p>
            <a:pPr marL="342900" indent="-342900">
              <a:buFont typeface="Arial" pitchFamily="34" charset="0"/>
              <a:buChar char="•"/>
            </a:pPr>
            <a:r>
              <a:rPr lang="en-US" dirty="0" smtClean="0"/>
              <a:t>Digging into a project</a:t>
            </a:r>
          </a:p>
          <a:p>
            <a:pPr marL="342900" indent="-342900">
              <a:buFont typeface="Arial" pitchFamily="34" charset="0"/>
              <a:buChar char="•"/>
            </a:pPr>
            <a:r>
              <a:rPr lang="en-US" dirty="0">
                <a:hlinkClick r:id="rId2"/>
              </a:rPr>
              <a:t>http://</a:t>
            </a:r>
            <a:r>
              <a:rPr lang="en-US" dirty="0" smtClean="0">
                <a:hlinkClick r:id="rId2"/>
              </a:rPr>
              <a:t>download.oracle.com/otndocs/products/javafx/2/samples/Ensemble/index.html</a:t>
            </a:r>
            <a:endParaRPr lang="en-US" dirty="0" smtClean="0"/>
          </a:p>
          <a:p>
            <a:pPr marL="342900" indent="-342900">
              <a:buFont typeface="Arial" pitchFamily="34" charset="0"/>
              <a:buChar char="•"/>
            </a:pPr>
            <a:r>
              <a:rPr lang="en-US" dirty="0" smtClean="0"/>
              <a:t>If you don’t want to use Scene Builder, then don’t use it ;)</a:t>
            </a:r>
          </a:p>
          <a:p>
            <a:pPr marL="342900" indent="-342900">
              <a:buFont typeface="Arial" pitchFamily="34" charset="0"/>
              <a:buChar char="•"/>
            </a:pPr>
            <a:r>
              <a:rPr lang="en-US" dirty="0">
                <a:hlinkClick r:id="rId3"/>
              </a:rPr>
              <a:t>http://</a:t>
            </a:r>
            <a:r>
              <a:rPr lang="en-US" dirty="0" smtClean="0">
                <a:hlinkClick r:id="rId3"/>
              </a:rPr>
              <a:t>www.oracle.com/technetwork/java/javase/downloads/jdk7-downloads-1880260.html</a:t>
            </a:r>
            <a:r>
              <a:rPr lang="en-US" dirty="0" smtClean="0"/>
              <a:t> </a:t>
            </a:r>
            <a:r>
              <a:rPr lang="en-US" dirty="0" err="1" smtClean="0"/>
              <a:t>bottomlink</a:t>
            </a:r>
            <a:endParaRPr lang="en-US" dirty="0" smtClean="0"/>
          </a:p>
        </p:txBody>
      </p:sp>
    </p:spTree>
    <p:extLst>
      <p:ext uri="{BB962C8B-B14F-4D97-AF65-F5344CB8AC3E}">
        <p14:creationId xmlns:p14="http://schemas.microsoft.com/office/powerpoint/2010/main" val="2215259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71</a:t>
            </a:fld>
            <a:endParaRPr lang="en-CA"/>
          </a:p>
        </p:txBody>
      </p:sp>
      <p:sp>
        <p:nvSpPr>
          <p:cNvPr id="4" name="TextBox 3"/>
          <p:cNvSpPr txBox="1"/>
          <p:nvPr/>
        </p:nvSpPr>
        <p:spPr>
          <a:xfrm>
            <a:off x="1371601" y="2057400"/>
            <a:ext cx="7010400" cy="2677656"/>
          </a:xfrm>
          <a:prstGeom prst="rect">
            <a:avLst/>
          </a:prstGeom>
          <a:noFill/>
        </p:spPr>
        <p:txBody>
          <a:bodyPr wrap="square" rtlCol="0">
            <a:spAutoFit/>
          </a:bodyPr>
          <a:lstStyle/>
          <a:p>
            <a:r>
              <a:rPr lang="en-US" dirty="0" smtClean="0"/>
              <a:t>Assignment6</a:t>
            </a:r>
          </a:p>
          <a:p>
            <a:r>
              <a:rPr lang="en-US" dirty="0" smtClean="0"/>
              <a:t>Prepare for midterm</a:t>
            </a:r>
          </a:p>
          <a:p>
            <a:r>
              <a:rPr lang="en-US" dirty="0" smtClean="0"/>
              <a:t>Note it will *not* cover </a:t>
            </a:r>
            <a:r>
              <a:rPr lang="en-US" dirty="0" err="1" smtClean="0"/>
              <a:t>JavaFx</a:t>
            </a:r>
            <a:endParaRPr lang="en-US" dirty="0" smtClean="0"/>
          </a:p>
          <a:p>
            <a:r>
              <a:rPr lang="en-US" dirty="0" smtClean="0"/>
              <a:t>Hint: World of </a:t>
            </a:r>
            <a:r>
              <a:rPr lang="en-US" dirty="0" err="1" smtClean="0"/>
              <a:t>Warcraft</a:t>
            </a:r>
            <a:r>
              <a:rPr lang="en-US" dirty="0" smtClean="0"/>
              <a:t> rocks … great game</a:t>
            </a:r>
          </a:p>
          <a:p>
            <a:r>
              <a:rPr lang="en-US" dirty="0"/>
              <a:t>Read up on </a:t>
            </a:r>
            <a:r>
              <a:rPr lang="en-US" dirty="0" smtClean="0"/>
              <a:t>the races </a:t>
            </a:r>
            <a:r>
              <a:rPr lang="en-US" dirty="0">
                <a:hlinkClick r:id="rId2"/>
              </a:rPr>
              <a:t>http://us.battle.net/wow/en/game/race</a:t>
            </a:r>
            <a:r>
              <a:rPr lang="en-US" dirty="0" smtClean="0">
                <a:hlinkClick r:id="rId2"/>
              </a:rPr>
              <a:t>/</a:t>
            </a:r>
            <a:endParaRPr lang="en-US" dirty="0" smtClean="0"/>
          </a:p>
          <a:p>
            <a:r>
              <a:rPr lang="en-US" dirty="0" smtClean="0"/>
              <a:t>It might help you on the midterm</a:t>
            </a:r>
            <a:endParaRPr lang="en-US" dirty="0"/>
          </a:p>
        </p:txBody>
      </p:sp>
    </p:spTree>
    <p:extLst>
      <p:ext uri="{BB962C8B-B14F-4D97-AF65-F5344CB8AC3E}">
        <p14:creationId xmlns:p14="http://schemas.microsoft.com/office/powerpoint/2010/main" val="3853638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is where the course becomes … “you”</a:t>
            </a:r>
            <a:endParaRPr lang="en-US" dirty="0"/>
          </a:p>
        </p:txBody>
      </p:sp>
      <p:sp>
        <p:nvSpPr>
          <p:cNvPr id="3" name="Content Placeholder 2"/>
          <p:cNvSpPr>
            <a:spLocks noGrp="1"/>
          </p:cNvSpPr>
          <p:nvPr>
            <p:ph idx="1"/>
          </p:nvPr>
        </p:nvSpPr>
        <p:spPr>
          <a:xfrm>
            <a:off x="533400" y="2438400"/>
            <a:ext cx="8153400" cy="3917160"/>
          </a:xfrm>
        </p:spPr>
        <p:txBody>
          <a:bodyPr/>
          <a:lstStyle/>
          <a:p>
            <a:r>
              <a:rPr lang="en-US" dirty="0" smtClean="0"/>
              <a:t>I guess I could spend another class or two showing </a:t>
            </a:r>
            <a:r>
              <a:rPr lang="en-US" dirty="0" err="1" smtClean="0"/>
              <a:t>JavaFx</a:t>
            </a:r>
            <a:r>
              <a:rPr lang="en-US" dirty="0" smtClean="0"/>
              <a:t> widgets (actually, I really can’t – I suck at </a:t>
            </a:r>
            <a:r>
              <a:rPr lang="en-US" dirty="0" err="1" smtClean="0"/>
              <a:t>JavaFx</a:t>
            </a:r>
            <a:r>
              <a:rPr lang="en-US" dirty="0" smtClean="0"/>
              <a:t> – I don’t write desktop apps)</a:t>
            </a:r>
          </a:p>
          <a:p>
            <a:r>
              <a:rPr lang="en-US" dirty="0" smtClean="0"/>
              <a:t>Each project may use a different widget, experiment and have fun.</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72</a:t>
            </a:fld>
            <a:endParaRPr lang="en-US"/>
          </a:p>
        </p:txBody>
      </p:sp>
    </p:spTree>
    <p:extLst>
      <p:ext uri="{BB962C8B-B14F-4D97-AF65-F5344CB8AC3E}">
        <p14:creationId xmlns:p14="http://schemas.microsoft.com/office/powerpoint/2010/main" val="1526618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Assignment 6</a:t>
            </a:r>
          </a:p>
          <a:p>
            <a:r>
              <a:rPr lang="en-US" dirty="0" smtClean="0"/>
              <a:t>Study for midterm</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73</a:t>
            </a:fld>
            <a:endParaRPr lang="en-US"/>
          </a:p>
        </p:txBody>
      </p:sp>
    </p:spTree>
    <p:extLst>
      <p:ext uri="{BB962C8B-B14F-4D97-AF65-F5344CB8AC3E}">
        <p14:creationId xmlns:p14="http://schemas.microsoft.com/office/powerpoint/2010/main" val="30945781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 so far</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74</a:t>
            </a:fld>
            <a:endParaRPr lang="en-CA"/>
          </a:p>
        </p:txBody>
      </p:sp>
      <p:sp>
        <p:nvSpPr>
          <p:cNvPr id="4" name="TextBox 3"/>
          <p:cNvSpPr txBox="1"/>
          <p:nvPr/>
        </p:nvSpPr>
        <p:spPr>
          <a:xfrm>
            <a:off x="2362200" y="2438400"/>
            <a:ext cx="5884944" cy="2677656"/>
          </a:xfrm>
          <a:prstGeom prst="rect">
            <a:avLst/>
          </a:prstGeom>
          <a:noFill/>
        </p:spPr>
        <p:txBody>
          <a:bodyPr wrap="none" rtlCol="0">
            <a:spAutoFit/>
          </a:bodyPr>
          <a:lstStyle/>
          <a:p>
            <a:pPr marL="342900" indent="-342900">
              <a:buFont typeface="Arial" pitchFamily="34" charset="0"/>
              <a:buChar char="•"/>
            </a:pPr>
            <a:r>
              <a:rPr lang="en-US" dirty="0" smtClean="0"/>
              <a:t>Midterm</a:t>
            </a:r>
          </a:p>
          <a:p>
            <a:pPr marL="342900" indent="-342900">
              <a:buFont typeface="Arial" pitchFamily="34" charset="0"/>
              <a:buChar char="•"/>
            </a:pPr>
            <a:r>
              <a:rPr lang="en-US" dirty="0" smtClean="0"/>
              <a:t>After midterm:</a:t>
            </a:r>
          </a:p>
          <a:p>
            <a:r>
              <a:rPr lang="en-US" dirty="0" smtClean="0"/>
              <a:t>This is where the class becomes more</a:t>
            </a:r>
          </a:p>
          <a:p>
            <a:r>
              <a:rPr lang="en-US" dirty="0" smtClean="0"/>
              <a:t>Hands-on – I’ll be speaking less, and</a:t>
            </a:r>
          </a:p>
          <a:p>
            <a:r>
              <a:rPr lang="en-US" dirty="0" smtClean="0"/>
              <a:t>You’ll be coding in class more ;)</a:t>
            </a:r>
          </a:p>
          <a:p>
            <a:r>
              <a:rPr lang="en-US" dirty="0" smtClean="0"/>
              <a:t>Spend rest of class working on homework</a:t>
            </a:r>
          </a:p>
          <a:p>
            <a:r>
              <a:rPr lang="en-US" dirty="0" smtClean="0"/>
              <a:t>Oh what’s homework? (see next slide)</a:t>
            </a:r>
            <a:endParaRPr lang="en-US" dirty="0"/>
          </a:p>
        </p:txBody>
      </p:sp>
    </p:spTree>
    <p:extLst>
      <p:ext uri="{BB962C8B-B14F-4D97-AF65-F5344CB8AC3E}">
        <p14:creationId xmlns:p14="http://schemas.microsoft.com/office/powerpoint/2010/main" val="42197368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75</a:t>
            </a:fld>
            <a:endParaRPr lang="en-CA"/>
          </a:p>
        </p:txBody>
      </p:sp>
      <p:sp>
        <p:nvSpPr>
          <p:cNvPr id="4" name="TextBox 3"/>
          <p:cNvSpPr txBox="1"/>
          <p:nvPr/>
        </p:nvSpPr>
        <p:spPr>
          <a:xfrm>
            <a:off x="1371600" y="1981200"/>
            <a:ext cx="1965603" cy="461665"/>
          </a:xfrm>
          <a:prstGeom prst="rect">
            <a:avLst/>
          </a:prstGeom>
          <a:noFill/>
        </p:spPr>
        <p:txBody>
          <a:bodyPr wrap="none" rtlCol="0">
            <a:spAutoFit/>
          </a:bodyPr>
          <a:lstStyle/>
          <a:p>
            <a:r>
              <a:rPr lang="en-US" dirty="0" smtClean="0"/>
              <a:t>Assignment7</a:t>
            </a:r>
            <a:endParaRPr lang="en-US" dirty="0"/>
          </a:p>
        </p:txBody>
      </p:sp>
    </p:spTree>
    <p:extLst>
      <p:ext uri="{BB962C8B-B14F-4D97-AF65-F5344CB8AC3E}">
        <p14:creationId xmlns:p14="http://schemas.microsoft.com/office/powerpoint/2010/main" val="1591026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Git</a:t>
            </a:r>
            <a:r>
              <a:rPr lang="en-US" dirty="0"/>
              <a:t> </a:t>
            </a:r>
            <a:r>
              <a:rPr lang="en-US" dirty="0" smtClean="0"/>
              <a:t>timestamps / Post Midterm</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76</a:t>
            </a:fld>
            <a:endParaRPr lang="en-CA"/>
          </a:p>
        </p:txBody>
      </p:sp>
      <p:sp>
        <p:nvSpPr>
          <p:cNvPr id="4" name="TextBox 3"/>
          <p:cNvSpPr txBox="1"/>
          <p:nvPr/>
        </p:nvSpPr>
        <p:spPr>
          <a:xfrm>
            <a:off x="762000" y="1524001"/>
            <a:ext cx="7315200" cy="3416320"/>
          </a:xfrm>
          <a:prstGeom prst="rect">
            <a:avLst/>
          </a:prstGeom>
          <a:noFill/>
        </p:spPr>
        <p:txBody>
          <a:bodyPr wrap="square" rtlCol="0">
            <a:spAutoFit/>
          </a:bodyPr>
          <a:lstStyle/>
          <a:p>
            <a:pPr marL="342900" indent="-342900">
              <a:buFont typeface="Arial" pitchFamily="34" charset="0"/>
              <a:buChar char="•"/>
            </a:pPr>
            <a:r>
              <a:rPr lang="en-US" dirty="0" smtClean="0"/>
              <a:t>Chemistry 12 … back in my days,</a:t>
            </a:r>
          </a:p>
          <a:p>
            <a:r>
              <a:rPr lang="en-US" dirty="0" smtClean="0"/>
              <a:t>Bringing in a scientific calculator was forbidden</a:t>
            </a:r>
          </a:p>
          <a:p>
            <a:r>
              <a:rPr lang="en-US" dirty="0" smtClean="0"/>
              <a:t>For the Final Exam.  Why?  Because you can</a:t>
            </a:r>
          </a:p>
          <a:p>
            <a:r>
              <a:rPr lang="en-US" dirty="0" smtClean="0"/>
              <a:t>“program” all the formulas in there</a:t>
            </a:r>
          </a:p>
          <a:p>
            <a:pPr marL="342900" indent="-342900">
              <a:buFont typeface="Arial" pitchFamily="34" charset="0"/>
              <a:buChar char="•"/>
            </a:pPr>
            <a:r>
              <a:rPr lang="en-US" dirty="0" smtClean="0"/>
              <a:t>Most ironic part … if you can figure out how</a:t>
            </a:r>
          </a:p>
          <a:p>
            <a:r>
              <a:rPr lang="en-US" dirty="0" smtClean="0"/>
              <a:t>To program those formulas in and use them</a:t>
            </a:r>
          </a:p>
          <a:p>
            <a:r>
              <a:rPr lang="en-US" dirty="0" smtClean="0"/>
              <a:t>Efficiently, you were probably smarter than the</a:t>
            </a:r>
          </a:p>
          <a:p>
            <a:r>
              <a:rPr lang="en-US" dirty="0" smtClean="0"/>
              <a:t>Teacher (at least my teacher)</a:t>
            </a:r>
          </a:p>
          <a:p>
            <a:r>
              <a:rPr lang="en-US" dirty="0" smtClean="0"/>
              <a:t>and deserved an A+ anyways.</a:t>
            </a:r>
            <a:endParaRPr lang="en-US" dirty="0"/>
          </a:p>
        </p:txBody>
      </p:sp>
    </p:spTree>
    <p:extLst>
      <p:ext uri="{BB962C8B-B14F-4D97-AF65-F5344CB8AC3E}">
        <p14:creationId xmlns:p14="http://schemas.microsoft.com/office/powerpoint/2010/main" val="18561792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Midterm thoughts</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pPr marL="342900">
              <a:buFont typeface="Arial" pitchFamily="34" charset="0"/>
              <a:buChar char="•"/>
            </a:pPr>
            <a:r>
              <a:rPr lang="en-US" dirty="0"/>
              <a:t>Another “keen” theory I have is that if you</a:t>
            </a:r>
          </a:p>
          <a:p>
            <a:pPr marL="68580" indent="0">
              <a:buNone/>
            </a:pPr>
            <a:r>
              <a:rPr lang="en-US" dirty="0"/>
              <a:t>Were so co-ordinated or careful in listening to</a:t>
            </a:r>
          </a:p>
          <a:p>
            <a:pPr marL="68580" indent="0">
              <a:buNone/>
            </a:pPr>
            <a:r>
              <a:rPr lang="en-US" dirty="0"/>
              <a:t>My hints in class, but your Java skills are </a:t>
            </a:r>
            <a:r>
              <a:rPr lang="en-US" dirty="0" smtClean="0"/>
              <a:t>so-so, then </a:t>
            </a:r>
            <a:r>
              <a:rPr lang="en-US" dirty="0"/>
              <a:t>guess what … send your resume to </a:t>
            </a:r>
            <a:r>
              <a:rPr lang="en-US" dirty="0" smtClean="0"/>
              <a:t>be a </a:t>
            </a:r>
            <a:r>
              <a:rPr lang="en-US" dirty="0"/>
              <a:t>project manager, not software developer </a:t>
            </a:r>
            <a:endParaRPr lang="en-US" dirty="0" smtClean="0"/>
          </a:p>
          <a:p>
            <a:r>
              <a:rPr lang="en-US" dirty="0" smtClean="0"/>
              <a:t>I used to consult for a government organization (information I can’t disclose to you) and our partner was another big organization (again I can’t disclose this info).  There were </a:t>
            </a:r>
            <a:r>
              <a:rPr lang="en-US" dirty="0" err="1" smtClean="0"/>
              <a:t>sooo</a:t>
            </a:r>
            <a:r>
              <a:rPr lang="en-US" dirty="0" smtClean="0"/>
              <a:t> many times I </a:t>
            </a:r>
            <a:r>
              <a:rPr lang="en-US" dirty="0" err="1" smtClean="0"/>
              <a:t>headbanged</a:t>
            </a:r>
            <a:r>
              <a:rPr lang="en-US" dirty="0" smtClean="0"/>
              <a:t> against my keyboard telling my counterpart to just use my code.  </a:t>
            </a:r>
            <a:r>
              <a:rPr lang="en-US" dirty="0" err="1" smtClean="0"/>
              <a:t>Communcation</a:t>
            </a:r>
            <a:r>
              <a:rPr lang="en-US" dirty="0" smtClean="0"/>
              <a:t> was a huge problem.  If you had </a:t>
            </a:r>
            <a:r>
              <a:rPr lang="en-US" strike="sngStrike" dirty="0" smtClean="0"/>
              <a:t>co-ordinated midterm answers</a:t>
            </a:r>
            <a:r>
              <a:rPr lang="en-US" dirty="0" smtClean="0"/>
              <a:t>, discussed where to have dinner, at exactly which restaurant and why your choice of celebration beer was better than his/hers, then that form of high-level communication via Gmail chat or whatever by itself during the beginning of last class is a talent by itself.  High communication skills is a sign of a good project manager.</a:t>
            </a:r>
          </a:p>
          <a:p>
            <a:r>
              <a:rPr lang="en-US" dirty="0" smtClean="0"/>
              <a:t>In case you haven’t guessed, I’m not trying to fail anyone in this course.  I’m here to help you learn and to help you find your talents.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77</a:t>
            </a:fld>
            <a:endParaRPr lang="en-US"/>
          </a:p>
        </p:txBody>
      </p:sp>
    </p:spTree>
    <p:extLst>
      <p:ext uri="{BB962C8B-B14F-4D97-AF65-F5344CB8AC3E}">
        <p14:creationId xmlns:p14="http://schemas.microsoft.com/office/powerpoint/2010/main" val="33778660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applets / </a:t>
            </a:r>
            <a:r>
              <a:rPr lang="en-US" dirty="0" err="1" smtClean="0"/>
              <a:t>Webstart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78</a:t>
            </a:fld>
            <a:endParaRPr lang="en-CA"/>
          </a:p>
        </p:txBody>
      </p:sp>
      <p:sp>
        <p:nvSpPr>
          <p:cNvPr id="4" name="TextBox 3"/>
          <p:cNvSpPr txBox="1"/>
          <p:nvPr/>
        </p:nvSpPr>
        <p:spPr>
          <a:xfrm>
            <a:off x="1600200" y="2438400"/>
            <a:ext cx="6298519" cy="3416320"/>
          </a:xfrm>
          <a:prstGeom prst="rect">
            <a:avLst/>
          </a:prstGeom>
          <a:noFill/>
        </p:spPr>
        <p:txBody>
          <a:bodyPr wrap="none" rtlCol="0">
            <a:spAutoFit/>
          </a:bodyPr>
          <a:lstStyle/>
          <a:p>
            <a:pPr marL="342900" indent="-342900">
              <a:buFont typeface="Arial" pitchFamily="34" charset="0"/>
              <a:buChar char="•"/>
            </a:pPr>
            <a:r>
              <a:rPr lang="en-US" dirty="0" smtClean="0"/>
              <a:t>What is an applet?</a:t>
            </a:r>
          </a:p>
          <a:p>
            <a:pPr marL="342900" indent="-342900">
              <a:buFont typeface="Arial" pitchFamily="34" charset="0"/>
              <a:buChar char="•"/>
            </a:pPr>
            <a:r>
              <a:rPr lang="en-US" dirty="0" smtClean="0"/>
              <a:t>It’s a way to show your java application</a:t>
            </a:r>
          </a:p>
          <a:p>
            <a:r>
              <a:rPr lang="en-US" dirty="0"/>
              <a:t>o</a:t>
            </a:r>
            <a:r>
              <a:rPr lang="en-US" dirty="0" smtClean="0"/>
              <a:t>n a webpage … think of it like a plugin</a:t>
            </a:r>
          </a:p>
          <a:p>
            <a:pPr marL="342900" indent="-342900">
              <a:buFont typeface="Arial" pitchFamily="34" charset="0"/>
              <a:buChar char="•"/>
            </a:pPr>
            <a:r>
              <a:rPr lang="en-US" dirty="0" smtClean="0"/>
              <a:t>Similar to Flash</a:t>
            </a:r>
          </a:p>
          <a:p>
            <a:pPr marL="342900" indent="-342900">
              <a:buFont typeface="Arial" pitchFamily="34" charset="0"/>
              <a:buChar char="•"/>
            </a:pPr>
            <a:r>
              <a:rPr lang="en-US" dirty="0" smtClean="0"/>
              <a:t>Applets were the *OLDER* way to present</a:t>
            </a:r>
          </a:p>
          <a:p>
            <a:r>
              <a:rPr lang="en-US" dirty="0" smtClean="0"/>
              <a:t>Java applications on the </a:t>
            </a:r>
            <a:r>
              <a:rPr lang="en-US" dirty="0" err="1" smtClean="0"/>
              <a:t>brower</a:t>
            </a:r>
            <a:endParaRPr lang="en-US" dirty="0" smtClean="0"/>
          </a:p>
          <a:p>
            <a:pPr marL="342900" indent="-342900">
              <a:buFont typeface="Arial" pitchFamily="34" charset="0"/>
              <a:buChar char="•"/>
            </a:pPr>
            <a:r>
              <a:rPr lang="en-US" dirty="0" smtClean="0"/>
              <a:t>When ran/deployed, they look pretty much</a:t>
            </a:r>
          </a:p>
          <a:p>
            <a:pPr marL="342900" indent="-342900">
              <a:buFont typeface="Arial" pitchFamily="34" charset="0"/>
              <a:buChar char="•"/>
            </a:pPr>
            <a:r>
              <a:rPr lang="en-US" dirty="0" smtClean="0"/>
              <a:t>The same – hey its just Java </a:t>
            </a:r>
            <a:r>
              <a:rPr lang="en-US" dirty="0" err="1" smtClean="0"/>
              <a:t>Fx</a:t>
            </a:r>
            <a:r>
              <a:rPr lang="en-US" dirty="0" smtClean="0"/>
              <a:t> ;)</a:t>
            </a:r>
          </a:p>
          <a:p>
            <a:pPr marL="342900" indent="-342900">
              <a:buFont typeface="Arial" pitchFamily="34" charset="0"/>
              <a:buChar char="•"/>
            </a:pPr>
            <a:r>
              <a:rPr lang="en-US" dirty="0" smtClean="0"/>
              <a:t>Syntax for </a:t>
            </a:r>
            <a:r>
              <a:rPr lang="en-US" dirty="0" err="1" smtClean="0"/>
              <a:t>Webstart</a:t>
            </a:r>
            <a:r>
              <a:rPr lang="en-US" dirty="0" smtClean="0"/>
              <a:t> is better Applets</a:t>
            </a:r>
            <a:endParaRPr lang="en-US" dirty="0"/>
          </a:p>
        </p:txBody>
      </p:sp>
    </p:spTree>
    <p:extLst>
      <p:ext uri="{BB962C8B-B14F-4D97-AF65-F5344CB8AC3E}">
        <p14:creationId xmlns:p14="http://schemas.microsoft.com/office/powerpoint/2010/main" val="258719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a plugin for that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79</a:t>
            </a:fld>
            <a:endParaRPr lang="en-CA"/>
          </a:p>
        </p:txBody>
      </p:sp>
      <p:sp>
        <p:nvSpPr>
          <p:cNvPr id="4" name="TextBox 3"/>
          <p:cNvSpPr txBox="1"/>
          <p:nvPr/>
        </p:nvSpPr>
        <p:spPr>
          <a:xfrm>
            <a:off x="1524001" y="1981200"/>
            <a:ext cx="6553200" cy="5262979"/>
          </a:xfrm>
          <a:prstGeom prst="rect">
            <a:avLst/>
          </a:prstGeom>
          <a:noFill/>
        </p:spPr>
        <p:txBody>
          <a:bodyPr wrap="square" rtlCol="0">
            <a:spAutoFit/>
          </a:bodyPr>
          <a:lstStyle/>
          <a:p>
            <a:r>
              <a:rPr lang="en-US" dirty="0"/>
              <a:t>Read: </a:t>
            </a:r>
            <a:r>
              <a:rPr lang="en-US" dirty="0">
                <a:hlinkClick r:id="rId2"/>
              </a:rPr>
              <a:t>http://</a:t>
            </a:r>
            <a:r>
              <a:rPr lang="en-US" dirty="0" smtClean="0">
                <a:hlinkClick r:id="rId2"/>
              </a:rPr>
              <a:t>zenjava.com/javafx/maven/index.html</a:t>
            </a:r>
            <a:endParaRPr lang="en-US" dirty="0" smtClean="0"/>
          </a:p>
          <a:p>
            <a:r>
              <a:rPr lang="en-US" dirty="0" smtClean="0"/>
              <a:t>Use my pom.xml as reference (especially the configuration section)</a:t>
            </a:r>
          </a:p>
          <a:p>
            <a:r>
              <a:rPr lang="en-US" dirty="0" smtClean="0"/>
              <a:t>Basic steps</a:t>
            </a:r>
          </a:p>
          <a:p>
            <a:pPr marL="342900" indent="-342900">
              <a:buFont typeface="Arial" pitchFamily="34" charset="0"/>
              <a:buChar char="•"/>
            </a:pPr>
            <a:r>
              <a:rPr lang="en-US" dirty="0"/>
              <a:t>Install plugin: see </a:t>
            </a:r>
            <a:r>
              <a:rPr lang="en-US" dirty="0">
                <a:hlinkClick r:id="rId3"/>
              </a:rPr>
              <a:t>http://</a:t>
            </a:r>
            <a:r>
              <a:rPr lang="en-US" dirty="0" smtClean="0">
                <a:hlinkClick r:id="rId3"/>
              </a:rPr>
              <a:t>zenjava.com/javafx/maven/basic-config.html</a:t>
            </a:r>
            <a:endParaRPr lang="en-US" dirty="0" smtClean="0"/>
          </a:p>
          <a:p>
            <a:pPr marL="342900" indent="-342900">
              <a:buFont typeface="Arial" pitchFamily="34" charset="0"/>
              <a:buChar char="•"/>
            </a:pPr>
            <a:r>
              <a:rPr lang="en-US" dirty="0" err="1"/>
              <a:t>mvn</a:t>
            </a:r>
            <a:r>
              <a:rPr lang="en-US" dirty="0"/>
              <a:t> </a:t>
            </a:r>
            <a:r>
              <a:rPr lang="en-US" dirty="0" smtClean="0"/>
              <a:t>com.zenjava:javafx-maven-plugin:2.0:fix-classpath (hint anytime you see </a:t>
            </a:r>
            <a:r>
              <a:rPr lang="en-US" dirty="0" err="1" smtClean="0"/>
              <a:t>mvn</a:t>
            </a:r>
            <a:r>
              <a:rPr lang="en-US" dirty="0" smtClean="0"/>
              <a:t> … goal, in Eclipse its Run As…Maven build (fill in the Goal with that long string), Run</a:t>
            </a:r>
          </a:p>
          <a:p>
            <a:pPr marL="342900" indent="-342900">
              <a:buFont typeface="Arial" pitchFamily="34" charset="0"/>
              <a:buChar char="•"/>
            </a:pPr>
            <a:endParaRPr lang="en-US" dirty="0"/>
          </a:p>
        </p:txBody>
      </p:sp>
    </p:spTree>
    <p:extLst>
      <p:ext uri="{BB962C8B-B14F-4D97-AF65-F5344CB8AC3E}">
        <p14:creationId xmlns:p14="http://schemas.microsoft.com/office/powerpoint/2010/main" val="275668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r>
              <a:rPr lang="en-US" dirty="0"/>
              <a:t>(Maven, </a:t>
            </a:r>
            <a:r>
              <a:rPr lang="en-US" dirty="0" err="1"/>
              <a:t>JavaFx</a:t>
            </a:r>
            <a:r>
              <a:rPr lang="en-US" dirty="0"/>
              <a: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80</a:t>
            </a:fld>
            <a:endParaRPr lang="en-CA"/>
          </a:p>
        </p:txBody>
      </p:sp>
      <p:sp>
        <p:nvSpPr>
          <p:cNvPr id="4" name="TextBox 3"/>
          <p:cNvSpPr txBox="1"/>
          <p:nvPr/>
        </p:nvSpPr>
        <p:spPr>
          <a:xfrm>
            <a:off x="1752600" y="1676400"/>
            <a:ext cx="184731" cy="461665"/>
          </a:xfrm>
          <a:prstGeom prst="rect">
            <a:avLst/>
          </a:prstGeom>
          <a:noFill/>
        </p:spPr>
        <p:txBody>
          <a:bodyPr wrap="none" rtlCol="0">
            <a:spAutoFit/>
          </a:bodyPr>
          <a:lstStyle/>
          <a:p>
            <a:endParaRPr lang="en-US" dirty="0"/>
          </a:p>
        </p:txBody>
      </p:sp>
      <p:sp>
        <p:nvSpPr>
          <p:cNvPr id="5" name="TextBox 4"/>
          <p:cNvSpPr txBox="1"/>
          <p:nvPr/>
        </p:nvSpPr>
        <p:spPr>
          <a:xfrm>
            <a:off x="1371601" y="1600200"/>
            <a:ext cx="7696200" cy="4154984"/>
          </a:xfrm>
          <a:prstGeom prst="rect">
            <a:avLst/>
          </a:prstGeom>
          <a:noFill/>
        </p:spPr>
        <p:txBody>
          <a:bodyPr wrap="square" rtlCol="0">
            <a:spAutoFit/>
          </a:bodyPr>
          <a:lstStyle/>
          <a:p>
            <a:pPr marL="342900" indent="-342900">
              <a:buFont typeface="Arial" pitchFamily="34" charset="0"/>
              <a:buChar char="•"/>
            </a:pPr>
            <a:r>
              <a:rPr lang="en-US" dirty="0" smtClean="0"/>
              <a:t>Generate a </a:t>
            </a:r>
            <a:r>
              <a:rPr lang="en-US" dirty="0" err="1" smtClean="0"/>
              <a:t>keystore</a:t>
            </a:r>
            <a:r>
              <a:rPr lang="en-US" dirty="0" smtClean="0"/>
              <a:t> … </a:t>
            </a:r>
            <a:r>
              <a:rPr lang="en-US" dirty="0" err="1" smtClean="0"/>
              <a:t>keystore</a:t>
            </a:r>
            <a:r>
              <a:rPr lang="en-US" dirty="0" smtClean="0"/>
              <a:t> …</a:t>
            </a:r>
          </a:p>
          <a:p>
            <a:r>
              <a:rPr lang="en-US" dirty="0" smtClean="0"/>
              <a:t>A big can of worms … its all related with security,</a:t>
            </a:r>
          </a:p>
          <a:p>
            <a:r>
              <a:rPr lang="en-US" dirty="0" smtClean="0"/>
              <a:t>And personally, it makes me sick, but without these</a:t>
            </a:r>
          </a:p>
          <a:p>
            <a:r>
              <a:rPr lang="en-US" dirty="0" smtClean="0"/>
              <a:t>Instructions, it just won’t work</a:t>
            </a:r>
          </a:p>
          <a:p>
            <a:pPr marL="342900" indent="-342900">
              <a:buFont typeface="Arial" pitchFamily="34" charset="0"/>
              <a:buChar char="•"/>
            </a:pPr>
            <a:r>
              <a:rPr lang="en-US" dirty="0" smtClean="0"/>
              <a:t>Anyways: </a:t>
            </a:r>
            <a:r>
              <a:rPr lang="en-US" dirty="0" err="1" smtClean="0"/>
              <a:t>mvn</a:t>
            </a:r>
            <a:r>
              <a:rPr lang="en-US" dirty="0"/>
              <a:t> </a:t>
            </a:r>
            <a:r>
              <a:rPr lang="en-US" dirty="0" smtClean="0"/>
              <a:t>com.zenjava:javafx-maven-plugin:2.0:generate-key-store</a:t>
            </a:r>
          </a:p>
          <a:p>
            <a:pPr marL="342900" indent="-342900">
              <a:buFont typeface="Arial" pitchFamily="34" charset="0"/>
              <a:buChar char="•"/>
            </a:pPr>
            <a:r>
              <a:rPr lang="en-US" dirty="0" smtClean="0"/>
              <a:t>Make sure you have a similar pom.xml </a:t>
            </a:r>
            <a:r>
              <a:rPr lang="en-US" dirty="0" err="1" smtClean="0"/>
              <a:t>config</a:t>
            </a:r>
            <a:r>
              <a:rPr lang="en-US" dirty="0" smtClean="0"/>
              <a:t> to mine for the </a:t>
            </a:r>
            <a:r>
              <a:rPr lang="en-US" dirty="0" err="1" smtClean="0"/>
              <a:t>certXXX</a:t>
            </a:r>
            <a:r>
              <a:rPr lang="en-US" dirty="0" smtClean="0"/>
              <a:t> stuff</a:t>
            </a:r>
          </a:p>
          <a:p>
            <a:pPr marL="342900" indent="-342900">
              <a:buFont typeface="Arial" pitchFamily="34" charset="0"/>
              <a:buChar char="•"/>
            </a:pPr>
            <a:r>
              <a:rPr lang="en-US" dirty="0" smtClean="0"/>
              <a:t>Next, create your </a:t>
            </a:r>
            <a:r>
              <a:rPr lang="en-US" dirty="0" err="1" smtClean="0"/>
              <a:t>webstart</a:t>
            </a:r>
            <a:r>
              <a:rPr lang="en-US" dirty="0" smtClean="0"/>
              <a:t> page:</a:t>
            </a:r>
          </a:p>
          <a:p>
            <a:pPr marL="342900" indent="-342900">
              <a:buFont typeface="Arial" pitchFamily="34" charset="0"/>
              <a:buChar char="•"/>
            </a:pPr>
            <a:r>
              <a:rPr lang="en-US" dirty="0" err="1" smtClean="0"/>
              <a:t>mvn</a:t>
            </a:r>
            <a:r>
              <a:rPr lang="en-US" dirty="0"/>
              <a:t> com.zenjava:javafx-maven-plugin:2.0:web </a:t>
            </a:r>
            <a:endParaRPr lang="en-US" dirty="0" smtClean="0"/>
          </a:p>
          <a:p>
            <a:pPr marL="342900" indent="-342900">
              <a:buFont typeface="Arial" pitchFamily="34" charset="0"/>
              <a:buChar char="•"/>
            </a:pPr>
            <a:r>
              <a:rPr lang="en-US" dirty="0" smtClean="0"/>
              <a:t>Launch the file in your new “showcase” directory</a:t>
            </a:r>
            <a:endParaRPr lang="en-US" dirty="0"/>
          </a:p>
        </p:txBody>
      </p:sp>
    </p:spTree>
    <p:extLst>
      <p:ext uri="{BB962C8B-B14F-4D97-AF65-F5344CB8AC3E}">
        <p14:creationId xmlns:p14="http://schemas.microsoft.com/office/powerpoint/2010/main" val="3856607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(Maven, </a:t>
            </a:r>
            <a:r>
              <a:rPr lang="en-US" dirty="0" err="1" smtClean="0"/>
              <a:t>JavaFx</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81</a:t>
            </a:fld>
            <a:endParaRPr lang="en-CA"/>
          </a:p>
        </p:txBody>
      </p:sp>
      <p:sp>
        <p:nvSpPr>
          <p:cNvPr id="4" name="TextBox 3"/>
          <p:cNvSpPr txBox="1"/>
          <p:nvPr/>
        </p:nvSpPr>
        <p:spPr>
          <a:xfrm>
            <a:off x="1371600" y="1752600"/>
            <a:ext cx="6324600" cy="2308324"/>
          </a:xfrm>
          <a:prstGeom prst="rect">
            <a:avLst/>
          </a:prstGeom>
          <a:noFill/>
        </p:spPr>
        <p:txBody>
          <a:bodyPr wrap="square" rtlCol="0">
            <a:spAutoFit/>
          </a:bodyPr>
          <a:lstStyle/>
          <a:p>
            <a:pPr marL="342900" indent="-342900">
              <a:buFont typeface="Arial" pitchFamily="34" charset="0"/>
              <a:buChar char="•"/>
            </a:pPr>
            <a:r>
              <a:rPr lang="en-US" dirty="0" smtClean="0"/>
              <a:t>Security Errors … yeah, that’s the can of worms I was talking about.  To fix them, see</a:t>
            </a:r>
            <a:r>
              <a:rPr lang="en-US" dirty="0"/>
              <a:t>: </a:t>
            </a:r>
            <a:r>
              <a:rPr lang="en-US" dirty="0">
                <a:hlinkClick r:id="rId2"/>
              </a:rPr>
              <a:t>http://hchan.github.io/comp2613</a:t>
            </a:r>
            <a:r>
              <a:rPr lang="en-US" dirty="0" smtClean="0">
                <a:hlinkClick r:id="rId2"/>
              </a:rPr>
              <a:t>/</a:t>
            </a:r>
            <a:endParaRPr lang="en-US" dirty="0" smtClean="0"/>
          </a:p>
          <a:p>
            <a:pPr marL="342900" indent="-342900">
              <a:buFont typeface="Arial" pitchFamily="34" charset="0"/>
              <a:buChar char="•"/>
            </a:pPr>
            <a:r>
              <a:rPr lang="en-US" dirty="0" smtClean="0"/>
              <a:t>Hey, do you think the above URL is </a:t>
            </a:r>
            <a:r>
              <a:rPr lang="en-US" dirty="0" err="1" smtClean="0"/>
              <a:t>kinda</a:t>
            </a:r>
            <a:r>
              <a:rPr lang="en-US" dirty="0" smtClean="0"/>
              <a:t> neat?  Well, if you do, you’re only 5 steps away from having your own </a:t>
            </a:r>
            <a:r>
              <a:rPr lang="en-US" dirty="0" err="1" smtClean="0"/>
              <a:t>Github</a:t>
            </a:r>
            <a:r>
              <a:rPr lang="en-US" dirty="0" smtClean="0"/>
              <a:t> page</a:t>
            </a:r>
            <a:endParaRPr lang="en-US" dirty="0"/>
          </a:p>
        </p:txBody>
      </p:sp>
    </p:spTree>
    <p:extLst>
      <p:ext uri="{BB962C8B-B14F-4D97-AF65-F5344CB8AC3E}">
        <p14:creationId xmlns:p14="http://schemas.microsoft.com/office/powerpoint/2010/main" val="42437192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Pages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82</a:t>
            </a:fld>
            <a:endParaRPr lang="en-CA"/>
          </a:p>
        </p:txBody>
      </p:sp>
      <p:sp>
        <p:nvSpPr>
          <p:cNvPr id="4" name="TextBox 3"/>
          <p:cNvSpPr txBox="1"/>
          <p:nvPr/>
        </p:nvSpPr>
        <p:spPr>
          <a:xfrm>
            <a:off x="1143001" y="2133600"/>
            <a:ext cx="7772400" cy="4524315"/>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https://pages.github.com</a:t>
            </a:r>
            <a:r>
              <a:rPr lang="en-US" dirty="0" smtClean="0">
                <a:hlinkClick r:id="rId2"/>
              </a:rPr>
              <a:t>/</a:t>
            </a:r>
            <a:endParaRPr lang="en-US" dirty="0" smtClean="0"/>
          </a:p>
          <a:p>
            <a:pPr marL="342900" indent="-342900">
              <a:buFont typeface="Arial" pitchFamily="34" charset="0"/>
              <a:buChar char="•"/>
            </a:pPr>
            <a:r>
              <a:rPr lang="en-US" dirty="0" smtClean="0"/>
              <a:t>The Eclipse way:</a:t>
            </a:r>
          </a:p>
          <a:p>
            <a:pPr marL="800100" lvl="1" indent="-342900">
              <a:buFont typeface="Arial" pitchFamily="34" charset="0"/>
              <a:buChar char="•"/>
            </a:pPr>
            <a:r>
              <a:rPr lang="en-US" dirty="0" smtClean="0"/>
              <a:t>Make a new Branch called </a:t>
            </a:r>
            <a:r>
              <a:rPr lang="en-US" dirty="0" err="1" smtClean="0"/>
              <a:t>gh</a:t>
            </a:r>
            <a:r>
              <a:rPr lang="en-US" dirty="0" smtClean="0"/>
              <a:t>-pages</a:t>
            </a:r>
          </a:p>
          <a:p>
            <a:pPr lvl="1"/>
            <a:r>
              <a:rPr lang="en-US" dirty="0" smtClean="0"/>
              <a:t>(Team-&gt;Switch To-&gt;New Branch … </a:t>
            </a:r>
            <a:r>
              <a:rPr lang="en-US" dirty="0" err="1" smtClean="0"/>
              <a:t>gh</a:t>
            </a:r>
            <a:r>
              <a:rPr lang="en-US" dirty="0" smtClean="0"/>
              <a:t>-pages)</a:t>
            </a:r>
          </a:p>
          <a:p>
            <a:pPr marL="800100" lvl="1" indent="-342900">
              <a:buFont typeface="Arial" pitchFamily="34" charset="0"/>
              <a:buChar char="•"/>
            </a:pPr>
            <a:r>
              <a:rPr lang="en-US" dirty="0" smtClean="0"/>
              <a:t>Team-&gt;Merge-&gt;…master… (won’t need</a:t>
            </a:r>
          </a:p>
          <a:p>
            <a:pPr lvl="1"/>
            <a:r>
              <a:rPr lang="en-US" dirty="0" smtClean="0"/>
              <a:t>It the first time </a:t>
            </a:r>
            <a:r>
              <a:rPr lang="en-US" dirty="0" err="1" smtClean="0"/>
              <a:t>tho</a:t>
            </a:r>
            <a:r>
              <a:rPr lang="en-US" dirty="0" smtClean="0"/>
              <a:t>)</a:t>
            </a:r>
          </a:p>
          <a:p>
            <a:pPr marL="800100" lvl="1" indent="-342900">
              <a:buFont typeface="Arial" pitchFamily="34" charset="0"/>
              <a:buChar char="•"/>
            </a:pPr>
            <a:r>
              <a:rPr lang="en-US" dirty="0" smtClean="0"/>
              <a:t>Team-&gt;Push to upstream</a:t>
            </a:r>
          </a:p>
          <a:p>
            <a:pPr marL="800100" lvl="1" indent="-342900">
              <a:buFont typeface="Arial" pitchFamily="34" charset="0"/>
              <a:buChar char="•"/>
            </a:pPr>
            <a:r>
              <a:rPr lang="en-US" dirty="0" smtClean="0"/>
              <a:t>Team-&gt;Switch To-&gt;master</a:t>
            </a:r>
          </a:p>
          <a:p>
            <a:pPr marL="342900" indent="-342900">
              <a:buFont typeface="Arial" pitchFamily="34" charset="0"/>
              <a:buChar char="•"/>
            </a:pPr>
            <a:r>
              <a:rPr lang="en-US" dirty="0" smtClean="0"/>
              <a:t>Wait a few minutes (get a coffee)</a:t>
            </a:r>
          </a:p>
          <a:p>
            <a:pPr marL="342900" indent="-342900">
              <a:buFont typeface="Arial" pitchFamily="34" charset="0"/>
              <a:buChar char="•"/>
            </a:pPr>
            <a:r>
              <a:rPr lang="en-US" dirty="0" smtClean="0"/>
              <a:t>From browser</a:t>
            </a:r>
            <a:r>
              <a:rPr lang="en-US" dirty="0"/>
              <a:t>: http://hchan.github.io/comp2613/showcase/comp2613-0.0.1-SNAPSHOT.html</a:t>
            </a:r>
          </a:p>
        </p:txBody>
      </p:sp>
    </p:spTree>
    <p:extLst>
      <p:ext uri="{BB962C8B-B14F-4D97-AF65-F5344CB8AC3E}">
        <p14:creationId xmlns:p14="http://schemas.microsoft.com/office/powerpoint/2010/main" val="2258541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can go wrong? …</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83</a:t>
            </a:fld>
            <a:endParaRPr lang="en-CA"/>
          </a:p>
        </p:txBody>
      </p:sp>
      <p:sp>
        <p:nvSpPr>
          <p:cNvPr id="4" name="TextBox 3"/>
          <p:cNvSpPr txBox="1"/>
          <p:nvPr/>
        </p:nvSpPr>
        <p:spPr>
          <a:xfrm>
            <a:off x="1371600" y="2057400"/>
            <a:ext cx="7050328" cy="3046988"/>
          </a:xfrm>
          <a:prstGeom prst="rect">
            <a:avLst/>
          </a:prstGeom>
          <a:noFill/>
        </p:spPr>
        <p:txBody>
          <a:bodyPr wrap="none" rtlCol="0">
            <a:spAutoFit/>
          </a:bodyPr>
          <a:lstStyle/>
          <a:p>
            <a:pPr marL="342900" indent="-342900">
              <a:buFont typeface="Arial" pitchFamily="34" charset="0"/>
              <a:buChar char="•"/>
            </a:pPr>
            <a:r>
              <a:rPr lang="en-US" dirty="0" smtClean="0"/>
              <a:t>Lots</a:t>
            </a:r>
          </a:p>
          <a:p>
            <a:pPr marL="342900" indent="-342900">
              <a:buFont typeface="Arial" pitchFamily="34" charset="0"/>
              <a:buChar char="•"/>
            </a:pPr>
            <a:r>
              <a:rPr lang="en-US" dirty="0" smtClean="0"/>
              <a:t>But above everything else, I *HATE* the</a:t>
            </a:r>
          </a:p>
          <a:p>
            <a:r>
              <a:rPr lang="en-US" dirty="0" smtClean="0"/>
              <a:t>Security sandbox that </a:t>
            </a:r>
            <a:r>
              <a:rPr lang="en-US" dirty="0" err="1" smtClean="0"/>
              <a:t>Webstart</a:t>
            </a:r>
            <a:r>
              <a:rPr lang="en-US" dirty="0" smtClean="0"/>
              <a:t> / Applets have</a:t>
            </a:r>
          </a:p>
          <a:p>
            <a:pPr marL="342900" indent="-342900">
              <a:buFont typeface="Arial" pitchFamily="34" charset="0"/>
              <a:buChar char="•"/>
            </a:pPr>
            <a:r>
              <a:rPr lang="en-US" dirty="0" smtClean="0"/>
              <a:t>Recap:</a:t>
            </a:r>
          </a:p>
          <a:p>
            <a:pPr marL="800100" lvl="1" indent="-342900">
              <a:buFont typeface="Arial" pitchFamily="34" charset="0"/>
              <a:buChar char="•"/>
            </a:pPr>
            <a:r>
              <a:rPr lang="en-US" dirty="0" smtClean="0"/>
              <a:t>Lines of Java code I showed you in class</a:t>
            </a:r>
          </a:p>
          <a:p>
            <a:pPr lvl="1"/>
            <a:r>
              <a:rPr lang="en-US" dirty="0" smtClean="0"/>
              <a:t>Today: 0</a:t>
            </a:r>
          </a:p>
          <a:p>
            <a:pPr marL="800100" lvl="1" indent="-342900">
              <a:buFont typeface="Arial" pitchFamily="34" charset="0"/>
              <a:buChar char="•"/>
            </a:pPr>
            <a:r>
              <a:rPr lang="en-US" dirty="0" smtClean="0"/>
              <a:t>Xml lines: quite a few (pom.xml)</a:t>
            </a:r>
          </a:p>
          <a:p>
            <a:pPr marL="800100" lvl="1" indent="-342900">
              <a:buFont typeface="Arial" pitchFamily="34" charset="0"/>
              <a:buChar char="•"/>
            </a:pPr>
            <a:r>
              <a:rPr lang="en-US" dirty="0" smtClean="0"/>
              <a:t>Html lines … well, take a look at (index.html)</a:t>
            </a:r>
            <a:endParaRPr lang="en-US" dirty="0"/>
          </a:p>
        </p:txBody>
      </p:sp>
    </p:spTree>
    <p:extLst>
      <p:ext uri="{BB962C8B-B14F-4D97-AF65-F5344CB8AC3E}">
        <p14:creationId xmlns:p14="http://schemas.microsoft.com/office/powerpoint/2010/main" val="575001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Surprised / confused with </a:t>
            </a:r>
            <a:r>
              <a:rPr lang="en-US" dirty="0" err="1" smtClean="0"/>
              <a:t>git</a:t>
            </a:r>
            <a:r>
              <a:rPr lang="en-US" dirty="0" smtClean="0"/>
              <a:t> branches?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84</a:t>
            </a:fld>
            <a:endParaRPr lang="en-CA"/>
          </a:p>
        </p:txBody>
      </p:sp>
      <p:sp>
        <p:nvSpPr>
          <p:cNvPr id="4" name="TextBox 3"/>
          <p:cNvSpPr txBox="1"/>
          <p:nvPr/>
        </p:nvSpPr>
        <p:spPr>
          <a:xfrm>
            <a:off x="685800" y="2474536"/>
            <a:ext cx="8334333" cy="4154984"/>
          </a:xfrm>
          <a:prstGeom prst="rect">
            <a:avLst/>
          </a:prstGeom>
          <a:noFill/>
        </p:spPr>
        <p:txBody>
          <a:bodyPr wrap="none" rtlCol="0">
            <a:spAutoFit/>
          </a:bodyPr>
          <a:lstStyle/>
          <a:p>
            <a:pPr marL="342900" indent="-342900">
              <a:buFont typeface="Arial" pitchFamily="34" charset="0"/>
              <a:buChar char="•"/>
            </a:pPr>
            <a:r>
              <a:rPr lang="en-US" dirty="0" smtClean="0"/>
              <a:t>For some (may most … all?), this may be</a:t>
            </a:r>
          </a:p>
          <a:p>
            <a:r>
              <a:rPr lang="en-US" dirty="0" smtClean="0"/>
              <a:t>The first time you are using Source Code Management</a:t>
            </a:r>
          </a:p>
          <a:p>
            <a:r>
              <a:rPr lang="en-US" dirty="0" smtClean="0"/>
              <a:t>And branches.  Google </a:t>
            </a:r>
            <a:r>
              <a:rPr lang="en-US" dirty="0" err="1" smtClean="0"/>
              <a:t>git</a:t>
            </a:r>
            <a:r>
              <a:rPr lang="en-US" dirty="0" smtClean="0"/>
              <a:t> branches it if you want </a:t>
            </a:r>
          </a:p>
          <a:p>
            <a:r>
              <a:rPr lang="en-US" dirty="0" smtClean="0"/>
              <a:t>… its pretty cool.</a:t>
            </a:r>
          </a:p>
          <a:p>
            <a:pPr marL="342900" indent="-342900">
              <a:buFont typeface="Arial" pitchFamily="34" charset="0"/>
              <a:buChar char="•"/>
            </a:pPr>
            <a:r>
              <a:rPr lang="en-US" dirty="0" smtClean="0"/>
              <a:t>Be patient … if anything, this is a skill (SCM/branches)</a:t>
            </a:r>
          </a:p>
          <a:p>
            <a:r>
              <a:rPr lang="en-US" dirty="0" smtClean="0"/>
              <a:t>that can and will be used by large and small organizations.  </a:t>
            </a:r>
          </a:p>
          <a:p>
            <a:r>
              <a:rPr lang="en-US" dirty="0" smtClean="0"/>
              <a:t>Learn it well.</a:t>
            </a:r>
          </a:p>
          <a:p>
            <a:r>
              <a:rPr lang="en-US" dirty="0" smtClean="0"/>
              <a:t>Other SCMs include Mercurial, Subversion, Perforce</a:t>
            </a:r>
          </a:p>
          <a:p>
            <a:pPr marL="342900" indent="-342900">
              <a:buFont typeface="Arial" pitchFamily="34" charset="0"/>
              <a:buChar char="•"/>
            </a:pPr>
            <a:r>
              <a:rPr lang="en-US" dirty="0" err="1" smtClean="0"/>
              <a:t>Github’s</a:t>
            </a:r>
            <a:r>
              <a:rPr lang="en-US" dirty="0" smtClean="0"/>
              <a:t> special branch of </a:t>
            </a:r>
            <a:r>
              <a:rPr lang="en-US" dirty="0" err="1" smtClean="0"/>
              <a:t>gh</a:t>
            </a:r>
            <a:r>
              <a:rPr lang="en-US" dirty="0" smtClean="0"/>
              <a:t>-pages, just gave you</a:t>
            </a:r>
          </a:p>
          <a:p>
            <a:r>
              <a:rPr lang="en-US" dirty="0" smtClean="0"/>
              <a:t>The bonus of a web project page ;)</a:t>
            </a:r>
          </a:p>
          <a:p>
            <a:pPr marL="342900" indent="-342900">
              <a:buFont typeface="Arial" pitchFamily="34" charset="0"/>
              <a:buChar char="•"/>
            </a:pPr>
            <a:r>
              <a:rPr lang="en-US" dirty="0" smtClean="0"/>
              <a:t>Open-source FTW (For The Win)!</a:t>
            </a:r>
            <a:endParaRPr lang="en-US" dirty="0"/>
          </a:p>
        </p:txBody>
      </p:sp>
    </p:spTree>
    <p:extLst>
      <p:ext uri="{BB962C8B-B14F-4D97-AF65-F5344CB8AC3E}">
        <p14:creationId xmlns:p14="http://schemas.microsoft.com/office/powerpoint/2010/main" val="3312461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85</a:t>
            </a:fld>
            <a:endParaRPr lang="en-CA"/>
          </a:p>
        </p:txBody>
      </p:sp>
      <p:sp>
        <p:nvSpPr>
          <p:cNvPr id="4" name="TextBox 3"/>
          <p:cNvSpPr txBox="1"/>
          <p:nvPr/>
        </p:nvSpPr>
        <p:spPr>
          <a:xfrm>
            <a:off x="1066800" y="2133600"/>
            <a:ext cx="5962723" cy="830997"/>
          </a:xfrm>
          <a:prstGeom prst="rect">
            <a:avLst/>
          </a:prstGeom>
          <a:noFill/>
        </p:spPr>
        <p:txBody>
          <a:bodyPr wrap="none" rtlCol="0">
            <a:spAutoFit/>
          </a:bodyPr>
          <a:lstStyle/>
          <a:p>
            <a:r>
              <a:rPr lang="en-US" dirty="0" smtClean="0"/>
              <a:t>Assignment 8</a:t>
            </a:r>
          </a:p>
          <a:p>
            <a:r>
              <a:rPr lang="en-US" dirty="0" smtClean="0"/>
              <a:t>Read up on </a:t>
            </a:r>
            <a:r>
              <a:rPr lang="en-US" dirty="0" err="1" smtClean="0"/>
              <a:t>Github</a:t>
            </a:r>
            <a:r>
              <a:rPr lang="en-US" dirty="0" smtClean="0"/>
              <a:t>/Maven/Java Web Start</a:t>
            </a:r>
            <a:endParaRPr lang="en-US" dirty="0"/>
          </a:p>
        </p:txBody>
      </p:sp>
    </p:spTree>
    <p:extLst>
      <p:ext uri="{BB962C8B-B14F-4D97-AF65-F5344CB8AC3E}">
        <p14:creationId xmlns:p14="http://schemas.microsoft.com/office/powerpoint/2010/main" val="5676773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JDBC / JPA / ORM</a:t>
            </a:r>
            <a:endParaRPr lang="en-US" dirty="0"/>
          </a:p>
        </p:txBody>
      </p:sp>
      <p:sp>
        <p:nvSpPr>
          <p:cNvPr id="3" name="Content Placeholder 2"/>
          <p:cNvSpPr>
            <a:spLocks noGrp="1"/>
          </p:cNvSpPr>
          <p:nvPr>
            <p:ph idx="1"/>
          </p:nvPr>
        </p:nvSpPr>
        <p:spPr/>
        <p:txBody>
          <a:bodyPr/>
          <a:lstStyle/>
          <a:p>
            <a:r>
              <a:rPr lang="en-US" dirty="0" smtClean="0"/>
              <a:t>There is the long version and then the short version</a:t>
            </a:r>
          </a:p>
          <a:p>
            <a:r>
              <a:rPr lang="en-US" dirty="0" smtClean="0"/>
              <a:t>Vanilla </a:t>
            </a:r>
            <a:r>
              <a:rPr lang="en-US" dirty="0" smtClean="0"/>
              <a:t>JDBC Java </a:t>
            </a:r>
            <a:r>
              <a:rPr lang="en-US" dirty="0" err="1" smtClean="0"/>
              <a:t>DataBase</a:t>
            </a:r>
            <a:r>
              <a:rPr lang="en-US" dirty="0" smtClean="0"/>
              <a:t> Connectivity </a:t>
            </a:r>
            <a:r>
              <a:rPr lang="en-US" dirty="0" smtClean="0"/>
              <a:t>– if you can avoid programming with </a:t>
            </a:r>
            <a:r>
              <a:rPr lang="en-US" dirty="0" smtClean="0"/>
              <a:t>vanilla JDBC </a:t>
            </a:r>
            <a:r>
              <a:rPr lang="en-US" dirty="0" smtClean="0"/>
              <a:t>directly, that’s a good thing</a:t>
            </a:r>
          </a:p>
          <a:p>
            <a:r>
              <a:rPr lang="en-US" dirty="0" smtClean="0"/>
              <a:t>There’s a tool for that</a:t>
            </a:r>
          </a:p>
          <a:p>
            <a:r>
              <a:rPr lang="en-US" dirty="0" smtClean="0"/>
              <a:t>ORM -&gt; Object Relational Mapping.  Means transforming a Java Data Model</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86</a:t>
            </a:fld>
            <a:endParaRPr lang="en-US"/>
          </a:p>
        </p:txBody>
      </p:sp>
    </p:spTree>
    <p:extLst>
      <p:ext uri="{BB962C8B-B14F-4D97-AF65-F5344CB8AC3E}">
        <p14:creationId xmlns:p14="http://schemas.microsoft.com/office/powerpoint/2010/main" val="4184031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JPA – Annotation heavy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going to lie, this is probably going to be the most difficult lecture to understand?  Why?  Magic - … powerful magic.  Think </a:t>
            </a:r>
            <a:r>
              <a:rPr lang="en-US" dirty="0" err="1" smtClean="0"/>
              <a:t>Arthas</a:t>
            </a:r>
            <a:r>
              <a:rPr lang="en-US" dirty="0" smtClean="0"/>
              <a:t> (World of Warcraft) in high difficulty mode.  It’s a leap of faith.  Annotation magic at its greatest.</a:t>
            </a:r>
          </a:p>
          <a:p>
            <a:r>
              <a:rPr lang="en-US" dirty="0" smtClean="0"/>
              <a:t>ORM in Java == JPA (</a:t>
            </a:r>
            <a:r>
              <a:rPr lang="en-US" b="1" i="1" dirty="0">
                <a:hlinkClick r:id="rId2"/>
              </a:rPr>
              <a:t>Java Persistence </a:t>
            </a:r>
            <a:r>
              <a:rPr lang="en-US" b="1" i="1" dirty="0" smtClean="0">
                <a:hlinkClick r:id="rId2"/>
              </a:rPr>
              <a:t>API</a:t>
            </a:r>
            <a:r>
              <a:rPr lang="en-US" dirty="0" smtClean="0"/>
              <a:t>) … that’s what tools are for right?</a:t>
            </a:r>
          </a:p>
          <a:p>
            <a:r>
              <a:rPr lang="en-US" b="1" dirty="0" smtClean="0"/>
              <a:t>JPA is an API</a:t>
            </a:r>
          </a:p>
          <a:p>
            <a:r>
              <a:rPr lang="en-US" b="1" dirty="0" smtClean="0"/>
              <a:t>Implementations: Spring Data and Hibernate</a:t>
            </a:r>
          </a:p>
          <a:p>
            <a:r>
              <a:rPr lang="en-US" b="1" dirty="0" smtClean="0"/>
              <a:t>ORM is also used in other languages such as Ruby (</a:t>
            </a:r>
            <a:r>
              <a:rPr lang="en-US" b="1" dirty="0" err="1" smtClean="0"/>
              <a:t>ActiveRecords</a:t>
            </a:r>
            <a:r>
              <a:rPr lang="en-US" b="1" dirty="0" smtClean="0"/>
              <a:t>), C++ (</a:t>
            </a:r>
            <a:r>
              <a:rPr lang="en-US" b="1" dirty="0" err="1" smtClean="0"/>
              <a:t>nHibernate</a:t>
            </a:r>
            <a:r>
              <a:rPr lang="en-US" b="1" dirty="0" smtClean="0"/>
              <a:t> – which borrows a lot from Java’s Hibernate), </a:t>
            </a:r>
            <a:r>
              <a:rPr lang="en-US" b="1" dirty="0" err="1" smtClean="0"/>
              <a:t>PerlORM</a:t>
            </a:r>
            <a:r>
              <a:rPr lang="en-US" b="1" dirty="0" smtClean="0"/>
              <a:t>, Python (</a:t>
            </a:r>
            <a:r>
              <a:rPr lang="en-US" b="1" dirty="0" err="1" smtClean="0"/>
              <a:t>Django</a:t>
            </a:r>
            <a:r>
              <a:rPr lang="en-US" b="1" dirty="0" smtClean="0"/>
              <a:t>/built-in ORM)</a:t>
            </a:r>
            <a:endParaRPr lang="en-US" b="1"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87</a:t>
            </a:fld>
            <a:endParaRPr lang="en-US"/>
          </a:p>
        </p:txBody>
      </p:sp>
    </p:spTree>
    <p:extLst>
      <p:ext uri="{BB962C8B-B14F-4D97-AF65-F5344CB8AC3E}">
        <p14:creationId xmlns:p14="http://schemas.microsoft.com/office/powerpoint/2010/main" val="4721228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add the following dependencies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&lt;dependency&gt;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&gt;spring-boot-starter-data-</a:t>
            </a:r>
            <a:r>
              <a:rPr lang="en-US" u="sng" dirty="0" err="1"/>
              <a:t>jpa</a:t>
            </a:r>
            <a:r>
              <a:rPr lang="en-US" u="sng" dirty="0"/>
              <a:t>&lt;/</a:t>
            </a:r>
            <a:r>
              <a:rPr lang="en-US" u="sng" dirty="0" err="1"/>
              <a:t>artifactId</a:t>
            </a:r>
            <a:r>
              <a:rPr lang="en-US" u="sng" dirty="0"/>
              <a:t>&gt;</a:t>
            </a:r>
          </a:p>
          <a:p>
            <a:r>
              <a:rPr lang="en-US" dirty="0"/>
              <a:t>&lt;/dependency&gt;</a:t>
            </a:r>
          </a:p>
          <a:p>
            <a:r>
              <a:rPr lang="en-US" dirty="0"/>
              <a:t>&lt;dependency&gt;</a:t>
            </a:r>
          </a:p>
          <a:p>
            <a:r>
              <a:rPr lang="en-US" dirty="0"/>
              <a:t>&lt;</a:t>
            </a:r>
            <a:r>
              <a:rPr lang="en-US" dirty="0" err="1"/>
              <a:t>groupId</a:t>
            </a:r>
            <a:r>
              <a:rPr lang="en-US" dirty="0"/>
              <a:t>&gt;com.h2database&lt;/</a:t>
            </a:r>
            <a:r>
              <a:rPr lang="en-US" dirty="0" err="1"/>
              <a:t>groupId</a:t>
            </a:r>
            <a:r>
              <a:rPr lang="en-US" dirty="0"/>
              <a:t>&gt;</a:t>
            </a:r>
          </a:p>
          <a:p>
            <a:r>
              <a:rPr lang="en-US" dirty="0"/>
              <a:t>&lt;</a:t>
            </a:r>
            <a:r>
              <a:rPr lang="en-US" dirty="0" err="1"/>
              <a:t>artifactId</a:t>
            </a:r>
            <a:r>
              <a:rPr lang="en-US" dirty="0"/>
              <a:t>&gt;h2&lt;/</a:t>
            </a:r>
            <a:r>
              <a:rPr lang="en-US" dirty="0" err="1"/>
              <a:t>artifactId</a:t>
            </a:r>
            <a:r>
              <a:rPr lang="en-US" dirty="0"/>
              <a:t>&gt;</a:t>
            </a:r>
          </a:p>
          <a:p>
            <a:r>
              <a:rPr lang="en-US" dirty="0"/>
              <a:t>&lt;/dependency&gt;</a:t>
            </a:r>
          </a:p>
          <a:p>
            <a:r>
              <a:rPr lang="en-US" dirty="0"/>
              <a:t>&lt;dependency&gt;</a:t>
            </a:r>
          </a:p>
          <a:p>
            <a:r>
              <a:rPr lang="en-US" dirty="0"/>
              <a:t>&lt;</a:t>
            </a:r>
            <a:r>
              <a:rPr lang="en-US" dirty="0" err="1"/>
              <a:t>groupId</a:t>
            </a:r>
            <a:r>
              <a:rPr lang="en-US" dirty="0"/>
              <a:t>&gt;</a:t>
            </a:r>
            <a:r>
              <a:rPr lang="en-US" u="sng" dirty="0" err="1"/>
              <a:t>mysql</a:t>
            </a:r>
            <a:r>
              <a:rPr lang="en-US" u="sng" dirty="0"/>
              <a:t>&lt;/</a:t>
            </a:r>
            <a:r>
              <a:rPr lang="en-US" u="sng" dirty="0" err="1"/>
              <a:t>groupId</a:t>
            </a:r>
            <a:r>
              <a:rPr lang="en-US" u="sng" dirty="0"/>
              <a:t>&gt;</a:t>
            </a:r>
          </a:p>
          <a:p>
            <a:r>
              <a:rPr lang="en-US" dirty="0"/>
              <a:t>&lt;</a:t>
            </a:r>
            <a:r>
              <a:rPr lang="en-US" dirty="0" err="1"/>
              <a:t>artifactId</a:t>
            </a:r>
            <a:r>
              <a:rPr lang="en-US" dirty="0"/>
              <a:t>&gt;</a:t>
            </a:r>
            <a:r>
              <a:rPr lang="en-US" u="sng" dirty="0" err="1"/>
              <a:t>mysql</a:t>
            </a:r>
            <a:r>
              <a:rPr lang="en-US" u="sng" dirty="0"/>
              <a:t>-connector-java&lt;/</a:t>
            </a:r>
            <a:r>
              <a:rPr lang="en-US" u="sng" dirty="0" err="1"/>
              <a:t>artifactId</a:t>
            </a:r>
            <a:r>
              <a:rPr lang="en-US" u="sng" dirty="0"/>
              <a:t>&gt;</a:t>
            </a:r>
          </a:p>
          <a:p>
            <a:r>
              <a:rPr lang="en-US" u="sng" dirty="0"/>
              <a:t>&lt;version&gt;5.1.30&lt;/version&gt;</a:t>
            </a:r>
          </a:p>
          <a:p>
            <a:r>
              <a:rPr lang="en-US" dirty="0"/>
              <a:t>&lt;/dependency&gt;</a:t>
            </a:r>
          </a:p>
          <a:p>
            <a:r>
              <a:rPr lang="en-US" dirty="0"/>
              <a:t>&lt;dependency&gt;</a:t>
            </a:r>
          </a:p>
          <a:p>
            <a:r>
              <a:rPr lang="en-US" dirty="0"/>
              <a:t>&lt;</a:t>
            </a:r>
            <a:r>
              <a:rPr lang="en-US" dirty="0" err="1"/>
              <a:t>groupId</a:t>
            </a:r>
            <a:r>
              <a:rPr lang="en-US" dirty="0"/>
              <a:t>&gt;</a:t>
            </a:r>
            <a:r>
              <a:rPr lang="en-US" dirty="0" err="1"/>
              <a:t>org.hsqldb</a:t>
            </a:r>
            <a:r>
              <a:rPr lang="en-US" dirty="0"/>
              <a:t>&lt;/</a:t>
            </a:r>
            <a:r>
              <a:rPr lang="en-US" dirty="0" err="1"/>
              <a:t>groupId</a:t>
            </a:r>
            <a:r>
              <a:rPr lang="en-US" dirty="0"/>
              <a:t>&gt;</a:t>
            </a:r>
          </a:p>
          <a:p>
            <a:r>
              <a:rPr lang="en-US" dirty="0"/>
              <a:t>&lt;</a:t>
            </a:r>
            <a:r>
              <a:rPr lang="en-US" dirty="0" err="1"/>
              <a:t>artifactId</a:t>
            </a:r>
            <a:r>
              <a:rPr lang="en-US" dirty="0"/>
              <a:t>&gt;</a:t>
            </a:r>
            <a:r>
              <a:rPr lang="en-US" u="sng" dirty="0" err="1"/>
              <a:t>hsqldb</a:t>
            </a:r>
            <a:r>
              <a:rPr lang="en-US" u="sng" dirty="0"/>
              <a:t>&lt;/</a:t>
            </a:r>
            <a:r>
              <a:rPr lang="en-US" u="sng" dirty="0" err="1"/>
              <a:t>artifactId</a:t>
            </a:r>
            <a:r>
              <a:rPr lang="en-US" u="sng" dirty="0"/>
              <a:t>&gt;</a:t>
            </a:r>
          </a:p>
          <a:p>
            <a:r>
              <a:rPr lang="en-US" u="sng" dirty="0"/>
              <a:t>&lt;version&gt;2.2.8&lt;/version&gt;</a:t>
            </a:r>
          </a:p>
          <a:p>
            <a:r>
              <a:rPr lang="en-US" dirty="0"/>
              <a:t>&lt;/dependency&gt;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88</a:t>
            </a:fld>
            <a:endParaRPr lang="en-US"/>
          </a:p>
        </p:txBody>
      </p:sp>
    </p:spTree>
    <p:extLst>
      <p:ext uri="{BB962C8B-B14F-4D97-AF65-F5344CB8AC3E}">
        <p14:creationId xmlns:p14="http://schemas.microsoft.com/office/powerpoint/2010/main" val="4886702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 in pom.xml</a:t>
            </a:r>
            <a:endParaRPr lang="en-US" dirty="0"/>
          </a:p>
        </p:txBody>
      </p:sp>
      <p:sp>
        <p:nvSpPr>
          <p:cNvPr id="3" name="Content Placeholder 2"/>
          <p:cNvSpPr>
            <a:spLocks noGrp="1"/>
          </p:cNvSpPr>
          <p:nvPr>
            <p:ph idx="1"/>
          </p:nvPr>
        </p:nvSpPr>
        <p:spPr/>
        <p:txBody>
          <a:bodyPr>
            <a:normAutofit lnSpcReduction="10000"/>
          </a:bodyPr>
          <a:lstStyle/>
          <a:p>
            <a:r>
              <a:rPr lang="en-US" dirty="0"/>
              <a:t>&lt;parent&gt;</a:t>
            </a:r>
          </a:p>
          <a:p>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&lt;</a:t>
            </a:r>
            <a:r>
              <a:rPr lang="en-US" dirty="0" err="1"/>
              <a:t>artifactId</a:t>
            </a:r>
            <a:r>
              <a:rPr lang="en-US" dirty="0"/>
              <a:t>&gt;spring-boot-starter-parent&lt;/</a:t>
            </a:r>
            <a:r>
              <a:rPr lang="en-US" dirty="0" err="1"/>
              <a:t>artifactId</a:t>
            </a:r>
            <a:r>
              <a:rPr lang="en-US" dirty="0"/>
              <a:t>&gt;</a:t>
            </a:r>
          </a:p>
          <a:p>
            <a:r>
              <a:rPr lang="en-US" dirty="0"/>
              <a:t>&lt;version&gt;1.0.2.RELEASE&lt;/version&gt;</a:t>
            </a:r>
          </a:p>
          <a:p>
            <a:r>
              <a:rPr lang="en-US" dirty="0"/>
              <a:t>&lt;/parent</a:t>
            </a:r>
            <a:r>
              <a:rPr lang="en-US" dirty="0" smtClean="0"/>
              <a:t>&gt;</a:t>
            </a:r>
          </a:p>
          <a:p>
            <a:endParaRPr lang="en-US" dirty="0"/>
          </a:p>
          <a:p>
            <a:r>
              <a:rPr lang="en-US" dirty="0" smtClean="0"/>
              <a:t>And then Maven Update</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89</a:t>
            </a:fld>
            <a:endParaRPr lang="en-US"/>
          </a:p>
        </p:txBody>
      </p:sp>
    </p:spTree>
    <p:extLst>
      <p:ext uri="{BB962C8B-B14F-4D97-AF65-F5344CB8AC3E}">
        <p14:creationId xmlns:p14="http://schemas.microsoft.com/office/powerpoint/2010/main" val="15145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9</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4893647"/>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r>
              <a:rPr lang="en-US" dirty="0" smtClean="0"/>
              <a:t>Start Eclipse (take note of the workspace directory)</a:t>
            </a:r>
          </a:p>
          <a:p>
            <a:pPr marL="342900" indent="-342900">
              <a:buFont typeface="Arial" pitchFamily="34" charset="0"/>
              <a:buChar char="•"/>
            </a:pPr>
            <a:r>
              <a:rPr lang="en-US" dirty="0" smtClean="0"/>
              <a:t>While you are waiting for the download take a look at: </a:t>
            </a:r>
          </a:p>
          <a:p>
            <a:pPr marL="342900" indent="-342900">
              <a:buFont typeface="Arial" pitchFamily="34" charset="0"/>
              <a:buChar char="•"/>
            </a:pPr>
            <a:r>
              <a:rPr lang="en-US" dirty="0">
                <a:hlinkClick r:id="rId2"/>
              </a:rPr>
              <a:t>https://</a:t>
            </a:r>
            <a:r>
              <a:rPr lang="en-US" dirty="0" smtClean="0">
                <a:hlinkClick r:id="rId2"/>
              </a:rPr>
              <a:t>github.com/hchan/comp2613</a:t>
            </a:r>
            <a:endParaRPr lang="en-US" dirty="0" smtClean="0"/>
          </a:p>
          <a:p>
            <a:pPr marL="342900" indent="-342900">
              <a:buFont typeface="Arial" pitchFamily="34" charset="0"/>
              <a:buChar char="•"/>
            </a:pPr>
            <a:r>
              <a:rPr lang="en-US" dirty="0" smtClean="0"/>
              <a:t>After Eclipse and JDK are downloaded …</a:t>
            </a:r>
          </a:p>
          <a:p>
            <a:pPr marL="342900" indent="-342900">
              <a:buFont typeface="Arial" pitchFamily="34" charset="0"/>
              <a:buChar char="•"/>
            </a:pPr>
            <a:r>
              <a:rPr lang="en-US" dirty="0" smtClean="0"/>
              <a:t>Start Eclipse -&gt; </a:t>
            </a:r>
            <a:r>
              <a:rPr lang="en-US" dirty="0" err="1" smtClean="0"/>
              <a:t>Prefences</a:t>
            </a:r>
            <a:r>
              <a:rPr lang="en-US" dirty="0" smtClean="0"/>
              <a:t>-(type JRE)</a:t>
            </a:r>
          </a:p>
          <a:p>
            <a:pPr marL="800100" lvl="1" indent="-342900">
              <a:buFont typeface="Arial" pitchFamily="34" charset="0"/>
              <a:buChar char="•"/>
            </a:pPr>
            <a:r>
              <a:rPr lang="en-US" dirty="0" smtClean="0"/>
              <a:t>Modify both Installed JREs</a:t>
            </a:r>
          </a:p>
          <a:p>
            <a:pPr marL="800100" lvl="1" indent="-342900">
              <a:buFont typeface="Arial" pitchFamily="34" charset="0"/>
              <a:buChar char="•"/>
            </a:pPr>
            <a:r>
              <a:rPr lang="en-US" dirty="0" smtClean="0"/>
              <a:t>And Execution environment to point to your </a:t>
            </a:r>
            <a:r>
              <a:rPr lang="en-US" smtClean="0"/>
              <a:t>JDK download</a:t>
            </a:r>
            <a:endParaRPr lang="en-US" dirty="0" smtClean="0"/>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 our model Classes</a:t>
            </a:r>
            <a:endParaRPr lang="en-US" dirty="0"/>
          </a:p>
        </p:txBody>
      </p:sp>
      <p:sp>
        <p:nvSpPr>
          <p:cNvPr id="3" name="Content Placeholder 2"/>
          <p:cNvSpPr>
            <a:spLocks noGrp="1"/>
          </p:cNvSpPr>
          <p:nvPr>
            <p:ph idx="1"/>
          </p:nvPr>
        </p:nvSpPr>
        <p:spPr/>
        <p:txBody>
          <a:bodyPr/>
          <a:lstStyle/>
          <a:p>
            <a:r>
              <a:rPr lang="en-US" dirty="0" smtClean="0"/>
              <a:t>Annotate with @Entity (pretty important)</a:t>
            </a:r>
          </a:p>
          <a:p>
            <a:r>
              <a:rPr lang="en-US" dirty="0" smtClean="0"/>
              <a:t>Add a @Id (so-so important) to the primary key</a:t>
            </a:r>
          </a:p>
          <a:p>
            <a:r>
              <a:rPr lang="en-US" dirty="0" smtClean="0"/>
              <a:t>Add @Transient (even less important) to your relationships</a:t>
            </a:r>
          </a:p>
          <a:p>
            <a:r>
              <a:rPr lang="en-US" dirty="0" smtClean="0"/>
              <a:t>See day06.model.Teacher</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90</a:t>
            </a:fld>
            <a:endParaRPr lang="en-US"/>
          </a:p>
        </p:txBody>
      </p:sp>
    </p:spTree>
    <p:extLst>
      <p:ext uri="{BB962C8B-B14F-4D97-AF65-F5344CB8AC3E}">
        <p14:creationId xmlns:p14="http://schemas.microsoft.com/office/powerpoint/2010/main" val="17041086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Repository Interface</a:t>
            </a:r>
            <a:endParaRPr lang="en-US" dirty="0"/>
          </a:p>
        </p:txBody>
      </p:sp>
      <p:sp>
        <p:nvSpPr>
          <p:cNvPr id="3" name="Content Placeholder 2"/>
          <p:cNvSpPr>
            <a:spLocks noGrp="1"/>
          </p:cNvSpPr>
          <p:nvPr>
            <p:ph idx="1"/>
          </p:nvPr>
        </p:nvSpPr>
        <p:spPr/>
        <p:txBody>
          <a:bodyPr/>
          <a:lstStyle/>
          <a:p>
            <a:r>
              <a:rPr lang="en-US" dirty="0" smtClean="0"/>
              <a:t>See </a:t>
            </a:r>
            <a:r>
              <a:rPr lang="en-US" dirty="0" err="1" smtClean="0"/>
              <a:t>TeacherRepository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91</a:t>
            </a:fld>
            <a:endParaRPr lang="en-US"/>
          </a:p>
        </p:txBody>
      </p:sp>
    </p:spTree>
    <p:extLst>
      <p:ext uri="{BB962C8B-B14F-4D97-AF65-F5344CB8AC3E}">
        <p14:creationId xmlns:p14="http://schemas.microsoft.com/office/powerpoint/2010/main" val="3722407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err="1" smtClean="0"/>
              <a:t>TestDriver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lot of the magic is in: </a:t>
            </a:r>
            <a:r>
              <a:rPr lang="en-US" dirty="0"/>
              <a:t>@</a:t>
            </a:r>
            <a:r>
              <a:rPr lang="en-US" dirty="0" err="1" smtClean="0"/>
              <a:t>EnableAutoConfiguration</a:t>
            </a:r>
            <a:endParaRPr lang="en-US" dirty="0" smtClean="0"/>
          </a:p>
          <a:p>
            <a:r>
              <a:rPr lang="en-US" dirty="0" smtClean="0"/>
              <a:t>See: </a:t>
            </a:r>
            <a:r>
              <a:rPr lang="en-US" dirty="0" err="1" smtClean="0"/>
              <a:t>TestDriverWithInMemoryDB</a:t>
            </a:r>
            <a:endParaRPr lang="en-US" dirty="0" smtClean="0"/>
          </a:p>
          <a:p>
            <a:r>
              <a:rPr lang="en-US" dirty="0" smtClean="0"/>
              <a:t>Run it …</a:t>
            </a:r>
          </a:p>
          <a:p>
            <a:r>
              <a:rPr lang="en-US" dirty="0" smtClean="0"/>
              <a:t>What just happened?  Well, first thing is that it created an in memory database</a:t>
            </a:r>
          </a:p>
          <a:p>
            <a:r>
              <a:rPr lang="en-US" dirty="0" smtClean="0"/>
              <a:t>Then a Table called Teacher</a:t>
            </a:r>
          </a:p>
          <a:p>
            <a:r>
              <a:rPr lang="en-US" dirty="0" smtClean="0"/>
              <a:t>And then an insert</a:t>
            </a:r>
          </a:p>
          <a:p>
            <a:r>
              <a:rPr lang="en-US" dirty="0" smtClean="0"/>
              <a:t>Prove it!!!  …  Sorry, no can </a:t>
            </a:r>
            <a:r>
              <a:rPr lang="en-US" smtClean="0"/>
              <a:t>do </a:t>
            </a:r>
            <a:r>
              <a:rPr lang="en-US" smtClean="0"/>
              <a:t>- that </a:t>
            </a:r>
            <a:r>
              <a:rPr lang="en-US" dirty="0" smtClean="0"/>
              <a:t>was an in memory DB</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92</a:t>
            </a:fld>
            <a:endParaRPr lang="en-US"/>
          </a:p>
        </p:txBody>
      </p:sp>
    </p:spTree>
    <p:extLst>
      <p:ext uri="{BB962C8B-B14F-4D97-AF65-F5344CB8AC3E}">
        <p14:creationId xmlns:p14="http://schemas.microsoft.com/office/powerpoint/2010/main" val="37891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 let’s use MySQL!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Via your browser, </a:t>
            </a:r>
            <a:r>
              <a:rPr lang="en-US" dirty="0" err="1" smtClean="0"/>
              <a:t>goto</a:t>
            </a:r>
            <a:r>
              <a:rPr lang="en-US" dirty="0" smtClean="0"/>
              <a:t>: </a:t>
            </a:r>
            <a:r>
              <a:rPr lang="en-US" i="1" dirty="0" smtClean="0"/>
              <a:t>freemysqlhosting.net</a:t>
            </a:r>
          </a:p>
          <a:p>
            <a:r>
              <a:rPr lang="en-US" dirty="0" smtClean="0"/>
              <a:t>(alright, I know, I know … its not hosted by BCIT) … but damn it – BCIT doesn’t use MySQL, they use a funny creature called SQL Server</a:t>
            </a:r>
          </a:p>
          <a:p>
            <a:r>
              <a:rPr lang="en-US" dirty="0" smtClean="0"/>
              <a:t>Alright, after you register, you’ll get a</a:t>
            </a:r>
          </a:p>
          <a:p>
            <a:pPr marL="582930" indent="-514350">
              <a:buFont typeface="+mj-lt"/>
              <a:buAutoNum type="arabicPeriod"/>
            </a:pPr>
            <a:r>
              <a:rPr lang="en-US" dirty="0" smtClean="0"/>
              <a:t>Hostname for your DB</a:t>
            </a:r>
          </a:p>
          <a:p>
            <a:pPr marL="582930" indent="-514350">
              <a:buFont typeface="+mj-lt"/>
              <a:buAutoNum type="arabicPeriod"/>
            </a:pPr>
            <a:r>
              <a:rPr lang="en-US" dirty="0" smtClean="0"/>
              <a:t>Username / password</a:t>
            </a:r>
          </a:p>
          <a:p>
            <a:pPr marL="582930" indent="-514350">
              <a:buFont typeface="+mj-lt"/>
              <a:buAutoNum type="arabicPeriod"/>
            </a:pPr>
            <a:r>
              <a:rPr lang="en-US" dirty="0" smtClean="0"/>
              <a:t>Database name</a:t>
            </a:r>
          </a:p>
          <a:p>
            <a:pPr marL="582930" indent="-514350">
              <a:buFont typeface="+mj-lt"/>
              <a:buAutoNum type="arabicPeriod"/>
            </a:pPr>
            <a:endParaRPr lang="en-US" dirty="0"/>
          </a:p>
          <a:p>
            <a:r>
              <a:rPr lang="en-US" dirty="0" smtClean="0"/>
              <a:t>Convert that information you have above to an applicationContext.xml as is follows:</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93</a:t>
            </a:fld>
            <a:endParaRPr lang="en-US"/>
          </a:p>
        </p:txBody>
      </p:sp>
    </p:spTree>
    <p:extLst>
      <p:ext uri="{BB962C8B-B14F-4D97-AF65-F5344CB8AC3E}">
        <p14:creationId xmlns:p14="http://schemas.microsoft.com/office/powerpoint/2010/main" val="31065127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application.xml (as a direct child of the /</a:t>
            </a:r>
            <a:r>
              <a:rPr lang="en-US" dirty="0" err="1" smtClean="0"/>
              <a:t>src</a:t>
            </a:r>
            <a:r>
              <a:rPr lang="en-US" dirty="0" smtClean="0"/>
              <a:t> directory – no package)</a:t>
            </a:r>
            <a:endParaRPr lang="en-US" dirty="0"/>
          </a:p>
        </p:txBody>
      </p:sp>
      <p:sp>
        <p:nvSpPr>
          <p:cNvPr id="3" name="Content Placeholder 2"/>
          <p:cNvSpPr>
            <a:spLocks noGrp="1"/>
          </p:cNvSpPr>
          <p:nvPr>
            <p:ph idx="1"/>
          </p:nvPr>
        </p:nvSpPr>
        <p:spPr/>
        <p:txBody>
          <a:bodyPr>
            <a:normAutofit fontScale="47500" lnSpcReduction="20000"/>
          </a:bodyPr>
          <a:lstStyle/>
          <a:p>
            <a:endParaRPr lang="en-US" dirty="0"/>
          </a:p>
          <a:p>
            <a:r>
              <a:rPr lang="en-US" dirty="0"/>
              <a:t>&lt;beans </a:t>
            </a:r>
            <a:r>
              <a:rPr lang="en-US" dirty="0" err="1"/>
              <a:t>xmlns</a:t>
            </a:r>
            <a:r>
              <a:rPr lang="en-US" dirty="0"/>
              <a:t>=</a:t>
            </a:r>
            <a:r>
              <a:rPr lang="en-US" i="1" dirty="0"/>
              <a:t>"http://www.springframework.org/schema/beans"</a:t>
            </a:r>
          </a:p>
          <a:p>
            <a:r>
              <a:rPr lang="en-US" dirty="0" err="1"/>
              <a:t>xmlns:jpa</a:t>
            </a:r>
            <a:r>
              <a:rPr lang="en-US" dirty="0"/>
              <a:t>=</a:t>
            </a:r>
            <a:r>
              <a:rPr lang="en-US" i="1" dirty="0"/>
              <a:t>"http://www.springframework.org/schema/data/jpa" </a:t>
            </a:r>
            <a:r>
              <a:rPr lang="en-US" i="1" dirty="0" err="1"/>
              <a:t>xmlns:xsi</a:t>
            </a:r>
            <a:r>
              <a:rPr lang="en-US" i="1" dirty="0"/>
              <a:t>="http://www.w3.org/2001/XMLSchema-instance"</a:t>
            </a:r>
          </a:p>
          <a:p>
            <a:r>
              <a:rPr lang="en-US" dirty="0" err="1"/>
              <a:t>xsi:schemaLocation</a:t>
            </a:r>
            <a:r>
              <a:rPr lang="en-US" dirty="0"/>
              <a:t>=</a:t>
            </a:r>
            <a:r>
              <a:rPr lang="en-US" i="1" dirty="0"/>
              <a:t>"http://www.springframework.org/schema/beans</a:t>
            </a:r>
          </a:p>
          <a:p>
            <a:r>
              <a:rPr lang="en-US" i="1" dirty="0"/>
              <a:t>http://www.springframework.org/schema/beans/spring-beans-2.5.xsd</a:t>
            </a:r>
          </a:p>
          <a:p>
            <a:r>
              <a:rPr lang="en-US" i="1" dirty="0"/>
              <a:t>http://www.springframework.org/schema/data/jpa</a:t>
            </a:r>
          </a:p>
          <a:p>
            <a:r>
              <a:rPr lang="en-US" i="1" dirty="0"/>
              <a:t>   http://www.springframework.org/schema/data/jpa/spring-jpa-1.0.xsd"&gt;</a:t>
            </a:r>
          </a:p>
          <a:p>
            <a:endParaRPr lang="en-US" dirty="0"/>
          </a:p>
          <a:p>
            <a:r>
              <a:rPr lang="en-US" dirty="0"/>
              <a:t>&lt;bean id=</a:t>
            </a:r>
            <a:r>
              <a:rPr lang="en-US" i="1" dirty="0"/>
              <a:t>"</a:t>
            </a:r>
            <a:r>
              <a:rPr lang="en-US" i="1" dirty="0" err="1"/>
              <a:t>dataSource</a:t>
            </a:r>
            <a:r>
              <a:rPr lang="en-US" i="1" dirty="0"/>
              <a:t>" class="</a:t>
            </a:r>
            <a:r>
              <a:rPr lang="en-US" i="1" dirty="0" err="1"/>
              <a:t>org.springframework.jdbc.datasource.DriverManagerDataSource</a:t>
            </a:r>
            <a:r>
              <a:rPr lang="en-US" i="1" dirty="0"/>
              <a:t>"&gt;</a:t>
            </a:r>
          </a:p>
          <a:p>
            <a:r>
              <a:rPr lang="en-US" dirty="0"/>
              <a:t>&lt;property name=</a:t>
            </a:r>
            <a:r>
              <a:rPr lang="en-US" i="1" dirty="0"/>
              <a:t>"</a:t>
            </a:r>
            <a:r>
              <a:rPr lang="en-US" i="1" dirty="0" err="1"/>
              <a:t>driverClassName</a:t>
            </a:r>
            <a:r>
              <a:rPr lang="en-US" i="1" dirty="0"/>
              <a:t>" value="</a:t>
            </a:r>
            <a:r>
              <a:rPr lang="en-US" i="1" dirty="0" err="1"/>
              <a:t>com.mysql.jdbc.Driver</a:t>
            </a:r>
            <a:r>
              <a:rPr lang="en-US" i="1" dirty="0"/>
              <a:t>" /&gt;</a:t>
            </a:r>
          </a:p>
          <a:p>
            <a:r>
              <a:rPr lang="en-US" dirty="0"/>
              <a:t>&lt;property name=</a:t>
            </a:r>
            <a:r>
              <a:rPr lang="en-US" i="1" dirty="0"/>
              <a:t>"</a:t>
            </a:r>
            <a:r>
              <a:rPr lang="en-US" i="1" dirty="0" err="1"/>
              <a:t>url</a:t>
            </a:r>
            <a:r>
              <a:rPr lang="en-US" i="1" dirty="0"/>
              <a:t>"</a:t>
            </a:r>
          </a:p>
          <a:p>
            <a:r>
              <a:rPr lang="en-US" dirty="0"/>
              <a:t>value=</a:t>
            </a:r>
            <a:r>
              <a:rPr lang="en-US" i="1" dirty="0"/>
              <a:t>"</a:t>
            </a:r>
            <a:r>
              <a:rPr lang="en-US" i="1" dirty="0" err="1"/>
              <a:t>jdbc:mysql</a:t>
            </a:r>
            <a:r>
              <a:rPr lang="en-US" i="1" dirty="0"/>
              <a:t>://sql3.freemysqlhosting.net/sql340330" /&gt;</a:t>
            </a:r>
          </a:p>
          <a:p>
            <a:r>
              <a:rPr lang="en-US" dirty="0"/>
              <a:t>&lt;property name=</a:t>
            </a:r>
            <a:r>
              <a:rPr lang="en-US" i="1" dirty="0"/>
              <a:t>"username" value="sql340330" /&gt;</a:t>
            </a:r>
          </a:p>
          <a:p>
            <a:r>
              <a:rPr lang="en-US" dirty="0"/>
              <a:t>&lt;property name=</a:t>
            </a:r>
            <a:r>
              <a:rPr lang="en-US" i="1" dirty="0"/>
              <a:t>"password" value="dR5!xA3!" /&gt;</a:t>
            </a:r>
          </a:p>
          <a:p>
            <a:r>
              <a:rPr lang="en-US" dirty="0"/>
              <a:t>&lt;/bean&gt;</a:t>
            </a:r>
          </a:p>
          <a:p>
            <a:r>
              <a:rPr lang="en-US" dirty="0"/>
              <a:t>&lt;/beans&gt;</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94</a:t>
            </a:fld>
            <a:endParaRPr lang="en-US"/>
          </a:p>
        </p:txBody>
      </p:sp>
    </p:spTree>
    <p:extLst>
      <p:ext uri="{BB962C8B-B14F-4D97-AF65-F5344CB8AC3E}">
        <p14:creationId xmlns:p14="http://schemas.microsoft.com/office/powerpoint/2010/main" val="5513295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another Test Driver for </a:t>
            </a:r>
            <a:r>
              <a:rPr lang="en-US" dirty="0" err="1" smtClean="0"/>
              <a:t>MyDB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See: </a:t>
            </a:r>
            <a:r>
              <a:rPr lang="en-US" dirty="0" err="1" smtClean="0"/>
              <a:t>TestDriverWithMySQLDB</a:t>
            </a:r>
            <a:endParaRPr lang="en-US" dirty="0" smtClean="0"/>
          </a:p>
          <a:p>
            <a:r>
              <a:rPr lang="en-US" dirty="0" smtClean="0"/>
              <a:t>You’ll most likely get a </a:t>
            </a:r>
            <a:r>
              <a:rPr lang="en-US" dirty="0"/>
              <a:t>Caused by: </a:t>
            </a:r>
            <a:r>
              <a:rPr lang="en-US" u="sng" dirty="0"/>
              <a:t>com.mysql.jdbc.exceptions.jdbc4.MySQLSyntaxErrorException: Table 'sql340330.teacher' doesn't </a:t>
            </a:r>
            <a:r>
              <a:rPr lang="en-US" u="sng" dirty="0" smtClean="0"/>
              <a:t>exist</a:t>
            </a:r>
          </a:p>
          <a:p>
            <a:r>
              <a:rPr lang="en-US" dirty="0" smtClean="0"/>
              <a:t>If you get that error, you’ll have to modify </a:t>
            </a:r>
            <a:r>
              <a:rPr lang="en-US" dirty="0" err="1" smtClean="0"/>
              <a:t>hibernate.properties</a:t>
            </a:r>
            <a:endParaRPr lang="en-US" dirty="0"/>
          </a:p>
          <a:p>
            <a:r>
              <a:rPr lang="en-US" dirty="0" smtClean="0"/>
              <a:t>Hibernate is *an* implementation to JPA that Spring Data uses.  JPA == API.  Spring Data == framework </a:t>
            </a:r>
            <a:r>
              <a:rPr lang="en-US" dirty="0" err="1" smtClean="0"/>
              <a:t>impl</a:t>
            </a:r>
            <a:r>
              <a:rPr lang="en-US" dirty="0" smtClean="0"/>
              <a:t>.  Hibernate == framework within Spring Data.</a:t>
            </a:r>
          </a:p>
          <a:p>
            <a:r>
              <a:rPr lang="en-US" dirty="0" smtClean="0"/>
              <a:t>Problem with so much Annotation magic is that every now and then something goes wrong.  Fortunately, this </a:t>
            </a:r>
            <a:r>
              <a:rPr lang="en-US" dirty="0" err="1" smtClean="0"/>
              <a:t>hibernate.properties</a:t>
            </a:r>
            <a:r>
              <a:rPr lang="en-US" dirty="0" smtClean="0"/>
              <a:t> fix is easy</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95</a:t>
            </a:fld>
            <a:endParaRPr lang="en-US"/>
          </a:p>
        </p:txBody>
      </p:sp>
    </p:spTree>
    <p:extLst>
      <p:ext uri="{BB962C8B-B14F-4D97-AF65-F5344CB8AC3E}">
        <p14:creationId xmlns:p14="http://schemas.microsoft.com/office/powerpoint/2010/main" val="38642019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t>
            </a:r>
            <a:r>
              <a:rPr lang="en-US" dirty="0" err="1" smtClean="0"/>
              <a:t>ibernate.properties</a:t>
            </a:r>
            <a:r>
              <a:rPr lang="en-US" dirty="0" smtClean="0"/>
              <a:t> (exists under /</a:t>
            </a:r>
            <a:r>
              <a:rPr lang="en-US" dirty="0" err="1" smtClean="0"/>
              <a:t>src</a:t>
            </a:r>
            <a:r>
              <a:rPr lang="en-US" dirty="0" smtClean="0"/>
              <a:t>)</a:t>
            </a:r>
            <a:endParaRPr lang="en-US" dirty="0"/>
          </a:p>
        </p:txBody>
      </p:sp>
      <p:sp>
        <p:nvSpPr>
          <p:cNvPr id="3" name="Content Placeholder 2"/>
          <p:cNvSpPr>
            <a:spLocks noGrp="1"/>
          </p:cNvSpPr>
          <p:nvPr>
            <p:ph idx="1"/>
          </p:nvPr>
        </p:nvSpPr>
        <p:spPr/>
        <p:txBody>
          <a:bodyPr/>
          <a:lstStyle/>
          <a:p>
            <a:r>
              <a:rPr lang="en-US" dirty="0" err="1"/>
              <a:t>hibernate.show_sql</a:t>
            </a:r>
            <a:r>
              <a:rPr lang="en-US" dirty="0"/>
              <a:t>=true</a:t>
            </a:r>
          </a:p>
          <a:p>
            <a:r>
              <a:rPr lang="en-US" dirty="0" err="1"/>
              <a:t>hibernate.format_sql</a:t>
            </a:r>
            <a:r>
              <a:rPr lang="en-US" dirty="0"/>
              <a:t>=true</a:t>
            </a:r>
          </a:p>
          <a:p>
            <a:r>
              <a:rPr lang="en-US" dirty="0"/>
              <a:t>#hibernate.hbm2ddl.auto=validate | update | create | create-drop</a:t>
            </a:r>
          </a:p>
          <a:p>
            <a:r>
              <a:rPr lang="en-US" dirty="0"/>
              <a:t>#hibernate.hbm2ddl.auto=update</a:t>
            </a:r>
          </a:p>
          <a:p>
            <a:r>
              <a:rPr lang="en-US" dirty="0"/>
              <a:t>hibernate.hbm2ddl.auto=create</a:t>
            </a:r>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96</a:t>
            </a:fld>
            <a:endParaRPr lang="en-US"/>
          </a:p>
        </p:txBody>
      </p:sp>
    </p:spTree>
    <p:extLst>
      <p:ext uri="{BB962C8B-B14F-4D97-AF65-F5344CB8AC3E}">
        <p14:creationId xmlns:p14="http://schemas.microsoft.com/office/powerpoint/2010/main" val="36336790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a:t>TestDriverWithMySQLDB</a:t>
            </a:r>
            <a:endParaRPr lang="en-US" dirty="0"/>
          </a:p>
        </p:txBody>
      </p:sp>
      <p:sp>
        <p:nvSpPr>
          <p:cNvPr id="3" name="Content Placeholder 2"/>
          <p:cNvSpPr>
            <a:spLocks noGrp="1"/>
          </p:cNvSpPr>
          <p:nvPr>
            <p:ph idx="1"/>
          </p:nvPr>
        </p:nvSpPr>
        <p:spPr/>
        <p:txBody>
          <a:bodyPr/>
          <a:lstStyle/>
          <a:p>
            <a:r>
              <a:rPr lang="en-US" dirty="0" smtClean="0"/>
              <a:t>No errors right?</a:t>
            </a:r>
          </a:p>
          <a:p>
            <a:r>
              <a:rPr lang="en-US" dirty="0" smtClean="0"/>
              <a:t>But where did my data go?</a:t>
            </a:r>
          </a:p>
          <a:p>
            <a:r>
              <a:rPr lang="en-US" dirty="0" smtClean="0"/>
              <a:t>Well … let’s take a look at the </a:t>
            </a:r>
            <a:r>
              <a:rPr lang="en-US" dirty="0" err="1" smtClean="0"/>
              <a:t>MySQLDB</a:t>
            </a:r>
            <a:r>
              <a:rPr lang="en-US" dirty="0" smtClean="0"/>
              <a:t> directly</a:t>
            </a:r>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97</a:t>
            </a:fld>
            <a:endParaRPr lang="en-US"/>
          </a:p>
        </p:txBody>
      </p:sp>
    </p:spTree>
    <p:extLst>
      <p:ext uri="{BB962C8B-B14F-4D97-AF65-F5344CB8AC3E}">
        <p14:creationId xmlns:p14="http://schemas.microsoft.com/office/powerpoint/2010/main" val="26141850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Workbench (the </a:t>
            </a:r>
            <a:r>
              <a:rPr lang="en-US" dirty="0" err="1" smtClean="0"/>
              <a:t>defacto</a:t>
            </a:r>
            <a:r>
              <a:rPr lang="en-US" dirty="0" smtClean="0"/>
              <a:t> client for MySQL)</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://dev.mysql.com/downloads</a:t>
            </a:r>
            <a:r>
              <a:rPr lang="en-US" dirty="0" smtClean="0">
                <a:hlinkClick r:id="rId2"/>
              </a:rPr>
              <a:t>/</a:t>
            </a:r>
            <a:endParaRPr lang="en-US" dirty="0" smtClean="0"/>
          </a:p>
          <a:p>
            <a:r>
              <a:rPr lang="en-US" dirty="0" smtClean="0"/>
              <a:t>Find the MySQL Workbench download</a:t>
            </a:r>
          </a:p>
          <a:p>
            <a:r>
              <a:rPr lang="en-US" dirty="0" smtClean="0"/>
              <a:t>Start up workbench</a:t>
            </a:r>
          </a:p>
          <a:p>
            <a:r>
              <a:rPr lang="en-US" dirty="0" smtClean="0"/>
              <a:t>Database-&gt;connect to Database</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98</a:t>
            </a:fld>
            <a:endParaRPr lang="en-US"/>
          </a:p>
        </p:txBody>
      </p:sp>
      <p:pic>
        <p:nvPicPr>
          <p:cNvPr id="5" name="Picture 4"/>
          <p:cNvPicPr>
            <a:picLocks noChangeAspect="1"/>
          </p:cNvPicPr>
          <p:nvPr/>
        </p:nvPicPr>
        <p:blipFill>
          <a:blip r:embed="rId3"/>
          <a:stretch>
            <a:fillRect/>
          </a:stretch>
        </p:blipFill>
        <p:spPr>
          <a:xfrm>
            <a:off x="2057399" y="3890039"/>
            <a:ext cx="5719903" cy="2891761"/>
          </a:xfrm>
          <a:prstGeom prst="rect">
            <a:avLst/>
          </a:prstGeom>
        </p:spPr>
      </p:pic>
    </p:spTree>
    <p:extLst>
      <p:ext uri="{BB962C8B-B14F-4D97-AF65-F5344CB8AC3E}">
        <p14:creationId xmlns:p14="http://schemas.microsoft.com/office/powerpoint/2010/main" val="2369131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see if your new row is inserted</a:t>
            </a:r>
            <a:endParaRPr lang="en-US" dirty="0"/>
          </a:p>
        </p:txBody>
      </p:sp>
      <p:pic>
        <p:nvPicPr>
          <p:cNvPr id="5" name="Content Placeholder 4"/>
          <p:cNvPicPr>
            <a:picLocks noGrp="1" noChangeAspect="1"/>
          </p:cNvPicPr>
          <p:nvPr>
            <p:ph idx="1"/>
          </p:nvPr>
        </p:nvPicPr>
        <p:blipFill>
          <a:blip r:embed="rId2"/>
          <a:stretch>
            <a:fillRect/>
          </a:stretch>
        </p:blipFill>
        <p:spPr>
          <a:xfrm>
            <a:off x="1531144" y="1784350"/>
            <a:ext cx="6096000" cy="4572000"/>
          </a:xfrm>
          <a:prstGeom prst="rect">
            <a:avLst/>
          </a:prstGeom>
        </p:spPr>
      </p:pic>
      <p:sp>
        <p:nvSpPr>
          <p:cNvPr id="4" name="Slide Number Placeholder 3"/>
          <p:cNvSpPr>
            <a:spLocks noGrp="1"/>
          </p:cNvSpPr>
          <p:nvPr>
            <p:ph type="sldNum" sz="quarter" idx="12"/>
          </p:nvPr>
        </p:nvSpPr>
        <p:spPr/>
        <p:txBody>
          <a:bodyPr/>
          <a:lstStyle/>
          <a:p>
            <a:pPr>
              <a:defRPr/>
            </a:pPr>
            <a:fld id="{8B8B984A-5AFF-7643-AE60-6D8D11294076}" type="slidenum">
              <a:rPr lang="en-US" smtClean="0"/>
              <a:pPr>
                <a:defRPr/>
              </a:pPr>
              <a:t>99</a:t>
            </a:fld>
            <a:endParaRPr lang="en-US"/>
          </a:p>
        </p:txBody>
      </p:sp>
    </p:spTree>
    <p:extLst>
      <p:ext uri="{BB962C8B-B14F-4D97-AF65-F5344CB8AC3E}">
        <p14:creationId xmlns:p14="http://schemas.microsoft.com/office/powerpoint/2010/main" val="3091410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22091</TotalTime>
  <Words>5806</Words>
  <Application>Microsoft Office PowerPoint</Application>
  <PresentationFormat>On-screen Show (4:3)</PresentationFormat>
  <Paragraphs>872</Paragraphs>
  <Slides>116</Slides>
  <Notes>6</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Black Gradient</vt:lpstr>
      <vt:lpstr>COMP 2613 Intermediate Java Programming</vt:lpstr>
      <vt:lpstr>Introduction</vt:lpstr>
      <vt:lpstr>Prerequisites</vt:lpstr>
      <vt:lpstr>Attendence</vt:lpstr>
      <vt:lpstr>Evaluation</vt:lpstr>
      <vt:lpstr>Assignments</vt:lpstr>
      <vt:lpstr>Software</vt:lpstr>
      <vt:lpstr>What you already know!</vt:lpstr>
      <vt:lpstr>Hello World in Eclipse</vt:lpstr>
      <vt:lpstr>Make a Git Repository  </vt:lpstr>
      <vt:lpstr>Think of a dummy project name </vt:lpstr>
      <vt:lpstr>Create a New Java Project</vt:lpstr>
      <vt:lpstr>Add Hello World</vt:lpstr>
      <vt:lpstr>Browser – visit github.com</vt:lpstr>
      <vt:lpstr>Commit and Push your Hello World</vt:lpstr>
      <vt:lpstr>Homework</vt:lpstr>
      <vt:lpstr>Java Packages</vt:lpstr>
      <vt:lpstr>Core API (java.lang)</vt:lpstr>
      <vt:lpstr>Debugging</vt:lpstr>
      <vt:lpstr>Working with model objects + Searching</vt:lpstr>
      <vt:lpstr>Jar files</vt:lpstr>
      <vt:lpstr>Exporting Jars + Command Line</vt:lpstr>
      <vt:lpstr>More about Egit (Eclipse Git)</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lpstr>JavaFx</vt:lpstr>
      <vt:lpstr>JavaFx (cont)</vt:lpstr>
      <vt:lpstr>JavaFx (cont)</vt:lpstr>
      <vt:lpstr>Lots of bugs in my Application …</vt:lpstr>
      <vt:lpstr>Homework</vt:lpstr>
      <vt:lpstr>This is where the course becomes … “you”</vt:lpstr>
      <vt:lpstr>Homework</vt:lpstr>
      <vt:lpstr>Any questions so far  </vt:lpstr>
      <vt:lpstr>Homework</vt:lpstr>
      <vt:lpstr>About Git timestamps / Post Midterm</vt:lpstr>
      <vt:lpstr>More about Midterm thoughts</vt:lpstr>
      <vt:lpstr>Java applets / Webstart</vt:lpstr>
      <vt:lpstr>There’s a plugin for that</vt:lpstr>
      <vt:lpstr>Cont (Maven, JavaFx)…</vt:lpstr>
      <vt:lpstr>Cont (Maven, JavaFx)</vt:lpstr>
      <vt:lpstr>GitHub Pages</vt:lpstr>
      <vt:lpstr>So what can go wrong? …</vt:lpstr>
      <vt:lpstr>Surprised / confused with git branches?</vt:lpstr>
      <vt:lpstr>Homework</vt:lpstr>
      <vt:lpstr>JDBC / JPA / ORM</vt:lpstr>
      <vt:lpstr>JPA – Annotation heavy</vt:lpstr>
      <vt:lpstr>First, add the following dependencies</vt:lpstr>
      <vt:lpstr>Also in pom.xml</vt:lpstr>
      <vt:lpstr>Modify our model Classes</vt:lpstr>
      <vt:lpstr>Create a Repository Interface</vt:lpstr>
      <vt:lpstr>Create a TestDriver</vt:lpstr>
      <vt:lpstr>I know – let’s use MySQL!</vt:lpstr>
      <vt:lpstr>application.xml (as a direct child of the /src directory – no package)</vt:lpstr>
      <vt:lpstr>Create another Test Driver for MyDB</vt:lpstr>
      <vt:lpstr>hibernate.properties (exists under /src)</vt:lpstr>
      <vt:lpstr>Run TestDriverWithMySQLDB</vt:lpstr>
      <vt:lpstr>MySQL Workbench (the defacto client for MySQL)</vt:lpstr>
      <vt:lpstr>And see if your new row is inserted</vt:lpstr>
      <vt:lpstr>DB relationships (cont)</vt:lpstr>
      <vt:lpstr>What can go wrong?</vt:lpstr>
      <vt:lpstr>Power of Spring</vt:lpstr>
      <vt:lpstr>Homework</vt:lpstr>
      <vt:lpstr>Network Programming</vt:lpstr>
      <vt:lpstr>What now?</vt:lpstr>
      <vt:lpstr>Homework</vt:lpstr>
      <vt:lpstr>MVC (Model-View-Controller)</vt:lpstr>
      <vt:lpstr>There’s a tool (library) for that</vt:lpstr>
      <vt:lpstr>Homework</vt:lpstr>
      <vt:lpstr>Food for thought…</vt:lpstr>
      <vt:lpstr>Well, what else did we learn?</vt:lpstr>
      <vt:lpstr>Git, Github</vt:lpstr>
      <vt:lpstr>MVC</vt:lpstr>
      <vt:lpstr>Your neighbor</vt:lpstr>
      <vt:lpstr>And most of all …</vt:lpstr>
      <vt:lpstr>Thank-you + Optional 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513</cp:revision>
  <cp:lastPrinted>2011-01-11T07:40:54Z</cp:lastPrinted>
  <dcterms:created xsi:type="dcterms:W3CDTF">2011-01-11T07:26:59Z</dcterms:created>
  <dcterms:modified xsi:type="dcterms:W3CDTF">2014-05-17T07:41:35Z</dcterms:modified>
</cp:coreProperties>
</file>