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69"/>
  </p:notesMasterIdLst>
  <p:handoutMasterIdLst>
    <p:handoutMasterId r:id="rId70"/>
  </p:handoutMasterIdLst>
  <p:sldIdLst>
    <p:sldId id="257" r:id="rId2"/>
    <p:sldId id="327" r:id="rId3"/>
    <p:sldId id="260" r:id="rId4"/>
    <p:sldId id="262" r:id="rId5"/>
    <p:sldId id="263" r:id="rId6"/>
    <p:sldId id="261" r:id="rId7"/>
    <p:sldId id="264" r:id="rId8"/>
    <p:sldId id="267" r:id="rId9"/>
    <p:sldId id="328" r:id="rId10"/>
    <p:sldId id="265" r:id="rId11"/>
    <p:sldId id="329" r:id="rId12"/>
    <p:sldId id="331" r:id="rId13"/>
    <p:sldId id="330" r:id="rId14"/>
    <p:sldId id="332" r:id="rId15"/>
    <p:sldId id="333" r:id="rId16"/>
    <p:sldId id="335" r:id="rId17"/>
    <p:sldId id="336" r:id="rId18"/>
    <p:sldId id="337" r:id="rId19"/>
    <p:sldId id="338" r:id="rId20"/>
    <p:sldId id="339" r:id="rId21"/>
    <p:sldId id="340" r:id="rId22"/>
    <p:sldId id="341" r:id="rId23"/>
    <p:sldId id="343" r:id="rId24"/>
    <p:sldId id="342" r:id="rId25"/>
    <p:sldId id="344" r:id="rId26"/>
    <p:sldId id="345" r:id="rId27"/>
    <p:sldId id="346" r:id="rId28"/>
    <p:sldId id="347" r:id="rId29"/>
    <p:sldId id="355" r:id="rId30"/>
    <p:sldId id="348" r:id="rId31"/>
    <p:sldId id="349" r:id="rId32"/>
    <p:sldId id="350" r:id="rId33"/>
    <p:sldId id="351" r:id="rId34"/>
    <p:sldId id="352" r:id="rId35"/>
    <p:sldId id="353" r:id="rId36"/>
    <p:sldId id="334" r:id="rId37"/>
    <p:sldId id="354" r:id="rId38"/>
    <p:sldId id="356" r:id="rId39"/>
    <p:sldId id="357" r:id="rId40"/>
    <p:sldId id="358" r:id="rId41"/>
    <p:sldId id="359" r:id="rId42"/>
    <p:sldId id="360" r:id="rId43"/>
    <p:sldId id="361" r:id="rId44"/>
    <p:sldId id="362" r:id="rId45"/>
    <p:sldId id="363" r:id="rId46"/>
    <p:sldId id="364" r:id="rId47"/>
    <p:sldId id="365" r:id="rId48"/>
    <p:sldId id="366" r:id="rId49"/>
    <p:sldId id="367" r:id="rId50"/>
    <p:sldId id="368" r:id="rId51"/>
    <p:sldId id="369" r:id="rId52"/>
    <p:sldId id="370" r:id="rId53"/>
    <p:sldId id="371" r:id="rId54"/>
    <p:sldId id="372" r:id="rId55"/>
    <p:sldId id="373" r:id="rId56"/>
    <p:sldId id="374" r:id="rId57"/>
    <p:sldId id="375" r:id="rId58"/>
    <p:sldId id="376" r:id="rId59"/>
    <p:sldId id="378" r:id="rId60"/>
    <p:sldId id="380" r:id="rId61"/>
    <p:sldId id="381" r:id="rId62"/>
    <p:sldId id="382" r:id="rId63"/>
    <p:sldId id="379" r:id="rId64"/>
    <p:sldId id="383" r:id="rId65"/>
    <p:sldId id="384" r:id="rId66"/>
    <p:sldId id="385" r:id="rId67"/>
    <p:sldId id="386" r:id="rId6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1" d="100"/>
          <a:sy n="101" d="100"/>
        </p:scale>
        <p:origin x="-258" y="-90"/>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4</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5</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6</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082EE18-B804-CB46-90F7-AB1966680C02}" type="slidenum">
              <a:rPr lang="en-US"/>
              <a:pPr/>
              <a:t>7</a:t>
            </a:fld>
            <a:endParaRPr lang="en-US"/>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67660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86E6414-4839-224B-99D4-ECE3B6D3D639}" type="slidenum">
              <a:rPr lang="en-US"/>
              <a:pPr/>
              <a:t>10</a:t>
            </a:fld>
            <a:endParaRPr lang="en-US"/>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53547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5/9/2014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en.wikipedia.org/wiki/BD-J"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oding_conventions"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www.oracle.com/technetwork/java/codeconv-138413.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28programming_language%29"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eclipse.org/downloads/packages/eclipse-classic-372/indigosr2" TargetMode="External"/><Relationship Id="rId4" Type="http://schemas.openxmlformats.org/officeDocument/2006/relationships/hyperlink" Target="http://www.eclipse.org"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hyperlink" Target="http://download.eclipse.org/modeling/tmf/xtext/updates/composite/releases/" TargetMode="External"/><Relationship Id="rId2" Type="http://schemas.openxmlformats.org/officeDocument/2006/relationships/hyperlink" Target="http://www.eclipse.org/efxclipse/install.html" TargetMode="External"/><Relationship Id="rId1" Type="http://schemas.openxmlformats.org/officeDocument/2006/relationships/slideLayout" Target="../slideLayouts/slideLayout6.xml"/><Relationship Id="rId4" Type="http://schemas.openxmlformats.org/officeDocument/2006/relationships/hyperlink" Target="http://download.eclipse.org/efxclipse/updates-released/0.9.0/site" TargetMode="Externa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cs.armstrong.edu/liang/intro9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java.sun.com/docs/books/tutorial/index.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1-09-10 at 4.09.13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2171700"/>
            <a:ext cx="3903687" cy="2781300"/>
          </a:xfrm>
          <a:prstGeom prst="rect">
            <a:avLst/>
          </a:prstGeom>
        </p:spPr>
      </p:pic>
      <p:sp>
        <p:nvSpPr>
          <p:cNvPr id="40962" name="Rectangle 2"/>
          <p:cNvSpPr>
            <a:spLocks noGrp="1" noChangeArrowheads="1"/>
          </p:cNvSpPr>
          <p:nvPr>
            <p:ph type="title"/>
          </p:nvPr>
        </p:nvSpPr>
        <p:spPr/>
        <p:txBody>
          <a:bodyPr/>
          <a:lstStyle/>
          <a:p>
            <a:r>
              <a:rPr lang="en-US" dirty="0"/>
              <a:t>Java </a:t>
            </a:r>
            <a:r>
              <a:rPr lang="en-US" dirty="0" err="1"/>
              <a:t>Flavours</a:t>
            </a:r>
            <a:endParaRPr lang="en-US" dirty="0">
              <a:solidFill>
                <a:srgbClr val="F0C802"/>
              </a:solidFill>
            </a:endParaRPr>
          </a:p>
        </p:txBody>
      </p:sp>
      <p:sp>
        <p:nvSpPr>
          <p:cNvPr id="4096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90AAEE9-B4ED-9F4F-A9F3-55CC62C98AC1}" type="slidenum">
              <a:rPr lang="en-US"/>
              <a:pPr/>
              <a:t>10</a:t>
            </a:fld>
            <a:endParaRPr lang="en-US"/>
          </a:p>
        </p:txBody>
      </p:sp>
      <p:sp>
        <p:nvSpPr>
          <p:cNvPr id="40964" name="Text Box 3"/>
          <p:cNvSpPr txBox="1">
            <a:spLocks noChangeArrowheads="1"/>
          </p:cNvSpPr>
          <p:nvPr/>
        </p:nvSpPr>
        <p:spPr bwMode="auto">
          <a:xfrm>
            <a:off x="3362574" y="1381125"/>
            <a:ext cx="2418851" cy="707886"/>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solidFill>
                  <a:srgbClr val="FF6600"/>
                </a:solidFill>
                <a:latin typeface="Arial Black" pitchFamily="-112" charset="0"/>
              </a:rPr>
              <a:t>Java SE</a:t>
            </a:r>
          </a:p>
        </p:txBody>
      </p:sp>
      <p:sp>
        <p:nvSpPr>
          <p:cNvPr id="40965" name="Text Box 4"/>
          <p:cNvSpPr txBox="1">
            <a:spLocks noChangeArrowheads="1"/>
          </p:cNvSpPr>
          <p:nvPr/>
        </p:nvSpPr>
        <p:spPr bwMode="auto">
          <a:xfrm>
            <a:off x="444500" y="1401763"/>
            <a:ext cx="2527300"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ME</a:t>
            </a:r>
          </a:p>
        </p:txBody>
      </p:sp>
      <p:sp>
        <p:nvSpPr>
          <p:cNvPr id="40966" name="Text Box 5"/>
          <p:cNvSpPr txBox="1">
            <a:spLocks noChangeArrowheads="1"/>
          </p:cNvSpPr>
          <p:nvPr/>
        </p:nvSpPr>
        <p:spPr bwMode="auto">
          <a:xfrm>
            <a:off x="6324600" y="1347788"/>
            <a:ext cx="2414588"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EE</a:t>
            </a:r>
          </a:p>
        </p:txBody>
      </p:sp>
      <p:pic>
        <p:nvPicPr>
          <p:cNvPr id="14" name="Picture 13"/>
          <p:cNvPicPr>
            <a:picLocks noChangeAspect="1"/>
          </p:cNvPicPr>
          <p:nvPr/>
        </p:nvPicPr>
        <p:blipFill>
          <a:blip r:embed="rId4" cstate="print"/>
          <a:stretch>
            <a:fillRect/>
          </a:stretch>
        </p:blipFill>
        <p:spPr>
          <a:xfrm>
            <a:off x="457200" y="3124200"/>
            <a:ext cx="1930400" cy="2400300"/>
          </a:xfrm>
          <a:prstGeom prst="rect">
            <a:avLst/>
          </a:prstGeom>
        </p:spPr>
      </p:pic>
      <p:sp>
        <p:nvSpPr>
          <p:cNvPr id="15" name="Text Box 4"/>
          <p:cNvSpPr txBox="1">
            <a:spLocks noChangeArrowheads="1"/>
          </p:cNvSpPr>
          <p:nvPr/>
        </p:nvSpPr>
        <p:spPr bwMode="auto">
          <a:xfrm>
            <a:off x="1987238" y="5811262"/>
            <a:ext cx="2334092" cy="584776"/>
          </a:xfrm>
          <a:prstGeom prst="rect">
            <a:avLst/>
          </a:prstGeom>
          <a:noFill/>
          <a:ln w="9525">
            <a:noFill/>
            <a:miter lim="800000"/>
            <a:headEnd/>
            <a:tailEnd/>
          </a:ln>
        </p:spPr>
        <p:txBody>
          <a:bodyPr wrap="none">
            <a:prstTxWarp prst="textNoShape">
              <a:avLst/>
            </a:prstTxWarp>
            <a:spAutoFit/>
          </a:bodyPr>
          <a:lstStyle/>
          <a:p>
            <a:pPr eaLnBrk="1" hangingPunct="1"/>
            <a:r>
              <a:rPr lang="en-US" sz="3200" b="1" dirty="0" smtClean="0">
                <a:latin typeface="Arial Black" pitchFamily="-112" charset="0"/>
              </a:rPr>
              <a:t>Android...</a:t>
            </a:r>
            <a:endParaRPr lang="en-US" sz="3200" b="1" dirty="0">
              <a:latin typeface="Arial Black" pitchFamily="-112" charset="0"/>
            </a:endParaRPr>
          </a:p>
        </p:txBody>
      </p:sp>
      <p:cxnSp>
        <p:nvCxnSpPr>
          <p:cNvPr id="16" name="Straight Connector 15"/>
          <p:cNvCxnSpPr/>
          <p:nvPr/>
        </p:nvCxnSpPr>
        <p:spPr>
          <a:xfrm>
            <a:off x="1676400" y="5486402"/>
            <a:ext cx="533401" cy="38099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pic>
        <p:nvPicPr>
          <p:cNvPr id="3" name="Picture 2" descr="_MG_1936.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2057400"/>
            <a:ext cx="3390900" cy="1345873"/>
          </a:xfrm>
          <a:prstGeom prst="rect">
            <a:avLst/>
          </a:prstGeom>
        </p:spPr>
      </p:pic>
      <p:pic>
        <p:nvPicPr>
          <p:cNvPr id="4" name="Picture 3" descr="ps3-slim-06-580px.jpg">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000" y="2590800"/>
            <a:ext cx="1767840" cy="1322832"/>
          </a:xfrm>
          <a:prstGeom prst="rect">
            <a:avLst/>
          </a:prstGeom>
          <a:ln>
            <a:solidFill>
              <a:schemeClr val="bg1"/>
            </a:solidFill>
          </a:ln>
        </p:spPr>
      </p:pic>
      <p:pic>
        <p:nvPicPr>
          <p:cNvPr id="6" name="Picture 5" descr="Screen Shot 2012-04-09 at 9.09.34 PM.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6600" y="3429000"/>
            <a:ext cx="2540000" cy="1625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1569660"/>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HelloWorldAgain</a:t>
            </a:r>
            <a:r>
              <a:rPr lang="en-US" dirty="0" smtClean="0"/>
              <a:t> with Comments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752600"/>
            <a:ext cx="3952875" cy="464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85800"/>
            <a:ext cx="5162550" cy="606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59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762000" y="2133600"/>
            <a:ext cx="7696200" cy="1200329"/>
          </a:xfrm>
          <a:prstGeom prst="rect">
            <a:avLst/>
          </a:prstGeom>
          <a:noFill/>
        </p:spPr>
        <p:txBody>
          <a:bodyPr wrap="square" rtlCol="0">
            <a:spAutoFit/>
          </a:bodyPr>
          <a:lstStyle/>
          <a:p>
            <a:pPr marL="342900" indent="-342900">
              <a:buFont typeface="Arial" pitchFamily="34" charset="0"/>
              <a:buChar char="•"/>
            </a:pPr>
            <a:r>
              <a:rPr lang="en-US" dirty="0" smtClean="0"/>
              <a:t>Click on the Java file with the main method</a:t>
            </a:r>
          </a:p>
          <a:p>
            <a:pPr marL="342900" indent="-342900">
              <a:buFont typeface="Arial" pitchFamily="34" charset="0"/>
              <a:buChar char="•"/>
            </a:pPr>
            <a:r>
              <a:rPr lang="en-US" dirty="0" smtClean="0"/>
              <a:t>CTRL-F11</a:t>
            </a:r>
          </a:p>
          <a:p>
            <a:pPr marL="342900" indent="-342900">
              <a:buFont typeface="Arial" pitchFamily="34" charset="0"/>
              <a:buChar char="•"/>
            </a:pPr>
            <a:r>
              <a:rPr lang="en-US" dirty="0" smtClean="0"/>
              <a:t>Look at the output in the Console Window</a:t>
            </a:r>
            <a:endParaRPr lang="en-US" dirty="0"/>
          </a:p>
        </p:txBody>
      </p:sp>
    </p:spTree>
    <p:extLst>
      <p:ext uri="{BB962C8B-B14F-4D97-AF65-F5344CB8AC3E}">
        <p14:creationId xmlns:p14="http://schemas.microsoft.com/office/powerpoint/2010/main" val="228926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Launch File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588349" cy="486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4" name="TextBox 3"/>
          <p:cNvSpPr txBox="1"/>
          <p:nvPr/>
        </p:nvSpPr>
        <p:spPr>
          <a:xfrm>
            <a:off x="1066800" y="2133600"/>
            <a:ext cx="5715000" cy="3970318"/>
          </a:xfrm>
          <a:prstGeom prst="rect">
            <a:avLst/>
          </a:prstGeom>
          <a:noFill/>
        </p:spPr>
        <p:txBody>
          <a:bodyPr wrap="square" rtlCol="0">
            <a:spAutoFit/>
          </a:bodyPr>
          <a:lstStyle/>
          <a:p>
            <a:r>
              <a:rPr lang="en-US" sz="1800" dirty="0"/>
              <a:t>A package is a namespace that organizes a set of related </a:t>
            </a:r>
            <a:endParaRPr lang="en-US" sz="1800" dirty="0" smtClean="0"/>
          </a:p>
          <a:p>
            <a:r>
              <a:rPr lang="en-US" sz="1800" dirty="0" smtClean="0"/>
              <a:t>classes </a:t>
            </a:r>
            <a:r>
              <a:rPr lang="en-US" sz="1800" dirty="0"/>
              <a:t>and interfaces. Conceptually you can think of </a:t>
            </a:r>
            <a:endParaRPr lang="en-US" sz="1800" dirty="0" smtClean="0"/>
          </a:p>
          <a:p>
            <a:r>
              <a:rPr lang="en-US" sz="1800" dirty="0" smtClean="0"/>
              <a:t>packages </a:t>
            </a:r>
            <a:r>
              <a:rPr lang="en-US" sz="1800" dirty="0"/>
              <a:t>as being similar to different folders on your </a:t>
            </a:r>
            <a:endParaRPr lang="en-US" sz="1800" dirty="0" smtClean="0"/>
          </a:p>
          <a:p>
            <a:r>
              <a:rPr lang="en-US" sz="1800" dirty="0" smtClean="0"/>
              <a:t>computer</a:t>
            </a:r>
            <a:r>
              <a:rPr lang="en-US" sz="1800" dirty="0"/>
              <a:t>. You might keep HTML pages in one folder, </a:t>
            </a:r>
            <a:endParaRPr lang="en-US" sz="1800" dirty="0" smtClean="0"/>
          </a:p>
          <a:p>
            <a:r>
              <a:rPr lang="en-US" sz="1800" dirty="0" smtClean="0"/>
              <a:t>images </a:t>
            </a:r>
            <a:r>
              <a:rPr lang="en-US" sz="1800" dirty="0"/>
              <a:t>in another, and scripts or applications in yet another. </a:t>
            </a:r>
            <a:endParaRPr lang="en-US" sz="1800" dirty="0" smtClean="0"/>
          </a:p>
          <a:p>
            <a:r>
              <a:rPr lang="en-US" sz="1800" dirty="0" smtClean="0"/>
              <a:t>Because </a:t>
            </a:r>
            <a:r>
              <a:rPr lang="en-US" sz="1800" dirty="0"/>
              <a:t>software written in the Java programming </a:t>
            </a:r>
            <a:r>
              <a:rPr lang="en-US" sz="1800" dirty="0" smtClean="0"/>
              <a:t>language</a:t>
            </a:r>
          </a:p>
          <a:p>
            <a:r>
              <a:rPr lang="en-US" sz="1800" dirty="0" smtClean="0"/>
              <a:t> </a:t>
            </a:r>
            <a:r>
              <a:rPr lang="en-US" sz="1800" dirty="0"/>
              <a:t>can be composed of hundreds or </a:t>
            </a:r>
            <a:r>
              <a:rPr lang="en-US" sz="1800" i="1" dirty="0"/>
              <a:t>thousands</a:t>
            </a:r>
            <a:r>
              <a:rPr lang="en-US" sz="1800" dirty="0"/>
              <a:t> of individual </a:t>
            </a:r>
            <a:endParaRPr lang="en-US" sz="1800" dirty="0" smtClean="0"/>
          </a:p>
          <a:p>
            <a:r>
              <a:rPr lang="en-US" sz="1800" dirty="0" smtClean="0"/>
              <a:t>classes</a:t>
            </a:r>
            <a:r>
              <a:rPr lang="en-US" sz="1800" dirty="0"/>
              <a:t>, it makes sense to keep things organized by placing </a:t>
            </a:r>
            <a:endParaRPr lang="en-US" sz="1800" dirty="0" smtClean="0"/>
          </a:p>
          <a:p>
            <a:r>
              <a:rPr lang="en-US" sz="1800" dirty="0" smtClean="0"/>
              <a:t>related </a:t>
            </a:r>
            <a:r>
              <a:rPr lang="en-US" sz="1800" dirty="0"/>
              <a:t>classes and interfaces into packages.</a:t>
            </a:r>
          </a:p>
        </p:txBody>
      </p:sp>
    </p:spTree>
    <p:extLst>
      <p:ext uri="{BB962C8B-B14F-4D97-AF65-F5344CB8AC3E}">
        <p14:creationId xmlns:p14="http://schemas.microsoft.com/office/powerpoint/2010/main" val="2721134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17</a:t>
            </a:fld>
            <a:endParaRPr lang="en-CA"/>
          </a:p>
        </p:txBody>
      </p:sp>
      <p:sp>
        <p:nvSpPr>
          <p:cNvPr id="5" name="TextBox 4"/>
          <p:cNvSpPr txBox="1"/>
          <p:nvPr/>
        </p:nvSpPr>
        <p:spPr>
          <a:xfrm>
            <a:off x="762001" y="1981200"/>
            <a:ext cx="7239000" cy="2677656"/>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a:t>
            </a:r>
            <a:r>
              <a:rPr lang="en-US" dirty="0" smtClean="0">
                <a:hlinkClick r:id="rId2"/>
              </a:rPr>
              <a:t>docs.oracle.com/javase/tutorial/java/package/index.html</a:t>
            </a:r>
            <a:endParaRPr lang="en-US" dirty="0" smtClean="0"/>
          </a:p>
          <a:p>
            <a:pPr marL="342900" indent="-342900">
              <a:buFont typeface="Arial" pitchFamily="34" charset="0"/>
              <a:buChar char="•"/>
            </a:pPr>
            <a:r>
              <a:rPr lang="en-US" dirty="0">
                <a:hlinkClick r:id="rId3"/>
              </a:rPr>
              <a:t>http://</a:t>
            </a:r>
            <a:r>
              <a:rPr lang="en-US" dirty="0" smtClean="0">
                <a:hlinkClick r:id="rId3"/>
              </a:rPr>
              <a:t>en.wikipedia.org/wiki/Coding_conventions</a:t>
            </a:r>
            <a:r>
              <a:rPr lang="en-US" dirty="0" smtClean="0"/>
              <a:t> (limit your reading to Java of course ;))</a:t>
            </a:r>
          </a:p>
          <a:p>
            <a:pPr marL="342900" indent="-342900">
              <a:buFont typeface="Arial" pitchFamily="34" charset="0"/>
              <a:buChar char="•"/>
            </a:pPr>
            <a:r>
              <a:rPr lang="en-US" dirty="0"/>
              <a:t>http://docs.oracle.com/javase/tutorial/essential/environment/cmdLineArgs.html</a:t>
            </a:r>
          </a:p>
        </p:txBody>
      </p:sp>
    </p:spTree>
    <p:extLst>
      <p:ext uri="{BB962C8B-B14F-4D97-AF65-F5344CB8AC3E}">
        <p14:creationId xmlns:p14="http://schemas.microsoft.com/office/powerpoint/2010/main" val="1067737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2677656"/>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System</a:t>
            </a:r>
          </a:p>
          <a:p>
            <a:pPr marL="342900" indent="-342900">
              <a:buFont typeface="Arial" pitchFamily="34" charset="0"/>
              <a:buChar char="•"/>
            </a:pPr>
            <a:r>
              <a:rPr lang="en-US" dirty="0" smtClean="0"/>
              <a:t>… Type Wrappers</a:t>
            </a:r>
            <a:endParaRPr lang="en-US" dirty="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990600" y="1676400"/>
            <a:ext cx="3695242" cy="1938992"/>
          </a:xfrm>
          <a:prstGeom prst="rect">
            <a:avLst/>
          </a:prstGeom>
          <a:noFill/>
        </p:spPr>
        <p:txBody>
          <a:bodyPr wrap="none" rtlCol="0">
            <a:spAutoFit/>
          </a:bodyPr>
          <a:lstStyle/>
          <a:p>
            <a:pPr marL="342900" indent="-342900">
              <a:buFont typeface="Arial" pitchFamily="34" charset="0"/>
              <a:buChar char="•"/>
            </a:pPr>
            <a:r>
              <a:rPr lang="en-US" dirty="0" smtClean="0"/>
              <a:t>What does it stand for?</a:t>
            </a:r>
          </a:p>
          <a:p>
            <a:pPr marL="342900" indent="-342900">
              <a:buFont typeface="Arial" pitchFamily="34" charset="0"/>
              <a:buChar char="•"/>
            </a:pPr>
            <a:r>
              <a:rPr lang="en-US" dirty="0" smtClean="0"/>
              <a:t>Why use them?</a:t>
            </a:r>
          </a:p>
          <a:p>
            <a:pPr marL="342900" indent="-342900">
              <a:buFont typeface="Arial" pitchFamily="34" charset="0"/>
              <a:buChar char="•"/>
            </a:pPr>
            <a:r>
              <a:rPr lang="en-US" dirty="0" smtClean="0"/>
              <a:t>How to create them</a:t>
            </a:r>
          </a:p>
          <a:p>
            <a:pPr marL="342900" indent="-342900">
              <a:buFont typeface="Arial" pitchFamily="34" charset="0"/>
              <a:buChar char="•"/>
            </a:pPr>
            <a:r>
              <a:rPr lang="en-US" dirty="0" smtClean="0"/>
              <a:t>How to use them</a:t>
            </a:r>
          </a:p>
          <a:p>
            <a:pPr marL="342900" indent="-342900">
              <a:buFont typeface="Arial" pitchFamily="34" charset="0"/>
              <a:buChar char="•"/>
            </a:pPr>
            <a:endParaRPr lang="en-US" dirty="0"/>
          </a:p>
        </p:txBody>
      </p:sp>
    </p:spTree>
    <p:extLst>
      <p:ext uri="{BB962C8B-B14F-4D97-AF65-F5344CB8AC3E}">
        <p14:creationId xmlns:p14="http://schemas.microsoft.com/office/powerpoint/2010/main" val="108179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20</a:t>
            </a:fld>
            <a:endParaRPr lang="en-CA"/>
          </a:p>
        </p:txBody>
      </p:sp>
      <p:sp>
        <p:nvSpPr>
          <p:cNvPr id="4" name="TextBox 3"/>
          <p:cNvSpPr txBox="1"/>
          <p:nvPr/>
        </p:nvSpPr>
        <p:spPr>
          <a:xfrm>
            <a:off x="838200" y="1981200"/>
            <a:ext cx="4863832" cy="830997"/>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See 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21</a:t>
            </a:fld>
            <a:endParaRPr lang="en-CA"/>
          </a:p>
        </p:txBody>
      </p:sp>
      <p:sp>
        <p:nvSpPr>
          <p:cNvPr id="4" name="TextBox 3"/>
          <p:cNvSpPr txBox="1"/>
          <p:nvPr/>
        </p:nvSpPr>
        <p:spPr>
          <a:xfrm>
            <a:off x="762000" y="2209800"/>
            <a:ext cx="6934200" cy="2308324"/>
          </a:xfrm>
          <a:prstGeom prst="rect">
            <a:avLst/>
          </a:prstGeom>
          <a:noFill/>
        </p:spPr>
        <p:txBody>
          <a:bodyPr wrap="square" rtlCol="0">
            <a:spAutoFit/>
          </a:bodyPr>
          <a:lstStyle/>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22</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23</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838200" y="1600200"/>
            <a:ext cx="6781799" cy="4893647"/>
          </a:xfrm>
          <a:prstGeom prst="rect">
            <a:avLst/>
          </a:prstGeom>
          <a:noFill/>
        </p:spPr>
        <p:txBody>
          <a:bodyPr wrap="square" rtlCol="0">
            <a:spAutoFit/>
          </a:bodyPr>
          <a:lstStyle/>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a:t>
            </a:r>
            <a:r>
              <a:rPr lang="en-US" sz="2000" dirty="0" smtClean="0">
                <a:solidFill>
                  <a:schemeClr val="accent3"/>
                </a:solidFill>
              </a:rPr>
              <a:t>x </a:t>
            </a:r>
            <a:r>
              <a:rPr lang="en-US" sz="2000" dirty="0" smtClean="0">
                <a:solidFill>
                  <a:schemeClr val="accent3"/>
                </a:solidFill>
              </a:rPr>
              <a:t>12</a:t>
            </a:r>
            <a:r>
              <a:rPr lang="en-US" sz="2000" dirty="0" smtClean="0"/>
              <a:t>	</a:t>
            </a:r>
            <a:r>
              <a:rPr lang="en-US" sz="2000" dirty="0" smtClean="0"/>
              <a:t>30</a:t>
            </a:r>
            <a:r>
              <a:rPr lang="en-US" sz="2000" dirty="0" smtClean="0"/>
              <a:t>%</a:t>
            </a:r>
          </a:p>
          <a:p>
            <a:pPr>
              <a:lnSpc>
                <a:spcPct val="90000"/>
              </a:lnSpc>
              <a:tabLst>
                <a:tab pos="2874963" algn="l"/>
              </a:tabLst>
            </a:pPr>
            <a:r>
              <a:rPr lang="en-US" sz="2000" dirty="0" smtClean="0"/>
              <a:t>Quizzes</a:t>
            </a:r>
            <a:r>
              <a:rPr lang="en-US" sz="2000" dirty="0" smtClean="0">
                <a:solidFill>
                  <a:schemeClr val="accent3"/>
                </a:solidFill>
              </a:rPr>
              <a:t> x </a:t>
            </a:r>
            <a:r>
              <a:rPr lang="en-US" sz="2000" dirty="0" smtClean="0">
                <a:solidFill>
                  <a:schemeClr val="accent3"/>
                </a:solidFill>
              </a:rPr>
              <a:t>2</a:t>
            </a:r>
            <a:r>
              <a:rPr lang="en-US" sz="2000" dirty="0" smtClean="0"/>
              <a:t>	10%</a:t>
            </a:r>
          </a:p>
          <a:p>
            <a:pPr>
              <a:lnSpc>
                <a:spcPct val="90000"/>
              </a:lnSpc>
              <a:tabLst>
                <a:tab pos="2874963" algn="l"/>
              </a:tabLst>
            </a:pPr>
            <a:r>
              <a:rPr lang="en-US" sz="2000" dirty="0" smtClean="0"/>
              <a:t>Mid term exam	</a:t>
            </a:r>
            <a:r>
              <a:rPr lang="en-US" sz="2000" dirty="0" smtClean="0"/>
              <a:t>20</a:t>
            </a:r>
            <a:r>
              <a:rPr lang="en-US" sz="2000" dirty="0" smtClean="0"/>
              <a:t>%</a:t>
            </a:r>
          </a:p>
          <a:p>
            <a:pPr>
              <a:lnSpc>
                <a:spcPct val="90000"/>
              </a:lnSpc>
              <a:tabLst>
                <a:tab pos="2874963" algn="l"/>
              </a:tabLst>
            </a:pPr>
            <a:r>
              <a:rPr lang="en-US" sz="2000" dirty="0" smtClean="0"/>
              <a:t>Final exam	</a:t>
            </a:r>
            <a:r>
              <a:rPr lang="en-US" sz="2000" dirty="0" smtClean="0"/>
              <a:t>40</a:t>
            </a:r>
            <a:r>
              <a:rPr lang="en-US" sz="2000" dirty="0" smtClean="0"/>
              <a:t>%</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990601" y="2438400"/>
            <a:ext cx="7848600" cy="1600200"/>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5" name="TextBox 4"/>
          <p:cNvSpPr txBox="1"/>
          <p:nvPr/>
        </p:nvSpPr>
        <p:spPr>
          <a:xfrm>
            <a:off x="990601" y="1828800"/>
            <a:ext cx="7620000" cy="1569660"/>
          </a:xfrm>
          <a:prstGeom prst="rect">
            <a:avLst/>
          </a:prstGeom>
          <a:noFill/>
        </p:spPr>
        <p:txBody>
          <a:bodyPr wrap="square" rtlCol="0">
            <a:spAutoFit/>
          </a:bodyPr>
          <a:lstStyle/>
          <a:p>
            <a:r>
              <a:rPr lang="en-US" dirty="0" smtClean="0"/>
              <a:t>Read:</a:t>
            </a:r>
          </a:p>
          <a:p>
            <a:r>
              <a:rPr lang="en-US"/>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smtClean="0"/>
              <a:t>Assignments and Labs</a:t>
            </a:r>
            <a:endParaRPr lang="en-US" smtClean="0"/>
          </a:p>
        </p:txBody>
      </p:sp>
      <p:sp>
        <p:nvSpPr>
          <p:cNvPr id="30723" name="Rectangle 5"/>
          <p:cNvSpPr>
            <a:spLocks noGrp="1" noChangeArrowheads="1"/>
          </p:cNvSpPr>
          <p:nvPr>
            <p:ph idx="1"/>
          </p:nvPr>
        </p:nvSpPr>
        <p:spPr/>
        <p:txBody>
          <a:bodyPr>
            <a:normAutofit fontScale="92500"/>
          </a:bodyPr>
          <a:lstStyle/>
          <a:p>
            <a:r>
              <a:rPr lang="en-US" dirty="0" smtClean="0"/>
              <a:t>Must be completed individually</a:t>
            </a:r>
          </a:p>
          <a:p>
            <a:r>
              <a:rPr lang="en-US" dirty="0" smtClean="0"/>
              <a:t>Must be handed in before the due date and time</a:t>
            </a:r>
          </a:p>
          <a:p>
            <a:pPr lvl="1"/>
            <a:r>
              <a:rPr lang="en-US" dirty="0" smtClean="0"/>
              <a:t>Labs and assignments that are not in the drop box at the time due will not be marked</a:t>
            </a:r>
          </a:p>
          <a:p>
            <a:r>
              <a:rPr lang="en-CA" dirty="0" smtClean="0"/>
              <a:t>Must meet all the requirements</a:t>
            </a:r>
          </a:p>
          <a:p>
            <a:pPr lvl="1"/>
            <a:r>
              <a:rPr lang="en-CA" dirty="0" smtClean="0"/>
              <a:t>Jar file </a:t>
            </a:r>
            <a:r>
              <a:rPr lang="en-CA" dirty="0" smtClean="0">
                <a:solidFill>
                  <a:srgbClr val="FF6600"/>
                </a:solidFill>
              </a:rPr>
              <a:t>must</a:t>
            </a:r>
            <a:r>
              <a:rPr lang="en-CA" dirty="0" smtClean="0"/>
              <a:t> always be submitted</a:t>
            </a:r>
          </a:p>
          <a:p>
            <a:pPr lvl="1"/>
            <a:r>
              <a:rPr lang="en-CA" dirty="0" smtClean="0"/>
              <a:t>Source code &amp; required resources must be submitted</a:t>
            </a:r>
          </a:p>
          <a:p>
            <a:pPr lvl="1"/>
            <a:r>
              <a:rPr lang="en-CA" dirty="0" smtClean="0"/>
              <a:t>Code must be correctly formatted (Source &gt; Format) and must adhere to the </a:t>
            </a:r>
            <a:r>
              <a:rPr lang="en-CA" dirty="0" smtClean="0">
                <a:hlinkClick r:id="rId3"/>
              </a:rPr>
              <a:t>java coding conventions</a:t>
            </a:r>
            <a:endParaRPr lang="en-CA" dirty="0" smtClean="0"/>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4" name="TextBox 3"/>
          <p:cNvSpPr txBox="1"/>
          <p:nvPr/>
        </p:nvSpPr>
        <p:spPr>
          <a:xfrm>
            <a:off x="990600" y="2286000"/>
            <a:ext cx="7924800" cy="2677656"/>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 ;)</a:t>
            </a:r>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fontScale="92500" lnSpcReduction="20000"/>
          </a:bodyPr>
          <a:lstStyle/>
          <a:p>
            <a:r>
              <a:rPr lang="en-US" dirty="0" smtClean="0"/>
              <a:t>Java SDK</a:t>
            </a:r>
          </a:p>
          <a:p>
            <a:pPr lvl="1"/>
            <a:r>
              <a:rPr lang="en-US" dirty="0" smtClean="0"/>
              <a:t>Sun Java Developer Kit (version 6 or higher) and documentation</a:t>
            </a:r>
          </a:p>
          <a:p>
            <a:pPr lvl="2"/>
            <a:r>
              <a:rPr lang="en-US" dirty="0" smtClean="0"/>
              <a:t>JDK 7.0+ (Linux, Solaris, Windows)</a:t>
            </a:r>
            <a:r>
              <a:rPr lang="en-US" dirty="0" smtClean="0">
                <a:hlinkClick r:id="rId3"/>
              </a:rPr>
              <a:t>www.oracle.com/technetwork/java/javase/downloads/index.html</a:t>
            </a:r>
            <a:endParaRPr lang="en-US" dirty="0" smtClean="0"/>
          </a:p>
          <a:p>
            <a:pPr lvl="3"/>
            <a:r>
              <a:rPr lang="en-US" dirty="0" smtClean="0"/>
              <a:t>Please contact me if you use Mac OS X</a:t>
            </a:r>
          </a:p>
          <a:p>
            <a:r>
              <a:rPr lang="en-US" dirty="0" smtClean="0"/>
              <a:t>Integrated Development Environment (IDE)</a:t>
            </a:r>
            <a:endParaRPr lang="en-US" dirty="0" smtClean="0">
              <a:sym typeface="Wingdings" pitchFamily="-112" charset="2"/>
            </a:endParaRPr>
          </a:p>
          <a:p>
            <a:pPr lvl="1"/>
            <a:r>
              <a:rPr lang="en-US" dirty="0" smtClean="0"/>
              <a:t>eclipse </a:t>
            </a:r>
            <a:r>
              <a:rPr lang="en-US" dirty="0" smtClean="0">
                <a:hlinkClick r:id="rId4"/>
              </a:rPr>
              <a:t>http://www.eclipse.org</a:t>
            </a:r>
            <a:r>
              <a:rPr lang="en-US" dirty="0" smtClean="0"/>
              <a:t> (open source)</a:t>
            </a:r>
          </a:p>
          <a:p>
            <a:pPr lvl="2"/>
            <a:r>
              <a:rPr lang="en-US" dirty="0" smtClean="0">
                <a:hlinkClick r:id="rId5"/>
              </a:rPr>
              <a:t>Eclipse IDE for Java Developers</a:t>
            </a:r>
            <a:endParaRPr lang="en-US" dirty="0" smtClean="0"/>
          </a:p>
          <a:p>
            <a:r>
              <a:rPr lang="en-US" dirty="0" smtClean="0"/>
              <a:t>Web browser for, lecture notes viewing, SDK documentation and research</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Rectangle 3"/>
          <p:cNvSpPr/>
          <p:nvPr/>
        </p:nvSpPr>
        <p:spPr>
          <a:xfrm>
            <a:off x="2760446" y="3198168"/>
            <a:ext cx="2787943" cy="830997"/>
          </a:xfrm>
          <a:prstGeom prst="rect">
            <a:avLst/>
          </a:prstGeom>
        </p:spPr>
        <p:txBody>
          <a:bodyPr wrap="none">
            <a:spAutoFit/>
          </a:bodyPr>
          <a:lstStyle/>
          <a:p>
            <a:r>
              <a:rPr lang="en-US" dirty="0" smtClean="0"/>
              <a:t>Read up on Maven</a:t>
            </a:r>
          </a:p>
          <a:p>
            <a:r>
              <a:rPr lang="en-US" dirty="0" smtClean="0"/>
              <a:t>Study for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4" name="TextBox 3"/>
          <p:cNvSpPr txBox="1"/>
          <p:nvPr/>
        </p:nvSpPr>
        <p:spPr>
          <a:xfrm>
            <a:off x="1371601" y="1905000"/>
            <a:ext cx="7086600" cy="3416320"/>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Swing</a:t>
            </a:r>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2"/>
              </a:rPr>
              <a:t>http://</a:t>
            </a:r>
            <a:r>
              <a:rPr lang="en-US" dirty="0" smtClean="0">
                <a:hlinkClick r:id="rId2"/>
              </a:rPr>
              <a:t>www.eclipse.org/efxclipse/install.html</a:t>
            </a:r>
            <a:endParaRPr lang="en-US" dirty="0" smtClean="0"/>
          </a:p>
          <a:p>
            <a:pPr marL="342900" indent="-342900">
              <a:buFont typeface="Arial" pitchFamily="34" charset="0"/>
              <a:buChar char="•"/>
            </a:pPr>
            <a:r>
              <a:rPr lang="en-US" dirty="0">
                <a:hlinkClick r:id="rId3"/>
              </a:rPr>
              <a:t>http://download.eclipse.org/modeling/tmf/xtext/updates/composite/releases</a:t>
            </a:r>
            <a:r>
              <a:rPr lang="en-US" dirty="0" smtClean="0">
                <a:hlinkClick r:id="rId3"/>
              </a:rPr>
              <a:t>/</a:t>
            </a:r>
            <a:endParaRPr lang="en-US" dirty="0" smtClean="0"/>
          </a:p>
          <a:p>
            <a:pPr marL="342900" indent="-342900">
              <a:buFont typeface="Arial" pitchFamily="34" charset="0"/>
              <a:buChar char="•"/>
            </a:pPr>
            <a:r>
              <a:rPr lang="en-US" dirty="0">
                <a:hlinkClick r:id="rId4"/>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600201" y="1752600"/>
            <a:ext cx="6934200" cy="3416320"/>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of 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project … program, program, program!</a:t>
            </a:r>
          </a:p>
        </p:txBody>
      </p:sp>
    </p:spTree>
    <p:extLst>
      <p:ext uri="{BB962C8B-B14F-4D97-AF65-F5344CB8AC3E}">
        <p14:creationId xmlns:p14="http://schemas.microsoft.com/office/powerpoint/2010/main" val="221525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p>
            <a:r>
              <a:rPr lang="en-CA" dirty="0" smtClean="0"/>
              <a:t>Learning Resources</a:t>
            </a:r>
            <a:endParaRPr lang="en-US" dirty="0" smtClean="0"/>
          </a:p>
        </p:txBody>
      </p:sp>
      <p:sp>
        <p:nvSpPr>
          <p:cNvPr id="34819" name="Rectangle 6"/>
          <p:cNvSpPr>
            <a:spLocks noGrp="1" noChangeArrowheads="1"/>
          </p:cNvSpPr>
          <p:nvPr>
            <p:ph idx="1"/>
          </p:nvPr>
        </p:nvSpPr>
        <p:spPr>
          <a:xfrm>
            <a:off x="471356" y="2133600"/>
            <a:ext cx="8215444" cy="4221960"/>
          </a:xfrm>
        </p:spPr>
        <p:txBody>
          <a:bodyPr>
            <a:normAutofit/>
          </a:bodyPr>
          <a:lstStyle/>
          <a:p>
            <a:r>
              <a:rPr lang="en-CA" dirty="0" smtClean="0"/>
              <a:t>Introduction to Java Programming, </a:t>
            </a:r>
            <a:r>
              <a:rPr lang="en-CA" dirty="0" smtClean="0">
                <a:hlinkClick r:id="rId3"/>
              </a:rPr>
              <a:t>9</a:t>
            </a:r>
            <a:r>
              <a:rPr lang="en-CA" baseline="30000" dirty="0" smtClean="0">
                <a:hlinkClick r:id="rId3"/>
              </a:rPr>
              <a:t>th</a:t>
            </a:r>
            <a:r>
              <a:rPr lang="en-CA" dirty="0" smtClean="0">
                <a:hlinkClick r:id="rId3"/>
              </a:rPr>
              <a:t> ed</a:t>
            </a:r>
            <a:r>
              <a:rPr lang="en-CA" dirty="0" smtClean="0"/>
              <a:t>. </a:t>
            </a:r>
            <a:br>
              <a:rPr lang="en-CA" dirty="0" smtClean="0"/>
            </a:br>
            <a:r>
              <a:rPr lang="en-CA" dirty="0"/>
              <a:t>(978-0132936521) </a:t>
            </a:r>
            <a:r>
              <a:rPr lang="en-CA" dirty="0" smtClean="0"/>
              <a:t>by Y. Daniel Liang</a:t>
            </a:r>
          </a:p>
          <a:p>
            <a:r>
              <a:rPr lang="en-US" dirty="0" smtClean="0">
                <a:hlinkClick r:id="rId4"/>
              </a:rPr>
              <a:t>The Java Tutorials</a:t>
            </a:r>
            <a:r>
              <a:rPr lang="en-US" dirty="0" smtClean="0"/>
              <a:t/>
            </a:r>
            <a:br>
              <a:rPr lang="en-US" dirty="0" smtClean="0"/>
            </a:br>
            <a:r>
              <a:rPr lang="en-US" dirty="0" smtClean="0">
                <a:hlinkClick r:id="rId4"/>
              </a:rPr>
              <a:t>http://java.sun.com/docs/books/tutorial/index.html</a:t>
            </a:r>
            <a:endParaRPr lang="en-US" dirty="0" smtClean="0"/>
          </a:p>
          <a:p>
            <a:r>
              <a:rPr lang="en-US" dirty="0" smtClean="0"/>
              <a:t>Google search</a:t>
            </a:r>
          </a:p>
          <a:p>
            <a:pPr lvl="1"/>
            <a:r>
              <a:rPr lang="en-US" dirty="0" smtClean="0"/>
              <a:t>"</a:t>
            </a:r>
            <a:r>
              <a:rPr lang="en-US" dirty="0" smtClean="0">
                <a:solidFill>
                  <a:srgbClr val="FFFF00"/>
                </a:solidFill>
              </a:rPr>
              <a:t>java </a:t>
            </a:r>
            <a:r>
              <a:rPr lang="en-US" i="1" dirty="0" smtClean="0"/>
              <a:t>…</a:t>
            </a:r>
            <a:r>
              <a:rPr lang="en-US" dirty="0" smtClean="0"/>
              <a:t>"</a:t>
            </a:r>
          </a:p>
        </p:txBody>
      </p:sp>
      <p:sp>
        <p:nvSpPr>
          <p:cNvPr id="3482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0BCD7BF-3183-BE48-BA26-B0E5124B93A9}" type="slidenum">
              <a:rPr lang="en-US"/>
              <a:pPr/>
              <a:t>7</a:t>
            </a:fld>
            <a:endParaRPr lang="en-US"/>
          </a:p>
        </p:txBody>
      </p:sp>
      <p:pic>
        <p:nvPicPr>
          <p:cNvPr id="7" name="Picture 6" descr="41xvbZoHAzL._SL500_AA300_.jpg"/>
          <p:cNvPicPr>
            <a:picLocks noChangeAspect="1"/>
          </p:cNvPicPr>
          <p:nvPr/>
        </p:nvPicPr>
        <p:blipFill>
          <a:blip r:embed="rId5" cstate="print"/>
          <a:stretch>
            <a:fillRect/>
          </a:stretch>
        </p:blipFill>
        <p:spPr>
          <a:xfrm>
            <a:off x="7010400" y="304800"/>
            <a:ext cx="1362075" cy="1714500"/>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524000" y="1524000"/>
            <a:ext cx="6172200" cy="5181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smtClean="0"/>
              <a:t>Why Java?</a:t>
            </a:r>
            <a:endParaRPr lang="en-US" dirty="0"/>
          </a:p>
        </p:txBody>
      </p:sp>
      <p:sp>
        <p:nvSpPr>
          <p:cNvPr id="5" name="Slide Number Placeholder 4"/>
          <p:cNvSpPr>
            <a:spLocks noGrp="1"/>
          </p:cNvSpPr>
          <p:nvPr>
            <p:ph type="sldNum" sz="quarter" idx="12"/>
          </p:nvPr>
        </p:nvSpPr>
        <p:spPr/>
        <p:txBody>
          <a:bodyPr/>
          <a:lstStyle/>
          <a:p>
            <a:pPr>
              <a:defRPr/>
            </a:pPr>
            <a:fld id="{3519BF3B-A1A0-EA47-A3DA-AD2B38F4FE20}" type="slidenum">
              <a:rPr lang="en-US" smtClean="0"/>
              <a:pPr>
                <a:defRPr/>
              </a:pPr>
              <a:t>9</a:t>
            </a:fld>
            <a:endParaRPr lang="en-US"/>
          </a:p>
        </p:txBody>
      </p:sp>
      <p:pic>
        <p:nvPicPr>
          <p:cNvPr id="8" name="Picture 7"/>
          <p:cNvPicPr>
            <a:picLocks noChangeAspect="1"/>
          </p:cNvPicPr>
          <p:nvPr/>
        </p:nvPicPr>
        <p:blipFill>
          <a:blip r:embed="rId2" cstate="print"/>
          <a:stretch>
            <a:fillRect/>
          </a:stretch>
        </p:blipFill>
        <p:spPr>
          <a:xfrm>
            <a:off x="2057400" y="1524000"/>
            <a:ext cx="5105400" cy="4991313"/>
          </a:xfrm>
          <a:prstGeom prst="rect">
            <a:avLst/>
          </a:prstGeom>
        </p:spPr>
      </p:pic>
    </p:spTree>
    <p:extLst>
      <p:ext uri="{BB962C8B-B14F-4D97-AF65-F5344CB8AC3E}">
        <p14:creationId xmlns:p14="http://schemas.microsoft.com/office/powerpoint/2010/main" val="18574293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18256</TotalTime>
  <Words>2326</Words>
  <Application>Microsoft Office PowerPoint</Application>
  <PresentationFormat>On-screen Show (4:3)</PresentationFormat>
  <Paragraphs>461</Paragraphs>
  <Slides>67</Slides>
  <Notes>8</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Black Gradient</vt:lpstr>
      <vt:lpstr>COMP 2613 Intermediate Java Programming</vt:lpstr>
      <vt:lpstr>Introduction</vt:lpstr>
      <vt:lpstr>Prerequisites</vt:lpstr>
      <vt:lpstr>Evaluation</vt:lpstr>
      <vt:lpstr>Assignments and Labs</vt:lpstr>
      <vt:lpstr>Software</vt:lpstr>
      <vt:lpstr>Learning Resources</vt:lpstr>
      <vt:lpstr>What you already know!</vt:lpstr>
      <vt:lpstr>Why Java?</vt:lpstr>
      <vt:lpstr>Java Flavours</vt:lpstr>
      <vt:lpstr>Hello World in Eclipse</vt:lpstr>
      <vt:lpstr>HelloWorldAgain with Comments</vt:lpstr>
      <vt:lpstr>PowerPoint Presentation</vt:lpstr>
      <vt:lpstr>Command Line</vt:lpstr>
      <vt:lpstr>Command Line Launch File</vt:lpstr>
      <vt:lpstr>Packages</vt:lpstr>
      <vt:lpstr>Homework</vt:lpstr>
      <vt:lpstr>Core API (java.lang)</vt:lpstr>
      <vt:lpstr>Jar files</vt:lpstr>
      <vt:lpstr>Debugging</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266</cp:revision>
  <cp:lastPrinted>2011-01-11T07:40:54Z</cp:lastPrinted>
  <dcterms:created xsi:type="dcterms:W3CDTF">2011-01-11T07:26:59Z</dcterms:created>
  <dcterms:modified xsi:type="dcterms:W3CDTF">2014-05-13T02:28:29Z</dcterms:modified>
</cp:coreProperties>
</file>