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04"/>
  </p:notesMasterIdLst>
  <p:handoutMasterIdLst>
    <p:handoutMasterId r:id="rId105"/>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447" r:id="rId68"/>
    <p:sldId id="387" r:id="rId69"/>
    <p:sldId id="422" r:id="rId70"/>
    <p:sldId id="423" r:id="rId71"/>
    <p:sldId id="406" r:id="rId72"/>
    <p:sldId id="407" r:id="rId73"/>
    <p:sldId id="428" r:id="rId74"/>
    <p:sldId id="429" r:id="rId75"/>
    <p:sldId id="430" r:id="rId76"/>
    <p:sldId id="431" r:id="rId77"/>
    <p:sldId id="432" r:id="rId78"/>
    <p:sldId id="433" r:id="rId79"/>
    <p:sldId id="434" r:id="rId80"/>
    <p:sldId id="435" r:id="rId81"/>
    <p:sldId id="436" r:id="rId82"/>
    <p:sldId id="437" r:id="rId83"/>
    <p:sldId id="439" r:id="rId84"/>
    <p:sldId id="446" r:id="rId85"/>
    <p:sldId id="440" r:id="rId86"/>
    <p:sldId id="441" r:id="rId87"/>
    <p:sldId id="443" r:id="rId88"/>
    <p:sldId id="444" r:id="rId89"/>
    <p:sldId id="445" r:id="rId90"/>
    <p:sldId id="409" r:id="rId91"/>
    <p:sldId id="448" r:id="rId92"/>
    <p:sldId id="411" r:id="rId93"/>
    <p:sldId id="425" r:id="rId94"/>
    <p:sldId id="426" r:id="rId95"/>
    <p:sldId id="442" r:id="rId96"/>
    <p:sldId id="449" r:id="rId97"/>
    <p:sldId id="427" r:id="rId98"/>
    <p:sldId id="451" r:id="rId99"/>
    <p:sldId id="452" r:id="rId100"/>
    <p:sldId id="453" r:id="rId101"/>
    <p:sldId id="450" r:id="rId102"/>
    <p:sldId id="394" r:id="rId10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69" d="100"/>
          <a:sy n="69" d="100"/>
        </p:scale>
        <p:origin x="540" y="48"/>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6/11/2014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6/11/2014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http://download.eclipse.org/windowbuilder/WB/release/R201309271200/4.3/"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 we are already using </a:t>
            </a:r>
            <a:r>
              <a:rPr lang="en-US" dirty="0" err="1" smtClean="0"/>
              <a:t>GitHub</a:t>
            </a:r>
            <a:r>
              <a:rPr lang="en-US" dirty="0"/>
              <a:t> </a:t>
            </a:r>
            <a:r>
              <a:rPr lang="en-US" dirty="0" smtClean="0"/>
              <a:t>…</a:t>
            </a:r>
          </a:p>
          <a:p>
            <a:r>
              <a:rPr lang="en-US" dirty="0"/>
              <a:t>Now let’s use https://pages.github.com/</a:t>
            </a:r>
            <a:endParaRPr lang="en-US" dirty="0" smtClean="0"/>
          </a:p>
          <a:p>
            <a:r>
              <a:rPr lang="en-US" dirty="0" smtClean="0"/>
              <a:t>To use </a:t>
            </a:r>
            <a:r>
              <a:rPr lang="en-US" dirty="0" err="1" smtClean="0"/>
              <a:t>GitHub</a:t>
            </a:r>
            <a:r>
              <a:rPr lang="en-US" dirty="0" smtClean="0"/>
              <a:t> pages, just create a branch called </a:t>
            </a:r>
            <a:r>
              <a:rPr lang="en-US" dirty="0" err="1" smtClean="0"/>
              <a:t>gh</a:t>
            </a:r>
            <a:r>
              <a:rPr lang="en-US" dirty="0" smtClean="0"/>
              <a:t>-pages</a:t>
            </a:r>
          </a:p>
          <a:p>
            <a:r>
              <a:rPr lang="en-US" dirty="0" smtClean="0"/>
              <a:t>Before that, make sure you created your zip file in root and write an index.html that will have an anchor reference to it (you can refer to my index.html)</a:t>
            </a:r>
          </a:p>
          <a:p>
            <a:r>
              <a:rPr lang="en-US" dirty="0" smtClean="0"/>
              <a:t>After that, just create a </a:t>
            </a:r>
            <a:r>
              <a:rPr lang="en-US" dirty="0" err="1" smtClean="0"/>
              <a:t>gh</a:t>
            </a:r>
            <a:r>
              <a:rPr lang="en-US" dirty="0" smtClean="0"/>
              <a:t>-pages branch and push</a:t>
            </a:r>
          </a:p>
          <a:p>
            <a:r>
              <a:rPr lang="en-US" dirty="0" smtClean="0"/>
              <a:t>OPTIONAL: modify you </a:t>
            </a:r>
            <a:r>
              <a:rPr lang="en-US" dirty="0" err="1" smtClean="0"/>
              <a:t>github</a:t>
            </a:r>
            <a:r>
              <a:rPr lang="en-US" smtClean="0"/>
              <a:t> webpage URL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100</a:t>
            </a:fld>
            <a:endParaRPr lang="en-US"/>
          </a:p>
        </p:txBody>
      </p:sp>
    </p:spTree>
    <p:extLst>
      <p:ext uri="{BB962C8B-B14F-4D97-AF65-F5344CB8AC3E}">
        <p14:creationId xmlns:p14="http://schemas.microsoft.com/office/powerpoint/2010/main" val="39846433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Assignment11/Final Project</a:t>
            </a:r>
          </a:p>
          <a:p>
            <a:r>
              <a:rPr lang="en-US" smtClean="0"/>
              <a:t>Package it up ;)</a:t>
            </a:r>
            <a:endParaRPr lang="en-US"/>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5182328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102</a:t>
            </a:fld>
            <a:endParaRPr lang="en-CA"/>
          </a:p>
        </p:txBody>
      </p:sp>
      <p:sp>
        <p:nvSpPr>
          <p:cNvPr id="4" name="TextBox 3"/>
          <p:cNvSpPr txBox="1"/>
          <p:nvPr/>
        </p:nvSpPr>
        <p:spPr>
          <a:xfrm>
            <a:off x="1295400" y="2590800"/>
            <a:ext cx="6070893" cy="830997"/>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p:txBody>
      </p:sp>
    </p:spTree>
    <p:extLst>
      <p:ext uri="{BB962C8B-B14F-4D97-AF65-F5344CB8AC3E}">
        <p14:creationId xmlns:p14="http://schemas.microsoft.com/office/powerpoint/2010/main" val="102720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 (Oh … you’ll be seeing this later on)</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 (and we’ll see this later on too)</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963766" cy="461665"/>
          </a:xfrm>
          <a:prstGeom prst="rect">
            <a:avLst/>
          </a:prstGeom>
          <a:noFill/>
        </p:spPr>
        <p:txBody>
          <a:bodyPr wrap="none" rtlCol="0">
            <a:spAutoFit/>
          </a:bodyPr>
          <a:lstStyle/>
          <a:p>
            <a:r>
              <a:rPr lang="en-US" dirty="0" smtClean="0"/>
              <a:t>Notice that Map doesn’t extend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3046988"/>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a:p>
            <a:r>
              <a:rPr lang="en-US" dirty="0" smtClean="0"/>
              <a:t>See: </a:t>
            </a:r>
            <a:r>
              <a:rPr lang="en-US" dirty="0" err="1" smtClean="0"/>
              <a:t>DeleteFromCollection</a:t>
            </a:r>
            <a:endParaRPr lang="en-US" dirty="0" smtClean="0"/>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6636753" cy="4154984"/>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p>
          <a:p>
            <a:pPr marL="342900" indent="-342900">
              <a:buFont typeface="Arial" pitchFamily="34" charset="0"/>
              <a:buChar char="•"/>
            </a:pPr>
            <a:r>
              <a:rPr lang="en-US" dirty="0" smtClean="0"/>
              <a:t>If in doubt, copy my pom.xml and put it in the</a:t>
            </a:r>
          </a:p>
          <a:p>
            <a:r>
              <a:rPr lang="en-US" dirty="0"/>
              <a:t>r</a:t>
            </a:r>
            <a:r>
              <a:rPr lang="en-US" dirty="0" smtClean="0"/>
              <a:t>oot folder</a:t>
            </a:r>
            <a:endParaRPr lang="en-US" dirty="0"/>
          </a:p>
          <a:p>
            <a:endParaRPr lang="en-US" dirty="0"/>
          </a:p>
          <a:p>
            <a:endParaRPr lang="en-US" dirty="0" smtClean="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228600" y="1295401"/>
            <a:ext cx="8382000" cy="6001643"/>
          </a:xfrm>
          <a:prstGeom prst="rect">
            <a:avLst/>
          </a:prstGeom>
          <a:noFill/>
        </p:spPr>
        <p:txBody>
          <a:bodyPr wrap="squar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a:t>
            </a:r>
            <a:r>
              <a:rPr lang="en-US" smtClean="0"/>
              <a:t>&lt;</a:t>
            </a:r>
            <a:r>
              <a:rPr lang="en-US" smtClean="0"/>
              <a:t>dependency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 – this should get rid of the compile errors</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609600" y="1371600"/>
            <a:ext cx="7379393" cy="3416320"/>
          </a:xfrm>
          <a:prstGeom prst="rect">
            <a:avLst/>
          </a:prstGeom>
        </p:spPr>
        <p:txBody>
          <a:bodyPr wrap="square">
            <a:spAutoFit/>
          </a:bodyPr>
          <a:lstStyle/>
          <a:p>
            <a:r>
              <a:rPr lang="en-US" dirty="0" smtClean="0"/>
              <a:t>Assignment 5</a:t>
            </a:r>
          </a:p>
          <a:p>
            <a:r>
              <a:rPr lang="en-US" dirty="0" smtClean="0"/>
              <a:t>Download various Java libraries</a:t>
            </a:r>
          </a:p>
          <a:p>
            <a:r>
              <a:rPr lang="en-US" dirty="0" smtClean="0"/>
              <a:t>And try them out ;)</a:t>
            </a:r>
          </a:p>
          <a:p>
            <a:r>
              <a:rPr lang="en-US" dirty="0" smtClean="0"/>
              <a:t>Study for midterm!!!!!!!</a:t>
            </a:r>
          </a:p>
          <a:p>
            <a:r>
              <a:rPr lang="en-US" dirty="0" smtClean="0"/>
              <a:t>Hint – I put </a:t>
            </a:r>
            <a:r>
              <a:rPr lang="en-US" dirty="0" err="1" smtClean="0"/>
              <a:t>easter</a:t>
            </a:r>
            <a:r>
              <a:rPr lang="en-US" dirty="0" smtClean="0"/>
              <a:t> eggs in my</a:t>
            </a:r>
          </a:p>
          <a:p>
            <a:r>
              <a:rPr lang="en-US" dirty="0" smtClean="0"/>
              <a:t>Comp2613 project repo … hint: Wow</a:t>
            </a:r>
          </a:p>
          <a:p>
            <a:r>
              <a:rPr lang="en-US" dirty="0" smtClean="0"/>
              <a:t>Next class – half the class (beginning of the class will</a:t>
            </a:r>
          </a:p>
          <a:p>
            <a:r>
              <a:rPr lang="en-US" dirty="0" smtClean="0"/>
              <a:t>Be a lecture on Swing) and the other half will be </a:t>
            </a:r>
            <a:r>
              <a:rPr lang="en-US" smtClean="0"/>
              <a:t>the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building Swing apps</a:t>
            </a:r>
            <a:endParaRPr lang="en-US" dirty="0"/>
          </a:p>
        </p:txBody>
      </p:sp>
      <p:sp>
        <p:nvSpPr>
          <p:cNvPr id="3" name="Content Placeholder 2"/>
          <p:cNvSpPr>
            <a:spLocks noGrp="1"/>
          </p:cNvSpPr>
          <p:nvPr>
            <p:ph idx="1"/>
          </p:nvPr>
        </p:nvSpPr>
        <p:spPr/>
        <p:txBody>
          <a:bodyPr/>
          <a:lstStyle/>
          <a:p>
            <a:r>
              <a:rPr lang="en-US" dirty="0" smtClean="0"/>
              <a:t>Download Windows Builder Plugin</a:t>
            </a:r>
          </a:p>
          <a:p>
            <a:r>
              <a:rPr lang="en-US" dirty="0">
                <a:hlinkClick r:id="rId2"/>
              </a:rPr>
              <a:t>http://download.eclipse.org/windowbuilder/WB/release/R201309271200/4.3</a:t>
            </a:r>
            <a:r>
              <a:rPr lang="en-US" dirty="0" smtClean="0">
                <a:hlinkClick r:id="rId2"/>
              </a:rPr>
              <a:t>/</a:t>
            </a:r>
            <a:endParaRPr lang="en-US" dirty="0" smtClean="0"/>
          </a:p>
          <a:p>
            <a:r>
              <a:rPr lang="en-US" dirty="0" smtClean="0"/>
              <a:t>See: ca.bcit.comp2613.coursematerial.day06.</a:t>
            </a:r>
            <a:r>
              <a:rPr lang="en-US" dirty="0"/>
              <a:t> </a:t>
            </a:r>
            <a:r>
              <a:rPr lang="en-US" dirty="0" err="1"/>
              <a:t>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67</a:t>
            </a:fld>
            <a:endParaRPr lang="en-US"/>
          </a:p>
        </p:txBody>
      </p:sp>
    </p:spTree>
    <p:extLst>
      <p:ext uri="{BB962C8B-B14F-4D97-AF65-F5344CB8AC3E}">
        <p14:creationId xmlns:p14="http://schemas.microsoft.com/office/powerpoint/2010/main" val="4263391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1" y="2057400"/>
            <a:ext cx="7010400" cy="1569660"/>
          </a:xfrm>
          <a:prstGeom prst="rect">
            <a:avLst/>
          </a:prstGeom>
          <a:noFill/>
        </p:spPr>
        <p:txBody>
          <a:bodyPr wrap="square" rtlCol="0">
            <a:spAutoFit/>
          </a:bodyPr>
          <a:lstStyle/>
          <a:p>
            <a:r>
              <a:rPr lang="en-US" dirty="0" smtClean="0"/>
              <a:t>Assignment6</a:t>
            </a:r>
          </a:p>
          <a:p>
            <a:r>
              <a:rPr lang="en-US" dirty="0" smtClean="0"/>
              <a:t>See if you can run my application first.  If so, copy and paste as much from my app to yours, but obviously changing a “</a:t>
            </a:r>
            <a:r>
              <a:rPr lang="en-US" dirty="0" err="1" smtClean="0"/>
              <a:t>model”class</a:t>
            </a:r>
            <a:endParaRPr lang="en-US" dirty="0" smtClean="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“your” project</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Each project may use a different Swing widget, experiment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69</a:t>
            </a:fld>
            <a:endParaRPr lang="en-US"/>
          </a:p>
        </p:txBody>
      </p:sp>
    </p:spTree>
    <p:extLst>
      <p:ext uri="{BB962C8B-B14F-4D97-AF65-F5344CB8AC3E}">
        <p14:creationId xmlns:p14="http://schemas.microsoft.com/office/powerpoint/2010/main" val="1526618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7</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70</a:t>
            </a:fld>
            <a:endParaRPr lang="en-US"/>
          </a:p>
        </p:txBody>
      </p:sp>
    </p:spTree>
    <p:extLst>
      <p:ext uri="{BB962C8B-B14F-4D97-AF65-F5344CB8AC3E}">
        <p14:creationId xmlns:p14="http://schemas.microsoft.com/office/powerpoint/2010/main" val="30945781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2362200" y="2438400"/>
            <a:ext cx="5884944" cy="1938992"/>
          </a:xfrm>
          <a:prstGeom prst="rect">
            <a:avLst/>
          </a:prstGeom>
          <a:noFill/>
        </p:spPr>
        <p:txBody>
          <a:bodyPr wrap="none" rtlCol="0">
            <a:spAutoFit/>
          </a:bodyPr>
          <a:lstStyle/>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72</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normAutofit lnSpcReduction="10000"/>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thing</a:t>
            </a:r>
          </a:p>
          <a:p>
            <a:r>
              <a:rPr lang="en-US" dirty="0" smtClean="0"/>
              <a:t>ORM is EASIER to learn because it doesn’t require you to write SQL (or so that’s the theory …)</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41840310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a:bodyPr>
          <a:lstStyle/>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74</a:t>
            </a:fld>
            <a:endParaRPr lang="en-US"/>
          </a:p>
        </p:txBody>
      </p:sp>
    </p:spTree>
    <p:extLst>
      <p:ext uri="{BB962C8B-B14F-4D97-AF65-F5344CB8AC3E}">
        <p14:creationId xmlns:p14="http://schemas.microsoft.com/office/powerpoint/2010/main" val="4721228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dirty="0" smtClean="0"/>
              <a:t>If all fails, copy my pom.xml</a:t>
            </a:r>
          </a:p>
          <a:p>
            <a:endParaRPr lang="en-US" dirty="0"/>
          </a:p>
          <a:p>
            <a:r>
              <a:rPr lang="en-US" dirty="0" smtClean="0"/>
              <a:t>&lt;</a:t>
            </a:r>
            <a:r>
              <a:rPr lang="en-US" dirty="0"/>
              <a: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75</a:t>
            </a:fld>
            <a:endParaRPr lang="en-US"/>
          </a:p>
        </p:txBody>
      </p:sp>
    </p:spTree>
    <p:extLst>
      <p:ext uri="{BB962C8B-B14F-4D97-AF65-F5344CB8AC3E}">
        <p14:creationId xmlns:p14="http://schemas.microsoft.com/office/powerpoint/2010/main" val="4886702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76</a:t>
            </a:fld>
            <a:endParaRPr lang="en-US"/>
          </a:p>
        </p:txBody>
      </p:sp>
    </p:spTree>
    <p:extLst>
      <p:ext uri="{BB962C8B-B14F-4D97-AF65-F5344CB8AC3E}">
        <p14:creationId xmlns:p14="http://schemas.microsoft.com/office/powerpoint/2010/main" val="15145288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normAutofit/>
          </a:bodyPr>
          <a:lstStyle/>
          <a:p>
            <a:r>
              <a:rPr lang="en-US" dirty="0" smtClean="0"/>
              <a:t>Annotate with @Entity (pretty important)</a:t>
            </a:r>
          </a:p>
          <a:p>
            <a:r>
              <a:rPr lang="en-US" dirty="0" smtClean="0"/>
              <a:t>Add a @Id to the primary key</a:t>
            </a:r>
          </a:p>
          <a:p>
            <a:r>
              <a:rPr lang="en-US" dirty="0" smtClean="0"/>
              <a:t>Add @</a:t>
            </a:r>
            <a:r>
              <a:rPr lang="en-US" dirty="0" err="1" smtClean="0"/>
              <a:t>ManyToMany</a:t>
            </a:r>
            <a:r>
              <a:rPr lang="en-US" dirty="0" smtClean="0"/>
              <a:t> relationship</a:t>
            </a:r>
          </a:p>
          <a:p>
            <a:r>
              <a:rPr lang="en-US" dirty="0" smtClean="0"/>
              <a:t>See day08.model.Teacher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77</a:t>
            </a:fld>
            <a:endParaRPr lang="en-US"/>
          </a:p>
        </p:txBody>
      </p:sp>
    </p:spTree>
    <p:extLst>
      <p:ext uri="{BB962C8B-B14F-4D97-AF65-F5344CB8AC3E}">
        <p14:creationId xmlns:p14="http://schemas.microsoft.com/office/powerpoint/2010/main" val="17041086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day08.TeacherRepository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78</a:t>
            </a:fld>
            <a:endParaRPr lang="en-US"/>
          </a:p>
        </p:txBody>
      </p:sp>
    </p:spTree>
    <p:extLst>
      <p:ext uri="{BB962C8B-B14F-4D97-AF65-F5344CB8AC3E}">
        <p14:creationId xmlns:p14="http://schemas.microsoft.com/office/powerpoint/2010/main" val="3722407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a:t>
            </a:r>
            <a:r>
              <a:rPr lang="en-US" smtClean="0"/>
              <a:t>do - that </a:t>
            </a:r>
            <a:r>
              <a:rPr lang="en-US" dirty="0" smtClean="0"/>
              <a:t>was an in memory 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79</a:t>
            </a:fld>
            <a:endParaRPr lang="en-US"/>
          </a:p>
        </p:txBody>
      </p:sp>
    </p:spTree>
    <p:extLst>
      <p:ext uri="{BB962C8B-B14F-4D97-AF65-F5344CB8AC3E}">
        <p14:creationId xmlns:p14="http://schemas.microsoft.com/office/powerpoint/2010/main" val="3789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80</a:t>
            </a:fld>
            <a:endParaRPr lang="en-US"/>
          </a:p>
        </p:txBody>
      </p:sp>
    </p:spTree>
    <p:extLst>
      <p:ext uri="{BB962C8B-B14F-4D97-AF65-F5344CB8AC3E}">
        <p14:creationId xmlns:p14="http://schemas.microsoft.com/office/powerpoint/2010/main" val="31065127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and </a:t>
            </a:r>
            <a:r>
              <a:rPr lang="en-US" dirty="0" err="1" smtClean="0"/>
              <a:t>hibenate.properties</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a:p>
          <a:p>
            <a:r>
              <a:rPr lang="en-US" dirty="0" smtClean="0"/>
              <a:t>If all fails, copy my application.xml (in root directory)</a:t>
            </a:r>
          </a:p>
          <a:p>
            <a:endParaRPr lang="en-US" dirty="0" smtClean="0"/>
          </a:p>
          <a:p>
            <a:r>
              <a:rPr lang="en-US" dirty="0" smtClean="0"/>
              <a:t>&lt;</a:t>
            </a:r>
            <a:r>
              <a:rPr lang="en-US" dirty="0"/>
              <a: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a:t>
            </a:r>
            <a:r>
              <a:rPr lang="en-US" dirty="0" smtClean="0"/>
              <a:t>&gt;</a:t>
            </a:r>
          </a:p>
          <a:p>
            <a:endParaRPr lang="en-US" dirty="0"/>
          </a:p>
          <a:p>
            <a:r>
              <a:rPr lang="en-US" dirty="0" err="1" smtClean="0"/>
              <a:t>hibernate.properties</a:t>
            </a:r>
            <a:r>
              <a:rPr lang="en-US" dirty="0" smtClean="0"/>
              <a:t>:</a:t>
            </a:r>
          </a:p>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hibernate.hbm2ddl.auto=update</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81</a:t>
            </a:fld>
            <a:endParaRPr lang="en-US"/>
          </a:p>
        </p:txBody>
      </p:sp>
    </p:spTree>
    <p:extLst>
      <p:ext uri="{BB962C8B-B14F-4D97-AF65-F5344CB8AC3E}">
        <p14:creationId xmlns:p14="http://schemas.microsoft.com/office/powerpoint/2010/main" val="5513295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a:bodyPr>
          <a:lstStyle/>
          <a:p>
            <a:r>
              <a:rPr lang="en-US" dirty="0" smtClean="0"/>
              <a:t>See: day08.TestDriverWithMySQLDB</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82</a:t>
            </a:fld>
            <a:endParaRPr lang="en-US"/>
          </a:p>
        </p:txBody>
      </p:sp>
    </p:spTree>
    <p:extLst>
      <p:ext uri="{BB962C8B-B14F-4D97-AF65-F5344CB8AC3E}">
        <p14:creationId xmlns:p14="http://schemas.microsoft.com/office/powerpoint/2010/main" val="38642019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83</a:t>
            </a:fld>
            <a:endParaRPr lang="en-US"/>
          </a:p>
        </p:txBody>
      </p:sp>
    </p:spTree>
    <p:extLst>
      <p:ext uri="{BB962C8B-B14F-4D97-AF65-F5344CB8AC3E}">
        <p14:creationId xmlns:p14="http://schemas.microsoft.com/office/powerpoint/2010/main" val="26141850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view</a:t>
            </a:r>
            <a:br>
              <a:rPr lang="en-US" dirty="0"/>
            </a:br>
            <a:r>
              <a:rPr lang="en-US" dirty="0"/>
              <a:t>http://www.phpmyadmin.co/</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84</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467" y="1784350"/>
            <a:ext cx="58993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8755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85</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30914100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26562054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27374003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spTree>
    <p:extLst>
      <p:ext uri="{BB962C8B-B14F-4D97-AF65-F5344CB8AC3E}">
        <p14:creationId xmlns:p14="http://schemas.microsoft.com/office/powerpoint/2010/main" val="372532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90</a:t>
            </a:fld>
            <a:endParaRPr lang="en-CA"/>
          </a:p>
        </p:txBody>
      </p:sp>
      <p:sp>
        <p:nvSpPr>
          <p:cNvPr id="4" name="TextBox 3"/>
          <p:cNvSpPr txBox="1"/>
          <p:nvPr/>
        </p:nvSpPr>
        <p:spPr>
          <a:xfrm>
            <a:off x="1676400" y="2286000"/>
            <a:ext cx="1965603" cy="461665"/>
          </a:xfrm>
          <a:prstGeom prst="rect">
            <a:avLst/>
          </a:prstGeom>
          <a:noFill/>
        </p:spPr>
        <p:txBody>
          <a:bodyPr wrap="none" rtlCol="0">
            <a:spAutoFit/>
          </a:bodyPr>
          <a:lstStyle/>
          <a:p>
            <a:r>
              <a:rPr lang="en-US" dirty="0" smtClean="0"/>
              <a:t>Assignment8</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was that intro to databases?</a:t>
            </a:r>
            <a:endParaRPr lang="en-US" dirty="0"/>
          </a:p>
        </p:txBody>
      </p:sp>
      <p:sp>
        <p:nvSpPr>
          <p:cNvPr id="3" name="Content Placeholder 2"/>
          <p:cNvSpPr>
            <a:spLocks noGrp="1"/>
          </p:cNvSpPr>
          <p:nvPr>
            <p:ph idx="1"/>
          </p:nvPr>
        </p:nvSpPr>
        <p:spPr/>
        <p:txBody>
          <a:bodyPr/>
          <a:lstStyle/>
          <a:p>
            <a:r>
              <a:rPr lang="en-US" dirty="0" smtClean="0"/>
              <a:t>When I first took my database course, I was quite confused</a:t>
            </a:r>
          </a:p>
          <a:p>
            <a:r>
              <a:rPr lang="en-US" dirty="0" smtClean="0"/>
              <a:t>Believe it or not, this is one of the most commonly used features in Java</a:t>
            </a:r>
          </a:p>
          <a:p>
            <a:r>
              <a:rPr lang="en-US" dirty="0" smtClean="0"/>
              <a:t>Now to finally tie in our database to our Swing application? ;)</a:t>
            </a:r>
          </a:p>
          <a:p>
            <a:r>
              <a:rPr lang="en-US" dirty="0" smtClean="0"/>
              <a:t>See da09.TeacherSwingApplication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2752244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92</a:t>
            </a:fld>
            <a:endParaRPr lang="en-CA"/>
          </a:p>
        </p:txBody>
      </p:sp>
      <p:sp>
        <p:nvSpPr>
          <p:cNvPr id="4" name="TextBox 3"/>
          <p:cNvSpPr txBox="1"/>
          <p:nvPr/>
        </p:nvSpPr>
        <p:spPr>
          <a:xfrm>
            <a:off x="1371600" y="2209800"/>
            <a:ext cx="2050561" cy="461665"/>
          </a:xfrm>
          <a:prstGeom prst="rect">
            <a:avLst/>
          </a:prstGeom>
          <a:noFill/>
        </p:spPr>
        <p:txBody>
          <a:bodyPr wrap="none" rtlCol="0">
            <a:spAutoFit/>
          </a:bodyPr>
          <a:lstStyle/>
          <a:p>
            <a:r>
              <a:rPr lang="en-US" dirty="0" smtClean="0"/>
              <a:t>Assignment 9</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4982039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6645853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95</a:t>
            </a:fld>
            <a:endParaRPr lang="en-US"/>
          </a:p>
        </p:txBody>
      </p:sp>
    </p:spTree>
    <p:extLst>
      <p:ext uri="{BB962C8B-B14F-4D97-AF65-F5344CB8AC3E}">
        <p14:creationId xmlns:p14="http://schemas.microsoft.com/office/powerpoint/2010/main" val="36115073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10</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32596901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a:t>
            </a:r>
          </a:p>
          <a:p>
            <a:r>
              <a:rPr lang="en-US" dirty="0" smtClean="0"/>
              <a:t>Which was the Model? (hint model </a:t>
            </a:r>
            <a:r>
              <a:rPr lang="en-US" dirty="0" err="1" smtClean="0"/>
              <a:t>clases</a:t>
            </a:r>
            <a:r>
              <a:rPr lang="en-US" dirty="0" smtClean="0"/>
              <a:t>)</a:t>
            </a:r>
          </a:p>
          <a:p>
            <a:r>
              <a:rPr lang="en-US" dirty="0" smtClean="0"/>
              <a:t>View? (</a:t>
            </a:r>
            <a:r>
              <a:rPr lang="en-US" dirty="0" err="1" smtClean="0"/>
              <a:t>JButton</a:t>
            </a:r>
            <a:r>
              <a:rPr lang="en-US" dirty="0" smtClean="0"/>
              <a:t>, </a:t>
            </a:r>
            <a:r>
              <a:rPr lang="en-US" dirty="0" err="1" smtClean="0"/>
              <a:t>JFrame</a:t>
            </a:r>
            <a:r>
              <a:rPr lang="en-US" dirty="0" smtClean="0"/>
              <a:t>, </a:t>
            </a:r>
            <a:r>
              <a:rPr lang="en-US" dirty="0" err="1" smtClean="0"/>
              <a:t>JTable</a:t>
            </a:r>
            <a:r>
              <a:rPr lang="en-US" dirty="0" smtClean="0"/>
              <a:t>, </a:t>
            </a:r>
            <a:r>
              <a:rPr lang="en-US" dirty="0" err="1" smtClean="0"/>
              <a:t>JLabel</a:t>
            </a:r>
            <a:r>
              <a:rPr lang="en-US" dirty="0" smtClean="0"/>
              <a:t>)</a:t>
            </a:r>
          </a:p>
          <a:p>
            <a:r>
              <a:rPr lang="en-US" dirty="0" smtClean="0"/>
              <a:t>Controller? (all the code for button clicks)</a:t>
            </a:r>
          </a:p>
          <a:p>
            <a:r>
              <a:rPr lang="en-US" dirty="0" smtClean="0"/>
              <a:t>Admittedly, the separation of Controller and View is quite weak in Swing, but this design pattern is used throughout software engineering</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97</a:t>
            </a:fld>
            <a:endParaRPr lang="en-US"/>
          </a:p>
        </p:txBody>
      </p:sp>
    </p:spTree>
    <p:extLst>
      <p:ext uri="{BB962C8B-B14F-4D97-AF65-F5344CB8AC3E}">
        <p14:creationId xmlns:p14="http://schemas.microsoft.com/office/powerpoint/2010/main" val="32388986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it up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Refer to pom.xml</a:t>
            </a:r>
          </a:p>
          <a:p>
            <a:r>
              <a:rPr lang="en-US" dirty="0" smtClean="0"/>
              <a:t>maven-jar-plugin </a:t>
            </a:r>
          </a:p>
          <a:p>
            <a:pPr lvl="1"/>
            <a:r>
              <a:rPr lang="en-US" dirty="0" smtClean="0"/>
              <a:t>(makes the main jar and puts in the in target folder)</a:t>
            </a:r>
          </a:p>
          <a:p>
            <a:pPr lvl="1"/>
            <a:r>
              <a:rPr lang="en-US" dirty="0" smtClean="0"/>
              <a:t>You should specify the main class here</a:t>
            </a:r>
          </a:p>
          <a:p>
            <a:pPr lvl="1"/>
            <a:r>
              <a:rPr lang="en-US" dirty="0" err="1" smtClean="0"/>
              <a:t>i.e</a:t>
            </a:r>
            <a:r>
              <a:rPr lang="en-US" dirty="0" smtClean="0"/>
              <a:t>: </a:t>
            </a:r>
            <a:r>
              <a:rPr lang="en-US" dirty="0" smtClean="0">
                <a:solidFill>
                  <a:srgbClr val="FF0000"/>
                </a:solidFill>
              </a:rPr>
              <a:t>&lt;</a:t>
            </a:r>
            <a:r>
              <a:rPr lang="en-US" dirty="0" err="1" smtClean="0">
                <a:solidFill>
                  <a:srgbClr val="FF0000"/>
                </a:solidFill>
              </a:rPr>
              <a:t>mainClass</a:t>
            </a:r>
            <a:r>
              <a:rPr lang="en-US" dirty="0" smtClean="0">
                <a:solidFill>
                  <a:srgbClr val="FF0000"/>
                </a:solidFill>
              </a:rPr>
              <a:t>&gt;ca.bcit.comp2613.coursematerial.day09.TeacherSwingApplication</a:t>
            </a:r>
            <a:r>
              <a:rPr lang="en-US" dirty="0">
                <a:solidFill>
                  <a:srgbClr val="FF0000"/>
                </a:solidFill>
              </a:rPr>
              <a:t>&lt;/</a:t>
            </a:r>
            <a:r>
              <a:rPr lang="en-US" dirty="0" err="1">
                <a:solidFill>
                  <a:srgbClr val="FF0000"/>
                </a:solidFill>
              </a:rPr>
              <a:t>mainClass</a:t>
            </a:r>
            <a:r>
              <a:rPr lang="en-US" dirty="0" smtClean="0">
                <a:solidFill>
                  <a:srgbClr val="FF0000"/>
                </a:solidFill>
              </a:rPr>
              <a:t>&gt;</a:t>
            </a:r>
          </a:p>
          <a:p>
            <a:r>
              <a:rPr lang="en-US" dirty="0" smtClean="0"/>
              <a:t>maven-dependency-plugin</a:t>
            </a:r>
          </a:p>
          <a:p>
            <a:pPr lvl="1"/>
            <a:r>
              <a:rPr lang="en-US" dirty="0" smtClean="0"/>
              <a:t>Copies the jars (</a:t>
            </a:r>
            <a:r>
              <a:rPr lang="en-US" dirty="0"/>
              <a:t>&lt;goal&gt;copy-dependencies&lt;/goal</a:t>
            </a:r>
            <a:r>
              <a:rPr lang="en-US" dirty="0" smtClean="0"/>
              <a:t>&gt;) to the target/lib folder</a:t>
            </a:r>
          </a:p>
          <a:p>
            <a:r>
              <a:rPr lang="en-US" dirty="0" smtClean="0"/>
              <a:t>maven-</a:t>
            </a:r>
            <a:r>
              <a:rPr lang="en-US" dirty="0" err="1" smtClean="0"/>
              <a:t>antrun</a:t>
            </a:r>
            <a:r>
              <a:rPr lang="en-US" dirty="0" smtClean="0"/>
              <a:t>-plugin</a:t>
            </a:r>
          </a:p>
          <a:p>
            <a:pPr lvl="1"/>
            <a:r>
              <a:rPr lang="en-US" dirty="0" smtClean="0"/>
              <a:t>Zip it up and puts the final artifact in the root folder</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spTree>
    <p:extLst>
      <p:ext uri="{BB962C8B-B14F-4D97-AF65-F5344CB8AC3E}">
        <p14:creationId xmlns:p14="http://schemas.microsoft.com/office/powerpoint/2010/main" val="35665197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I got a zip file now – now what?</a:t>
            </a:r>
            <a:endParaRPr lang="en-US" dirty="0"/>
          </a:p>
        </p:txBody>
      </p:sp>
      <p:sp>
        <p:nvSpPr>
          <p:cNvPr id="3" name="Content Placeholder 2"/>
          <p:cNvSpPr>
            <a:spLocks noGrp="1"/>
          </p:cNvSpPr>
          <p:nvPr>
            <p:ph idx="1"/>
          </p:nvPr>
        </p:nvSpPr>
        <p:spPr/>
        <p:txBody>
          <a:bodyPr/>
          <a:lstStyle/>
          <a:p>
            <a:r>
              <a:rPr lang="en-US" dirty="0" smtClean="0"/>
              <a:t>Well you can send that zip file to a friend via email (</a:t>
            </a:r>
            <a:r>
              <a:rPr lang="en-US" dirty="0" err="1" smtClean="0"/>
              <a:t>tho</a:t>
            </a:r>
            <a:r>
              <a:rPr lang="en-US" dirty="0" smtClean="0"/>
              <a:t> it might be a bit large) …</a:t>
            </a:r>
          </a:p>
          <a:p>
            <a:r>
              <a:rPr lang="en-US" dirty="0" smtClean="0"/>
              <a:t>Or you can publish it to the web?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3392294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49614</TotalTime>
  <Words>4624</Words>
  <Application>Microsoft Office PowerPoint</Application>
  <PresentationFormat>On-screen Show (4:3)</PresentationFormat>
  <Paragraphs>734</Paragraphs>
  <Slides>102</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102</vt:i4>
      </vt:variant>
    </vt:vector>
  </HeadingPairs>
  <TitlesOfParts>
    <vt:vector size="111" baseType="lpstr">
      <vt:lpstr>Arial Unicode MS</vt:lpstr>
      <vt:lpstr>ＭＳ Ｐゴシック</vt:lpstr>
      <vt:lpstr>Arial</vt:lpstr>
      <vt:lpstr>Arial Black</vt:lpstr>
      <vt:lpstr>Courier New</vt:lpstr>
      <vt:lpstr>Wingdings</vt:lpstr>
      <vt:lpstr>Wingdings 2</vt:lpstr>
      <vt:lpstr>Wingdings 3</vt: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All about building Swing apps</vt:lpstr>
      <vt:lpstr>Homework</vt:lpstr>
      <vt:lpstr>This is where the course becomes … “your” project</vt:lpstr>
      <vt:lpstr>Homework</vt:lpstr>
      <vt:lpstr>Any questions so far  </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and hibenate.properties</vt:lpstr>
      <vt:lpstr>Create another Test Driver for MyDB</vt:lpstr>
      <vt:lpstr>Run TestDriverWithMySQLDB</vt:lpstr>
      <vt:lpstr>Browser view http://www.phpmyadmin.co/</vt:lpstr>
      <vt:lpstr>MySQL Workbench (the defacto client for MySQL)</vt:lpstr>
      <vt:lpstr>And see if your new row is inserted</vt:lpstr>
      <vt:lpstr>DB relationships (cont)</vt:lpstr>
      <vt:lpstr>What can go wrong?</vt:lpstr>
      <vt:lpstr>Power of Spring</vt:lpstr>
      <vt:lpstr>Homework</vt:lpstr>
      <vt:lpstr>So how was that intro to databases?</vt:lpstr>
      <vt:lpstr>Homework</vt:lpstr>
      <vt:lpstr>Network Programming</vt:lpstr>
      <vt:lpstr>There’s a tool (library) for that</vt:lpstr>
      <vt:lpstr>What now?</vt:lpstr>
      <vt:lpstr>Homework</vt:lpstr>
      <vt:lpstr>MVC (Model-View-Controller)</vt:lpstr>
      <vt:lpstr>Packaging it up</vt:lpstr>
      <vt:lpstr>Great I got a zip file now – now what?</vt:lpstr>
      <vt:lpstr>GitHub Pages</vt:lpstr>
      <vt:lpstr>Homework</vt:lpstr>
      <vt:lpstr>The End</vt:lpstr>
    </vt:vector>
  </TitlesOfParts>
  <Company>Kodak Graphic Communication Canada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 Chan</cp:lastModifiedBy>
  <cp:revision>579</cp:revision>
  <cp:lastPrinted>2011-01-11T07:40:54Z</cp:lastPrinted>
  <dcterms:created xsi:type="dcterms:W3CDTF">2011-01-11T07:26:59Z</dcterms:created>
  <dcterms:modified xsi:type="dcterms:W3CDTF">2014-06-12T01:23:27Z</dcterms:modified>
</cp:coreProperties>
</file>