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9"/>
  </p:notesMasterIdLst>
  <p:handoutMasterIdLst>
    <p:handoutMasterId r:id="rId120"/>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28" r:id="rId87"/>
    <p:sldId id="429" r:id="rId88"/>
    <p:sldId id="430" r:id="rId89"/>
    <p:sldId id="431" r:id="rId90"/>
    <p:sldId id="432" r:id="rId91"/>
    <p:sldId id="433" r:id="rId92"/>
    <p:sldId id="434" r:id="rId93"/>
    <p:sldId id="435" r:id="rId94"/>
    <p:sldId id="436" r:id="rId95"/>
    <p:sldId id="437" r:id="rId96"/>
    <p:sldId id="438" r:id="rId97"/>
    <p:sldId id="439" r:id="rId98"/>
    <p:sldId id="446" r:id="rId99"/>
    <p:sldId id="440" r:id="rId100"/>
    <p:sldId id="441" r:id="rId101"/>
    <p:sldId id="443" r:id="rId102"/>
    <p:sldId id="444" r:id="rId103"/>
    <p:sldId id="445" r:id="rId104"/>
    <p:sldId id="409" r:id="rId105"/>
    <p:sldId id="425" r:id="rId106"/>
    <p:sldId id="442" r:id="rId107"/>
    <p:sldId id="411" r:id="rId108"/>
    <p:sldId id="427" r:id="rId109"/>
    <p:sldId id="426" r:id="rId110"/>
    <p:sldId id="413" r:id="rId111"/>
    <p:sldId id="389" r:id="rId112"/>
    <p:sldId id="390" r:id="rId113"/>
    <p:sldId id="391" r:id="rId114"/>
    <p:sldId id="392" r:id="rId115"/>
    <p:sldId id="414" r:id="rId116"/>
    <p:sldId id="393" r:id="rId117"/>
    <p:sldId id="394" r:id="rId1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5/21/2014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0914100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26562054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27374003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103</a:t>
            </a:fld>
            <a:endParaRPr lang="en-US"/>
          </a:p>
        </p:txBody>
      </p:sp>
    </p:spTree>
    <p:extLst>
      <p:ext uri="{BB962C8B-B14F-4D97-AF65-F5344CB8AC3E}">
        <p14:creationId xmlns:p14="http://schemas.microsoft.com/office/powerpoint/2010/main" val="37253240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104</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4982039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106</a:t>
            </a:fld>
            <a:endParaRPr lang="en-US"/>
          </a:p>
        </p:txBody>
      </p:sp>
    </p:spTree>
    <p:extLst>
      <p:ext uri="{BB962C8B-B14F-4D97-AF65-F5344CB8AC3E}">
        <p14:creationId xmlns:p14="http://schemas.microsoft.com/office/powerpoint/2010/main" val="36115073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107</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108</a:t>
            </a:fld>
            <a:endParaRPr lang="en-US"/>
          </a:p>
        </p:txBody>
      </p:sp>
    </p:spTree>
    <p:extLst>
      <p:ext uri="{BB962C8B-B14F-4D97-AF65-F5344CB8AC3E}">
        <p14:creationId xmlns:p14="http://schemas.microsoft.com/office/powerpoint/2010/main" val="32388986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109</a:t>
            </a:fld>
            <a:endParaRPr lang="en-US"/>
          </a:p>
        </p:txBody>
      </p:sp>
    </p:spTree>
    <p:extLst>
      <p:ext uri="{BB962C8B-B14F-4D97-AF65-F5344CB8AC3E}">
        <p14:creationId xmlns:p14="http://schemas.microsoft.com/office/powerpoint/2010/main" val="664585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110</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111</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112</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113</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114</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115</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116</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117</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endParaRPr lang="en-US" dirty="0" smtClean="0"/>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endParaRPr lang="en-US" dirty="0" smtClean="0"/>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r>
              <a:rPr lang="en-US" dirty="0" smtClean="0"/>
              <a:t>…</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4536819" cy="1200329"/>
          </a:xfrm>
          <a:prstGeom prst="rect">
            <a:avLst/>
          </a:prstGeom>
        </p:spPr>
        <p:txBody>
          <a:bodyPr wrap="none">
            <a:spAutoFit/>
          </a:bodyPr>
          <a:lstStyle/>
          <a:p>
            <a:r>
              <a:rPr lang="en-US" dirty="0" smtClean="0"/>
              <a:t>Assignment </a:t>
            </a:r>
            <a:r>
              <a:rPr lang="en-US" dirty="0" smtClean="0"/>
              <a:t>5</a:t>
            </a:r>
          </a:p>
          <a:p>
            <a:r>
              <a:rPr lang="en-US" dirty="0" smtClean="0"/>
              <a:t>Download various Java libraries</a:t>
            </a:r>
          </a:p>
          <a:p>
            <a:r>
              <a:rPr lang="en-US" smtClean="0"/>
              <a:t>And try them out ;)</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or little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There’s a tool for that</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4184031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going to lie, this is probably going to be the most difficult lecture to understand?  Why?  Magic - … powerful magic.  Think </a:t>
            </a:r>
            <a:r>
              <a:rPr lang="en-US" dirty="0" err="1" smtClean="0"/>
              <a:t>Arthas</a:t>
            </a:r>
            <a:r>
              <a:rPr lang="en-US" dirty="0" smtClean="0"/>
              <a:t> (World of Warcraft) in high difficulty mode.  It’s a leap of faith.  Annotation magic at its greatest.</a:t>
            </a:r>
          </a:p>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4721228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488670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151452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fontScale="92500"/>
          </a:bodyPr>
          <a:lstStyle/>
          <a:p>
            <a:r>
              <a:rPr lang="en-US" dirty="0" smtClean="0"/>
              <a:t>Annotate with @Entity (pretty important)</a:t>
            </a:r>
          </a:p>
          <a:p>
            <a:r>
              <a:rPr lang="en-US" dirty="0" smtClean="0"/>
              <a:t>Add a @Id (so-so important) to the primary key</a:t>
            </a:r>
          </a:p>
          <a:p>
            <a:r>
              <a:rPr lang="en-US" dirty="0" smtClean="0"/>
              <a:t>Add </a:t>
            </a:r>
            <a:r>
              <a:rPr lang="en-US" dirty="0" smtClean="0"/>
              <a:t>@</a:t>
            </a:r>
            <a:r>
              <a:rPr lang="en-US" dirty="0" err="1" smtClean="0"/>
              <a:t>ManyToMany</a:t>
            </a:r>
            <a:r>
              <a:rPr lang="en-US" dirty="0" smtClean="0"/>
              <a:t> relationship</a:t>
            </a:r>
          </a:p>
          <a:p>
            <a:pPr lvl="1"/>
            <a:r>
              <a:rPr lang="en-US" dirty="0" smtClean="0"/>
              <a:t>Right now, the </a:t>
            </a:r>
            <a:r>
              <a:rPr lang="en-US" dirty="0" err="1" smtClean="0"/>
              <a:t>ManyToMany</a:t>
            </a:r>
            <a:r>
              <a:rPr lang="en-US" dirty="0" smtClean="0"/>
              <a:t> annotation with the </a:t>
            </a:r>
            <a:r>
              <a:rPr lang="en-US" dirty="0" err="1" smtClean="0"/>
              <a:t>JoinTable</a:t>
            </a:r>
            <a:r>
              <a:rPr lang="en-US" dirty="0" smtClean="0"/>
              <a:t>, </a:t>
            </a:r>
            <a:r>
              <a:rPr lang="en-US" dirty="0" err="1" smtClean="0"/>
              <a:t>JoinColumn</a:t>
            </a:r>
            <a:r>
              <a:rPr lang="en-US" dirty="0" smtClean="0"/>
              <a:t> might be a tad bit confusing.  Just try to “see and follow the pattern” with the Teacher/Student model.  </a:t>
            </a:r>
            <a:r>
              <a:rPr lang="en-US" dirty="0"/>
              <a:t>All see: http://en.wikibooks.org/wiki/Java_Persistence/ManyToMany</a:t>
            </a:r>
            <a:endParaRPr lang="en-US" dirty="0" smtClean="0"/>
          </a:p>
          <a:p>
            <a:r>
              <a:rPr lang="en-US" dirty="0" smtClean="0"/>
              <a:t>See </a:t>
            </a:r>
            <a:r>
              <a:rPr lang="en-US" dirty="0" smtClean="0"/>
              <a:t>day09.model.Teacher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1704108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72240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37891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31065127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(as a direct child of the /</a:t>
            </a:r>
            <a:r>
              <a:rPr lang="en-US" dirty="0" err="1" smtClean="0"/>
              <a:t>src</a:t>
            </a:r>
            <a:r>
              <a:rPr lang="en-US" dirty="0" smtClean="0"/>
              <a:t> directory – no package)</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a:p>
          <a:p>
            <a:r>
              <a:rPr lang="en-US" dirty="0"/>
              <a:t>&lt;beans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551329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See: </a:t>
            </a:r>
            <a:r>
              <a:rPr lang="en-US" dirty="0" err="1" smtClean="0"/>
              <a:t>TestDriverWithMySQLDB</a:t>
            </a:r>
            <a:endParaRPr lang="en-US" dirty="0" smtClean="0"/>
          </a:p>
          <a:p>
            <a:r>
              <a:rPr lang="en-US" dirty="0" smtClean="0"/>
              <a:t>You’ll most likely get a </a:t>
            </a:r>
            <a:r>
              <a:rPr lang="en-US" dirty="0"/>
              <a:t>Caused by: </a:t>
            </a:r>
            <a:r>
              <a:rPr lang="en-US" u="sng" dirty="0"/>
              <a:t>com.mysql.jdbc.exceptions.jdbc4.MySQLSyntaxErrorException: Table 'sql340330.teacher' doesn't </a:t>
            </a:r>
            <a:r>
              <a:rPr lang="en-US" u="sng" dirty="0" smtClean="0"/>
              <a:t>exist</a:t>
            </a:r>
          </a:p>
          <a:p>
            <a:r>
              <a:rPr lang="en-US" dirty="0" smtClean="0"/>
              <a:t>If you get that error, you’ll have to modify </a:t>
            </a:r>
            <a:r>
              <a:rPr lang="en-US" dirty="0" err="1" smtClean="0"/>
              <a:t>hibernate.properties</a:t>
            </a:r>
            <a:endParaRPr lang="en-US" dirty="0"/>
          </a:p>
          <a:p>
            <a:r>
              <a:rPr lang="en-US" dirty="0" smtClean="0"/>
              <a:t>Hibernate is *an* implementation to JPA that Spring Data uses.  JPA == API.  Spring Data == framework </a:t>
            </a:r>
            <a:r>
              <a:rPr lang="en-US" dirty="0" err="1" smtClean="0"/>
              <a:t>impl</a:t>
            </a:r>
            <a:r>
              <a:rPr lang="en-US" dirty="0" smtClean="0"/>
              <a:t>.  Hibernate == framework within Spring Data.</a:t>
            </a:r>
          </a:p>
          <a:p>
            <a:r>
              <a:rPr lang="en-US" dirty="0" smtClean="0"/>
              <a:t>Problem with so much Annotation magic is that every now and then something goes wrong.  Fortunately, this </a:t>
            </a:r>
            <a:r>
              <a:rPr lang="en-US" dirty="0" err="1" smtClean="0"/>
              <a:t>hibernate.properties</a:t>
            </a:r>
            <a:r>
              <a:rPr lang="en-US" dirty="0" smtClean="0"/>
              <a:t> fix is easy</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8642019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
            </a:r>
            <a:r>
              <a:rPr lang="en-US" dirty="0" err="1" smtClean="0"/>
              <a:t>ibernate.properties</a:t>
            </a:r>
            <a:r>
              <a:rPr lang="en-US" dirty="0" smtClean="0"/>
              <a:t> (exists under /</a:t>
            </a:r>
            <a:r>
              <a:rPr lang="en-US" dirty="0" err="1" smtClean="0"/>
              <a:t>src</a:t>
            </a:r>
            <a:r>
              <a:rPr lang="en-US" dirty="0" smtClean="0"/>
              <a:t>)</a:t>
            </a:r>
            <a:endParaRPr lang="en-US" dirty="0"/>
          </a:p>
        </p:txBody>
      </p:sp>
      <p:sp>
        <p:nvSpPr>
          <p:cNvPr id="3" name="Content Placeholder 2"/>
          <p:cNvSpPr>
            <a:spLocks noGrp="1"/>
          </p:cNvSpPr>
          <p:nvPr>
            <p:ph idx="1"/>
          </p:nvPr>
        </p:nvSpPr>
        <p:spPr/>
        <p:txBody>
          <a:bodyPr/>
          <a:lstStyle/>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hibernate.hbm2ddl.auto=create</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6336790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26141850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29948</TotalTime>
  <Words>5872</Words>
  <Application>Microsoft Office PowerPoint</Application>
  <PresentationFormat>On-screen Show (4:3)</PresentationFormat>
  <Paragraphs>880</Paragraphs>
  <Slides>117</Slides>
  <Notes>6</Notes>
  <HiddenSlides>0</HiddenSlides>
  <MMClips>0</MMClips>
  <ScaleCrop>false</ScaleCrop>
  <HeadingPairs>
    <vt:vector size="4" baseType="variant">
      <vt:variant>
        <vt:lpstr>Theme</vt:lpstr>
      </vt:variant>
      <vt:variant>
        <vt:i4>1</vt:i4>
      </vt:variant>
      <vt:variant>
        <vt:lpstr>Slide Titles</vt:lpstr>
      </vt:variant>
      <vt:variant>
        <vt:i4>117</vt:i4>
      </vt:variant>
    </vt:vector>
  </HeadingPairs>
  <TitlesOfParts>
    <vt:vector size="118"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(as a direct child of the /src directory – no package)</vt:lpstr>
      <vt:lpstr>Create another Test Driver for MyDB</vt:lpstr>
      <vt:lpstr>hibernate.properties (exists under /src)</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Network Programming</vt:lpstr>
      <vt:lpstr>What now?</vt:lpstr>
      <vt:lpstr>Homework</vt:lpstr>
      <vt:lpstr>MVC (Model-View-Controller)</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523</cp:revision>
  <cp:lastPrinted>2011-01-11T07:40:54Z</cp:lastPrinted>
  <dcterms:created xsi:type="dcterms:W3CDTF">2011-01-11T07:26:59Z</dcterms:created>
  <dcterms:modified xsi:type="dcterms:W3CDTF">2014-05-27T03:36:13Z</dcterms:modified>
</cp:coreProperties>
</file>