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1"/>
  </p:notesMasterIdLst>
  <p:handoutMasterIdLst>
    <p:handoutMasterId r:id="rId112"/>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62" r:id="rId105"/>
    <p:sldId id="452" r:id="rId106"/>
    <p:sldId id="453" r:id="rId107"/>
    <p:sldId id="450" r:id="rId108"/>
    <p:sldId id="454" r:id="rId109"/>
    <p:sldId id="394" r:id="rId1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7" d="100"/>
          <a:sy n="107" d="100"/>
        </p:scale>
        <p:origin x="-78" y="-120"/>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7/27/2014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www.youtube.com/watch?v=4UBQ5y7eZeU" TargetMode="External"/><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pPr lvl="1"/>
            <a:r>
              <a:rPr lang="en-US" dirty="0" smtClean="0"/>
              <a:t>BONUS point: right now the </a:t>
            </a:r>
            <a:r>
              <a:rPr lang="en-US" dirty="0" err="1" smtClean="0"/>
              <a:t>zipfile</a:t>
            </a:r>
            <a:r>
              <a:rPr lang="en-US" dirty="0" smtClean="0"/>
              <a:t> is creating without a directory.  If you can modify my pom.xml with an exploding directory, you get a bonus point</a:t>
            </a:r>
          </a:p>
          <a:p>
            <a:r>
              <a:rPr lang="en-US" dirty="0" smtClean="0"/>
              <a:t>To run this: Run As…Maven build… (Goals: package) -&gt; Run</a:t>
            </a:r>
          </a:p>
          <a:p>
            <a:pPr lvl="1"/>
            <a:endParaRPr lang="en-US" dirty="0"/>
          </a:p>
          <a:p>
            <a:pPr marL="454914" lvl="1" indent="0">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Maven    Run </a:t>
            </a:r>
            <a:r>
              <a:rPr lang="en-US"/>
              <a:t>As…Maven build… (Goals: package) -&gt; Run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7517" y="1784350"/>
            <a:ext cx="47232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96550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3922946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Your project page will be: http://&lt;yourGitUserName&gt;.github.io/&lt;yourProjectName&gt;</a:t>
            </a:r>
          </a:p>
          <a:p>
            <a:r>
              <a:rPr lang="en-US" dirty="0" smtClean="0"/>
              <a:t>This is where I (taking the hat of a customer instead of your instructor) will be marking your </a:t>
            </a:r>
            <a:r>
              <a:rPr lang="en-US" smtClean="0"/>
              <a:t>final project</a:t>
            </a:r>
            <a:endParaRPr lang="en-US" dirty="0" smtClean="0"/>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39846433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Final Project</a:t>
            </a:r>
          </a:p>
          <a:p>
            <a:r>
              <a:rPr lang="en-US" dirty="0" smtClean="0"/>
              <a:t>Package it up ;)</a:t>
            </a:r>
          </a:p>
          <a:p>
            <a:r>
              <a:rPr lang="en-US" smtClean="0"/>
              <a:t>Note: I </a:t>
            </a:r>
            <a:r>
              <a:rPr lang="en-US" dirty="0" smtClean="0"/>
              <a:t>will be marking off of your </a:t>
            </a:r>
            <a:r>
              <a:rPr lang="en-US" dirty="0" err="1" smtClean="0"/>
              <a:t>GitHub</a:t>
            </a:r>
            <a:r>
              <a:rPr lang="en-US" dirty="0" smtClean="0"/>
              <a:t> page</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Create a </a:t>
            </a:r>
            <a:r>
              <a:rPr lang="en-US" dirty="0" err="1" smtClean="0"/>
              <a:t>GitHub</a:t>
            </a:r>
            <a:r>
              <a:rPr lang="en-US" dirty="0" smtClean="0"/>
              <a:t> Tag (tags are a good thing ;))</a:t>
            </a:r>
          </a:p>
          <a:p>
            <a:r>
              <a:rPr lang="en-US" dirty="0" smtClean="0"/>
              <a:t>Study for the Final Exam (hint: For The Horde)</a:t>
            </a:r>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5182328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a:t>
            </a:r>
            <a:r>
              <a:rPr lang="en-US" dirty="0" smtClean="0">
                <a:hlinkClick r:id="rId2"/>
              </a:rPr>
              <a:t>www.ratemyprofessors.com/AddRating.jsp?tid=1906738</a:t>
            </a:r>
            <a:endParaRPr lang="en-US" dirty="0" smtClean="0"/>
          </a:p>
          <a:p>
            <a:r>
              <a:rPr lang="en-US" dirty="0" err="1" smtClean="0"/>
              <a:t>Quis</a:t>
            </a:r>
            <a:r>
              <a:rPr lang="en-US" dirty="0" smtClean="0"/>
              <a:t> </a:t>
            </a:r>
            <a:r>
              <a:rPr lang="en-US" dirty="0" err="1" smtClean="0"/>
              <a:t>custodiet</a:t>
            </a:r>
            <a:r>
              <a:rPr lang="en-US" dirty="0" smtClean="0"/>
              <a:t> </a:t>
            </a:r>
            <a:r>
              <a:rPr lang="en-US" dirty="0" err="1" smtClean="0"/>
              <a:t>ipsos</a:t>
            </a:r>
            <a:r>
              <a:rPr lang="en-US" dirty="0" smtClean="0"/>
              <a:t> </a:t>
            </a:r>
            <a:r>
              <a:rPr lang="en-US" dirty="0" err="1" smtClean="0"/>
              <a:t>custodes</a:t>
            </a:r>
            <a:r>
              <a:rPr lang="en-US" dirty="0" smtClean="0"/>
              <a:t>? – A </a:t>
            </a:r>
            <a:r>
              <a:rPr lang="en-US" dirty="0" err="1" smtClean="0"/>
              <a:t>latin</a:t>
            </a:r>
            <a:r>
              <a:rPr lang="en-US" dirty="0" smtClean="0"/>
              <a:t> phrase (commonly taught by philosophers such as Socrates and Plato) used to describe the situation when a system with ultimate authority (such as a political system or even teaching system) becomes corrupt.  The translation is: “Who guards the guardians?” … in our case, who makes sure the teachers are teaching the right way or even teaching relevant information?  For those JLU (Justice League Unlimited) fans</a:t>
            </a:r>
            <a:r>
              <a:rPr lang="en-US" dirty="0"/>
              <a:t>: </a:t>
            </a:r>
            <a:r>
              <a:rPr lang="en-US" dirty="0">
                <a:hlinkClick r:id="rId3"/>
              </a:rPr>
              <a:t>https://</a:t>
            </a:r>
            <a:r>
              <a:rPr lang="en-US" dirty="0" smtClean="0">
                <a:hlinkClick r:id="rId3"/>
              </a:rPr>
              <a:t>www.youtube.com/watch?v=4UBQ5y7eZeU</a:t>
            </a:r>
            <a:r>
              <a:rPr lang="en-US" dirty="0" smtClean="0"/>
              <a:t> (minute: 1:45)</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108</a:t>
            </a:fld>
            <a:endParaRPr lang="en-US"/>
          </a:p>
        </p:txBody>
      </p:sp>
    </p:spTree>
    <p:extLst>
      <p:ext uri="{BB962C8B-B14F-4D97-AF65-F5344CB8AC3E}">
        <p14:creationId xmlns:p14="http://schemas.microsoft.com/office/powerpoint/2010/main" val="34897288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109</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very much for attending.</a:t>
            </a:r>
          </a:p>
          <a:p>
            <a:r>
              <a:rPr lang="en-US" dirty="0" smtClean="0"/>
              <a:t>I really hope you 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2</a:t>
            </a:r>
            <a:r>
              <a:rPr lang="en-US" sz="2000" dirty="0" smtClean="0"/>
              <a:t>0%</a:t>
            </a:r>
          </a:p>
          <a:p>
            <a:pPr>
              <a:lnSpc>
                <a:spcPct val="90000"/>
              </a:lnSpc>
              <a:tabLst>
                <a:tab pos="2874963" algn="l"/>
              </a:tabLst>
            </a:pPr>
            <a:r>
              <a:rPr lang="en-US" sz="2000" dirty="0" smtClean="0"/>
              <a:t>Final Project	40%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a:solidFill>
                  <a:srgbClr val="FF6600"/>
                </a:solidFill>
              </a:rPr>
              <a:t>6</a:t>
            </a:r>
            <a:r>
              <a:rPr lang="en-US" sz="2000" dirty="0" smtClean="0">
                <a:solidFill>
                  <a:srgbClr val="FF6600"/>
                </a:solidFill>
              </a:rPr>
              <a:t>0%</a:t>
            </a:r>
            <a:r>
              <a:rPr lang="en-US" sz="2000" dirty="0" smtClean="0"/>
              <a:t> on the final exam to pass the course</a:t>
            </a:r>
          </a:p>
          <a:p>
            <a:pPr>
              <a:lnSpc>
                <a:spcPct val="90000"/>
              </a:lnSpc>
              <a:tabLst>
                <a:tab pos="2874963" algn="l"/>
              </a:tabLst>
            </a:pPr>
            <a:r>
              <a:rPr lang="en-US" sz="2000" dirty="0"/>
              <a:t>You must achieve a grade of </a:t>
            </a:r>
            <a:r>
              <a:rPr lang="en-US" sz="2000" dirty="0">
                <a:solidFill>
                  <a:srgbClr val="FF6600"/>
                </a:solidFill>
              </a:rPr>
              <a:t>60%</a:t>
            </a:r>
            <a:r>
              <a:rPr lang="en-US" sz="2000" dirty="0"/>
              <a:t> on the </a:t>
            </a:r>
            <a:r>
              <a:rPr lang="en-US" sz="2000"/>
              <a:t>final </a:t>
            </a:r>
            <a:r>
              <a:rPr lang="en-US" sz="2000" smtClean="0"/>
              <a:t>project to </a:t>
            </a:r>
            <a:r>
              <a:rPr lang="en-US" sz="2000" dirty="0"/>
              <a:t>pass the course</a:t>
            </a:r>
            <a:endParaRPr lang="en-CA" sz="2000" dirty="0"/>
          </a:p>
          <a:p>
            <a:pPr>
              <a:lnSpc>
                <a:spcPct val="90000"/>
              </a:lnSpc>
              <a:tabLst>
                <a:tab pos="2874963" algn="l"/>
              </a:tabLst>
            </a:pP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your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different Swing widgets.  </a:t>
            </a:r>
            <a:r>
              <a:rPr lang="en-US" dirty="0"/>
              <a:t>E</a:t>
            </a:r>
            <a:r>
              <a:rPr lang="en-US" dirty="0" smtClean="0"/>
              <a:t>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a:t>
            </a:r>
            <a:r>
              <a:rPr lang="en-US" smtClean="0"/>
              <a:t>In hindsight, </a:t>
            </a:r>
            <a:r>
              <a:rPr lang="en-US" dirty="0" smtClean="0"/>
              <a:t>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See </a:t>
            </a:r>
            <a:r>
              <a:rPr lang="en-US" dirty="0" err="1" smtClean="0"/>
              <a:t>VanillaJDBC</a:t>
            </a:r>
            <a:r>
              <a:rPr lang="en-US" dirty="0"/>
              <a:t> </a:t>
            </a:r>
            <a:r>
              <a:rPr lang="en-US" dirty="0" smtClean="0"/>
              <a:t>(in the obsolete package)</a:t>
            </a:r>
          </a:p>
          <a:p>
            <a:r>
              <a:rPr lang="en-US" dirty="0" smtClean="0"/>
              <a:t>Vanilla JDBC (Java DB Connectivity) was the original programming </a:t>
            </a:r>
            <a:r>
              <a:rPr lang="en-US" dirty="0"/>
              <a:t>strategy (oh, its not that old – only 15 years old – sarcasm intended) on </a:t>
            </a:r>
            <a:r>
              <a:rPr lang="en-US" dirty="0" smtClean="0"/>
              <a:t>how to connect to the DBs</a:t>
            </a:r>
          </a:p>
          <a:p>
            <a:r>
              <a:rPr lang="en-US" dirty="0" smtClean="0"/>
              <a:t>SOMEHOW – this JDBC one day lecture got slipped into this course.  My GUT feel is that someone decided to recycle their Vanilla JDBC material (material written 10+ years ago) and use this as filler material.</a:t>
            </a:r>
          </a:p>
          <a:p>
            <a:r>
              <a:rPr lang="en-US" dirty="0" smtClean="0"/>
              <a:t>The GOOD news is that, the curriculum states that JDBC should be taught … but not how  - pronounced as: </a:t>
            </a:r>
            <a:r>
              <a:rPr lang="en-US" dirty="0" err="1" smtClean="0"/>
              <a:t>gotta</a:t>
            </a:r>
            <a:r>
              <a:rPr lang="en-US" dirty="0" smtClean="0"/>
              <a:t> love loopholes ;)</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 learning outcome for this course, but extremely important.  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Note that the </a:t>
            </a:r>
            <a:r>
              <a:rPr lang="en-US" dirty="0" err="1" smtClean="0"/>
              <a:t>TestDriver</a:t>
            </a:r>
            <a:r>
              <a:rPr lang="en-US" smtClean="0"/>
              <a:t> *must* </a:t>
            </a:r>
            <a:r>
              <a:rPr lang="en-US" dirty="0" smtClean="0"/>
              <a:t>be a parent package of both the repository class (next slide) and of the </a:t>
            </a:r>
            <a:r>
              <a:rPr lang="en-US" smtClean="0"/>
              <a:t>model package</a:t>
            </a:r>
          </a:p>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hibernate.properties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smtClean="0"/>
              <a:t>Assignment </a:t>
            </a:r>
            <a:r>
              <a:rPr lang="en-US"/>
              <a:t>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75787</TotalTime>
  <Words>6836</Words>
  <Application>Microsoft Office PowerPoint</Application>
  <PresentationFormat>On-screen Show (4:3)</PresentationFormat>
  <Paragraphs>818</Paragraphs>
  <Slides>109</Slides>
  <Notes>6</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hibernate.properties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Maven    Run As…Maven build… (Goals: package) -&gt; Run</vt:lpstr>
      <vt:lpstr>Great I got a zip file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662</cp:revision>
  <cp:lastPrinted>2011-01-11T07:40:54Z</cp:lastPrinted>
  <dcterms:created xsi:type="dcterms:W3CDTF">2011-01-11T07:26:59Z</dcterms:created>
  <dcterms:modified xsi:type="dcterms:W3CDTF">2014-07-27T18:49:36Z</dcterms:modified>
</cp:coreProperties>
</file>