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906" r:id="rId1"/>
  </p:sldMasterIdLst>
  <p:notesMasterIdLst>
    <p:notesMasterId r:id="rId101"/>
  </p:notesMasterIdLst>
  <p:handoutMasterIdLst>
    <p:handoutMasterId r:id="rId102"/>
  </p:handoutMasterIdLst>
  <p:sldIdLst>
    <p:sldId id="257" r:id="rId2"/>
    <p:sldId id="327" r:id="rId3"/>
    <p:sldId id="260" r:id="rId4"/>
    <p:sldId id="415" r:id="rId5"/>
    <p:sldId id="262" r:id="rId6"/>
    <p:sldId id="263" r:id="rId7"/>
    <p:sldId id="261" r:id="rId8"/>
    <p:sldId id="267" r:id="rId9"/>
    <p:sldId id="329" r:id="rId10"/>
    <p:sldId id="331" r:id="rId11"/>
    <p:sldId id="403" r:id="rId12"/>
    <p:sldId id="333" r:id="rId13"/>
    <p:sldId id="335" r:id="rId14"/>
    <p:sldId id="404" r:id="rId15"/>
    <p:sldId id="405" r:id="rId16"/>
    <p:sldId id="336" r:id="rId17"/>
    <p:sldId id="416" r:id="rId18"/>
    <p:sldId id="337" r:id="rId19"/>
    <p:sldId id="339" r:id="rId20"/>
    <p:sldId id="418" r:id="rId21"/>
    <p:sldId id="419" r:id="rId22"/>
    <p:sldId id="420" r:id="rId23"/>
    <p:sldId id="421" r:id="rId24"/>
    <p:sldId id="340" r:id="rId25"/>
    <p:sldId id="341" r:id="rId26"/>
    <p:sldId id="343" r:id="rId27"/>
    <p:sldId id="342" r:id="rId28"/>
    <p:sldId id="344" r:id="rId29"/>
    <p:sldId id="345" r:id="rId30"/>
    <p:sldId id="346" r:id="rId31"/>
    <p:sldId id="347" r:id="rId32"/>
    <p:sldId id="355" r:id="rId33"/>
    <p:sldId id="348" r:id="rId34"/>
    <p:sldId id="349" r:id="rId35"/>
    <p:sldId id="350" r:id="rId36"/>
    <p:sldId id="351" r:id="rId37"/>
    <p:sldId id="352" r:id="rId38"/>
    <p:sldId id="353" r:id="rId39"/>
    <p:sldId id="334" r:id="rId40"/>
    <p:sldId id="354" r:id="rId41"/>
    <p:sldId id="356" r:id="rId42"/>
    <p:sldId id="357" r:id="rId43"/>
    <p:sldId id="358" r:id="rId44"/>
    <p:sldId id="359" r:id="rId45"/>
    <p:sldId id="360" r:id="rId46"/>
    <p:sldId id="361" r:id="rId47"/>
    <p:sldId id="362" r:id="rId48"/>
    <p:sldId id="363" r:id="rId49"/>
    <p:sldId id="364" r:id="rId50"/>
    <p:sldId id="365" r:id="rId51"/>
    <p:sldId id="366" r:id="rId52"/>
    <p:sldId id="367" r:id="rId53"/>
    <p:sldId id="368" r:id="rId54"/>
    <p:sldId id="369" r:id="rId55"/>
    <p:sldId id="370" r:id="rId56"/>
    <p:sldId id="371" r:id="rId57"/>
    <p:sldId id="372" r:id="rId58"/>
    <p:sldId id="373" r:id="rId59"/>
    <p:sldId id="374" r:id="rId60"/>
    <p:sldId id="375" r:id="rId61"/>
    <p:sldId id="376" r:id="rId62"/>
    <p:sldId id="378" r:id="rId63"/>
    <p:sldId id="380" r:id="rId64"/>
    <p:sldId id="381" r:id="rId65"/>
    <p:sldId id="382" r:id="rId66"/>
    <p:sldId id="379" r:id="rId67"/>
    <p:sldId id="447" r:id="rId68"/>
    <p:sldId id="387" r:id="rId69"/>
    <p:sldId id="422" r:id="rId70"/>
    <p:sldId id="423" r:id="rId71"/>
    <p:sldId id="406" r:id="rId72"/>
    <p:sldId id="407" r:id="rId73"/>
    <p:sldId id="428" r:id="rId74"/>
    <p:sldId id="429" r:id="rId75"/>
    <p:sldId id="430" r:id="rId76"/>
    <p:sldId id="431" r:id="rId77"/>
    <p:sldId id="432" r:id="rId78"/>
    <p:sldId id="433" r:id="rId79"/>
    <p:sldId id="434" r:id="rId80"/>
    <p:sldId id="435" r:id="rId81"/>
    <p:sldId id="436" r:id="rId82"/>
    <p:sldId id="437" r:id="rId83"/>
    <p:sldId id="439" r:id="rId84"/>
    <p:sldId id="446" r:id="rId85"/>
    <p:sldId id="440" r:id="rId86"/>
    <p:sldId id="441" r:id="rId87"/>
    <p:sldId id="443" r:id="rId88"/>
    <p:sldId id="444" r:id="rId89"/>
    <p:sldId id="445" r:id="rId90"/>
    <p:sldId id="409" r:id="rId91"/>
    <p:sldId id="448" r:id="rId92"/>
    <p:sldId id="411" r:id="rId93"/>
    <p:sldId id="425" r:id="rId94"/>
    <p:sldId id="426" r:id="rId95"/>
    <p:sldId id="442" r:id="rId96"/>
    <p:sldId id="449" r:id="rId97"/>
    <p:sldId id="427" r:id="rId98"/>
    <p:sldId id="450" r:id="rId99"/>
    <p:sldId id="394" r:id="rId10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extLst>
    <p:ext uri="{EFAFB233-063F-42B5-8137-9DF3F51BA10A}">
      <p15:sldGuideLst xmlns="" xmlns:p15="http://schemas.microsoft.com/office/powerpoint/2012/main">
        <p15:guide id="1" orient="horz" pos="40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8" autoAdjust="0"/>
  </p:normalViewPr>
  <p:slideViewPr>
    <p:cSldViewPr>
      <p:cViewPr varScale="1">
        <p:scale>
          <a:sx n="103" d="100"/>
          <a:sy n="103" d="100"/>
        </p:scale>
        <p:origin x="-198" y="-96"/>
      </p:cViewPr>
      <p:guideLst>
        <p:guide orient="horz" pos="4029"/>
        <p:guide pos="2880"/>
      </p:guideLst>
    </p:cSldViewPr>
  </p:slideViewPr>
  <p:outlineViewPr>
    <p:cViewPr>
      <p:scale>
        <a:sx n="33" d="100"/>
        <a:sy n="33" d="100"/>
      </p:scale>
      <p:origin x="0" y="4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1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1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2287383-F0FC-4542-9978-580EA618A9D9}" type="slidenum">
              <a:rPr lang="en-US"/>
              <a:pPr>
                <a:defRPr/>
              </a:pPr>
              <a:t>‹#›</a:t>
            </a:fld>
            <a:endParaRPr lang="en-US"/>
          </a:p>
        </p:txBody>
      </p:sp>
    </p:spTree>
    <p:extLst>
      <p:ext uri="{BB962C8B-B14F-4D97-AF65-F5344CB8AC3E}">
        <p14:creationId xmlns:p14="http://schemas.microsoft.com/office/powerpoint/2010/main" val="1971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9055988-80A4-3445-94CF-A528503FE4D3}" type="slidenum">
              <a:rPr lang="en-US"/>
              <a:pPr>
                <a:defRPr/>
              </a:pPr>
              <a:t>‹#›</a:t>
            </a:fld>
            <a:endParaRPr lang="en-US"/>
          </a:p>
        </p:txBody>
      </p:sp>
    </p:spTree>
    <p:extLst>
      <p:ext uri="{BB962C8B-B14F-4D97-AF65-F5344CB8AC3E}">
        <p14:creationId xmlns:p14="http://schemas.microsoft.com/office/powerpoint/2010/main" val="11964907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C7D2705-80D6-7341-8013-AF3D59D62E84}" type="slidenum">
              <a:rPr lang="en-US"/>
              <a:pPr/>
              <a:t>1</a:t>
            </a:fld>
            <a:endParaRPr lang="en-US"/>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dirty="0">
              <a:latin typeface="Arial" pitchFamily="-112" charset="0"/>
              <a:ea typeface="ＭＳ Ｐゴシック" pitchFamily="-112" charset="-128"/>
            </a:endParaRPr>
          </a:p>
        </p:txBody>
      </p:sp>
    </p:spTree>
    <p:extLst>
      <p:ext uri="{BB962C8B-B14F-4D97-AF65-F5344CB8AC3E}">
        <p14:creationId xmlns:p14="http://schemas.microsoft.com/office/powerpoint/2010/main" val="392934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221283F-4728-FB44-8175-386A587F233C}" type="slidenum">
              <a:rPr lang="en-US"/>
              <a:pPr/>
              <a:t>3</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244189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F1A5ABC-B65B-2A4A-8843-06F5D378F9F1}" type="slidenum">
              <a:rPr lang="en-US"/>
              <a:pPr/>
              <a:t>5</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8086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3962258-985D-F448-801E-1CF5CA5DBE5A}" type="slidenum">
              <a:rPr lang="en-US"/>
              <a:pPr/>
              <a:t>6</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33043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BC93295-20D7-BE43-B11D-5BFEFA44E640}" type="slidenum">
              <a:rPr lang="en-US"/>
              <a:pPr/>
              <a:t>7</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60868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D9006FC-111C-1C43-B39B-B3BED441CFB1}" type="slidenum">
              <a:rPr lang="en-US"/>
              <a:pPr/>
              <a:t>8</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1094734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4A6734C-E115-4BC5-9FB0-F9BF6FABFDA0}" type="datetimeFigureOut">
              <a:rPr lang="en-US" smtClean="0"/>
              <a:pPr/>
              <a:t>5/21/2014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739C4FB-7D33-419B-8833-D1372BFD11C8}" type="slidenum">
              <a:rPr lang="en-US" smtClean="0"/>
              <a:pPr/>
              <a:t>‹#›</a:t>
            </a:fld>
            <a:endParaRPr lang="en-US"/>
          </a:p>
        </p:txBody>
      </p:sp>
      <p:sp>
        <p:nvSpPr>
          <p:cNvPr id="8" name="Title 7"/>
          <p:cNvSpPr>
            <a:spLocks noGrp="1"/>
          </p:cNvSpPr>
          <p:nvPr>
            <p:ph type="ctrTitle"/>
          </p:nvPr>
        </p:nvSpPr>
        <p:spPr>
          <a:xfrm>
            <a:off x="471356" y="4343400"/>
            <a:ext cx="8215444" cy="1975104"/>
          </a:xfrm>
        </p:spPr>
        <p:txBody>
          <a:bodyPr/>
          <a:lstStyle>
            <a:lvl1pPr marR="9144" algn="l">
              <a:defRPr sz="4000" b="1" cap="all" spc="0" baseline="0">
                <a:effectLst>
                  <a:reflection blurRad="12700" stA="34000" endA="740" endPos="53000" dir="5400000" sy="-100000" algn="bl" rotWithShape="0"/>
                </a:effectLst>
                <a:latin typeface="Arial Black"/>
                <a:cs typeface="Arial Black"/>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471356" y="2834640"/>
            <a:ext cx="8215444"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6FABEB-0F02-3F49-98AC-5304C134F2CF}"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8FF027-119A-8A43-A99E-5451E3AEDB9E}"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rial Unicode MS"/>
                <a:cs typeface="Arial Unicode MS"/>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8B984A-5AFF-7643-AE60-6D8D1129407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pPr/>
              <a:t>5/21/2014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706902" y="512064"/>
            <a:ext cx="8156448" cy="777240"/>
          </a:xfrm>
        </p:spPr>
        <p:txBody>
          <a:bodyPr tIns="64008"/>
          <a:lstStyle>
            <a:lvl1pPr algn="l">
              <a:buNone/>
              <a:defRPr sz="3800" b="1" cap="none" spc="-150" baseline="0"/>
            </a:lvl1p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lvl1pPr>
              <a:defRPr b="0"/>
            </a:lvl1p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9BF3B-A1A0-EA47-A3DA-AD2B38F4FE2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504824" y="512064"/>
            <a:ext cx="7772400" cy="914400"/>
          </a:xfrm>
        </p:spPr>
        <p:txBody>
          <a:bodyPr anchor="t"/>
          <a:lstStyle>
            <a:lvl1pPr>
              <a:defRPr sz="4000" b="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r>
              <a:rPr lang="en-CA" smtClean="0"/>
              <a:t>6/3/2007</a:t>
            </a: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AA61E91-FF5D-F846-B568-E0A3DD590EF7}" type="slidenum">
              <a:rPr lang="en-CA" smtClean="0"/>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14400"/>
          </a:xfrm>
        </p:spPr>
        <p:txBody>
          <a:bodyPr/>
          <a:lstStyle>
            <a:lvl1pPr>
              <a:defRPr sz="4000" cap="none" baseline="0"/>
            </a:lvl1pPr>
          </a:lstStyle>
          <a:p>
            <a:r>
              <a:rPr kumimoji="0" lang="en-US" smtClean="0"/>
              <a:t>Click to edit Master title style</a:t>
            </a:r>
            <a:endParaRPr kumimoji="0" lang="en-US" dirty="0"/>
          </a:p>
        </p:txBody>
      </p:sp>
      <p:sp>
        <p:nvSpPr>
          <p:cNvPr id="3" name="Date Placeholder 2"/>
          <p:cNvSpPr>
            <a:spLocks noGrp="1"/>
          </p:cNvSpPr>
          <p:nvPr>
            <p:ph type="dt" sz="half" idx="10"/>
          </p:nvPr>
        </p:nvSpPr>
        <p:spPr/>
        <p:txBody>
          <a:bodyPr/>
          <a:lstStyle/>
          <a:p>
            <a:pPr>
              <a:defRPr/>
            </a:pPr>
            <a:r>
              <a:rPr lang="en-CA" smtClean="0"/>
              <a:t>6/3/2007</a:t>
            </a:r>
            <a:endParaRPr lang="en-US"/>
          </a:p>
        </p:txBody>
      </p:sp>
      <p:sp>
        <p:nvSpPr>
          <p:cNvPr id="4" name="Footer Placeholder 3"/>
          <p:cNvSpPr>
            <a:spLocks noGrp="1"/>
          </p:cNvSpPr>
          <p:nvPr>
            <p:ph type="ftr" sz="quarter" idx="11"/>
          </p:nvPr>
        </p:nvSpPr>
        <p:spPr>
          <a:xfrm>
            <a:off x="471356" y="6416675"/>
            <a:ext cx="6005644" cy="365125"/>
          </a:xfrm>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2451C39-31DD-6D4B-9BED-758CF6C1BA6A}"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CA" smtClean="0"/>
              <a:t>6/3/2007</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A78E758-6651-FD48-9795-34EBCDAFF83F}"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356" y="273050"/>
            <a:ext cx="8444044" cy="1162050"/>
          </a:xfrm>
        </p:spPr>
        <p:txBody>
          <a:bodyPr anchor="ctr"/>
          <a:lstStyle>
            <a:lvl1pPr algn="l">
              <a:buNone/>
              <a:defRPr sz="3600" b="1"/>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471356"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155474" y="1435100"/>
            <a:ext cx="575992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2D86CC-5691-764B-9810-992AD5219DE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pPr>
              <a:defRPr/>
            </a:pPr>
            <a:r>
              <a:rPr lang="en-CA" smtClean="0"/>
              <a:t>6/3/2007</a:t>
            </a:r>
            <a:endParaRPr lang="en-US"/>
          </a:p>
        </p:txBody>
      </p:sp>
      <p:sp>
        <p:nvSpPr>
          <p:cNvPr id="6" name="Footer Placeholder 5"/>
          <p:cNvSpPr>
            <a:spLocks noGrp="1"/>
          </p:cNvSpPr>
          <p:nvPr>
            <p:ph type="ftr" sz="quarter" idx="11"/>
          </p:nvPr>
        </p:nvSpPr>
        <p:spPr>
          <a:xfrm>
            <a:off x="914400" y="55499"/>
            <a:ext cx="5562600" cy="365125"/>
          </a:xfrm>
        </p:spPr>
        <p:txBody>
          <a:bodyPr/>
          <a:lstStyle/>
          <a:p>
            <a:pPr>
              <a:defRPr/>
            </a:pPr>
            <a:endParaRPr lang="en-US"/>
          </a:p>
        </p:txBody>
      </p:sp>
      <p:sp>
        <p:nvSpPr>
          <p:cNvPr id="7" name="Slide Number Placeholder 6"/>
          <p:cNvSpPr>
            <a:spLocks noGrp="1"/>
          </p:cNvSpPr>
          <p:nvPr>
            <p:ph type="sldNum" sz="quarter" idx="12"/>
          </p:nvPr>
        </p:nvSpPr>
        <p:spPr>
          <a:xfrm>
            <a:off x="8610600" y="55499"/>
            <a:ext cx="457200" cy="365125"/>
          </a:xfrm>
        </p:spPr>
        <p:txBody>
          <a:bodyPr/>
          <a:lstStyle/>
          <a:p>
            <a:pPr>
              <a:defRPr/>
            </a:pPr>
            <a:fld id="{5849FF77-C6B4-7744-B8DF-77AD89FF092A}"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71356" y="589037"/>
            <a:ext cx="8197981" cy="914400"/>
          </a:xfrm>
          <a:prstGeom prst="rect">
            <a:avLst/>
          </a:prstGeom>
        </p:spPr>
        <p:txBody>
          <a:bodyPr vert="horz" anchor="t">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71356" y="1783560"/>
            <a:ext cx="8215444"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latin typeface="Arial Unicode MS"/>
              </a:defRPr>
            </a:lvl1pPr>
          </a:lstStyle>
          <a:p>
            <a:pPr>
              <a:defRPr/>
            </a:pPr>
            <a:r>
              <a:rPr lang="en-CA" smtClean="0"/>
              <a:t>6/3/2007</a:t>
            </a:r>
            <a:endParaRPr lang="en-US"/>
          </a:p>
        </p:txBody>
      </p:sp>
      <p:sp>
        <p:nvSpPr>
          <p:cNvPr id="3" name="Footer Placeholder 2"/>
          <p:cNvSpPr>
            <a:spLocks noGrp="1"/>
          </p:cNvSpPr>
          <p:nvPr>
            <p:ph type="ftr" sz="quarter" idx="3"/>
          </p:nvPr>
        </p:nvSpPr>
        <p:spPr>
          <a:xfrm>
            <a:off x="471356" y="6416675"/>
            <a:ext cx="6005644" cy="365125"/>
          </a:xfrm>
          <a:prstGeom prst="rect">
            <a:avLst/>
          </a:prstGeom>
        </p:spPr>
        <p:txBody>
          <a:bodyPr vert="horz" anchor="b"/>
          <a:lstStyle>
            <a:lvl1pPr algn="r" eaLnBrk="1" latinLnBrk="0" hangingPunct="1">
              <a:defRPr kumimoji="0" sz="1100">
                <a:solidFill>
                  <a:schemeClr val="tx2"/>
                </a:solidFill>
                <a:latin typeface="Arial Unicode M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latin typeface="Arial Unicode MS"/>
              </a:defRPr>
            </a:lvl1pPr>
          </a:lstStyle>
          <a:p>
            <a:pPr>
              <a:defRPr/>
            </a:pPr>
            <a:fld id="{EC35641C-67A7-114A-98F7-F11FE16BC06A}" type="slidenum">
              <a:rPr lang="en-CA" smtClean="0"/>
              <a:pPr>
                <a:defRPr/>
              </a:pPr>
              <a:t>‹#›</a:t>
            </a:fld>
            <a:endParaRPr lang="en-CA"/>
          </a:p>
        </p:txBody>
      </p:sp>
    </p:spTree>
  </p:cSld>
  <p:clrMap bg1="dk1" tx1="lt1" bg2="dk2" tx2="lt2" accent1="accent1" accent2="accent2" accent3="accent3" accent4="accent4" accent5="accent5" accent6="accent6" hlink="hlink" folHlink="folHlink"/>
  <p:sldLayoutIdLst>
    <p:sldLayoutId id="2147484907" r:id="rId1"/>
    <p:sldLayoutId id="2147484908" r:id="rId2"/>
    <p:sldLayoutId id="2147484909" r:id="rId3"/>
    <p:sldLayoutId id="2147484910" r:id="rId4"/>
    <p:sldLayoutId id="2147484911" r:id="rId5"/>
    <p:sldLayoutId id="2147484912" r:id="rId6"/>
    <p:sldLayoutId id="2147484913" r:id="rId7"/>
    <p:sldLayoutId id="2147484914" r:id="rId8"/>
    <p:sldLayoutId id="2147484915" r:id="rId9"/>
    <p:sldLayoutId id="2147484916" r:id="rId10"/>
    <p:sldLayoutId id="2147484917" r:id="rId11"/>
  </p:sldLayoutIdLst>
  <p:hf hdr="0" ftr="0" dt="0"/>
  <p:txStyles>
    <p:titleStyle>
      <a:lvl1pPr algn="l" rtl="0" eaLnBrk="1" latinLnBrk="0" hangingPunct="1">
        <a:spcBef>
          <a:spcPct val="0"/>
        </a:spcBef>
        <a:buNone/>
        <a:defRPr kumimoji="0" sz="4000" b="1" kern="1200" spc="-100" baseline="0">
          <a:solidFill>
            <a:schemeClr val="tx2">
              <a:satMod val="200000"/>
            </a:schemeClr>
          </a:solidFill>
          <a:latin typeface="Arial Unicode MS"/>
          <a:ea typeface="+mj-ea"/>
          <a:cs typeface="Arial Unicode M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Arial Unicode MS"/>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Arial Unicode MS"/>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Arial Unicode MS"/>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Arial Unicode MS"/>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Arial Unicode MS"/>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hchan/comp2613/blob/master/egitTutorial.docx" TargetMode="External"/><Relationship Id="rId2" Type="http://schemas.openxmlformats.org/officeDocument/2006/relationships/hyperlink" Target="http://docs.oracle.com/javase/tutorial/java/package/index.html"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Class_(computer_science)" TargetMode="External"/><Relationship Id="rId2" Type="http://schemas.openxmlformats.org/officeDocument/2006/relationships/hyperlink" Target="http://en.wikipedia.org/wiki/Java_(programming_language)" TargetMode="External"/><Relationship Id="rId1" Type="http://schemas.openxmlformats.org/officeDocument/2006/relationships/slideLayout" Target="../slideLayouts/slideLayout2.xml"/><Relationship Id="rId4" Type="http://schemas.openxmlformats.org/officeDocument/2006/relationships/hyperlink" Target="http://en.wikipedia.org/wiki/Namespaces"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docs.oracle.com/javase/7/docs/api/java/lang/String.html" TargetMode="External"/><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hyperlink" Target="http://en.wikipedia.org/wiki/Compile_time"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docs.oracle.com/javase/7/docs/api/java/math/package-summary.html" TargetMode="External"/><Relationship Id="rId2" Type="http://schemas.openxmlformats.org/officeDocument/2006/relationships/hyperlink" Target="http://docs.oracle.com/javase/7/docs/api/java/util/package-summary.html" TargetMode="External"/><Relationship Id="rId1" Type="http://schemas.openxmlformats.org/officeDocument/2006/relationships/slideLayout" Target="../slideLayouts/slideLayout6.xml"/><Relationship Id="rId5" Type="http://schemas.openxmlformats.org/officeDocument/2006/relationships/hyperlink" Target="http://docs.oracle.com/javase/tutorial/java/javaOO/enum.html" TargetMode="External"/><Relationship Id="rId4" Type="http://schemas.openxmlformats.org/officeDocument/2006/relationships/hyperlink" Target="http://docs.oracle.com/javase/tutorial/java/annotation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hyperlink" Target="http://stackoverflow.com/questions/3539139/what-causes-a-new-maven-project-in-eclipse-to-use-java-1-5-instead-of-java-1-6-b" TargetMode="Externa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hyperlink" Target="http://mvnrepository.com/" TargetMode="Externa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hyperlink" Target="http://en.wikipedia.org/wiki/Computer_file" TargetMode="External"/><Relationship Id="rId2" Type="http://schemas.openxmlformats.org/officeDocument/2006/relationships/hyperlink" Target="http://en.wikipedia.org/wiki/File_extension" TargetMode="External"/><Relationship Id="rId1" Type="http://schemas.openxmlformats.org/officeDocument/2006/relationships/slideLayout" Target="../slideLayouts/slideLayout6.xml"/><Relationship Id="rId5" Type="http://schemas.openxmlformats.org/officeDocument/2006/relationships/hyperlink" Target="http://en.wikipedia.org/wiki/Application_software" TargetMode="External"/><Relationship Id="rId4" Type="http://schemas.openxmlformats.org/officeDocument/2006/relationships/hyperlink" Target="http://en.wikipedia.org/wiki/Java_(programming_languag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mvnrepository.com/artifact/commons-configuration/commons-configuration/1.10" TargetMode="Externa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hyperlink" Target="http://mvnrepository.com/artifact/log4j/log4j/1.2.17" TargetMode="Externa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hyperlink" Target="http://download.eclipse.org/windowbuilder/WB/release/R201309271200/4.3/"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en.wikipedia.org/wiki/Java_Persistence_API"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dev.mysql.com/downloads/"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hchan/comp2613" TargetMode="Externa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xfrm>
            <a:off x="8582025" y="6356350"/>
            <a:ext cx="561975" cy="365125"/>
          </a:xfrm>
          <a:noFill/>
          <a:ln>
            <a:miter lim="800000"/>
            <a:headEnd/>
            <a:tailEnd/>
          </a:ln>
        </p:spPr>
        <p:txBody>
          <a:bodyPr wrap="square" numCol="1" anchorCtr="0" compatLnSpc="1">
            <a:prstTxWarp prst="textNoShape">
              <a:avLst/>
            </a:prstTxWarp>
          </a:bodyPr>
          <a:lstStyle/>
          <a:p>
            <a:fld id="{32C6BD68-2CDB-6144-9958-81934D321074}" type="slidenum">
              <a:rPr lang="en-US"/>
              <a:pPr/>
              <a:t>1</a:t>
            </a:fld>
            <a:endParaRPr lang="en-US"/>
          </a:p>
        </p:txBody>
      </p:sp>
      <p:sp>
        <p:nvSpPr>
          <p:cNvPr id="20483" name="Rectangle 2"/>
          <p:cNvSpPr>
            <a:spLocks noGrp="1" noChangeArrowheads="1"/>
          </p:cNvSpPr>
          <p:nvPr>
            <p:ph type="ctrTitle"/>
          </p:nvPr>
        </p:nvSpPr>
        <p:spPr/>
        <p:txBody>
          <a:bodyPr/>
          <a:lstStyle/>
          <a:p>
            <a:r>
              <a:rPr lang="en-CA" sz="3200" dirty="0">
                <a:latin typeface="Arial" pitchFamily="-112" charset="0"/>
              </a:rPr>
              <a:t>COMP </a:t>
            </a:r>
            <a:r>
              <a:rPr lang="en-CA" sz="3200" dirty="0" smtClean="0">
                <a:latin typeface="Arial" pitchFamily="-112" charset="0"/>
              </a:rPr>
              <a:t>2613</a:t>
            </a:r>
            <a:br>
              <a:rPr lang="en-CA" sz="3200" dirty="0" smtClean="0">
                <a:latin typeface="Arial" pitchFamily="-112" charset="0"/>
              </a:rPr>
            </a:br>
            <a:r>
              <a:rPr lang="en-US" sz="2800" dirty="0">
                <a:latin typeface="Arial" pitchFamily="-112" charset="0"/>
              </a:rPr>
              <a:t>Intermediate Java Programming</a:t>
            </a:r>
          </a:p>
        </p:txBody>
      </p:sp>
      <p:sp>
        <p:nvSpPr>
          <p:cNvPr id="20484" name="Rectangle 3"/>
          <p:cNvSpPr>
            <a:spLocks noGrp="1" noChangeArrowheads="1"/>
          </p:cNvSpPr>
          <p:nvPr>
            <p:ph type="subTitle" idx="1"/>
          </p:nvPr>
        </p:nvSpPr>
        <p:spPr/>
        <p:txBody>
          <a:bodyPr>
            <a:normAutofit/>
          </a:bodyPr>
          <a:lstStyle/>
          <a:p>
            <a:pPr>
              <a:buFont typeface="Wingdings" pitchFamily="-112" charset="2"/>
              <a:buNone/>
            </a:pPr>
            <a:r>
              <a:rPr lang="en-CA" sz="2200"/>
              <a:t>Part-time Studies</a:t>
            </a:r>
          </a:p>
          <a:p>
            <a:pPr>
              <a:buFont typeface="Wingdings" pitchFamily="-112" charset="2"/>
              <a:buNone/>
            </a:pPr>
            <a:r>
              <a:rPr lang="en-CA" sz="2200"/>
              <a:t>British Columbia Institute of Technology</a:t>
            </a:r>
            <a:endParaRPr lang="en-US" sz="2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 </a:t>
            </a:r>
            <a:r>
              <a:rPr lang="en-US" dirty="0" err="1" smtClean="0"/>
              <a:t>Git</a:t>
            </a:r>
            <a:r>
              <a:rPr lang="en-US" dirty="0" smtClean="0"/>
              <a:t> Repository</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a:t>
            </a:fld>
            <a:endParaRPr lang="en-CA"/>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7" y="1447800"/>
            <a:ext cx="500062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14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35736"/>
          </a:xfrm>
        </p:spPr>
        <p:txBody>
          <a:bodyPr/>
          <a:lstStyle/>
          <a:p>
            <a:r>
              <a:rPr lang="en-US" dirty="0" smtClean="0"/>
              <a:t>Think of a dummy project name</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a:t>
            </a:fld>
            <a:endParaRPr lang="en-CA"/>
          </a:p>
        </p:txBody>
      </p:sp>
      <p:sp>
        <p:nvSpPr>
          <p:cNvPr id="4" name="TextBox 3"/>
          <p:cNvSpPr txBox="1"/>
          <p:nvPr/>
        </p:nvSpPr>
        <p:spPr>
          <a:xfrm>
            <a:off x="1600200" y="2286000"/>
            <a:ext cx="5612434" cy="1938992"/>
          </a:xfrm>
          <a:prstGeom prst="rect">
            <a:avLst/>
          </a:prstGeom>
          <a:noFill/>
        </p:spPr>
        <p:txBody>
          <a:bodyPr wrap="none" rtlCol="0">
            <a:spAutoFit/>
          </a:bodyPr>
          <a:lstStyle/>
          <a:p>
            <a:pPr marL="342900" indent="-342900">
              <a:buFont typeface="Arial" pitchFamily="34" charset="0"/>
              <a:buChar char="•"/>
            </a:pPr>
            <a:r>
              <a:rPr lang="en-US" dirty="0" smtClean="0"/>
              <a:t>Project name: foo</a:t>
            </a:r>
          </a:p>
          <a:p>
            <a:pPr marL="342900" indent="-342900">
              <a:buFont typeface="Arial" pitchFamily="34" charset="0"/>
              <a:buChar char="•"/>
            </a:pPr>
            <a:r>
              <a:rPr lang="en-US" dirty="0" smtClean="0"/>
              <a:t>Important: </a:t>
            </a:r>
            <a:r>
              <a:rPr lang="en-US" dirty="0" err="1" smtClean="0"/>
              <a:t>Git</a:t>
            </a:r>
            <a:r>
              <a:rPr lang="en-US" dirty="0" smtClean="0"/>
              <a:t> parent directory should</a:t>
            </a:r>
          </a:p>
          <a:p>
            <a:pPr marL="342900" indent="-342900">
              <a:buFont typeface="Arial" pitchFamily="34" charset="0"/>
              <a:buChar char="•"/>
            </a:pPr>
            <a:r>
              <a:rPr lang="en-US" dirty="0" smtClean="0"/>
              <a:t>Be your workspace i.e. c:\workspace</a:t>
            </a:r>
          </a:p>
          <a:p>
            <a:pPr marL="342900" indent="-342900">
              <a:buFont typeface="Arial" pitchFamily="34" charset="0"/>
              <a:buChar char="•"/>
            </a:pPr>
            <a:r>
              <a:rPr lang="en-US" dirty="0" smtClean="0"/>
              <a:t>Enter your </a:t>
            </a:r>
            <a:r>
              <a:rPr lang="en-US" dirty="0" err="1" smtClean="0"/>
              <a:t>projectname</a:t>
            </a:r>
            <a:endParaRPr lang="en-US" dirty="0" smtClean="0"/>
          </a:p>
          <a:p>
            <a:pPr marL="342900" indent="-342900">
              <a:buFont typeface="Arial" pitchFamily="34" charset="0"/>
              <a:buChar char="•"/>
            </a:pPr>
            <a:r>
              <a:rPr lang="en-US" dirty="0" smtClean="0"/>
              <a:t>Finish</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669" y="3928192"/>
            <a:ext cx="3039930" cy="2895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7820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Java Project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12</a:t>
            </a:fld>
            <a:endParaRPr lang="en-CA"/>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799" y="1823186"/>
            <a:ext cx="3733801" cy="501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721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13</a:t>
            </a:fld>
            <a:endParaRPr lang="en-CA"/>
          </a:p>
        </p:txBody>
      </p:sp>
      <p:sp>
        <p:nvSpPr>
          <p:cNvPr id="4" name="TextBox 3"/>
          <p:cNvSpPr txBox="1"/>
          <p:nvPr/>
        </p:nvSpPr>
        <p:spPr>
          <a:xfrm>
            <a:off x="1066800" y="2133600"/>
            <a:ext cx="5715000" cy="369332"/>
          </a:xfrm>
          <a:prstGeom prst="rect">
            <a:avLst/>
          </a:prstGeom>
          <a:noFill/>
        </p:spPr>
        <p:txBody>
          <a:bodyPr wrap="square" rtlCol="0">
            <a:spAutoFit/>
          </a:bodyPr>
          <a:lstStyle/>
          <a:p>
            <a:r>
              <a:rPr lang="en-US" sz="1800" dirty="0" smtClean="0"/>
              <a:t>New Class </a:t>
            </a:r>
            <a:r>
              <a:rPr lang="en-US" sz="1800" dirty="0" err="1" smtClean="0"/>
              <a:t>HelloWorld</a:t>
            </a:r>
            <a:endParaRPr lang="en-US" sz="1800" dirty="0"/>
          </a:p>
        </p:txBody>
      </p:sp>
    </p:spTree>
    <p:extLst>
      <p:ext uri="{BB962C8B-B14F-4D97-AF65-F5344CB8AC3E}">
        <p14:creationId xmlns:p14="http://schemas.microsoft.com/office/powerpoint/2010/main" val="2721134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 visit github.com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14</a:t>
            </a:fld>
            <a:endParaRPr lang="en-CA"/>
          </a:p>
        </p:txBody>
      </p:sp>
      <p:sp>
        <p:nvSpPr>
          <p:cNvPr id="4" name="TextBox 3"/>
          <p:cNvSpPr txBox="1"/>
          <p:nvPr/>
        </p:nvSpPr>
        <p:spPr>
          <a:xfrm>
            <a:off x="1676400" y="2362200"/>
            <a:ext cx="5121723" cy="1200329"/>
          </a:xfrm>
          <a:prstGeom prst="rect">
            <a:avLst/>
          </a:prstGeom>
          <a:noFill/>
        </p:spPr>
        <p:txBody>
          <a:bodyPr wrap="none" rtlCol="0">
            <a:spAutoFit/>
          </a:bodyPr>
          <a:lstStyle/>
          <a:p>
            <a:pPr marL="342900" indent="-342900">
              <a:buFont typeface="Arial" pitchFamily="34" charset="0"/>
              <a:buChar char="•"/>
            </a:pPr>
            <a:r>
              <a:rPr lang="en-US" dirty="0" smtClean="0"/>
              <a:t>Create an account</a:t>
            </a:r>
          </a:p>
          <a:p>
            <a:pPr marL="342900" indent="-342900">
              <a:buFont typeface="Arial" pitchFamily="34" charset="0"/>
              <a:buChar char="•"/>
            </a:pPr>
            <a:r>
              <a:rPr lang="en-US" dirty="0" smtClean="0"/>
              <a:t>Create a repository called foo</a:t>
            </a:r>
          </a:p>
          <a:p>
            <a:pPr marL="342900" indent="-342900">
              <a:buFont typeface="Arial" pitchFamily="34" charset="0"/>
              <a:buChar char="•"/>
            </a:pPr>
            <a:r>
              <a:rPr lang="en-US" dirty="0" smtClean="0"/>
              <a:t>Copy and paste the .</a:t>
            </a:r>
            <a:r>
              <a:rPr lang="en-US" dirty="0" err="1" smtClean="0"/>
              <a:t>git</a:t>
            </a:r>
            <a:r>
              <a:rPr lang="en-US" dirty="0" smtClean="0"/>
              <a:t> URL to …</a:t>
            </a:r>
            <a:endParaRPr lang="en-US" dirty="0"/>
          </a:p>
        </p:txBody>
      </p:sp>
    </p:spTree>
    <p:extLst>
      <p:ext uri="{BB962C8B-B14F-4D97-AF65-F5344CB8AC3E}">
        <p14:creationId xmlns:p14="http://schemas.microsoft.com/office/powerpoint/2010/main" val="3516667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and Push your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15</a:t>
            </a:fld>
            <a:endParaRPr lang="en-CA"/>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1453972"/>
            <a:ext cx="5038725" cy="5023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484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16</a:t>
            </a:fld>
            <a:endParaRPr lang="en-CA"/>
          </a:p>
        </p:txBody>
      </p:sp>
      <p:sp>
        <p:nvSpPr>
          <p:cNvPr id="5" name="TextBox 4"/>
          <p:cNvSpPr txBox="1"/>
          <p:nvPr/>
        </p:nvSpPr>
        <p:spPr>
          <a:xfrm>
            <a:off x="762001" y="1981200"/>
            <a:ext cx="7239000" cy="4524315"/>
          </a:xfrm>
          <a:prstGeom prst="rect">
            <a:avLst/>
          </a:prstGeom>
          <a:noFill/>
        </p:spPr>
        <p:txBody>
          <a:bodyPr wrap="square" rtlCol="0">
            <a:spAutoFit/>
          </a:bodyPr>
          <a:lstStyle/>
          <a:p>
            <a:pPr marL="342900" indent="-342900">
              <a:buFont typeface="Arial" pitchFamily="34" charset="0"/>
              <a:buChar char="•"/>
            </a:pPr>
            <a:r>
              <a:rPr lang="en-US" dirty="0" smtClean="0"/>
              <a:t>Assignment#1</a:t>
            </a:r>
          </a:p>
          <a:p>
            <a:pPr marL="342900" indent="-342900">
              <a:buFont typeface="Arial" pitchFamily="34" charset="0"/>
              <a:buChar char="•"/>
            </a:pPr>
            <a:r>
              <a:rPr lang="en-US" dirty="0" smtClean="0"/>
              <a:t>Import</a:t>
            </a:r>
          </a:p>
          <a:p>
            <a:pPr marL="342900" indent="-342900">
              <a:buFont typeface="Arial" pitchFamily="34" charset="0"/>
              <a:buChar char="•"/>
            </a:pPr>
            <a:r>
              <a:rPr lang="en-US" dirty="0" smtClean="0">
                <a:hlinkClick r:id="rId2"/>
              </a:rPr>
              <a:t>https</a:t>
            </a:r>
            <a:r>
              <a:rPr lang="en-US" dirty="0">
                <a:hlinkClick r:id="rId2"/>
              </a:rPr>
              <a:t>://</a:t>
            </a:r>
            <a:r>
              <a:rPr lang="en-US" dirty="0" smtClean="0">
                <a:hlinkClick r:id="rId2"/>
              </a:rPr>
              <a:t>github.com/hchan/comp2613</a:t>
            </a:r>
          </a:p>
          <a:p>
            <a:r>
              <a:rPr lang="en-US" dirty="0" smtClean="0">
                <a:hlinkClick r:id="rId2"/>
              </a:rPr>
              <a:t>Errors with import – don’t worry too much – Day 2 ;)</a:t>
            </a:r>
          </a:p>
          <a:p>
            <a:pPr marL="342900" indent="-342900">
              <a:buFont typeface="Arial" pitchFamily="34" charset="0"/>
              <a:buChar char="•"/>
            </a:pPr>
            <a:r>
              <a:rPr lang="en-US" dirty="0"/>
              <a:t>Read </a:t>
            </a:r>
            <a:r>
              <a:rPr lang="en-US" dirty="0">
                <a:hlinkClick r:id="rId3"/>
              </a:rPr>
              <a:t>https://</a:t>
            </a:r>
            <a:r>
              <a:rPr lang="en-US" dirty="0" smtClean="0">
                <a:hlinkClick r:id="rId3"/>
              </a:rPr>
              <a:t>github.com/hchan/comp2613/blob/master/egitTutorial.docx</a:t>
            </a:r>
            <a:endParaRPr lang="en-US" dirty="0" smtClean="0"/>
          </a:p>
          <a:p>
            <a:pPr marL="342900" indent="-342900">
              <a:buFont typeface="Arial" pitchFamily="34" charset="0"/>
              <a:buChar char="•"/>
            </a:pPr>
            <a:r>
              <a:rPr lang="en-US" dirty="0" smtClean="0"/>
              <a:t>Do Assignment#1</a:t>
            </a:r>
          </a:p>
          <a:p>
            <a:pPr marL="342900" indent="-342900">
              <a:buFont typeface="Arial" pitchFamily="34" charset="0"/>
              <a:buChar char="•"/>
            </a:pPr>
            <a:r>
              <a:rPr lang="en-US" dirty="0" smtClean="0"/>
              <a:t>Read the doc, from your Imported Workspace;)</a:t>
            </a:r>
          </a:p>
          <a:p>
            <a:pPr marL="342900" indent="-342900">
              <a:buFont typeface="Arial" pitchFamily="34" charset="0"/>
              <a:buChar char="•"/>
            </a:pPr>
            <a:r>
              <a:rPr lang="en-US" dirty="0" smtClean="0"/>
              <a:t>Play around with committing files</a:t>
            </a:r>
          </a:p>
          <a:p>
            <a:pPr marL="342900" indent="-342900">
              <a:buFont typeface="Arial" pitchFamily="34" charset="0"/>
              <a:buChar char="•"/>
            </a:pPr>
            <a:r>
              <a:rPr lang="en-US" dirty="0" smtClean="0"/>
              <a:t>Kill your Eclipse project and reimport it</a:t>
            </a:r>
          </a:p>
          <a:p>
            <a:pPr marL="342900" indent="-342900">
              <a:buFont typeface="Arial" pitchFamily="34" charset="0"/>
              <a:buChar char="•"/>
            </a:pPr>
            <a:endParaRPr lang="en-US" dirty="0" smtClean="0">
              <a:hlinkClick r:id="rId2"/>
            </a:endParaRPr>
          </a:p>
        </p:txBody>
      </p:sp>
    </p:spTree>
    <p:extLst>
      <p:ext uri="{BB962C8B-B14F-4D97-AF65-F5344CB8AC3E}">
        <p14:creationId xmlns:p14="http://schemas.microsoft.com/office/powerpoint/2010/main" val="1067737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Packages</a:t>
            </a:r>
            <a:endParaRPr lang="en-US" dirty="0"/>
          </a:p>
        </p:txBody>
      </p:sp>
      <p:sp>
        <p:nvSpPr>
          <p:cNvPr id="3" name="Content Placeholder 2"/>
          <p:cNvSpPr>
            <a:spLocks noGrp="1"/>
          </p:cNvSpPr>
          <p:nvPr>
            <p:ph idx="1"/>
          </p:nvPr>
        </p:nvSpPr>
        <p:spPr/>
        <p:txBody>
          <a:bodyPr/>
          <a:lstStyle/>
          <a:p>
            <a:r>
              <a:rPr lang="en-US" dirty="0"/>
              <a:t>A </a:t>
            </a:r>
            <a:r>
              <a:rPr lang="en-US" b="1" dirty="0"/>
              <a:t>Java package</a:t>
            </a:r>
            <a:r>
              <a:rPr lang="en-US" dirty="0"/>
              <a:t> is a mechanism for organizing </a:t>
            </a:r>
            <a:r>
              <a:rPr lang="en-US" dirty="0">
                <a:hlinkClick r:id="rId2" tooltip="Java (programming language)"/>
              </a:rPr>
              <a:t>Java</a:t>
            </a:r>
            <a:r>
              <a:rPr lang="en-US" dirty="0"/>
              <a:t> </a:t>
            </a:r>
            <a:r>
              <a:rPr lang="en-US" dirty="0">
                <a:hlinkClick r:id="rId3" tooltip="Class (computer science)"/>
              </a:rPr>
              <a:t>classes</a:t>
            </a:r>
            <a:r>
              <a:rPr lang="en-US" dirty="0"/>
              <a:t> into </a:t>
            </a:r>
            <a:r>
              <a:rPr lang="en-US" dirty="0" smtClean="0">
                <a:hlinkClick r:id="rId4" tooltip="Namespaces"/>
              </a:rPr>
              <a:t>namespaces</a:t>
            </a:r>
            <a:endParaRPr lang="en-US" dirty="0" smtClean="0"/>
          </a:p>
          <a:p>
            <a:r>
              <a:rPr lang="en-US" dirty="0" smtClean="0"/>
              <a:t>For your project, please use the package name: ca.bcit.comp2613.&lt;your project name in lowercase&gt;</a:t>
            </a:r>
          </a:p>
          <a:p>
            <a:r>
              <a:rPr lang="en-US" dirty="0" smtClean="0"/>
              <a:t>Package names in convention are lowercase</a:t>
            </a:r>
          </a:p>
          <a:p>
            <a:r>
              <a:rPr lang="en-US" dirty="0"/>
              <a:t>Naming conventions: http://java.about.com/od/javasyntax/a/nameconventions.htm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17</a:t>
            </a:fld>
            <a:endParaRPr lang="en-US"/>
          </a:p>
        </p:txBody>
      </p:sp>
    </p:spTree>
    <p:extLst>
      <p:ext uri="{BB962C8B-B14F-4D97-AF65-F5344CB8AC3E}">
        <p14:creationId xmlns:p14="http://schemas.microsoft.com/office/powerpoint/2010/main" val="2813636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a:t>
            </a:r>
            <a:r>
              <a:rPr lang="en-US" dirty="0" err="1" smtClean="0"/>
              <a:t>java.lang</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18</a:t>
            </a:fld>
            <a:endParaRPr lang="en-CA"/>
          </a:p>
        </p:txBody>
      </p:sp>
      <p:sp>
        <p:nvSpPr>
          <p:cNvPr id="5" name="TextBox 4"/>
          <p:cNvSpPr txBox="1"/>
          <p:nvPr/>
        </p:nvSpPr>
        <p:spPr>
          <a:xfrm>
            <a:off x="609600" y="2133600"/>
            <a:ext cx="8077200" cy="3416320"/>
          </a:xfrm>
          <a:prstGeom prst="rect">
            <a:avLst/>
          </a:prstGeom>
          <a:noFill/>
        </p:spPr>
        <p:txBody>
          <a:bodyPr wrap="square" rtlCol="0">
            <a:spAutoFit/>
          </a:bodyPr>
          <a:lstStyle/>
          <a:p>
            <a:pPr marL="342900" indent="-342900">
              <a:buFont typeface="Arial" pitchFamily="34" charset="0"/>
              <a:buChar char="•"/>
            </a:pPr>
            <a:r>
              <a:rPr lang="en-US" dirty="0">
                <a:hlinkClick r:id="rId2"/>
              </a:rPr>
              <a:t>http://</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smtClean="0"/>
              <a:t>Object</a:t>
            </a:r>
          </a:p>
          <a:p>
            <a:pPr marL="342900" indent="-342900">
              <a:buFont typeface="Arial" pitchFamily="34" charset="0"/>
              <a:buChar char="•"/>
            </a:pPr>
            <a:r>
              <a:rPr lang="en-US" dirty="0" smtClean="0"/>
              <a:t>String</a:t>
            </a:r>
          </a:p>
          <a:p>
            <a:pPr marL="342900" indent="-342900">
              <a:buFont typeface="Arial" pitchFamily="34" charset="0"/>
              <a:buChar char="•"/>
            </a:pPr>
            <a:r>
              <a:rPr lang="en-US" dirty="0" err="1" smtClean="0"/>
              <a:t>StringBuffer</a:t>
            </a:r>
            <a:r>
              <a:rPr lang="en-US" dirty="0" smtClean="0"/>
              <a:t>/</a:t>
            </a:r>
            <a:r>
              <a:rPr lang="en-US" dirty="0" err="1" smtClean="0"/>
              <a:t>StringBuilder</a:t>
            </a:r>
            <a:endParaRPr lang="en-US" dirty="0" smtClean="0"/>
          </a:p>
          <a:p>
            <a:pPr marL="342900" indent="-342900">
              <a:buFont typeface="Arial" pitchFamily="34" charset="0"/>
              <a:buChar char="•"/>
            </a:pPr>
            <a:r>
              <a:rPr lang="en-US" dirty="0" smtClean="0"/>
              <a:t>Strings are immutable which means they can’t change,</a:t>
            </a:r>
          </a:p>
          <a:p>
            <a:pPr marL="342900" indent="-342900">
              <a:buFont typeface="Arial" pitchFamily="34" charset="0"/>
              <a:buChar char="•"/>
            </a:pPr>
            <a:r>
              <a:rPr lang="en-US" dirty="0" smtClean="0"/>
              <a:t>But </a:t>
            </a:r>
            <a:r>
              <a:rPr lang="en-US" dirty="0" err="1" smtClean="0"/>
              <a:t>StringBuilder’s</a:t>
            </a:r>
            <a:r>
              <a:rPr lang="en-US" dirty="0" smtClean="0"/>
              <a:t> are.  Really not that important in this day and age anymore.  Bottleneck is in String creation.</a:t>
            </a:r>
          </a:p>
          <a:p>
            <a:pPr marL="342900" indent="-342900">
              <a:buFont typeface="Arial" pitchFamily="34" charset="0"/>
              <a:buChar char="•"/>
            </a:pPr>
            <a:r>
              <a:rPr lang="en-US" dirty="0" smtClean="0"/>
              <a:t>See </a:t>
            </a:r>
            <a:r>
              <a:rPr lang="en-US" dirty="0" err="1" smtClean="0"/>
              <a:t>StringDemo</a:t>
            </a:r>
            <a:endParaRPr lang="en-US" dirty="0" smtClean="0"/>
          </a:p>
        </p:txBody>
      </p:sp>
    </p:spTree>
    <p:extLst>
      <p:ext uri="{BB962C8B-B14F-4D97-AF65-F5344CB8AC3E}">
        <p14:creationId xmlns:p14="http://schemas.microsoft.com/office/powerpoint/2010/main" val="3228750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19</a:t>
            </a:fld>
            <a:endParaRPr lang="en-CA"/>
          </a:p>
        </p:txBody>
      </p:sp>
      <p:sp>
        <p:nvSpPr>
          <p:cNvPr id="4" name="TextBox 3"/>
          <p:cNvSpPr txBox="1"/>
          <p:nvPr/>
        </p:nvSpPr>
        <p:spPr>
          <a:xfrm>
            <a:off x="838200" y="1981200"/>
            <a:ext cx="5400068" cy="1569660"/>
          </a:xfrm>
          <a:prstGeom prst="rect">
            <a:avLst/>
          </a:prstGeom>
          <a:noFill/>
        </p:spPr>
        <p:txBody>
          <a:bodyPr wrap="none" rtlCol="0">
            <a:spAutoFit/>
          </a:bodyPr>
          <a:lstStyle/>
          <a:p>
            <a:pPr marL="342900" indent="-342900">
              <a:buFont typeface="Arial" pitchFamily="34" charset="0"/>
              <a:buChar char="•"/>
            </a:pPr>
            <a:r>
              <a:rPr lang="en-US" dirty="0" smtClean="0"/>
              <a:t>Add breakpoints, view variables</a:t>
            </a:r>
          </a:p>
          <a:p>
            <a:pPr marL="342900" indent="-342900">
              <a:buFont typeface="Arial" pitchFamily="34" charset="0"/>
              <a:buChar char="•"/>
            </a:pPr>
            <a:r>
              <a:rPr lang="en-US" dirty="0" smtClean="0"/>
              <a:t>Welcome to Eclipse shortcuts - “F3”</a:t>
            </a:r>
          </a:p>
          <a:p>
            <a:pPr marL="342900" indent="-342900">
              <a:buFont typeface="Arial" pitchFamily="34" charset="0"/>
              <a:buChar char="•"/>
            </a:pPr>
            <a:r>
              <a:rPr lang="en-US" dirty="0" smtClean="0"/>
              <a:t>String == String </a:t>
            </a:r>
            <a:r>
              <a:rPr lang="en-US" dirty="0" err="1" smtClean="0"/>
              <a:t>vs</a:t>
            </a:r>
            <a:r>
              <a:rPr lang="en-US" dirty="0" smtClean="0"/>
              <a:t> </a:t>
            </a:r>
            <a:r>
              <a:rPr lang="en-US" dirty="0" err="1" smtClean="0"/>
              <a:t>String.equals</a:t>
            </a:r>
            <a:endParaRPr lang="en-US" dirty="0" smtClean="0"/>
          </a:p>
          <a:p>
            <a:pPr marL="342900" indent="-342900">
              <a:buFont typeface="Arial" pitchFamily="34" charset="0"/>
              <a:buChar char="•"/>
            </a:pPr>
            <a:r>
              <a:rPr lang="en-US" dirty="0" smtClean="0"/>
              <a:t>See </a:t>
            </a:r>
            <a:r>
              <a:rPr lang="en-US" dirty="0" err="1" smtClean="0"/>
              <a:t>DebuggingDemo</a:t>
            </a:r>
            <a:endParaRPr lang="en-US" dirty="0"/>
          </a:p>
        </p:txBody>
      </p:sp>
    </p:spTree>
    <p:extLst>
      <p:ext uri="{BB962C8B-B14F-4D97-AF65-F5344CB8AC3E}">
        <p14:creationId xmlns:p14="http://schemas.microsoft.com/office/powerpoint/2010/main" val="1393986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82025" y="6356350"/>
            <a:ext cx="561975" cy="365125"/>
          </a:xfrm>
        </p:spPr>
        <p:txBody>
          <a:bodyPr/>
          <a:lstStyle/>
          <a:p>
            <a:pPr>
              <a:defRPr/>
            </a:pPr>
            <a:fld id="{8B8B984A-5AFF-7643-AE60-6D8D11294076}" type="slidenum">
              <a:rPr lang="en-US" smtClean="0"/>
              <a:pPr>
                <a:defRPr/>
              </a:pPr>
              <a:t>2</a:t>
            </a:fld>
            <a:endParaRPr lang="en-US"/>
          </a:p>
        </p:txBody>
      </p:sp>
      <p:sp>
        <p:nvSpPr>
          <p:cNvPr id="5" name="Title 4"/>
          <p:cNvSpPr>
            <a:spLocks noGrp="1"/>
          </p:cNvSpPr>
          <p:nvPr>
            <p:ph type="ctrTitle"/>
          </p:nvPr>
        </p:nvSpPr>
        <p:spPr/>
        <p:txBody>
          <a:bodyPr/>
          <a:lstStyle/>
          <a:p>
            <a:r>
              <a:rPr lang="en-CA" dirty="0" smtClean="0"/>
              <a:t>Introduction</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model objects + Searching</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A model object represents the data tier</a:t>
            </a:r>
          </a:p>
          <a:p>
            <a:r>
              <a:rPr lang="en-US" dirty="0" smtClean="0"/>
              <a:t>Almost no logic in it but, some developers like to add override the </a:t>
            </a:r>
            <a:r>
              <a:rPr lang="en-US" dirty="0" err="1" smtClean="0"/>
              <a:t>toString</a:t>
            </a:r>
            <a:r>
              <a:rPr lang="en-US" dirty="0" smtClean="0"/>
              <a:t> method for a tad bit of presentation logic</a:t>
            </a:r>
          </a:p>
          <a:p>
            <a:r>
              <a:rPr lang="en-US" dirty="0" err="1" smtClean="0"/>
              <a:t>ArrayList</a:t>
            </a:r>
            <a:r>
              <a:rPr lang="en-US" dirty="0" smtClean="0"/>
              <a:t> are good choices to store many objects.</a:t>
            </a:r>
          </a:p>
          <a:p>
            <a:r>
              <a:rPr lang="en-US" dirty="0" smtClean="0"/>
              <a:t>Searching is simply done through iterating through the </a:t>
            </a:r>
            <a:r>
              <a:rPr lang="en-US" dirty="0" err="1" smtClean="0"/>
              <a:t>ArrayList</a:t>
            </a:r>
            <a:endParaRPr lang="en-US" dirty="0" smtClean="0"/>
          </a:p>
          <a:p>
            <a:r>
              <a:rPr lang="en-US" dirty="0" smtClean="0"/>
              <a:t>See </a:t>
            </a:r>
            <a:r>
              <a:rPr lang="en-US" dirty="0" err="1" smtClean="0"/>
              <a:t>TeacherDemo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20</a:t>
            </a:fld>
            <a:endParaRPr lang="en-US"/>
          </a:p>
        </p:txBody>
      </p:sp>
    </p:spTree>
    <p:extLst>
      <p:ext uri="{BB962C8B-B14F-4D97-AF65-F5344CB8AC3E}">
        <p14:creationId xmlns:p14="http://schemas.microsoft.com/office/powerpoint/2010/main" val="3127656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Content Placeholder 2"/>
          <p:cNvSpPr>
            <a:spLocks noGrp="1"/>
          </p:cNvSpPr>
          <p:nvPr>
            <p:ph idx="1"/>
          </p:nvPr>
        </p:nvSpPr>
        <p:spPr/>
        <p:txBody>
          <a:bodyPr>
            <a:normAutofit fontScale="77500" lnSpcReduction="20000"/>
          </a:bodyPr>
          <a:lstStyle/>
          <a:p>
            <a:pPr marL="342900">
              <a:buFont typeface="Arial" pitchFamily="34" charset="0"/>
              <a:buChar char="•"/>
            </a:pPr>
            <a:r>
              <a:rPr lang="en-US" dirty="0"/>
              <a:t>What are they?</a:t>
            </a:r>
          </a:p>
          <a:p>
            <a:pPr marL="342900">
              <a:buFont typeface="Arial" pitchFamily="34" charset="0"/>
              <a:buChar char="•"/>
            </a:pPr>
            <a:r>
              <a:rPr lang="en-US" dirty="0"/>
              <a:t>Java Archives – libraries.  I think </a:t>
            </a:r>
            <a:r>
              <a:rPr lang="en-US" dirty="0" smtClean="0"/>
              <a:t>Sun borrowed the idea </a:t>
            </a:r>
            <a:r>
              <a:rPr lang="en-US" dirty="0"/>
              <a:t>of “</a:t>
            </a:r>
            <a:r>
              <a:rPr lang="en-US" dirty="0" err="1"/>
              <a:t>unix</a:t>
            </a:r>
            <a:r>
              <a:rPr lang="en-US" dirty="0"/>
              <a:t> tar</a:t>
            </a:r>
            <a:r>
              <a:rPr lang="en-US" dirty="0" smtClean="0"/>
              <a:t>” and applied it to jar</a:t>
            </a:r>
          </a:p>
          <a:p>
            <a:pPr marL="342900">
              <a:buFont typeface="Arial" pitchFamily="34" charset="0"/>
              <a:buChar char="•"/>
            </a:pPr>
            <a:r>
              <a:rPr lang="en-US" dirty="0" smtClean="0"/>
              <a:t>Did we use any right now?  Sure -&gt; rt.jar</a:t>
            </a:r>
          </a:p>
          <a:p>
            <a:pPr marL="342900">
              <a:buFont typeface="Arial" pitchFamily="34" charset="0"/>
              <a:buChar char="•"/>
            </a:pPr>
            <a:r>
              <a:rPr lang="en-US" dirty="0" err="1" smtClean="0"/>
              <a:t>Kinda</a:t>
            </a:r>
            <a:r>
              <a:rPr lang="en-US" dirty="0" smtClean="0"/>
              <a:t> hard to avoid using “Core Java classes”</a:t>
            </a:r>
          </a:p>
          <a:p>
            <a:pPr marL="342900">
              <a:buFont typeface="Arial" pitchFamily="34" charset="0"/>
              <a:buChar char="•"/>
            </a:pPr>
            <a:r>
              <a:rPr lang="en-US" dirty="0" smtClean="0"/>
              <a:t>But there are times when the “String” class or another Core Java Class just isn’t flexible enough to do what you want.  What do you do then?  Download a library (set of Jars).  More on this later in a later lecture.  Pronounced as Maven.  Oh if used Perl before (its similar to CPAN), or PECL/PEAR (if you’re a Python user), or </a:t>
            </a:r>
            <a:r>
              <a:rPr lang="en-US" dirty="0" err="1" smtClean="0"/>
              <a:t>RubyGems</a:t>
            </a:r>
            <a:r>
              <a:rPr lang="en-US" dirty="0" smtClean="0"/>
              <a:t> (for Ruby users).  If you come from a C/C++/C# background … (err… um, </a:t>
            </a:r>
            <a:r>
              <a:rPr lang="en-US" dirty="0" err="1" smtClean="0"/>
              <a:t>Makefile</a:t>
            </a:r>
            <a:r>
              <a:rPr lang="en-US" dirty="0" smtClean="0"/>
              <a:t> + </a:t>
            </a:r>
            <a:r>
              <a:rPr lang="en-US" dirty="0" err="1" smtClean="0"/>
              <a:t>wget</a:t>
            </a:r>
            <a:r>
              <a:rPr lang="en-US" dirty="0" smtClean="0"/>
              <a:t> – okay bad joke)</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21</a:t>
            </a:fld>
            <a:endParaRPr lang="en-US"/>
          </a:p>
        </p:txBody>
      </p:sp>
    </p:spTree>
    <p:extLst>
      <p:ext uri="{BB962C8B-B14F-4D97-AF65-F5344CB8AC3E}">
        <p14:creationId xmlns:p14="http://schemas.microsoft.com/office/powerpoint/2010/main" val="1154269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Exporting Jars + Command Line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Eventually one day, you’ll want to export your project outside of eclipse.  Your final export, will most likely be a </a:t>
            </a:r>
            <a:r>
              <a:rPr lang="en-US" dirty="0" err="1" smtClean="0"/>
              <a:t>Jarfile</a:t>
            </a:r>
            <a:r>
              <a:rPr lang="en-US" dirty="0" smtClean="0"/>
              <a:t> (or </a:t>
            </a:r>
            <a:r>
              <a:rPr lang="en-US" dirty="0" err="1" smtClean="0"/>
              <a:t>warfile</a:t>
            </a:r>
            <a:r>
              <a:rPr lang="en-US" dirty="0" smtClean="0"/>
              <a:t>, or </a:t>
            </a:r>
            <a:r>
              <a:rPr lang="en-US" dirty="0" err="1" smtClean="0"/>
              <a:t>earfile</a:t>
            </a:r>
            <a:r>
              <a:rPr lang="en-US" dirty="0" smtClean="0"/>
              <a:t> – outside the scope of this class)</a:t>
            </a:r>
          </a:p>
          <a:p>
            <a:r>
              <a:rPr lang="en-US" dirty="0" smtClean="0"/>
              <a:t>A few ways to do this.  One is via your IDE … Export-&gt;Java-&gt;Runnable Jar (demo)</a:t>
            </a:r>
          </a:p>
          <a:p>
            <a:r>
              <a:rPr lang="en-US" dirty="0" smtClean="0"/>
              <a:t>But, to be honest, the de facto way is with Maven (more on this in a later lecture)</a:t>
            </a:r>
          </a:p>
          <a:p>
            <a:r>
              <a:rPr lang="en-US" dirty="0" smtClean="0"/>
              <a:t>Demo (just a note, at a first glance, Eclipse’s Export function looks pretty easy … but as your project grows in complexity and dependency, Maven is the way to do it)</a:t>
            </a:r>
          </a:p>
          <a:p>
            <a:r>
              <a:rPr lang="en-US" dirty="0" smtClean="0"/>
              <a:t>BTW, in this class, whether it be assignments, midterm, final or final project, I NEVER, EVER, EVER want you to send me a .zip, .jar file to me via email or </a:t>
            </a:r>
            <a:r>
              <a:rPr lang="en-US" dirty="0" err="1" smtClean="0"/>
              <a:t>dropbox</a:t>
            </a:r>
            <a:r>
              <a:rPr lang="en-US" dirty="0" smtClean="0"/>
              <a:t>.  That’s just so last decade … ;)</a:t>
            </a:r>
          </a:p>
          <a:p>
            <a:r>
              <a:rPr lang="en-US" dirty="0" smtClean="0"/>
              <a:t>Hint … how / where do you think you will submit your final exam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22</a:t>
            </a:fld>
            <a:endParaRPr lang="en-US"/>
          </a:p>
        </p:txBody>
      </p:sp>
    </p:spTree>
    <p:extLst>
      <p:ext uri="{BB962C8B-B14F-4D97-AF65-F5344CB8AC3E}">
        <p14:creationId xmlns:p14="http://schemas.microsoft.com/office/powerpoint/2010/main" val="3883821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a:t>
            </a:r>
            <a:r>
              <a:rPr lang="en-US" dirty="0" err="1" smtClean="0"/>
              <a:t>Egit</a:t>
            </a:r>
            <a:r>
              <a:rPr lang="en-US" dirty="0" smtClean="0"/>
              <a:t> (Eclipse </a:t>
            </a:r>
            <a:r>
              <a:rPr lang="en-US" dirty="0" err="1" smtClean="0"/>
              <a:t>Git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Day1, we create a </a:t>
            </a:r>
            <a:r>
              <a:rPr lang="en-US" dirty="0" err="1" smtClean="0"/>
              <a:t>Git</a:t>
            </a:r>
            <a:r>
              <a:rPr lang="en-US" dirty="0" smtClean="0"/>
              <a:t> repository first and then created a Java project</a:t>
            </a:r>
          </a:p>
          <a:p>
            <a:r>
              <a:rPr lang="en-US" dirty="0" smtClean="0"/>
              <a:t>You can do it in reverse order too (java project first and then </a:t>
            </a:r>
            <a:r>
              <a:rPr lang="en-US" dirty="0" err="1" smtClean="0"/>
              <a:t>git</a:t>
            </a:r>
            <a:r>
              <a:rPr lang="en-US" dirty="0" smtClean="0"/>
              <a:t> </a:t>
            </a:r>
            <a:r>
              <a:rPr lang="en-US" dirty="0" err="1" smtClean="0"/>
              <a:t>repostiory</a:t>
            </a:r>
            <a:r>
              <a:rPr lang="en-US" dirty="0" smtClean="0"/>
              <a:t>)</a:t>
            </a:r>
          </a:p>
          <a:p>
            <a:pPr marL="912114" lvl="1" indent="-514350">
              <a:buFont typeface="+mj-lt"/>
              <a:buAutoNum type="arabicPeriod"/>
            </a:pPr>
            <a:r>
              <a:rPr lang="en-US" dirty="0" smtClean="0"/>
              <a:t>Create Java Project with project name </a:t>
            </a:r>
            <a:r>
              <a:rPr lang="en-US" dirty="0" err="1" smtClean="0"/>
              <a:t>zzz</a:t>
            </a:r>
            <a:endParaRPr lang="en-US" dirty="0" smtClean="0"/>
          </a:p>
          <a:p>
            <a:pPr marL="912114" lvl="1" indent="-514350">
              <a:buFont typeface="+mj-lt"/>
              <a:buAutoNum type="arabicPeriod"/>
            </a:pPr>
            <a:r>
              <a:rPr lang="en-US" dirty="0" smtClean="0"/>
              <a:t>Team-&gt;Share Project-&gt;</a:t>
            </a:r>
            <a:r>
              <a:rPr lang="en-US" dirty="0" err="1" smtClean="0"/>
              <a:t>Git</a:t>
            </a:r>
            <a:endParaRPr lang="en-US" dirty="0" smtClean="0"/>
          </a:p>
          <a:p>
            <a:pPr marL="912114" lvl="1" indent="-514350">
              <a:buFont typeface="+mj-lt"/>
              <a:buAutoNum type="arabicPeriod"/>
            </a:pPr>
            <a:r>
              <a:rPr lang="en-US" dirty="0" smtClean="0"/>
              <a:t>(there is one big gotcha with this … double directory names)</a:t>
            </a:r>
          </a:p>
          <a:p>
            <a:pPr marL="912114" lvl="1" indent="-514350">
              <a:buFont typeface="+mj-lt"/>
              <a:buAutoNum type="arabicPeriod"/>
            </a:pPr>
            <a:endParaRPr lang="en-US" dirty="0"/>
          </a:p>
          <a:p>
            <a:r>
              <a:rPr lang="en-US" dirty="0" smtClean="0"/>
              <a:t>Another way (yet with another pro and con):</a:t>
            </a:r>
          </a:p>
          <a:p>
            <a:pPr marL="582930" indent="-514350">
              <a:buFont typeface="+mj-lt"/>
              <a:buAutoNum type="arabicPeriod"/>
            </a:pPr>
            <a:r>
              <a:rPr lang="en-US" dirty="0" smtClean="0"/>
              <a:t>Create Java Project name with </a:t>
            </a:r>
            <a:r>
              <a:rPr lang="en-US" dirty="0" err="1" smtClean="0"/>
              <a:t>zzz</a:t>
            </a:r>
            <a:endParaRPr lang="en-US" dirty="0" smtClean="0"/>
          </a:p>
          <a:p>
            <a:pPr marL="582930" indent="-514350">
              <a:buFont typeface="+mj-lt"/>
              <a:buAutoNum type="arabicPeriod"/>
            </a:pPr>
            <a:r>
              <a:rPr lang="en-US" dirty="0" smtClean="0"/>
              <a:t>Run “</a:t>
            </a:r>
            <a:r>
              <a:rPr lang="en-US" dirty="0" err="1" smtClean="0"/>
              <a:t>git</a:t>
            </a:r>
            <a:r>
              <a:rPr lang="en-US" dirty="0" smtClean="0"/>
              <a:t> </a:t>
            </a:r>
            <a:r>
              <a:rPr lang="en-US" dirty="0" err="1" smtClean="0"/>
              <a:t>init</a:t>
            </a:r>
            <a:r>
              <a:rPr lang="en-US" dirty="0" smtClean="0"/>
              <a:t> (the power of the command line!!)” on that directory, or copy and paste an empty .</a:t>
            </a:r>
            <a:r>
              <a:rPr lang="en-US" dirty="0" err="1" smtClean="0"/>
              <a:t>git</a:t>
            </a:r>
            <a:r>
              <a:rPr lang="en-US" dirty="0" smtClean="0"/>
              <a:t> folder (same from repository blank) to that directory (very hacky)</a:t>
            </a:r>
          </a:p>
          <a:p>
            <a:pPr marL="582930" indent="-514350">
              <a:buFont typeface="+mj-lt"/>
              <a:buAutoNum type="arabicPeriod"/>
            </a:pPr>
            <a:r>
              <a:rPr lang="en-US" dirty="0" smtClean="0"/>
              <a:t>Team-&gt;Share Project-&gt;</a:t>
            </a:r>
            <a:r>
              <a:rPr lang="en-US" dirty="0" err="1" smtClean="0"/>
              <a:t>Git</a:t>
            </a:r>
            <a:endParaRPr lang="en-US" dirty="0" smtClean="0"/>
          </a:p>
          <a:p>
            <a:pPr marL="58293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23</a:t>
            </a:fld>
            <a:endParaRPr lang="en-US"/>
          </a:p>
        </p:txBody>
      </p:sp>
    </p:spTree>
    <p:extLst>
      <p:ext uri="{BB962C8B-B14F-4D97-AF65-F5344CB8AC3E}">
        <p14:creationId xmlns:p14="http://schemas.microsoft.com/office/powerpoint/2010/main" val="3012102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24</a:t>
            </a:fld>
            <a:endParaRPr lang="en-CA"/>
          </a:p>
        </p:txBody>
      </p:sp>
      <p:sp>
        <p:nvSpPr>
          <p:cNvPr id="4" name="TextBox 3"/>
          <p:cNvSpPr txBox="1"/>
          <p:nvPr/>
        </p:nvSpPr>
        <p:spPr>
          <a:xfrm>
            <a:off x="762000" y="2209800"/>
            <a:ext cx="6934200" cy="2677656"/>
          </a:xfrm>
          <a:prstGeom prst="rect">
            <a:avLst/>
          </a:prstGeom>
          <a:noFill/>
        </p:spPr>
        <p:txBody>
          <a:bodyPr wrap="square" rtlCol="0">
            <a:spAutoFit/>
          </a:bodyPr>
          <a:lstStyle/>
          <a:p>
            <a:pPr marL="342900" indent="-342900">
              <a:buFont typeface="Arial" pitchFamily="34" charset="0"/>
              <a:buChar char="•"/>
            </a:pPr>
            <a:r>
              <a:rPr lang="en-US" dirty="0" smtClean="0">
                <a:hlinkClick r:id="rId2"/>
              </a:rPr>
              <a:t>Assignment#2</a:t>
            </a:r>
          </a:p>
          <a:p>
            <a:pPr marL="342900" indent="-342900">
              <a:buFont typeface="Arial" pitchFamily="34" charset="0"/>
              <a:buChar char="•"/>
            </a:pPr>
            <a:r>
              <a:rPr lang="en-US" dirty="0" smtClean="0">
                <a:hlinkClick r:id="rId2"/>
              </a:rPr>
              <a:t>http</a:t>
            </a:r>
            <a:r>
              <a:rPr lang="en-US" dirty="0">
                <a:hlinkClick r:id="rId2"/>
              </a:rPr>
              <a:t>://</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docs.oracle.com/javase/7/docs/api/java/lang/String.html</a:t>
            </a:r>
            <a:endParaRPr lang="en-US" dirty="0" smtClean="0"/>
          </a:p>
          <a:p>
            <a:pPr marL="342900" indent="-342900">
              <a:buFont typeface="Arial" pitchFamily="34" charset="0"/>
              <a:buChar char="•"/>
            </a:pPr>
            <a:r>
              <a:rPr lang="en-US" dirty="0"/>
              <a:t>http://docs.oracle.com/javase/7/docs/api/java/lang/StringBuffer.html</a:t>
            </a:r>
          </a:p>
        </p:txBody>
      </p:sp>
    </p:spTree>
    <p:extLst>
      <p:ext uri="{BB962C8B-B14F-4D97-AF65-F5344CB8AC3E}">
        <p14:creationId xmlns:p14="http://schemas.microsoft.com/office/powerpoint/2010/main" val="3971774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Classes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25</a:t>
            </a:fld>
            <a:endParaRPr lang="en-CA"/>
          </a:p>
        </p:txBody>
      </p:sp>
      <p:sp>
        <p:nvSpPr>
          <p:cNvPr id="4" name="TextBox 3"/>
          <p:cNvSpPr txBox="1"/>
          <p:nvPr/>
        </p:nvSpPr>
        <p:spPr>
          <a:xfrm>
            <a:off x="1447800" y="1981200"/>
            <a:ext cx="7162800" cy="1938992"/>
          </a:xfrm>
          <a:prstGeom prst="rect">
            <a:avLst/>
          </a:prstGeom>
          <a:noFill/>
        </p:spPr>
        <p:txBody>
          <a:bodyPr wrap="square" rtlCol="0">
            <a:spAutoFit/>
          </a:bodyPr>
          <a:lstStyle/>
          <a:p>
            <a:pPr marL="342900" indent="-342900">
              <a:buFont typeface="Arial" pitchFamily="34" charset="0"/>
              <a:buChar char="•"/>
            </a:pPr>
            <a:r>
              <a:rPr lang="en-US" dirty="0" smtClean="0"/>
              <a:t>Most Core API classes can be found in rt.jar</a:t>
            </a:r>
          </a:p>
          <a:p>
            <a:pPr marL="342900" indent="-342900">
              <a:buFont typeface="Arial" pitchFamily="34" charset="0"/>
              <a:buChar char="•"/>
            </a:pPr>
            <a:endParaRPr lang="en-US" dirty="0" smtClean="0"/>
          </a:p>
          <a:p>
            <a:pPr marL="342900" indent="-342900">
              <a:buFont typeface="Arial" pitchFamily="34" charset="0"/>
              <a:buChar char="•"/>
            </a:pPr>
            <a:r>
              <a:rPr lang="en-US" dirty="0" smtClean="0"/>
              <a:t>In particular, I’d like to focus on</a:t>
            </a:r>
            <a:endParaRPr lang="en-US" dirty="0"/>
          </a:p>
          <a:p>
            <a:pPr marL="342900" indent="-342900">
              <a:buFont typeface="Arial" pitchFamily="34" charset="0"/>
              <a:buChar char="•"/>
            </a:pPr>
            <a:r>
              <a:rPr lang="en-US" dirty="0" err="1"/>
              <a:t>j</a:t>
            </a:r>
            <a:r>
              <a:rPr lang="en-US" dirty="0" err="1" smtClean="0"/>
              <a:t>ava.math</a:t>
            </a:r>
            <a:endParaRPr lang="en-US" dirty="0" smtClean="0"/>
          </a:p>
          <a:p>
            <a:pPr marL="342900" indent="-342900">
              <a:buFont typeface="Arial" pitchFamily="34" charset="0"/>
              <a:buChar char="•"/>
            </a:pPr>
            <a:r>
              <a:rPr lang="en-US" dirty="0" err="1" smtClean="0"/>
              <a:t>java.util</a:t>
            </a:r>
            <a:endParaRPr lang="en-US" dirty="0"/>
          </a:p>
        </p:txBody>
      </p:sp>
    </p:spTree>
    <p:extLst>
      <p:ext uri="{BB962C8B-B14F-4D97-AF65-F5344CB8AC3E}">
        <p14:creationId xmlns:p14="http://schemas.microsoft.com/office/powerpoint/2010/main" val="2606170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BigInteger</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26</a:t>
            </a:fld>
            <a:endParaRPr lang="en-CA"/>
          </a:p>
        </p:txBody>
      </p:sp>
      <p:sp>
        <p:nvSpPr>
          <p:cNvPr id="4" name="TextBox 3"/>
          <p:cNvSpPr txBox="1"/>
          <p:nvPr/>
        </p:nvSpPr>
        <p:spPr>
          <a:xfrm>
            <a:off x="762000" y="2286000"/>
            <a:ext cx="7467600" cy="1938992"/>
          </a:xfrm>
          <a:prstGeom prst="rect">
            <a:avLst/>
          </a:prstGeom>
          <a:noFill/>
        </p:spPr>
        <p:txBody>
          <a:bodyPr wrap="square" rtlCol="0">
            <a:spAutoFit/>
          </a:bodyPr>
          <a:lstStyle/>
          <a:p>
            <a:pPr marL="342900" indent="-342900">
              <a:buFont typeface="Arial" pitchFamily="34" charset="0"/>
              <a:buChar char="•"/>
            </a:pPr>
            <a:r>
              <a:rPr lang="en-US" dirty="0" err="1" smtClean="0"/>
              <a:t>java.math</a:t>
            </a:r>
            <a:r>
              <a:rPr lang="en-US" dirty="0" smtClean="0"/>
              <a:t> belongs</a:t>
            </a:r>
          </a:p>
          <a:p>
            <a:pPr marL="342900" indent="-342900">
              <a:buFont typeface="Arial" pitchFamily="34" charset="0"/>
              <a:buChar char="•"/>
            </a:pPr>
            <a:r>
              <a:rPr lang="en-US" dirty="0" err="1" smtClean="0"/>
              <a:t>maxValue</a:t>
            </a:r>
            <a:r>
              <a:rPr lang="en-US" dirty="0" smtClean="0"/>
              <a:t>: (2^32)^</a:t>
            </a:r>
            <a:r>
              <a:rPr lang="en-US" dirty="0" err="1" smtClean="0"/>
              <a:t>Integer.MAX_VALUE</a:t>
            </a:r>
            <a:endParaRPr lang="en-US" dirty="0" smtClean="0"/>
          </a:p>
          <a:p>
            <a:pPr marL="342900" indent="-342900">
              <a:buFont typeface="Arial" pitchFamily="34" charset="0"/>
              <a:buChar char="•"/>
            </a:pPr>
            <a:r>
              <a:rPr lang="en-US" dirty="0" smtClean="0"/>
              <a:t>Unless you are dealing with really large numbers use Integer</a:t>
            </a:r>
          </a:p>
          <a:p>
            <a:pPr marL="342900" indent="-342900">
              <a:buFont typeface="Arial" pitchFamily="34" charset="0"/>
              <a:buChar char="•"/>
            </a:pPr>
            <a:r>
              <a:rPr lang="en-US" dirty="0" smtClean="0"/>
              <a:t>Not as exciting as its sibling … </a:t>
            </a:r>
            <a:r>
              <a:rPr lang="en-US" dirty="0" err="1" smtClean="0"/>
              <a:t>BigDecimal</a:t>
            </a:r>
            <a:endParaRPr lang="en-US" dirty="0"/>
          </a:p>
        </p:txBody>
      </p:sp>
    </p:spTree>
    <p:extLst>
      <p:ext uri="{BB962C8B-B14F-4D97-AF65-F5344CB8AC3E}">
        <p14:creationId xmlns:p14="http://schemas.microsoft.com/office/powerpoint/2010/main" val="1361731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BigDecimal</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27</a:t>
            </a:fld>
            <a:endParaRPr lang="en-CA"/>
          </a:p>
        </p:txBody>
      </p:sp>
      <p:sp>
        <p:nvSpPr>
          <p:cNvPr id="4" name="TextBox 3"/>
          <p:cNvSpPr txBox="1"/>
          <p:nvPr/>
        </p:nvSpPr>
        <p:spPr>
          <a:xfrm>
            <a:off x="838200" y="2590800"/>
            <a:ext cx="6875600" cy="830997"/>
          </a:xfrm>
          <a:prstGeom prst="rect">
            <a:avLst/>
          </a:prstGeom>
          <a:noFill/>
        </p:spPr>
        <p:txBody>
          <a:bodyPr wrap="none" rtlCol="0">
            <a:spAutoFit/>
          </a:bodyPr>
          <a:lstStyle/>
          <a:p>
            <a:r>
              <a:rPr lang="en-US" dirty="0" smtClean="0"/>
              <a:t>Pop Quiz … how much tax do you pay on $4.99?</a:t>
            </a:r>
          </a:p>
          <a:p>
            <a:r>
              <a:rPr lang="en-US" dirty="0" smtClean="0"/>
              <a:t>See </a:t>
            </a:r>
            <a:r>
              <a:rPr lang="en-US" dirty="0" err="1" smtClean="0"/>
              <a:t>BigDecimalExample</a:t>
            </a:r>
            <a:endParaRPr lang="en-US" dirty="0"/>
          </a:p>
        </p:txBody>
      </p:sp>
      <p:sp>
        <p:nvSpPr>
          <p:cNvPr id="5" name="TextBox 4"/>
          <p:cNvSpPr txBox="1"/>
          <p:nvPr/>
        </p:nvSpPr>
        <p:spPr>
          <a:xfrm>
            <a:off x="1143000" y="2057400"/>
            <a:ext cx="7685117" cy="461665"/>
          </a:xfrm>
          <a:prstGeom prst="rect">
            <a:avLst/>
          </a:prstGeom>
          <a:noFill/>
        </p:spPr>
        <p:txBody>
          <a:bodyPr wrap="none" rtlCol="0">
            <a:spAutoFit/>
          </a:bodyPr>
          <a:lstStyle/>
          <a:p>
            <a:r>
              <a:rPr lang="en-US" dirty="0"/>
              <a:t>Immutable, arbitrary-precision signed decimal numbers</a:t>
            </a:r>
          </a:p>
        </p:txBody>
      </p:sp>
    </p:spTree>
    <p:extLst>
      <p:ext uri="{BB962C8B-B14F-4D97-AF65-F5344CB8AC3E}">
        <p14:creationId xmlns:p14="http://schemas.microsoft.com/office/powerpoint/2010/main" val="3402345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ava.util</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28</a:t>
            </a:fld>
            <a:endParaRPr lang="en-CA"/>
          </a:p>
        </p:txBody>
      </p:sp>
      <p:sp>
        <p:nvSpPr>
          <p:cNvPr id="4" name="TextBox 3"/>
          <p:cNvSpPr txBox="1"/>
          <p:nvPr/>
        </p:nvSpPr>
        <p:spPr>
          <a:xfrm>
            <a:off x="1371601" y="2362200"/>
            <a:ext cx="7162800" cy="3785652"/>
          </a:xfrm>
          <a:prstGeom prst="rect">
            <a:avLst/>
          </a:prstGeom>
          <a:noFill/>
        </p:spPr>
        <p:txBody>
          <a:bodyPr wrap="square" rtlCol="0">
            <a:spAutoFit/>
          </a:bodyPr>
          <a:lstStyle/>
          <a:p>
            <a:pPr marL="342900" indent="-342900">
              <a:buFont typeface="Arial" pitchFamily="34" charset="0"/>
              <a:buChar char="•"/>
            </a:pPr>
            <a:r>
              <a:rPr lang="en-US" dirty="0" smtClean="0"/>
              <a:t>Collections (another topic for </a:t>
            </a:r>
          </a:p>
          <a:p>
            <a:pPr marL="342900" indent="-342900">
              <a:buFont typeface="Arial" pitchFamily="34" charset="0"/>
              <a:buChar char="•"/>
            </a:pPr>
            <a:r>
              <a:rPr lang="en-US" dirty="0" smtClean="0"/>
              <a:t>perhaps another lecture)</a:t>
            </a:r>
          </a:p>
          <a:p>
            <a:pPr marL="342900" indent="-342900">
              <a:buFont typeface="Arial" pitchFamily="34" charset="0"/>
              <a:buChar char="•"/>
            </a:pPr>
            <a:r>
              <a:rPr lang="en-US" dirty="0" err="1" smtClean="0"/>
              <a:t>java.util.Random</a:t>
            </a:r>
            <a:r>
              <a:rPr lang="en-US" dirty="0" smtClean="0"/>
              <a:t> used to generate Random Objects</a:t>
            </a:r>
          </a:p>
          <a:p>
            <a:pPr marL="342900" indent="-342900">
              <a:buFont typeface="Arial" pitchFamily="34" charset="0"/>
              <a:buChar char="•"/>
            </a:pPr>
            <a:r>
              <a:rPr lang="en-US" dirty="0" err="1" smtClean="0"/>
              <a:t>java.util.UUID</a:t>
            </a:r>
            <a:r>
              <a:rPr lang="en-US" dirty="0" smtClean="0"/>
              <a:t> (</a:t>
            </a:r>
            <a:r>
              <a:rPr lang="en-US" dirty="0" err="1" smtClean="0"/>
              <a:t>RandomExample</a:t>
            </a:r>
            <a:r>
              <a:rPr lang="en-US" dirty="0" smtClean="0"/>
              <a:t>)</a:t>
            </a:r>
          </a:p>
          <a:p>
            <a:pPr marL="342900" indent="-342900">
              <a:buFont typeface="Arial" pitchFamily="34" charset="0"/>
              <a:buChar char="•"/>
            </a:pPr>
            <a:r>
              <a:rPr lang="en-US" dirty="0" err="1" smtClean="0"/>
              <a:t>java.util.Date</a:t>
            </a:r>
            <a:r>
              <a:rPr lang="en-US" dirty="0"/>
              <a:t> represents a specific instant in time</a:t>
            </a:r>
            <a:endParaRPr lang="en-US" dirty="0" smtClean="0"/>
          </a:p>
          <a:p>
            <a:pPr marL="342900" indent="-342900">
              <a:buFont typeface="Arial" pitchFamily="34" charset="0"/>
              <a:buChar char="•"/>
            </a:pPr>
            <a:r>
              <a:rPr lang="en-US" dirty="0" err="1" smtClean="0"/>
              <a:t>java.util.GregorianCalendar</a:t>
            </a:r>
            <a:r>
              <a:rPr lang="en-US" dirty="0" smtClean="0"/>
              <a:t> (</a:t>
            </a:r>
            <a:r>
              <a:rPr lang="en-US" dirty="0" err="1"/>
              <a:t>DateAndGregorianCalendarExample</a:t>
            </a:r>
            <a:r>
              <a:rPr lang="en-US" dirty="0" smtClean="0"/>
              <a:t>)</a:t>
            </a:r>
          </a:p>
          <a:p>
            <a:pPr marL="800100" lvl="1" indent="-342900">
              <a:buFont typeface="Arial" pitchFamily="34" charset="0"/>
              <a:buChar char="•"/>
            </a:pPr>
            <a:r>
              <a:rPr lang="en-US" dirty="0" smtClean="0"/>
              <a:t>Date is simpler than </a:t>
            </a:r>
            <a:r>
              <a:rPr lang="en-US" dirty="0" err="1" smtClean="0"/>
              <a:t>GregorianCalendar</a:t>
            </a:r>
            <a:endParaRPr lang="en-US" dirty="0"/>
          </a:p>
          <a:p>
            <a:pPr marL="800100" lvl="1" indent="-342900">
              <a:buFont typeface="Arial" pitchFamily="34" charset="0"/>
              <a:buChar char="•"/>
            </a:pPr>
            <a:r>
              <a:rPr lang="en-US" dirty="0" smtClean="0"/>
              <a:t>A lot of methods in Date are Deprecated</a:t>
            </a:r>
          </a:p>
        </p:txBody>
      </p:sp>
    </p:spTree>
    <p:extLst>
      <p:ext uri="{BB962C8B-B14F-4D97-AF65-F5344CB8AC3E}">
        <p14:creationId xmlns:p14="http://schemas.microsoft.com/office/powerpoint/2010/main" val="1510245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java.util</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29</a:t>
            </a:fld>
            <a:endParaRPr lang="en-CA"/>
          </a:p>
        </p:txBody>
      </p:sp>
      <p:sp>
        <p:nvSpPr>
          <p:cNvPr id="4" name="TextBox 3"/>
          <p:cNvSpPr txBox="1"/>
          <p:nvPr/>
        </p:nvSpPr>
        <p:spPr>
          <a:xfrm>
            <a:off x="990600" y="1828800"/>
            <a:ext cx="7239000" cy="3785652"/>
          </a:xfrm>
          <a:prstGeom prst="rect">
            <a:avLst/>
          </a:prstGeom>
          <a:noFill/>
        </p:spPr>
        <p:txBody>
          <a:bodyPr wrap="square" rtlCol="0">
            <a:spAutoFit/>
          </a:bodyPr>
          <a:lstStyle/>
          <a:p>
            <a:pPr marL="342900" indent="-342900">
              <a:buFont typeface="Arial" pitchFamily="34" charset="0"/>
              <a:buChar char="•"/>
            </a:pPr>
            <a:r>
              <a:rPr lang="en-US" dirty="0" err="1" smtClean="0"/>
              <a:t>java.util.Timer</a:t>
            </a:r>
            <a:r>
              <a:rPr lang="en-US" dirty="0"/>
              <a:t> </a:t>
            </a:r>
            <a:r>
              <a:rPr lang="en-US" dirty="0" smtClean="0"/>
              <a:t>and </a:t>
            </a:r>
            <a:r>
              <a:rPr lang="en-US" dirty="0" err="1" smtClean="0"/>
              <a:t>java.util.TimerTask</a:t>
            </a:r>
            <a:endParaRPr lang="en-US" dirty="0" smtClean="0"/>
          </a:p>
          <a:p>
            <a:pPr marL="800100" lvl="1" indent="-342900">
              <a:buFont typeface="Arial" pitchFamily="34" charset="0"/>
              <a:buChar char="•"/>
            </a:pPr>
            <a:r>
              <a:rPr lang="en-US" b="1" dirty="0" err="1"/>
              <a:t>java.util.Timer</a:t>
            </a:r>
            <a:r>
              <a:rPr lang="en-US" dirty="0"/>
              <a:t> is a utility class that can be used to schedule a thread to be executed at certain time in future. </a:t>
            </a:r>
            <a:r>
              <a:rPr lang="en-US" b="1" dirty="0"/>
              <a:t>Java Timer</a:t>
            </a:r>
            <a:r>
              <a:rPr lang="en-US" dirty="0"/>
              <a:t> class can be used to schedule a task to be run one-time or to be run at regular intervals. </a:t>
            </a:r>
            <a:endParaRPr lang="en-US" dirty="0" smtClean="0"/>
          </a:p>
          <a:p>
            <a:pPr marL="800100" lvl="1" indent="-342900">
              <a:buFont typeface="Arial" pitchFamily="34" charset="0"/>
              <a:buChar char="•"/>
            </a:pPr>
            <a:r>
              <a:rPr lang="en-US" dirty="0"/>
              <a:t>A </a:t>
            </a:r>
            <a:r>
              <a:rPr lang="en-US" dirty="0" err="1" smtClean="0"/>
              <a:t>TimerTask</a:t>
            </a:r>
            <a:r>
              <a:rPr lang="en-US" dirty="0" smtClean="0"/>
              <a:t> </a:t>
            </a:r>
            <a:r>
              <a:rPr lang="en-US" dirty="0"/>
              <a:t>that can be scheduled for one-time or repeated execution by a Timer</a:t>
            </a:r>
            <a:r>
              <a:rPr lang="en-US" dirty="0" smtClean="0"/>
              <a:t>.</a:t>
            </a:r>
          </a:p>
          <a:p>
            <a:pPr marL="800100" lvl="1" indent="-342900">
              <a:buFont typeface="Arial" pitchFamily="34" charset="0"/>
              <a:buChar char="•"/>
            </a:pPr>
            <a:r>
              <a:rPr lang="en-US" dirty="0" smtClean="0"/>
              <a:t>Think of this pair as Batman and Alfred</a:t>
            </a:r>
          </a:p>
          <a:p>
            <a:pPr marL="800100" lvl="1" indent="-342900">
              <a:buFont typeface="Arial" pitchFamily="34" charset="0"/>
              <a:buChar char="•"/>
            </a:pPr>
            <a:r>
              <a:rPr lang="en-US" dirty="0" smtClean="0"/>
              <a:t>See </a:t>
            </a:r>
            <a:r>
              <a:rPr lang="en-US" dirty="0" err="1"/>
              <a:t>MyTimerTaskExample</a:t>
            </a:r>
            <a:endParaRPr lang="en-US" dirty="0"/>
          </a:p>
        </p:txBody>
      </p:sp>
    </p:spTree>
    <p:extLst>
      <p:ext uri="{BB962C8B-B14F-4D97-AF65-F5344CB8AC3E}">
        <p14:creationId xmlns:p14="http://schemas.microsoft.com/office/powerpoint/2010/main" val="216611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smtClean="0"/>
              <a:t>Prerequisites</a:t>
            </a:r>
          </a:p>
        </p:txBody>
      </p:sp>
      <p:sp>
        <p:nvSpPr>
          <p:cNvPr id="26627" name="Rectangle 7"/>
          <p:cNvSpPr>
            <a:spLocks noGrp="1" noChangeArrowheads="1"/>
          </p:cNvSpPr>
          <p:nvPr>
            <p:ph idx="1"/>
          </p:nvPr>
        </p:nvSpPr>
        <p:spPr/>
        <p:txBody>
          <a:bodyPr>
            <a:normAutofit lnSpcReduction="10000"/>
          </a:bodyPr>
          <a:lstStyle/>
          <a:p>
            <a:r>
              <a:rPr lang="en-US" dirty="0" smtClean="0"/>
              <a:t>COMP 2613 is an intermediate Java programming course</a:t>
            </a:r>
          </a:p>
          <a:p>
            <a:r>
              <a:rPr lang="en-US" dirty="0" smtClean="0"/>
              <a:t>The prerequisites are:</a:t>
            </a:r>
          </a:p>
          <a:p>
            <a:pPr lvl="1"/>
            <a:r>
              <a:rPr lang="en-US" dirty="0" smtClean="0"/>
              <a:t>COMP 1409 Intro. to OO Programming with Java</a:t>
            </a:r>
          </a:p>
          <a:p>
            <a:pPr lvl="1"/>
            <a:r>
              <a:rPr lang="en-US" dirty="0" smtClean="0"/>
              <a:t>COMP 1451 Understanding Programming</a:t>
            </a:r>
            <a:endParaRPr lang="en-CA" dirty="0" smtClean="0"/>
          </a:p>
          <a:p>
            <a:pPr lvl="2"/>
            <a:r>
              <a:rPr lang="en-CA" dirty="0" smtClean="0"/>
              <a:t>or </a:t>
            </a:r>
            <a:r>
              <a:rPr lang="en-US" dirty="0" smtClean="0"/>
              <a:t>prior programming experience in C++ or C# plus an understanding of the java programming language, core frameworks, and object-oriented programming</a:t>
            </a:r>
          </a:p>
          <a:p>
            <a:pPr lvl="1"/>
            <a:r>
              <a:rPr lang="en-US" dirty="0" smtClean="0"/>
              <a:t>Basic understanding of Microsoft Windows</a:t>
            </a:r>
          </a:p>
          <a:p>
            <a:pPr lvl="1"/>
            <a:r>
              <a:rPr lang="en-US" dirty="0" smtClean="0"/>
              <a:t>A good understanding of problem solving</a:t>
            </a:r>
          </a:p>
        </p:txBody>
      </p:sp>
      <p:sp>
        <p:nvSpPr>
          <p:cNvPr id="2662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EF7DC8-3576-7F4F-970C-E3F925954342}" type="slidenum">
              <a:rPr lang="en-US"/>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30</a:t>
            </a:fld>
            <a:endParaRPr lang="en-CA"/>
          </a:p>
        </p:txBody>
      </p:sp>
      <p:sp>
        <p:nvSpPr>
          <p:cNvPr id="4" name="TextBox 3"/>
          <p:cNvSpPr txBox="1"/>
          <p:nvPr/>
        </p:nvSpPr>
        <p:spPr>
          <a:xfrm>
            <a:off x="1066800" y="1590403"/>
            <a:ext cx="7086600" cy="4893647"/>
          </a:xfrm>
          <a:prstGeom prst="rect">
            <a:avLst/>
          </a:prstGeom>
          <a:noFill/>
        </p:spPr>
        <p:txBody>
          <a:bodyPr wrap="square" rtlCol="0">
            <a:spAutoFit/>
          </a:bodyPr>
          <a:lstStyle/>
          <a:p>
            <a:pPr marL="342900" indent="-342900">
              <a:buFont typeface="Arial" pitchFamily="34" charset="0"/>
              <a:buChar char="•"/>
            </a:pPr>
            <a:r>
              <a:rPr lang="en-US" dirty="0" smtClean="0"/>
              <a:t>Metadata – if you were to walk away from this lecture and were asked what annotations meant tomorrow – one word: metadata.</a:t>
            </a:r>
          </a:p>
          <a:p>
            <a:pPr marL="800100" lvl="1" indent="-342900">
              <a:buFont typeface="Arial" pitchFamily="34" charset="0"/>
              <a:buChar char="•"/>
            </a:pPr>
            <a:r>
              <a:rPr lang="en-US" b="1" dirty="0"/>
              <a:t>Information for the compiler</a:t>
            </a:r>
            <a:r>
              <a:rPr lang="en-US" dirty="0"/>
              <a:t> — Annotations can be used by the compiler to detect errors or suppress warnings.</a:t>
            </a:r>
          </a:p>
          <a:p>
            <a:pPr marL="800100" lvl="1" indent="-342900">
              <a:buFont typeface="Arial" pitchFamily="34" charset="0"/>
              <a:buChar char="•"/>
            </a:pPr>
            <a:r>
              <a:rPr lang="en-US" b="1" dirty="0"/>
              <a:t>Compile-time and deployment-time processing</a:t>
            </a:r>
            <a:r>
              <a:rPr lang="en-US" dirty="0"/>
              <a:t> — Software tools can process annotation information to generate code, XML files, and so forth.</a:t>
            </a:r>
          </a:p>
          <a:p>
            <a:pPr marL="800100" lvl="1" indent="-342900">
              <a:buFont typeface="Arial" pitchFamily="34" charset="0"/>
              <a:buChar char="•"/>
            </a:pPr>
            <a:r>
              <a:rPr lang="en-US" b="1" dirty="0"/>
              <a:t>Runtime processing</a:t>
            </a:r>
            <a:r>
              <a:rPr lang="en-US" dirty="0"/>
              <a:t> — Some annotations are available to be examined at runtime.</a:t>
            </a:r>
          </a:p>
          <a:p>
            <a:pPr marL="342900" indent="-342900">
              <a:buFont typeface="Arial" pitchFamily="34" charset="0"/>
              <a:buChar char="•"/>
            </a:pPr>
            <a:endParaRPr lang="en-US" dirty="0" smtClean="0"/>
          </a:p>
        </p:txBody>
      </p:sp>
    </p:spTree>
    <p:extLst>
      <p:ext uri="{BB962C8B-B14F-4D97-AF65-F5344CB8AC3E}">
        <p14:creationId xmlns:p14="http://schemas.microsoft.com/office/powerpoint/2010/main" val="4252423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31</a:t>
            </a:fld>
            <a:endParaRPr lang="en-CA"/>
          </a:p>
        </p:txBody>
      </p:sp>
      <p:sp>
        <p:nvSpPr>
          <p:cNvPr id="4" name="Rectangle 3"/>
          <p:cNvSpPr/>
          <p:nvPr/>
        </p:nvSpPr>
        <p:spPr>
          <a:xfrm>
            <a:off x="1066800" y="1981201"/>
            <a:ext cx="7010400" cy="4524315"/>
          </a:xfrm>
          <a:prstGeom prst="rect">
            <a:avLst/>
          </a:prstGeom>
        </p:spPr>
        <p:txBody>
          <a:bodyPr wrap="square">
            <a:spAutoFit/>
          </a:bodyPr>
          <a:lstStyle/>
          <a:p>
            <a:pPr marL="342900" indent="-342900">
              <a:buFont typeface="Arial" pitchFamily="34" charset="0"/>
              <a:buChar char="•"/>
            </a:pPr>
            <a:r>
              <a:rPr lang="en-US" dirty="0"/>
              <a:t>Built in Annotations</a:t>
            </a:r>
          </a:p>
          <a:p>
            <a:pPr marL="342900" indent="-342900">
              <a:buFont typeface="Arial" pitchFamily="34" charset="0"/>
              <a:buChar char="•"/>
            </a:pPr>
            <a:r>
              <a:rPr lang="en-US" dirty="0"/>
              <a:t>@Override - Checks that the method is an override. Causes a compile error if the method is not found in one of the parent classes or implemented interfaces. </a:t>
            </a:r>
          </a:p>
          <a:p>
            <a:pPr marL="342900" indent="-342900">
              <a:buFont typeface="Arial" pitchFamily="34" charset="0"/>
              <a:buChar char="•"/>
            </a:pPr>
            <a:r>
              <a:rPr lang="en-US" dirty="0"/>
              <a:t>@Deprecated - Marks the method as obsolete. Causes a compile warning if the method is used. </a:t>
            </a:r>
          </a:p>
          <a:p>
            <a:pPr marL="342900" indent="-342900">
              <a:buFont typeface="Arial" pitchFamily="34" charset="0"/>
              <a:buChar char="•"/>
            </a:pPr>
            <a:r>
              <a:rPr lang="en-US" dirty="0"/>
              <a:t>@</a:t>
            </a:r>
            <a:r>
              <a:rPr lang="en-US" dirty="0" err="1"/>
              <a:t>SuppressWarnings</a:t>
            </a:r>
            <a:r>
              <a:rPr lang="en-US" dirty="0"/>
              <a:t> - Instructs the compiler to suppress the </a:t>
            </a:r>
            <a:r>
              <a:rPr lang="en-US" dirty="0">
                <a:hlinkClick r:id="rId2" tooltip="Compile time"/>
              </a:rPr>
              <a:t>compile time</a:t>
            </a:r>
            <a:r>
              <a:rPr lang="en-US" dirty="0"/>
              <a:t> warnings specified in the annotation </a:t>
            </a:r>
            <a:r>
              <a:rPr lang="en-US" dirty="0" smtClean="0"/>
              <a:t>parameters</a:t>
            </a:r>
          </a:p>
          <a:p>
            <a:pPr marL="342900" indent="-342900">
              <a:buFont typeface="Arial" pitchFamily="34" charset="0"/>
              <a:buChar char="•"/>
            </a:pPr>
            <a:r>
              <a:rPr lang="en-US" dirty="0" err="1"/>
              <a:t>AnnotationExample</a:t>
            </a:r>
            <a:endParaRPr lang="en-US" dirty="0"/>
          </a:p>
        </p:txBody>
      </p:sp>
    </p:spTree>
    <p:extLst>
      <p:ext uri="{BB962C8B-B14F-4D97-AF65-F5344CB8AC3E}">
        <p14:creationId xmlns:p14="http://schemas.microsoft.com/office/powerpoint/2010/main" val="313164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 Interesting so far?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32</a:t>
            </a:fld>
            <a:endParaRPr lang="en-CA"/>
          </a:p>
        </p:txBody>
      </p:sp>
      <p:sp>
        <p:nvSpPr>
          <p:cNvPr id="4" name="TextBox 3"/>
          <p:cNvSpPr txBox="1"/>
          <p:nvPr/>
        </p:nvSpPr>
        <p:spPr>
          <a:xfrm>
            <a:off x="1219201" y="2286000"/>
            <a:ext cx="7391400" cy="1200329"/>
          </a:xfrm>
          <a:prstGeom prst="rect">
            <a:avLst/>
          </a:prstGeom>
          <a:noFill/>
        </p:spPr>
        <p:txBody>
          <a:bodyPr wrap="square" rtlCol="0">
            <a:spAutoFit/>
          </a:bodyPr>
          <a:lstStyle/>
          <a:p>
            <a:pPr marL="342900" indent="-342900">
              <a:buFont typeface="Arial" pitchFamily="34" charset="0"/>
              <a:buChar char="•"/>
            </a:pPr>
            <a:r>
              <a:rPr lang="en-US" dirty="0" smtClean="0"/>
              <a:t>Did it really do anything so far besides giving me a warning (compiler) or error (like using Override but spelling </a:t>
            </a:r>
            <a:r>
              <a:rPr lang="en-US" dirty="0" err="1" smtClean="0"/>
              <a:t>toString</a:t>
            </a:r>
            <a:r>
              <a:rPr lang="en-US" dirty="0" smtClean="0"/>
              <a:t> as </a:t>
            </a:r>
            <a:r>
              <a:rPr lang="en-US" dirty="0" err="1" smtClean="0"/>
              <a:t>toStrin</a:t>
            </a:r>
            <a:r>
              <a:rPr lang="en-US" smtClean="0"/>
              <a:t>)?</a:t>
            </a:r>
            <a:endParaRPr lang="en-US" dirty="0" smtClean="0"/>
          </a:p>
        </p:txBody>
      </p:sp>
    </p:spTree>
    <p:extLst>
      <p:ext uri="{BB962C8B-B14F-4D97-AF65-F5344CB8AC3E}">
        <p14:creationId xmlns:p14="http://schemas.microsoft.com/office/powerpoint/2010/main" val="4166644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33</a:t>
            </a:fld>
            <a:endParaRPr lang="en-CA"/>
          </a:p>
        </p:txBody>
      </p:sp>
      <p:sp>
        <p:nvSpPr>
          <p:cNvPr id="4" name="TextBox 3"/>
          <p:cNvSpPr txBox="1"/>
          <p:nvPr/>
        </p:nvSpPr>
        <p:spPr>
          <a:xfrm>
            <a:off x="762001" y="2057400"/>
            <a:ext cx="7924800" cy="1569660"/>
          </a:xfrm>
          <a:prstGeom prst="rect">
            <a:avLst/>
          </a:prstGeom>
          <a:noFill/>
        </p:spPr>
        <p:txBody>
          <a:bodyPr wrap="square" rtlCol="0">
            <a:spAutoFit/>
          </a:bodyPr>
          <a:lstStyle/>
          <a:p>
            <a:pPr marL="342900" indent="-342900">
              <a:buFont typeface="Arial" pitchFamily="34" charset="0"/>
              <a:buChar char="•"/>
            </a:pPr>
            <a:r>
              <a:rPr lang="en-US" dirty="0" smtClean="0"/>
              <a:t>In all honesty … you probably won’t be doing this</a:t>
            </a:r>
          </a:p>
          <a:p>
            <a:pPr marL="342900" indent="-342900">
              <a:buFont typeface="Arial" pitchFamily="34" charset="0"/>
              <a:buChar char="•"/>
            </a:pPr>
            <a:r>
              <a:rPr lang="en-US" dirty="0" smtClean="0"/>
              <a:t>But </a:t>
            </a:r>
            <a:r>
              <a:rPr lang="en-US" dirty="0"/>
              <a:t>if you’re curious … http://docs.oracle.com/javase/tutorial/java/annotations/declaring.html</a:t>
            </a:r>
          </a:p>
        </p:txBody>
      </p:sp>
    </p:spTree>
    <p:extLst>
      <p:ext uri="{BB962C8B-B14F-4D97-AF65-F5344CB8AC3E}">
        <p14:creationId xmlns:p14="http://schemas.microsoft.com/office/powerpoint/2010/main" val="2935766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34</a:t>
            </a:fld>
            <a:endParaRPr lang="en-CA"/>
          </a:p>
        </p:txBody>
      </p:sp>
      <p:sp>
        <p:nvSpPr>
          <p:cNvPr id="4" name="TextBox 3"/>
          <p:cNvSpPr txBox="1"/>
          <p:nvPr/>
        </p:nvSpPr>
        <p:spPr>
          <a:xfrm>
            <a:off x="1219200" y="2057400"/>
            <a:ext cx="7171259" cy="2308324"/>
          </a:xfrm>
          <a:prstGeom prst="rect">
            <a:avLst/>
          </a:prstGeom>
          <a:noFill/>
        </p:spPr>
        <p:txBody>
          <a:bodyPr wrap="none" rtlCol="0">
            <a:spAutoFit/>
          </a:bodyPr>
          <a:lstStyle/>
          <a:p>
            <a:pPr marL="342900" indent="-342900">
              <a:buFont typeface="Arial" pitchFamily="34" charset="0"/>
              <a:buChar char="•"/>
            </a:pPr>
            <a:r>
              <a:rPr lang="en-US" dirty="0" smtClean="0"/>
              <a:t>In Frameworks</a:t>
            </a:r>
          </a:p>
          <a:p>
            <a:pPr marL="342900" indent="-342900">
              <a:buFont typeface="Arial" pitchFamily="34" charset="0"/>
              <a:buChar char="•"/>
            </a:pPr>
            <a:r>
              <a:rPr lang="en-US" dirty="0" smtClean="0"/>
              <a:t>JPA (Oh … you’ll be seeing this later on)</a:t>
            </a:r>
            <a:endParaRPr lang="en-US" dirty="0" smtClean="0"/>
          </a:p>
          <a:p>
            <a:pPr marL="342900" indent="-342900">
              <a:buFont typeface="Arial" pitchFamily="34" charset="0"/>
              <a:buChar char="•"/>
            </a:pPr>
            <a:r>
              <a:rPr lang="en-US" dirty="0" err="1" smtClean="0"/>
              <a:t>Junit</a:t>
            </a:r>
            <a:r>
              <a:rPr lang="en-US" dirty="0" smtClean="0"/>
              <a:t> (See </a:t>
            </a:r>
            <a:r>
              <a:rPr lang="en-US" dirty="0" err="1" smtClean="0"/>
              <a:t>MyTestCase</a:t>
            </a:r>
            <a:r>
              <a:rPr lang="en-US" dirty="0" smtClean="0"/>
              <a:t> and </a:t>
            </a:r>
            <a:r>
              <a:rPr lang="en-US" dirty="0" err="1" smtClean="0"/>
              <a:t>MyTestCase.launch</a:t>
            </a:r>
            <a:r>
              <a:rPr lang="en-US" dirty="0" smtClean="0"/>
              <a:t>)</a:t>
            </a:r>
          </a:p>
          <a:p>
            <a:pPr marL="342900" indent="-342900">
              <a:buFont typeface="Arial" pitchFamily="34" charset="0"/>
              <a:buChar char="•"/>
            </a:pPr>
            <a:r>
              <a:rPr lang="en-US" dirty="0" smtClean="0"/>
              <a:t>Spring (and we’ll see this later on too)</a:t>
            </a:r>
            <a:endParaRPr lang="en-US" dirty="0" smtClean="0"/>
          </a:p>
          <a:p>
            <a:pPr marL="342900" indent="-342900">
              <a:buFont typeface="Arial" pitchFamily="34" charset="0"/>
              <a:buChar char="•"/>
            </a:pPr>
            <a:r>
              <a:rPr lang="en-US" dirty="0" smtClean="0"/>
              <a:t>Various Web Service Stacks</a:t>
            </a:r>
          </a:p>
          <a:p>
            <a:pPr marL="342900" indent="-342900">
              <a:buFont typeface="Arial" pitchFamily="34" charset="0"/>
              <a:buChar char="•"/>
            </a:pPr>
            <a:r>
              <a:rPr lang="en-US" dirty="0" smtClean="0"/>
              <a:t>Various parsers</a:t>
            </a:r>
            <a:endParaRPr lang="en-US" dirty="0"/>
          </a:p>
        </p:txBody>
      </p:sp>
    </p:spTree>
    <p:extLst>
      <p:ext uri="{BB962C8B-B14F-4D97-AF65-F5344CB8AC3E}">
        <p14:creationId xmlns:p14="http://schemas.microsoft.com/office/powerpoint/2010/main" val="638963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35</a:t>
            </a:fld>
            <a:endParaRPr lang="en-CA"/>
          </a:p>
        </p:txBody>
      </p:sp>
      <p:sp>
        <p:nvSpPr>
          <p:cNvPr id="4" name="TextBox 3"/>
          <p:cNvSpPr txBox="1"/>
          <p:nvPr/>
        </p:nvSpPr>
        <p:spPr>
          <a:xfrm>
            <a:off x="762000" y="1828800"/>
            <a:ext cx="7543800" cy="830997"/>
          </a:xfrm>
          <a:prstGeom prst="rect">
            <a:avLst/>
          </a:prstGeom>
          <a:noFill/>
        </p:spPr>
        <p:txBody>
          <a:bodyPr wrap="square" rtlCol="0">
            <a:spAutoFit/>
          </a:bodyPr>
          <a:lstStyle/>
          <a:p>
            <a:r>
              <a:rPr lang="en-US" dirty="0"/>
              <a:t>An </a:t>
            </a:r>
            <a:r>
              <a:rPr lang="en-US" i="1" dirty="0" err="1"/>
              <a:t>enum</a:t>
            </a:r>
            <a:r>
              <a:rPr lang="en-US" i="1" dirty="0"/>
              <a:t> type</a:t>
            </a:r>
            <a:r>
              <a:rPr lang="en-US" dirty="0"/>
              <a:t> is a special data type that enables for a variable to be a set of predefined constants.</a:t>
            </a:r>
          </a:p>
        </p:txBody>
      </p:sp>
      <p:sp>
        <p:nvSpPr>
          <p:cNvPr id="5" name="TextBox 4"/>
          <p:cNvSpPr txBox="1"/>
          <p:nvPr/>
        </p:nvSpPr>
        <p:spPr>
          <a:xfrm>
            <a:off x="762000" y="3505200"/>
            <a:ext cx="7965514" cy="1200329"/>
          </a:xfrm>
          <a:prstGeom prst="rect">
            <a:avLst/>
          </a:prstGeom>
          <a:noFill/>
        </p:spPr>
        <p:txBody>
          <a:bodyPr wrap="none" rtlCol="0">
            <a:spAutoFit/>
          </a:bodyPr>
          <a:lstStyle/>
          <a:p>
            <a:r>
              <a:rPr lang="en-US" dirty="0" smtClean="0"/>
              <a:t>What many green traffic lights are in the Array below?</a:t>
            </a:r>
          </a:p>
          <a:p>
            <a:endParaRPr lang="en-US" dirty="0"/>
          </a:p>
          <a:p>
            <a:r>
              <a:rPr lang="en-US" dirty="0" smtClean="0"/>
              <a:t>String[] </a:t>
            </a:r>
            <a:r>
              <a:rPr lang="en-US" dirty="0" err="1" smtClean="0"/>
              <a:t>trafficLights</a:t>
            </a:r>
            <a:r>
              <a:rPr lang="en-US" dirty="0" smtClean="0"/>
              <a:t> = {“green”, “Green”, “GREEN”, “red”};</a:t>
            </a:r>
            <a:endParaRPr lang="en-US" dirty="0"/>
          </a:p>
        </p:txBody>
      </p:sp>
      <p:sp>
        <p:nvSpPr>
          <p:cNvPr id="6" name="TextBox 5"/>
          <p:cNvSpPr txBox="1"/>
          <p:nvPr/>
        </p:nvSpPr>
        <p:spPr>
          <a:xfrm>
            <a:off x="914400" y="5638800"/>
            <a:ext cx="6900992" cy="461665"/>
          </a:xfrm>
          <a:prstGeom prst="rect">
            <a:avLst/>
          </a:prstGeom>
          <a:noFill/>
        </p:spPr>
        <p:txBody>
          <a:bodyPr wrap="none" rtlCol="0">
            <a:spAutoFit/>
          </a:bodyPr>
          <a:lstStyle/>
          <a:p>
            <a:r>
              <a:rPr lang="en-US" dirty="0" smtClean="0"/>
              <a:t>See </a:t>
            </a:r>
            <a:r>
              <a:rPr lang="en-US" dirty="0" err="1" smtClean="0"/>
              <a:t>TrafficLightDemo</a:t>
            </a:r>
            <a:r>
              <a:rPr lang="en-US" dirty="0" smtClean="0"/>
              <a:t> and </a:t>
            </a:r>
            <a:r>
              <a:rPr lang="en-US" dirty="0" err="1"/>
              <a:t>TrafficLightFixedDemo</a:t>
            </a:r>
            <a:endParaRPr lang="en-US" dirty="0"/>
          </a:p>
        </p:txBody>
      </p:sp>
    </p:spTree>
    <p:extLst>
      <p:ext uri="{BB962C8B-B14F-4D97-AF65-F5344CB8AC3E}">
        <p14:creationId xmlns:p14="http://schemas.microsoft.com/office/powerpoint/2010/main" val="2997315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r>
              <a:rPr lang="en-US" dirty="0" smtClean="0"/>
              <a:t> with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36</a:t>
            </a:fld>
            <a:endParaRPr lang="en-CA"/>
          </a:p>
        </p:txBody>
      </p:sp>
      <p:sp>
        <p:nvSpPr>
          <p:cNvPr id="4" name="TextBox 3"/>
          <p:cNvSpPr txBox="1"/>
          <p:nvPr/>
        </p:nvSpPr>
        <p:spPr>
          <a:xfrm>
            <a:off x="838200" y="1752600"/>
            <a:ext cx="7168950" cy="1200329"/>
          </a:xfrm>
          <a:prstGeom prst="rect">
            <a:avLst/>
          </a:prstGeom>
          <a:noFill/>
        </p:spPr>
        <p:txBody>
          <a:bodyPr wrap="none" rtlCol="0">
            <a:spAutoFit/>
          </a:bodyPr>
          <a:lstStyle/>
          <a:p>
            <a:pPr marL="342900" indent="-342900">
              <a:buFont typeface="Arial" pitchFamily="34" charset="0"/>
              <a:buChar char="•"/>
            </a:pPr>
            <a:r>
              <a:rPr lang="en-US" dirty="0" smtClean="0"/>
              <a:t>What if you want MORE information on an </a:t>
            </a:r>
            <a:r>
              <a:rPr lang="en-US" dirty="0" err="1" smtClean="0"/>
              <a:t>Enum</a:t>
            </a:r>
            <a:endParaRPr lang="en-US" dirty="0" smtClean="0"/>
          </a:p>
          <a:p>
            <a:pPr marL="342900" indent="-342900">
              <a:buFont typeface="Arial" pitchFamily="34" charset="0"/>
              <a:buChar char="•"/>
            </a:pPr>
            <a:r>
              <a:rPr lang="en-US" dirty="0" smtClean="0"/>
              <a:t>Such as a description?</a:t>
            </a:r>
          </a:p>
          <a:p>
            <a:pPr marL="342900" indent="-342900">
              <a:buFont typeface="Arial" pitchFamily="34" charset="0"/>
              <a:buChar char="•"/>
            </a:pPr>
            <a:r>
              <a:rPr lang="en-US" smtClean="0"/>
              <a:t>See CountryEnumDemo</a:t>
            </a:r>
            <a:endParaRPr lang="en-US" dirty="0"/>
          </a:p>
        </p:txBody>
      </p:sp>
    </p:spTree>
    <p:extLst>
      <p:ext uri="{BB962C8B-B14F-4D97-AF65-F5344CB8AC3E}">
        <p14:creationId xmlns:p14="http://schemas.microsoft.com/office/powerpoint/2010/main" val="221166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and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37</a:t>
            </a:fld>
            <a:endParaRPr lang="en-CA"/>
          </a:p>
        </p:txBody>
      </p:sp>
      <p:sp>
        <p:nvSpPr>
          <p:cNvPr id="4" name="TextBox 3"/>
          <p:cNvSpPr txBox="1"/>
          <p:nvPr/>
        </p:nvSpPr>
        <p:spPr>
          <a:xfrm>
            <a:off x="1066800" y="1905000"/>
            <a:ext cx="7239000" cy="3785652"/>
          </a:xfrm>
          <a:prstGeom prst="rect">
            <a:avLst/>
          </a:prstGeom>
          <a:noFill/>
        </p:spPr>
        <p:txBody>
          <a:bodyPr wrap="square" rtlCol="0">
            <a:spAutoFit/>
          </a:bodyPr>
          <a:lstStyle/>
          <a:p>
            <a:r>
              <a:rPr lang="en-US" dirty="0"/>
              <a:t>An Error "indicates serious problems that a reasonable application should not try to catch."</a:t>
            </a:r>
          </a:p>
          <a:p>
            <a:r>
              <a:rPr lang="en-US" dirty="0"/>
              <a:t>while</a:t>
            </a:r>
          </a:p>
          <a:p>
            <a:r>
              <a:rPr lang="en-US" dirty="0"/>
              <a:t>An Exception "indicates conditions that a reasonable application might want to catch</a:t>
            </a:r>
            <a:r>
              <a:rPr lang="en-US" dirty="0" smtClean="0"/>
              <a:t>.“</a:t>
            </a:r>
          </a:p>
          <a:p>
            <a:endParaRPr lang="en-US" dirty="0"/>
          </a:p>
          <a:p>
            <a:r>
              <a:rPr lang="en-US" dirty="0" smtClean="0"/>
              <a:t>Most likely you will never write or catch an Error</a:t>
            </a:r>
          </a:p>
          <a:p>
            <a:r>
              <a:rPr lang="en-US" dirty="0" smtClean="0"/>
              <a:t>See </a:t>
            </a:r>
            <a:r>
              <a:rPr lang="en-US" dirty="0" err="1" smtClean="0"/>
              <a:t>ErrorDemo</a:t>
            </a:r>
            <a:endParaRPr lang="en-US" dirty="0" smtClean="0"/>
          </a:p>
          <a:p>
            <a:endParaRPr lang="en-US" dirty="0"/>
          </a:p>
          <a:p>
            <a:endParaRPr lang="en-US" dirty="0"/>
          </a:p>
        </p:txBody>
      </p:sp>
    </p:spTree>
    <p:extLst>
      <p:ext uri="{BB962C8B-B14F-4D97-AF65-F5344CB8AC3E}">
        <p14:creationId xmlns:p14="http://schemas.microsoft.com/office/powerpoint/2010/main" val="1786202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38</a:t>
            </a:fld>
            <a:endParaRPr lang="en-CA"/>
          </a:p>
        </p:txBody>
      </p:sp>
      <p:sp>
        <p:nvSpPr>
          <p:cNvPr id="4" name="TextBox 3"/>
          <p:cNvSpPr txBox="1"/>
          <p:nvPr/>
        </p:nvSpPr>
        <p:spPr>
          <a:xfrm>
            <a:off x="1066800" y="2286000"/>
            <a:ext cx="6858000" cy="4524315"/>
          </a:xfrm>
          <a:prstGeom prst="rect">
            <a:avLst/>
          </a:prstGeom>
          <a:noFill/>
        </p:spPr>
        <p:txBody>
          <a:bodyPr wrap="square" rtlCol="0">
            <a:spAutoFit/>
          </a:bodyPr>
          <a:lstStyle/>
          <a:p>
            <a:r>
              <a:rPr lang="en-US" dirty="0" smtClean="0"/>
              <a:t>Come in two </a:t>
            </a:r>
            <a:r>
              <a:rPr lang="en-US" dirty="0" err="1" smtClean="0"/>
              <a:t>flavours</a:t>
            </a:r>
            <a:endParaRPr lang="en-US" dirty="0" smtClean="0"/>
          </a:p>
          <a:p>
            <a:pPr marL="457200" indent="-457200">
              <a:buFont typeface="+mj-lt"/>
              <a:buAutoNum type="arabicPeriod"/>
            </a:pPr>
            <a:r>
              <a:rPr lang="en-US" dirty="0" smtClean="0"/>
              <a:t>Checked</a:t>
            </a:r>
          </a:p>
          <a:p>
            <a:pPr marL="914400" lvl="1" indent="-457200">
              <a:buFont typeface="Arial" pitchFamily="34" charset="0"/>
              <a:buChar char="•"/>
            </a:pPr>
            <a:r>
              <a:rPr lang="en-US" dirty="0" smtClean="0"/>
              <a:t>You should catch it or let bubble up (aka exception propagation)</a:t>
            </a:r>
          </a:p>
          <a:p>
            <a:pPr marL="914400" lvl="1" indent="-457200">
              <a:buFont typeface="Arial" pitchFamily="34" charset="0"/>
              <a:buChar char="•"/>
            </a:pPr>
            <a:r>
              <a:rPr lang="en-US" dirty="0" smtClean="0"/>
              <a:t>See </a:t>
            </a:r>
            <a:r>
              <a:rPr lang="en-US" dirty="0" err="1" smtClean="0"/>
              <a:t>SimpsonsDemo</a:t>
            </a:r>
            <a:r>
              <a:rPr lang="en-US" dirty="0" smtClean="0"/>
              <a:t> </a:t>
            </a:r>
          </a:p>
          <a:p>
            <a:pPr marL="457200" indent="-457200">
              <a:buFont typeface="+mj-lt"/>
              <a:buAutoNum type="arabicPeriod"/>
            </a:pPr>
            <a:r>
              <a:rPr lang="en-US" dirty="0" smtClean="0"/>
              <a:t>Unchecked</a:t>
            </a:r>
          </a:p>
          <a:p>
            <a:pPr marL="914400" lvl="1" indent="-457200">
              <a:buFont typeface="Arial" pitchFamily="34" charset="0"/>
              <a:buChar char="•"/>
            </a:pPr>
            <a:r>
              <a:rPr lang="en-US" dirty="0" smtClean="0"/>
              <a:t>It bubbles to the top</a:t>
            </a:r>
          </a:p>
          <a:p>
            <a:pPr marL="914400" lvl="1" indent="-457200">
              <a:buFont typeface="Arial" pitchFamily="34" charset="0"/>
              <a:buChar char="•"/>
            </a:pPr>
            <a:r>
              <a:rPr lang="en-US" dirty="0" smtClean="0"/>
              <a:t>Unchecked Exceptions extend </a:t>
            </a:r>
            <a:r>
              <a:rPr lang="en-US" dirty="0" err="1" smtClean="0"/>
              <a:t>RuntimeException</a:t>
            </a:r>
            <a:endParaRPr lang="en-US" dirty="0" smtClean="0"/>
          </a:p>
          <a:p>
            <a:pPr marL="914400" lvl="1" indent="-457200">
              <a:buFont typeface="Arial" pitchFamily="34" charset="0"/>
              <a:buChar char="•"/>
            </a:pPr>
            <a:r>
              <a:rPr lang="en-US" dirty="0" smtClean="0"/>
              <a:t>See </a:t>
            </a:r>
            <a:r>
              <a:rPr lang="en-US" dirty="0" err="1"/>
              <a:t>SimpsonsWithPossibleRuntimeExceptionDemo</a:t>
            </a:r>
            <a:endParaRPr lang="en-US" dirty="0"/>
          </a:p>
        </p:txBody>
      </p:sp>
    </p:spTree>
    <p:extLst>
      <p:ext uri="{BB962C8B-B14F-4D97-AF65-F5344CB8AC3E}">
        <p14:creationId xmlns:p14="http://schemas.microsoft.com/office/powerpoint/2010/main" val="3828008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unchecked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39</a:t>
            </a:fld>
            <a:endParaRPr lang="en-CA"/>
          </a:p>
        </p:txBody>
      </p:sp>
      <p:sp>
        <p:nvSpPr>
          <p:cNvPr id="4" name="TextBox 3"/>
          <p:cNvSpPr txBox="1"/>
          <p:nvPr/>
        </p:nvSpPr>
        <p:spPr>
          <a:xfrm>
            <a:off x="838201" y="2133600"/>
            <a:ext cx="7696200" cy="3046988"/>
          </a:xfrm>
          <a:prstGeom prst="rect">
            <a:avLst/>
          </a:prstGeom>
          <a:noFill/>
        </p:spPr>
        <p:txBody>
          <a:bodyPr wrap="square" rtlCol="0">
            <a:spAutoFit/>
          </a:bodyPr>
          <a:lstStyle/>
          <a:p>
            <a:r>
              <a:rPr lang="en-US" dirty="0"/>
              <a:t>http://docs.oracle.com/javase/tutorial/essential/exceptions/runtime.html</a:t>
            </a:r>
          </a:p>
          <a:p>
            <a:r>
              <a:rPr lang="en-US" dirty="0" smtClean="0"/>
              <a:t>Here's </a:t>
            </a:r>
            <a:r>
              <a:rPr lang="en-US" dirty="0"/>
              <a:t>the bottom line guideline: If a client can reasonably </a:t>
            </a:r>
            <a:endParaRPr lang="en-US" dirty="0" smtClean="0"/>
          </a:p>
          <a:p>
            <a:r>
              <a:rPr lang="en-US" dirty="0" smtClean="0"/>
              <a:t>be </a:t>
            </a:r>
            <a:r>
              <a:rPr lang="en-US" dirty="0"/>
              <a:t>expected to recover from an exception, make it a </a:t>
            </a:r>
            <a:endParaRPr lang="en-US" dirty="0" smtClean="0"/>
          </a:p>
          <a:p>
            <a:r>
              <a:rPr lang="en-US" dirty="0" smtClean="0"/>
              <a:t>checked </a:t>
            </a:r>
            <a:r>
              <a:rPr lang="en-US" dirty="0"/>
              <a:t>exception. If a client cannot do anything to recover </a:t>
            </a:r>
            <a:endParaRPr lang="en-US" dirty="0" smtClean="0"/>
          </a:p>
          <a:p>
            <a:r>
              <a:rPr lang="en-US" dirty="0" smtClean="0"/>
              <a:t>from </a:t>
            </a:r>
            <a:r>
              <a:rPr lang="en-US" dirty="0"/>
              <a:t>the exception, make it an unchecked exception.</a:t>
            </a:r>
          </a:p>
        </p:txBody>
      </p:sp>
    </p:spTree>
    <p:extLst>
      <p:ext uri="{BB962C8B-B14F-4D97-AF65-F5344CB8AC3E}">
        <p14:creationId xmlns:p14="http://schemas.microsoft.com/office/powerpoint/2010/main" val="151656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Attendence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the </a:t>
            </a:r>
            <a:r>
              <a:rPr lang="en-US" dirty="0" err="1" smtClean="0"/>
              <a:t>dropbox</a:t>
            </a:r>
            <a:r>
              <a:rPr lang="en-US" dirty="0" smtClean="0"/>
              <a:t>, you’ll seen an attendance folder</a:t>
            </a:r>
          </a:p>
          <a:p>
            <a:r>
              <a:rPr lang="en-US" dirty="0" smtClean="0"/>
              <a:t>At the beginning of each class, I’ll ask you to submit a file there to prove you are here</a:t>
            </a:r>
          </a:p>
          <a:p>
            <a:r>
              <a:rPr lang="en-US" dirty="0" smtClean="0"/>
              <a:t>i.e. Day1, submit ant.txt</a:t>
            </a:r>
          </a:p>
          <a:p>
            <a:r>
              <a:rPr lang="en-US" dirty="0" smtClean="0"/>
              <a:t>i.e. Day2, submit boy.txt</a:t>
            </a:r>
          </a:p>
          <a:p>
            <a:r>
              <a:rPr lang="en-US" dirty="0" smtClean="0"/>
              <a:t>i.e. Day3, submit cool.txt</a:t>
            </a:r>
          </a:p>
          <a:p>
            <a:r>
              <a:rPr lang="en-US" dirty="0" smtClean="0"/>
              <a:t>i.e. Day4, submit &lt;guess what letter it will start with&gt;.txt ;)</a:t>
            </a:r>
          </a:p>
          <a:p>
            <a:r>
              <a:rPr lang="en-US" dirty="0" smtClean="0"/>
              <a:t>Of course you won’t know the secret </a:t>
            </a:r>
            <a:r>
              <a:rPr lang="en-US" dirty="0" err="1" smtClean="0"/>
              <a:t>textfile</a:t>
            </a:r>
            <a:r>
              <a:rPr lang="en-US" dirty="0" smtClean="0"/>
              <a:t> name until the start of each class.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4</a:t>
            </a:fld>
            <a:endParaRPr lang="en-US"/>
          </a:p>
        </p:txBody>
      </p:sp>
    </p:spTree>
    <p:extLst>
      <p:ext uri="{BB962C8B-B14F-4D97-AF65-F5344CB8AC3E}">
        <p14:creationId xmlns:p14="http://schemas.microsoft.com/office/powerpoint/2010/main" val="28796918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40</a:t>
            </a:fld>
            <a:endParaRPr lang="en-CA"/>
          </a:p>
        </p:txBody>
      </p:sp>
      <p:sp>
        <p:nvSpPr>
          <p:cNvPr id="4" name="TextBox 3"/>
          <p:cNvSpPr txBox="1"/>
          <p:nvPr/>
        </p:nvSpPr>
        <p:spPr>
          <a:xfrm>
            <a:off x="838200" y="1600200"/>
            <a:ext cx="6781799" cy="5262979"/>
          </a:xfrm>
          <a:prstGeom prst="rect">
            <a:avLst/>
          </a:prstGeom>
          <a:noFill/>
        </p:spPr>
        <p:txBody>
          <a:bodyPr wrap="square" rtlCol="0">
            <a:spAutoFit/>
          </a:bodyPr>
          <a:lstStyle/>
          <a:p>
            <a:r>
              <a:rPr lang="en-US" dirty="0" smtClean="0"/>
              <a:t>Assignment#3</a:t>
            </a:r>
          </a:p>
          <a:p>
            <a:r>
              <a:rPr lang="en-US" dirty="0" smtClean="0"/>
              <a:t>Scan BRIEFLY: </a:t>
            </a:r>
          </a:p>
          <a:p>
            <a:pPr marL="342900" indent="-342900">
              <a:buFont typeface="Arial" pitchFamily="34" charset="0"/>
              <a:buChar char="•"/>
            </a:pPr>
            <a:r>
              <a:rPr lang="en-US" dirty="0">
                <a:hlinkClick r:id="rId2"/>
              </a:rPr>
              <a:t>http://</a:t>
            </a:r>
            <a:r>
              <a:rPr lang="en-US" dirty="0" smtClean="0">
                <a:hlinkClick r:id="rId2"/>
              </a:rPr>
              <a:t>docs.oracle.com/javase/7/docs/api/java/util/package-summary.html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docs.oracle.com/javase/7/docs/api/java/math/package-summary.html</a:t>
            </a:r>
            <a:endParaRPr lang="en-US" dirty="0" smtClean="0"/>
          </a:p>
          <a:p>
            <a:pPr marL="342900" indent="-342900">
              <a:buFont typeface="Arial" pitchFamily="34" charset="0"/>
              <a:buChar char="•"/>
            </a:pPr>
            <a:endParaRPr lang="en-US" dirty="0"/>
          </a:p>
          <a:p>
            <a:r>
              <a:rPr lang="en-US" dirty="0" smtClean="0"/>
              <a:t>Read </a:t>
            </a:r>
          </a:p>
          <a:p>
            <a:pPr marL="342900" indent="-342900">
              <a:buFont typeface="Arial" pitchFamily="34" charset="0"/>
              <a:buChar char="•"/>
            </a:pPr>
            <a:r>
              <a:rPr lang="en-US" dirty="0">
                <a:hlinkClick r:id="rId4"/>
              </a:rPr>
              <a:t>http://docs.oracle.com/javase/tutorial/java/annotations</a:t>
            </a:r>
            <a:r>
              <a:rPr lang="en-US" dirty="0" smtClean="0">
                <a:hlinkClick r:id="rId4"/>
              </a:rPr>
              <a:t>/</a:t>
            </a:r>
            <a:endParaRPr lang="en-US" dirty="0" smtClean="0"/>
          </a:p>
          <a:p>
            <a:pPr marL="342900" indent="-342900">
              <a:buFont typeface="Arial" pitchFamily="34" charset="0"/>
              <a:buChar char="•"/>
            </a:pPr>
            <a:r>
              <a:rPr lang="en-US" dirty="0">
                <a:hlinkClick r:id="rId5"/>
              </a:rPr>
              <a:t>http://</a:t>
            </a:r>
            <a:r>
              <a:rPr lang="en-US" dirty="0" smtClean="0">
                <a:hlinkClick r:id="rId5"/>
              </a:rPr>
              <a:t>docs.oracle.com/javase/tutorial/java/javaOO/enum.html</a:t>
            </a:r>
            <a:endParaRPr lang="en-US" dirty="0" smtClean="0"/>
          </a:p>
          <a:p>
            <a:pPr marL="342900" indent="-342900">
              <a:buFont typeface="Arial" pitchFamily="34" charset="0"/>
              <a:buChar char="•"/>
            </a:pPr>
            <a:r>
              <a:rPr lang="en-US" dirty="0"/>
              <a:t>http://docs.oracle.com/javase/tutorial/essential/exceptions</a:t>
            </a:r>
            <a:r>
              <a:rPr lang="en-US" dirty="0" smtClean="0"/>
              <a:t>/</a:t>
            </a:r>
            <a:endParaRPr lang="en-US" dirty="0"/>
          </a:p>
        </p:txBody>
      </p:sp>
    </p:spTree>
    <p:extLst>
      <p:ext uri="{BB962C8B-B14F-4D97-AF65-F5344CB8AC3E}">
        <p14:creationId xmlns:p14="http://schemas.microsoft.com/office/powerpoint/2010/main" val="34654698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41</a:t>
            </a:fld>
            <a:endParaRPr lang="en-CA"/>
          </a:p>
        </p:txBody>
      </p:sp>
      <p:sp>
        <p:nvSpPr>
          <p:cNvPr id="4" name="TextBox 3"/>
          <p:cNvSpPr txBox="1"/>
          <p:nvPr/>
        </p:nvSpPr>
        <p:spPr>
          <a:xfrm>
            <a:off x="1066800" y="2209800"/>
            <a:ext cx="2895600" cy="461665"/>
          </a:xfrm>
          <a:prstGeom prst="rect">
            <a:avLst/>
          </a:prstGeom>
          <a:noFill/>
        </p:spPr>
        <p:txBody>
          <a:bodyPr wrap="square" rtlCol="0">
            <a:spAutoFit/>
          </a:bodyPr>
          <a:lstStyle/>
          <a:p>
            <a:endParaRPr lang="en-US" dirty="0"/>
          </a:p>
        </p:txBody>
      </p:sp>
      <p:sp>
        <p:nvSpPr>
          <p:cNvPr id="9" name="TextBox 8"/>
          <p:cNvSpPr txBox="1"/>
          <p:nvPr/>
        </p:nvSpPr>
        <p:spPr>
          <a:xfrm>
            <a:off x="1295400" y="1981200"/>
            <a:ext cx="6807313" cy="1569660"/>
          </a:xfrm>
          <a:prstGeom prst="rect">
            <a:avLst/>
          </a:prstGeom>
          <a:noFill/>
        </p:spPr>
        <p:txBody>
          <a:bodyPr wrap="none" rtlCol="0">
            <a:spAutoFit/>
          </a:bodyPr>
          <a:lstStyle/>
          <a:p>
            <a:r>
              <a:rPr lang="en-US" dirty="0" smtClean="0"/>
              <a:t>A generic type is a generic class or interface that</a:t>
            </a:r>
          </a:p>
          <a:p>
            <a:r>
              <a:rPr lang="en-US" dirty="0" smtClean="0"/>
              <a:t>Is parameterized over types</a:t>
            </a:r>
          </a:p>
          <a:p>
            <a:endParaRPr lang="en-US" dirty="0"/>
          </a:p>
          <a:p>
            <a:r>
              <a:rPr lang="en-US" dirty="0" smtClean="0"/>
              <a:t>See </a:t>
            </a:r>
            <a:r>
              <a:rPr lang="en-US" dirty="0" err="1" smtClean="0"/>
              <a:t>GenericDemo</a:t>
            </a:r>
            <a:endParaRPr lang="en-US" dirty="0"/>
          </a:p>
        </p:txBody>
      </p:sp>
    </p:spTree>
    <p:extLst>
      <p:ext uri="{BB962C8B-B14F-4D97-AF65-F5344CB8AC3E}">
        <p14:creationId xmlns:p14="http://schemas.microsoft.com/office/powerpoint/2010/main" val="4030432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42</a:t>
            </a:fld>
            <a:endParaRPr lang="en-CA"/>
          </a:p>
        </p:txBody>
      </p:sp>
      <p:sp>
        <p:nvSpPr>
          <p:cNvPr id="4" name="TextBox 3"/>
          <p:cNvSpPr txBox="1"/>
          <p:nvPr/>
        </p:nvSpPr>
        <p:spPr>
          <a:xfrm>
            <a:off x="914400" y="1524000"/>
            <a:ext cx="7086600" cy="3785652"/>
          </a:xfrm>
          <a:prstGeom prst="rect">
            <a:avLst/>
          </a:prstGeom>
          <a:noFill/>
        </p:spPr>
        <p:txBody>
          <a:bodyPr wrap="square" rtlCol="0">
            <a:spAutoFit/>
          </a:bodyPr>
          <a:lstStyle/>
          <a:p>
            <a:r>
              <a:rPr lang="en-US" dirty="0"/>
              <a:t>A collections framework is a unified architecture for representing and manipulating collections. All collections frameworks contain the following:</a:t>
            </a:r>
          </a:p>
          <a:p>
            <a:endParaRPr lang="en-US" dirty="0"/>
          </a:p>
          <a:p>
            <a:r>
              <a:rPr lang="en-US" dirty="0"/>
              <a:t>    Interfaces: These are abstract data types that represent collections. Interfaces allow collections to be manipulated independently of the details of their representation. In object-oriented languages, interfaces generally form a hierarchy.</a:t>
            </a:r>
          </a:p>
          <a:p>
            <a:endParaRPr lang="en-US" dirty="0"/>
          </a:p>
        </p:txBody>
      </p:sp>
    </p:spTree>
    <p:extLst>
      <p:ext uri="{BB962C8B-B14F-4D97-AF65-F5344CB8AC3E}">
        <p14:creationId xmlns:p14="http://schemas.microsoft.com/office/powerpoint/2010/main" val="28118889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43</a:t>
            </a:fld>
            <a:endParaRPr lang="en-CA"/>
          </a:p>
        </p:txBody>
      </p:sp>
      <p:sp>
        <p:nvSpPr>
          <p:cNvPr id="4" name="TextBox 3"/>
          <p:cNvSpPr txBox="1"/>
          <p:nvPr/>
        </p:nvSpPr>
        <p:spPr>
          <a:xfrm>
            <a:off x="1295400" y="2362200"/>
            <a:ext cx="7467600" cy="4154984"/>
          </a:xfrm>
          <a:prstGeom prst="rect">
            <a:avLst/>
          </a:prstGeom>
          <a:noFill/>
        </p:spPr>
        <p:txBody>
          <a:bodyPr wrap="square" rtlCol="0">
            <a:spAutoFit/>
          </a:bodyPr>
          <a:lstStyle/>
          <a:p>
            <a:r>
              <a:rPr lang="en-US" dirty="0"/>
              <a:t> Implementations: These are the concrete implementations of the collection interfaces. In essence, they are reusable data structures.</a:t>
            </a:r>
          </a:p>
          <a:p>
            <a:r>
              <a:rPr lang="en-US" dirty="0"/>
              <a:t>    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38823241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44</a:t>
            </a:fld>
            <a:endParaRPr lang="en-CA"/>
          </a:p>
        </p:txBody>
      </p:sp>
      <p:sp>
        <p:nvSpPr>
          <p:cNvPr id="4" name="TextBox 3"/>
          <p:cNvSpPr txBox="1"/>
          <p:nvPr/>
        </p:nvSpPr>
        <p:spPr>
          <a:xfrm>
            <a:off x="2282825" y="5157788"/>
            <a:ext cx="184731" cy="461665"/>
          </a:xfrm>
          <a:prstGeom prst="rect">
            <a:avLst/>
          </a:prstGeom>
          <a:noFill/>
        </p:spPr>
        <p:txBody>
          <a:bodyPr wrap="none" rtlCol="0">
            <a:spAutoFit/>
          </a:bodyPr>
          <a:lstStyle/>
          <a:p>
            <a:endParaRPr lang="en-US" dirty="0"/>
          </a:p>
        </p:txBody>
      </p:sp>
      <p:pic>
        <p:nvPicPr>
          <p:cNvPr id="2050" name="Picture 2" descr="Two interface trees, one starting with Collection and including Set, SortedSet, List, and Queue, and the other starting with Map and including Sorted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4171950" cy="1228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47800" y="4953000"/>
            <a:ext cx="6878806" cy="461665"/>
          </a:xfrm>
          <a:prstGeom prst="rect">
            <a:avLst/>
          </a:prstGeom>
          <a:noFill/>
        </p:spPr>
        <p:txBody>
          <a:bodyPr wrap="none" rtlCol="0">
            <a:spAutoFit/>
          </a:bodyPr>
          <a:lstStyle/>
          <a:p>
            <a:r>
              <a:rPr lang="en-US" dirty="0" smtClean="0"/>
              <a:t>Notice that Map doesn’t </a:t>
            </a:r>
            <a:r>
              <a:rPr lang="en-US" dirty="0" err="1" smtClean="0"/>
              <a:t>exend</a:t>
            </a:r>
            <a:r>
              <a:rPr lang="en-US" dirty="0" smtClean="0"/>
              <a:t> Collection &lt;sigh/&gt;</a:t>
            </a:r>
            <a:endParaRPr lang="en-US" dirty="0"/>
          </a:p>
        </p:txBody>
      </p:sp>
    </p:spTree>
    <p:extLst>
      <p:ext uri="{BB962C8B-B14F-4D97-AF65-F5344CB8AC3E}">
        <p14:creationId xmlns:p14="http://schemas.microsoft.com/office/powerpoint/2010/main" val="4103143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45</a:t>
            </a:fld>
            <a:endParaRPr lang="en-CA"/>
          </a:p>
        </p:txBody>
      </p:sp>
      <p:sp>
        <p:nvSpPr>
          <p:cNvPr id="4" name="TextBox 3"/>
          <p:cNvSpPr txBox="1"/>
          <p:nvPr/>
        </p:nvSpPr>
        <p:spPr>
          <a:xfrm>
            <a:off x="1219201" y="2286000"/>
            <a:ext cx="7086600" cy="1569660"/>
          </a:xfrm>
          <a:prstGeom prst="rect">
            <a:avLst/>
          </a:prstGeom>
          <a:noFill/>
        </p:spPr>
        <p:txBody>
          <a:bodyPr wrap="square" rtlCol="0">
            <a:spAutoFit/>
          </a:bodyPr>
          <a:lstStyle/>
          <a:p>
            <a:r>
              <a:rPr lang="en-US" dirty="0" smtClean="0"/>
              <a:t>Lots of implementing classes of </a:t>
            </a:r>
            <a:r>
              <a:rPr lang="en-US" dirty="0" err="1" smtClean="0"/>
              <a:t>java.util.Collection</a:t>
            </a:r>
            <a:endParaRPr lang="en-US" dirty="0" smtClean="0"/>
          </a:p>
          <a:p>
            <a:endParaRPr lang="en-US" dirty="0"/>
          </a:p>
          <a:p>
            <a:r>
              <a:rPr lang="en-US" dirty="0"/>
              <a:t>http://docs.oracle.com/javase/7/docs/api/java/util/Collection.html</a:t>
            </a:r>
          </a:p>
        </p:txBody>
      </p:sp>
    </p:spTree>
    <p:extLst>
      <p:ext uri="{BB962C8B-B14F-4D97-AF65-F5344CB8AC3E}">
        <p14:creationId xmlns:p14="http://schemas.microsoft.com/office/powerpoint/2010/main" val="34051861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46</a:t>
            </a:fld>
            <a:endParaRPr lang="en-CA"/>
          </a:p>
        </p:txBody>
      </p:sp>
      <p:sp>
        <p:nvSpPr>
          <p:cNvPr id="4" name="TextBox 3"/>
          <p:cNvSpPr txBox="1"/>
          <p:nvPr/>
        </p:nvSpPr>
        <p:spPr>
          <a:xfrm>
            <a:off x="1143000" y="2133600"/>
            <a:ext cx="3494867" cy="1938992"/>
          </a:xfrm>
          <a:prstGeom prst="rect">
            <a:avLst/>
          </a:prstGeom>
          <a:noFill/>
        </p:spPr>
        <p:txBody>
          <a:bodyPr wrap="none" rtlCol="0">
            <a:spAutoFit/>
          </a:bodyPr>
          <a:lstStyle/>
          <a:p>
            <a:pPr marL="342900" indent="-342900">
              <a:buFont typeface="Arial" panose="020B0604020202020204" pitchFamily="34" charset="0"/>
              <a:buChar char="•"/>
            </a:pPr>
            <a:r>
              <a:rPr lang="en-US" dirty="0" smtClean="0"/>
              <a:t>List</a:t>
            </a:r>
          </a:p>
          <a:p>
            <a:pPr marL="342900" indent="-342900">
              <a:buFont typeface="Arial" panose="020B0604020202020204" pitchFamily="34" charset="0"/>
              <a:buChar char="•"/>
            </a:pPr>
            <a:r>
              <a:rPr lang="en-US" dirty="0" smtClean="0"/>
              <a:t>Set</a:t>
            </a:r>
          </a:p>
          <a:p>
            <a:pPr marL="342900" indent="-342900">
              <a:buFont typeface="Arial" panose="020B0604020202020204" pitchFamily="34" charset="0"/>
              <a:buChar char="•"/>
            </a:pPr>
            <a:r>
              <a:rPr lang="en-US" dirty="0" smtClean="0"/>
              <a:t>Map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See </a:t>
            </a:r>
            <a:r>
              <a:rPr lang="en-US" dirty="0" err="1" smtClean="0"/>
              <a:t>CollectionsDemo</a:t>
            </a:r>
            <a:endParaRPr lang="en-US" dirty="0"/>
          </a:p>
        </p:txBody>
      </p:sp>
    </p:spTree>
    <p:extLst>
      <p:ext uri="{BB962C8B-B14F-4D97-AF65-F5344CB8AC3E}">
        <p14:creationId xmlns:p14="http://schemas.microsoft.com/office/powerpoint/2010/main" val="37186495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r>
              <a:rPr lang="en-US" dirty="0" err="1"/>
              <a:t>cont</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47</a:t>
            </a:fld>
            <a:endParaRPr lang="en-CA"/>
          </a:p>
        </p:txBody>
      </p:sp>
      <p:sp>
        <p:nvSpPr>
          <p:cNvPr id="4" name="TextBox 3"/>
          <p:cNvSpPr txBox="1"/>
          <p:nvPr/>
        </p:nvSpPr>
        <p:spPr>
          <a:xfrm>
            <a:off x="990601" y="2438400"/>
            <a:ext cx="7848600" cy="2308324"/>
          </a:xfrm>
          <a:prstGeom prst="rect">
            <a:avLst/>
          </a:prstGeom>
          <a:noFill/>
        </p:spPr>
        <p:txBody>
          <a:bodyPr wrap="square" rtlCol="0">
            <a:spAutoFit/>
          </a:bodyPr>
          <a:lstStyle/>
          <a:p>
            <a:r>
              <a:rPr lang="en-US" dirty="0" err="1"/>
              <a:t>j</a:t>
            </a:r>
            <a:r>
              <a:rPr lang="en-US" dirty="0" err="1" smtClean="0"/>
              <a:t>ava.util.Vector</a:t>
            </a:r>
            <a:r>
              <a:rPr lang="en-US" dirty="0" smtClean="0"/>
              <a:t>, </a:t>
            </a:r>
            <a:r>
              <a:rPr lang="en-US" dirty="0" err="1" smtClean="0"/>
              <a:t>java.util.Hashtable</a:t>
            </a:r>
            <a:r>
              <a:rPr lang="en-US" dirty="0" smtClean="0"/>
              <a:t> – avoid if possible</a:t>
            </a:r>
          </a:p>
          <a:p>
            <a:r>
              <a:rPr lang="en-US" dirty="0" smtClean="0"/>
              <a:t>Because it is synchronized (meaning </a:t>
            </a:r>
            <a:r>
              <a:rPr lang="en-US" dirty="0" err="1" smtClean="0"/>
              <a:t>threadsafe</a:t>
            </a:r>
            <a:r>
              <a:rPr lang="en-US" dirty="0" smtClean="0"/>
              <a:t> but slower)</a:t>
            </a:r>
          </a:p>
          <a:p>
            <a:r>
              <a:rPr lang="en-US" dirty="0" smtClean="0"/>
              <a:t>Iterator – if you want to remove something from a List,</a:t>
            </a:r>
          </a:p>
          <a:p>
            <a:r>
              <a:rPr lang="en-US" dirty="0" smtClean="0"/>
              <a:t>Use Iterator</a:t>
            </a:r>
          </a:p>
          <a:p>
            <a:endParaRPr lang="en-US" dirty="0"/>
          </a:p>
        </p:txBody>
      </p:sp>
    </p:spTree>
    <p:extLst>
      <p:ext uri="{BB962C8B-B14F-4D97-AF65-F5344CB8AC3E}">
        <p14:creationId xmlns:p14="http://schemas.microsoft.com/office/powerpoint/2010/main" val="7551657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48</a:t>
            </a:fld>
            <a:endParaRPr lang="en-CA"/>
          </a:p>
        </p:txBody>
      </p:sp>
      <p:sp>
        <p:nvSpPr>
          <p:cNvPr id="4" name="TextBox 3"/>
          <p:cNvSpPr txBox="1"/>
          <p:nvPr/>
        </p:nvSpPr>
        <p:spPr>
          <a:xfrm>
            <a:off x="990601" y="2286000"/>
            <a:ext cx="6857999" cy="2677656"/>
          </a:xfrm>
          <a:prstGeom prst="rect">
            <a:avLst/>
          </a:prstGeom>
          <a:noFill/>
        </p:spPr>
        <p:txBody>
          <a:bodyPr wrap="square" rtlCol="0">
            <a:spAutoFit/>
          </a:bodyPr>
          <a:lstStyle/>
          <a:p>
            <a:r>
              <a:rPr lang="en-US" dirty="0" smtClean="0"/>
              <a:t>Comparable and Comparator</a:t>
            </a:r>
          </a:p>
          <a:p>
            <a:pPr lvl="1"/>
            <a:r>
              <a:rPr lang="en-US" dirty="0" smtClean="0"/>
              <a:t>Comparable </a:t>
            </a:r>
            <a:r>
              <a:rPr lang="en-US" dirty="0"/>
              <a:t>is implemented by a class in order to be able to comparing object of itself with some other objects. The class itself must implement the interface in order to be able to compare its instance(s). The method required for implementation is </a:t>
            </a:r>
            <a:r>
              <a:rPr lang="en-US" i="1" dirty="0" err="1"/>
              <a:t>compareTo</a:t>
            </a:r>
            <a:r>
              <a:rPr lang="en-US" i="1" dirty="0"/>
              <a:t>()</a:t>
            </a:r>
            <a:r>
              <a:rPr lang="en-US" dirty="0"/>
              <a:t>. </a:t>
            </a:r>
          </a:p>
        </p:txBody>
      </p:sp>
    </p:spTree>
    <p:extLst>
      <p:ext uri="{BB962C8B-B14F-4D97-AF65-F5344CB8AC3E}">
        <p14:creationId xmlns:p14="http://schemas.microsoft.com/office/powerpoint/2010/main" val="39116731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49</a:t>
            </a:fld>
            <a:endParaRPr lang="en-CA"/>
          </a:p>
        </p:txBody>
      </p:sp>
      <p:sp>
        <p:nvSpPr>
          <p:cNvPr id="5" name="TextBox 4"/>
          <p:cNvSpPr txBox="1"/>
          <p:nvPr/>
        </p:nvSpPr>
        <p:spPr>
          <a:xfrm>
            <a:off x="1075510" y="1696881"/>
            <a:ext cx="7772399" cy="4893647"/>
          </a:xfrm>
          <a:prstGeom prst="rect">
            <a:avLst/>
          </a:prstGeom>
          <a:noFill/>
        </p:spPr>
        <p:txBody>
          <a:bodyPr wrap="square" rtlCol="0">
            <a:spAutoFit/>
          </a:bodyPr>
          <a:lstStyle/>
          <a:p>
            <a:r>
              <a:rPr lang="en-US" dirty="0"/>
              <a:t>Comparator is capable if comparing objects based on different attributes. e.g. 2 men can be compared based on `name` or `age` etc. (this can not be done using comparable. )</a:t>
            </a:r>
          </a:p>
          <a:p>
            <a:r>
              <a:rPr lang="en-US" dirty="0"/>
              <a:t>The method required to implement is </a:t>
            </a:r>
            <a:r>
              <a:rPr lang="en-US" i="1" dirty="0"/>
              <a:t>compare()</a:t>
            </a:r>
            <a:r>
              <a:rPr lang="en-US" dirty="0"/>
              <a:t>. Now let's use another way to compare those TV by size. The common use of Comparator is sorting. Both Collections and Arrays classes provide a sort method which use a Comparator</a:t>
            </a:r>
            <a:r>
              <a:rPr lang="en-US" dirty="0" smtClean="0"/>
              <a:t>.</a:t>
            </a:r>
          </a:p>
          <a:p>
            <a:pPr lvl="1"/>
            <a:endParaRPr lang="en-US" dirty="0"/>
          </a:p>
          <a:p>
            <a:r>
              <a:rPr lang="en-US" dirty="0"/>
              <a:t>See: </a:t>
            </a:r>
            <a:r>
              <a:rPr lang="en-US" u="sng" dirty="0" err="1"/>
              <a:t>ComparatorAndComparableDemo</a:t>
            </a:r>
            <a:endParaRPr lang="en-US" dirty="0"/>
          </a:p>
          <a:p>
            <a:endParaRPr lang="en-US" dirty="0"/>
          </a:p>
          <a:p>
            <a:endParaRPr lang="en-US" dirty="0"/>
          </a:p>
        </p:txBody>
      </p:sp>
    </p:spTree>
    <p:extLst>
      <p:ext uri="{BB962C8B-B14F-4D97-AF65-F5344CB8AC3E}">
        <p14:creationId xmlns:p14="http://schemas.microsoft.com/office/powerpoint/2010/main" val="385483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r>
              <a:rPr lang="en-US" smtClean="0"/>
              <a:t>Evaluation</a:t>
            </a:r>
          </a:p>
        </p:txBody>
      </p:sp>
      <p:sp>
        <p:nvSpPr>
          <p:cNvPr id="28675" name="Rectangle 6"/>
          <p:cNvSpPr>
            <a:spLocks noGrp="1" noChangeArrowheads="1"/>
          </p:cNvSpPr>
          <p:nvPr>
            <p:ph idx="1"/>
          </p:nvPr>
        </p:nvSpPr>
        <p:spPr/>
        <p:txBody>
          <a:bodyPr>
            <a:normAutofit/>
          </a:bodyPr>
          <a:lstStyle/>
          <a:p>
            <a:pPr>
              <a:lnSpc>
                <a:spcPct val="90000"/>
              </a:lnSpc>
              <a:tabLst>
                <a:tab pos="2874963" algn="l"/>
              </a:tabLst>
            </a:pPr>
            <a:r>
              <a:rPr lang="en-US" sz="2000" dirty="0" smtClean="0"/>
              <a:t>Assignments</a:t>
            </a:r>
            <a:r>
              <a:rPr lang="en-US" sz="2000" dirty="0" smtClean="0">
                <a:solidFill>
                  <a:schemeClr val="accent3"/>
                </a:solidFill>
              </a:rPr>
              <a:t> x 10</a:t>
            </a:r>
            <a:r>
              <a:rPr lang="en-US" sz="2000" dirty="0" smtClean="0"/>
              <a:t>	</a:t>
            </a:r>
            <a:r>
              <a:rPr lang="en-US" sz="2000" dirty="0"/>
              <a:t>2</a:t>
            </a:r>
            <a:r>
              <a:rPr lang="en-US" sz="2000" dirty="0" smtClean="0"/>
              <a:t>0%</a:t>
            </a:r>
          </a:p>
          <a:p>
            <a:pPr>
              <a:lnSpc>
                <a:spcPct val="90000"/>
              </a:lnSpc>
              <a:tabLst>
                <a:tab pos="2874963" algn="l"/>
              </a:tabLst>
            </a:pPr>
            <a:r>
              <a:rPr lang="en-US" sz="2000" dirty="0" smtClean="0"/>
              <a:t>Mid term exam	20%</a:t>
            </a:r>
          </a:p>
          <a:p>
            <a:pPr>
              <a:lnSpc>
                <a:spcPct val="90000"/>
              </a:lnSpc>
              <a:tabLst>
                <a:tab pos="2874963" algn="l"/>
              </a:tabLst>
            </a:pPr>
            <a:r>
              <a:rPr lang="en-US" sz="2000" dirty="0" smtClean="0"/>
              <a:t>Final exam	</a:t>
            </a:r>
            <a:r>
              <a:rPr lang="en-US" sz="2000" dirty="0"/>
              <a:t>3</a:t>
            </a:r>
            <a:r>
              <a:rPr lang="en-US" sz="2000" dirty="0" smtClean="0"/>
              <a:t>0%</a:t>
            </a:r>
          </a:p>
          <a:p>
            <a:pPr>
              <a:lnSpc>
                <a:spcPct val="90000"/>
              </a:lnSpc>
              <a:tabLst>
                <a:tab pos="2874963" algn="l"/>
              </a:tabLst>
            </a:pPr>
            <a:r>
              <a:rPr lang="en-US" sz="2000" dirty="0" smtClean="0"/>
              <a:t>Final Project	30%</a:t>
            </a:r>
          </a:p>
          <a:p>
            <a:pPr>
              <a:lnSpc>
                <a:spcPct val="90000"/>
              </a:lnSpc>
              <a:tabLst>
                <a:tab pos="2874963" algn="l"/>
              </a:tabLst>
            </a:pPr>
            <a:endParaRPr lang="en-US" sz="2000" dirty="0" smtClean="0"/>
          </a:p>
          <a:p>
            <a:pPr>
              <a:lnSpc>
                <a:spcPct val="90000"/>
              </a:lnSpc>
              <a:tabLst>
                <a:tab pos="2874963" algn="l"/>
              </a:tabLst>
            </a:pPr>
            <a:r>
              <a:rPr lang="en-CA" sz="2000" dirty="0" smtClean="0"/>
              <a:t>You must achieve a mark of </a:t>
            </a:r>
            <a:r>
              <a:rPr lang="en-CA" sz="2000" dirty="0" smtClean="0">
                <a:solidFill>
                  <a:srgbClr val="FF6600"/>
                </a:solidFill>
              </a:rPr>
              <a:t>60%</a:t>
            </a:r>
            <a:r>
              <a:rPr lang="en-CA" sz="2000" dirty="0" smtClean="0"/>
              <a:t> in order to pass the course</a:t>
            </a:r>
          </a:p>
          <a:p>
            <a:pPr>
              <a:lnSpc>
                <a:spcPct val="90000"/>
              </a:lnSpc>
              <a:tabLst>
                <a:tab pos="2874963" algn="l"/>
              </a:tabLst>
            </a:pPr>
            <a:r>
              <a:rPr lang="en-US" sz="2000" dirty="0" smtClean="0"/>
              <a:t>You must achieve a grade of </a:t>
            </a:r>
            <a:r>
              <a:rPr lang="en-US" sz="2000" dirty="0" smtClean="0">
                <a:solidFill>
                  <a:srgbClr val="FF6600"/>
                </a:solidFill>
              </a:rPr>
              <a:t>50%</a:t>
            </a:r>
            <a:r>
              <a:rPr lang="en-US" sz="2000" dirty="0" smtClean="0"/>
              <a:t> on the final exam to pass the course</a:t>
            </a:r>
            <a:endParaRPr lang="en-CA" sz="2000" dirty="0" smtClean="0"/>
          </a:p>
        </p:txBody>
      </p:sp>
      <p:sp>
        <p:nvSpPr>
          <p:cNvPr id="2867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43489B5-A5CD-1E41-909C-9929CF754487}" type="slidenum">
              <a:rPr lang="en-US"/>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50</a:t>
            </a:fld>
            <a:endParaRPr lang="en-CA"/>
          </a:p>
        </p:txBody>
      </p:sp>
      <p:sp>
        <p:nvSpPr>
          <p:cNvPr id="5" name="TextBox 4"/>
          <p:cNvSpPr txBox="1"/>
          <p:nvPr/>
        </p:nvSpPr>
        <p:spPr>
          <a:xfrm>
            <a:off x="990601" y="1828800"/>
            <a:ext cx="7620000" cy="1938992"/>
          </a:xfrm>
          <a:prstGeom prst="rect">
            <a:avLst/>
          </a:prstGeom>
          <a:noFill/>
        </p:spPr>
        <p:txBody>
          <a:bodyPr wrap="square" rtlCol="0">
            <a:spAutoFit/>
          </a:bodyPr>
          <a:lstStyle/>
          <a:p>
            <a:r>
              <a:rPr lang="en-US" dirty="0" smtClean="0"/>
              <a:t>Assignment#4</a:t>
            </a:r>
          </a:p>
          <a:p>
            <a:r>
              <a:rPr lang="en-US" dirty="0" smtClean="0"/>
              <a:t>Read:</a:t>
            </a:r>
          </a:p>
          <a:p>
            <a:r>
              <a:rPr lang="en-US" dirty="0"/>
              <a:t>http://docs.oracle.com/javase/tutorial/java/generics/</a:t>
            </a:r>
            <a:endParaRPr lang="en-US" dirty="0" smtClean="0"/>
          </a:p>
          <a:p>
            <a:r>
              <a:rPr lang="en-US" dirty="0"/>
              <a:t>http://docs.oracle.com/javase/tutorial/collections/interfaces/index.html</a:t>
            </a:r>
          </a:p>
        </p:txBody>
      </p:sp>
    </p:spTree>
    <p:extLst>
      <p:ext uri="{BB962C8B-B14F-4D97-AF65-F5344CB8AC3E}">
        <p14:creationId xmlns:p14="http://schemas.microsoft.com/office/powerpoint/2010/main" val="1541256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File IO and libraries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51</a:t>
            </a:fld>
            <a:endParaRPr lang="en-CA"/>
          </a:p>
        </p:txBody>
      </p:sp>
      <p:sp>
        <p:nvSpPr>
          <p:cNvPr id="4" name="TextBox 3"/>
          <p:cNvSpPr txBox="1"/>
          <p:nvPr/>
        </p:nvSpPr>
        <p:spPr>
          <a:xfrm>
            <a:off x="914400" y="2209800"/>
            <a:ext cx="7701147" cy="3785652"/>
          </a:xfrm>
          <a:prstGeom prst="rect">
            <a:avLst/>
          </a:prstGeom>
          <a:noFill/>
        </p:spPr>
        <p:txBody>
          <a:bodyPr wrap="none" rtlCol="0">
            <a:spAutoFit/>
          </a:bodyPr>
          <a:lstStyle/>
          <a:p>
            <a:pPr marL="342900" indent="-342900">
              <a:buFont typeface="Arial" pitchFamily="34" charset="0"/>
              <a:buChar char="•"/>
            </a:pPr>
            <a:r>
              <a:rPr lang="en-US" dirty="0" smtClean="0"/>
              <a:t>Bit of recap from last week</a:t>
            </a:r>
          </a:p>
          <a:p>
            <a:pPr marL="342900" indent="-342900">
              <a:buFont typeface="Arial" pitchFamily="34" charset="0"/>
              <a:buChar char="•"/>
            </a:pPr>
            <a:r>
              <a:rPr lang="en-US" dirty="0" smtClean="0"/>
              <a:t>Java collections (pretty useful and powerful)</a:t>
            </a:r>
          </a:p>
          <a:p>
            <a:pPr marL="342900" indent="-342900">
              <a:buFont typeface="Arial" pitchFamily="34" charset="0"/>
              <a:buChar char="•"/>
            </a:pPr>
            <a:r>
              <a:rPr lang="en-US" dirty="0" smtClean="0"/>
              <a:t>The </a:t>
            </a:r>
            <a:r>
              <a:rPr lang="en-US" dirty="0" err="1" smtClean="0"/>
              <a:t>java.util</a:t>
            </a:r>
            <a:r>
              <a:rPr lang="en-US" dirty="0" smtClean="0"/>
              <a:t> package comes with the JRE (rt.jar)</a:t>
            </a:r>
          </a:p>
          <a:p>
            <a:pPr marL="342900" indent="-342900">
              <a:buFont typeface="Arial" pitchFamily="34" charset="0"/>
              <a:buChar char="•"/>
            </a:pPr>
            <a:r>
              <a:rPr lang="en-US" dirty="0" smtClean="0"/>
              <a:t>There is a package for Java IO</a:t>
            </a:r>
          </a:p>
          <a:p>
            <a:pPr marL="342900" indent="-342900">
              <a:buFont typeface="Arial" pitchFamily="34" charset="0"/>
              <a:buChar char="•"/>
            </a:pPr>
            <a:r>
              <a:rPr lang="en-US" dirty="0" smtClean="0"/>
              <a:t>java.io</a:t>
            </a:r>
          </a:p>
          <a:p>
            <a:pPr marL="342900" indent="-342900">
              <a:buFont typeface="Arial" pitchFamily="34" charset="0"/>
              <a:buChar char="•"/>
            </a:pPr>
            <a:r>
              <a:rPr lang="en-US" dirty="0" smtClean="0"/>
              <a:t>I *could* talk about certain classes in java.io</a:t>
            </a:r>
          </a:p>
          <a:p>
            <a:pPr marL="342900" indent="-342900">
              <a:buFont typeface="Arial" pitchFamily="34" charset="0"/>
              <a:buChar char="•"/>
            </a:pPr>
            <a:r>
              <a:rPr lang="en-US" dirty="0" smtClean="0"/>
              <a:t>Examples </a:t>
            </a:r>
            <a:r>
              <a:rPr lang="en-US" dirty="0" err="1" smtClean="0"/>
              <a:t>java.io.File</a:t>
            </a:r>
            <a:r>
              <a:rPr lang="en-US" dirty="0" smtClean="0"/>
              <a:t>, </a:t>
            </a:r>
            <a:r>
              <a:rPr lang="en-US" dirty="0" err="1" smtClean="0"/>
              <a:t>java.io.FileInputStream</a:t>
            </a:r>
            <a:r>
              <a:rPr lang="en-US" dirty="0" smtClean="0"/>
              <a:t>, </a:t>
            </a:r>
          </a:p>
          <a:p>
            <a:pPr marL="342900" indent="-342900">
              <a:buFont typeface="Arial" pitchFamily="34" charset="0"/>
              <a:buChar char="•"/>
            </a:pPr>
            <a:r>
              <a:rPr lang="en-US" dirty="0" err="1" smtClean="0"/>
              <a:t>java.io.FileOutputStream</a:t>
            </a:r>
            <a:r>
              <a:rPr lang="en-US" dirty="0" smtClean="0"/>
              <a:t>, </a:t>
            </a:r>
            <a:r>
              <a:rPr lang="en-US" dirty="0" err="1" smtClean="0"/>
              <a:t>java.io.FileReader</a:t>
            </a:r>
            <a:r>
              <a:rPr lang="en-US" dirty="0" smtClean="0"/>
              <a:t>, </a:t>
            </a:r>
          </a:p>
          <a:p>
            <a:pPr marL="342900" indent="-342900">
              <a:buFont typeface="Arial" pitchFamily="34" charset="0"/>
              <a:buChar char="•"/>
            </a:pPr>
            <a:r>
              <a:rPr lang="en-US" dirty="0" err="1" smtClean="0"/>
              <a:t>java.io.FileWriter</a:t>
            </a:r>
            <a:endParaRPr lang="en-US" dirty="0" smtClean="0"/>
          </a:p>
          <a:p>
            <a:pPr marL="342900" indent="-342900">
              <a:buFont typeface="Arial" pitchFamily="34" charset="0"/>
              <a:buChar char="•"/>
            </a:pPr>
            <a:r>
              <a:rPr lang="en-US" dirty="0" smtClean="0"/>
              <a:t>But I’ll let you read about those classes yourselves ;)</a:t>
            </a:r>
            <a:endParaRPr lang="en-US" dirty="0"/>
          </a:p>
        </p:txBody>
      </p:sp>
    </p:spTree>
    <p:extLst>
      <p:ext uri="{BB962C8B-B14F-4D97-AF65-F5344CB8AC3E}">
        <p14:creationId xmlns:p14="http://schemas.microsoft.com/office/powerpoint/2010/main" val="29454320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than java.io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52</a:t>
            </a:fld>
            <a:endParaRPr lang="en-CA"/>
          </a:p>
        </p:txBody>
      </p:sp>
      <p:sp>
        <p:nvSpPr>
          <p:cNvPr id="5" name="TextBox 4"/>
          <p:cNvSpPr txBox="1"/>
          <p:nvPr/>
        </p:nvSpPr>
        <p:spPr>
          <a:xfrm>
            <a:off x="1219200" y="1905000"/>
            <a:ext cx="7222042" cy="3785652"/>
          </a:xfrm>
          <a:prstGeom prst="rect">
            <a:avLst/>
          </a:prstGeom>
          <a:noFill/>
        </p:spPr>
        <p:txBody>
          <a:bodyPr wrap="none" rtlCol="0">
            <a:spAutoFit/>
          </a:bodyPr>
          <a:lstStyle/>
          <a:p>
            <a:pPr marL="342900" indent="-342900">
              <a:buFont typeface="Arial" pitchFamily="34" charset="0"/>
              <a:buChar char="•"/>
            </a:pPr>
            <a:r>
              <a:rPr lang="en-US" dirty="0" smtClean="0"/>
              <a:t>To be fair, there are many Java libraries out there</a:t>
            </a:r>
          </a:p>
          <a:p>
            <a:pPr marL="342900" indent="-342900">
              <a:buFont typeface="Arial" pitchFamily="34" charset="0"/>
              <a:buChar char="•"/>
            </a:pPr>
            <a:r>
              <a:rPr lang="en-US" dirty="0" smtClean="0"/>
              <a:t>There are even other libraries outside</a:t>
            </a:r>
          </a:p>
          <a:p>
            <a:pPr marL="342900" indent="-342900">
              <a:buFont typeface="Arial" pitchFamily="34" charset="0"/>
              <a:buChar char="•"/>
            </a:pPr>
            <a:r>
              <a:rPr lang="en-US" dirty="0" smtClean="0"/>
              <a:t>Of core java that do collections and java.io</a:t>
            </a:r>
          </a:p>
          <a:p>
            <a:pPr marL="342900" indent="-342900">
              <a:buFont typeface="Arial" pitchFamily="34" charset="0"/>
              <a:buChar char="•"/>
            </a:pPr>
            <a:r>
              <a:rPr lang="en-US" dirty="0" smtClean="0"/>
              <a:t>I’m going to choose Apache Commons </a:t>
            </a:r>
            <a:r>
              <a:rPr lang="en-US" dirty="0" err="1" smtClean="0"/>
              <a:t>IOUtils</a:t>
            </a:r>
            <a:endParaRPr lang="en-US" dirty="0" smtClean="0"/>
          </a:p>
          <a:p>
            <a:pPr marL="342900" indent="-342900">
              <a:buFont typeface="Arial" pitchFamily="34" charset="0"/>
              <a:buChar char="•"/>
            </a:pPr>
            <a:r>
              <a:rPr lang="en-US" dirty="0" smtClean="0"/>
              <a:t>A few reasons why …</a:t>
            </a:r>
          </a:p>
          <a:p>
            <a:pPr marL="800100" lvl="1" indent="-342900">
              <a:buFont typeface="Arial" pitchFamily="34" charset="0"/>
              <a:buChar char="•"/>
            </a:pPr>
            <a:r>
              <a:rPr lang="en-US" dirty="0" smtClean="0"/>
              <a:t>java.io is </a:t>
            </a:r>
            <a:r>
              <a:rPr lang="en-US" dirty="0" err="1" smtClean="0"/>
              <a:t>kinda</a:t>
            </a:r>
            <a:r>
              <a:rPr lang="en-US" dirty="0" smtClean="0"/>
              <a:t> low-level (if you really want</a:t>
            </a:r>
          </a:p>
          <a:p>
            <a:pPr lvl="1"/>
            <a:r>
              <a:rPr lang="en-US" dirty="0"/>
              <a:t>t</a:t>
            </a:r>
            <a:r>
              <a:rPr lang="en-US" dirty="0" smtClean="0"/>
              <a:t>o do low-level stuff, do it in C)</a:t>
            </a:r>
          </a:p>
          <a:p>
            <a:pPr marL="800100" lvl="1" indent="-342900">
              <a:buFont typeface="Arial" pitchFamily="34" charset="0"/>
              <a:buChar char="•"/>
            </a:pPr>
            <a:r>
              <a:rPr lang="en-US" dirty="0" smtClean="0"/>
              <a:t>Want to introduce you to Maven</a:t>
            </a:r>
          </a:p>
          <a:p>
            <a:pPr marL="800100" lvl="1"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8271051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53</a:t>
            </a:fld>
            <a:endParaRPr lang="en-CA"/>
          </a:p>
        </p:txBody>
      </p:sp>
      <p:sp>
        <p:nvSpPr>
          <p:cNvPr id="4" name="TextBox 3"/>
          <p:cNvSpPr txBox="1"/>
          <p:nvPr/>
        </p:nvSpPr>
        <p:spPr>
          <a:xfrm>
            <a:off x="990600" y="2286000"/>
            <a:ext cx="7924800" cy="4154984"/>
          </a:xfrm>
          <a:prstGeom prst="rect">
            <a:avLst/>
          </a:prstGeom>
          <a:noFill/>
        </p:spPr>
        <p:txBody>
          <a:bodyPr wrap="square" rtlCol="0">
            <a:spAutoFit/>
          </a:bodyPr>
          <a:lstStyle/>
          <a:p>
            <a:pPr marL="342900" indent="-342900">
              <a:buFont typeface="Arial" pitchFamily="34" charset="0"/>
              <a:buChar char="•"/>
            </a:pPr>
            <a:r>
              <a:rPr lang="en-US" dirty="0"/>
              <a:t>Apache Maven is a software project management and comprehension tool. Based on the concept of a project object model (POM), Maven can manage a project's build, reporting and documentation from a central piece of information</a:t>
            </a:r>
            <a:r>
              <a:rPr lang="en-US" dirty="0" smtClean="0"/>
              <a:t>.</a:t>
            </a:r>
          </a:p>
          <a:p>
            <a:pPr marL="342900" indent="-342900">
              <a:buFont typeface="Arial" pitchFamily="34" charset="0"/>
              <a:buChar char="•"/>
            </a:pPr>
            <a:r>
              <a:rPr lang="en-US" dirty="0" smtClean="0"/>
              <a:t>In short, it’s a tool to help you manage libraries</a:t>
            </a:r>
          </a:p>
          <a:p>
            <a:pPr marL="342900" indent="-342900">
              <a:buFont typeface="Arial" pitchFamily="34" charset="0"/>
              <a:buChar char="•"/>
            </a:pPr>
            <a:r>
              <a:rPr lang="en-US" dirty="0" smtClean="0"/>
              <a:t>Perl has CPAN</a:t>
            </a:r>
          </a:p>
          <a:p>
            <a:pPr marL="342900" indent="-342900">
              <a:buFont typeface="Arial" pitchFamily="34" charset="0"/>
              <a:buChar char="•"/>
            </a:pPr>
            <a:r>
              <a:rPr lang="en-US" dirty="0" smtClean="0"/>
              <a:t>PHP has PEAR/</a:t>
            </a:r>
            <a:r>
              <a:rPr lang="en-US" dirty="0" err="1" smtClean="0"/>
              <a:t>Pecl</a:t>
            </a:r>
            <a:endParaRPr lang="en-US" dirty="0" smtClean="0"/>
          </a:p>
          <a:p>
            <a:pPr marL="342900" indent="-342900">
              <a:buFont typeface="Arial" pitchFamily="34" charset="0"/>
              <a:buChar char="•"/>
            </a:pPr>
            <a:r>
              <a:rPr lang="en-US" dirty="0" smtClean="0"/>
              <a:t>Ruby has </a:t>
            </a:r>
            <a:r>
              <a:rPr lang="en-US" dirty="0" err="1" smtClean="0"/>
              <a:t>RubyGems</a:t>
            </a:r>
            <a:endParaRPr lang="en-US" dirty="0" smtClean="0"/>
          </a:p>
          <a:p>
            <a:pPr marL="342900" indent="-342900">
              <a:buFont typeface="Arial" pitchFamily="34" charset="0"/>
              <a:buChar char="•"/>
            </a:pPr>
            <a:r>
              <a:rPr lang="en-US" dirty="0" smtClean="0"/>
              <a:t>C/C++/C# … </a:t>
            </a:r>
            <a:r>
              <a:rPr lang="en-US" dirty="0" err="1" smtClean="0"/>
              <a:t>Makefiles</a:t>
            </a:r>
            <a:r>
              <a:rPr lang="en-US" dirty="0" smtClean="0"/>
              <a:t> + </a:t>
            </a:r>
            <a:r>
              <a:rPr lang="en-US" dirty="0" err="1" smtClean="0"/>
              <a:t>wget</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39087523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How to via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54</a:t>
            </a:fld>
            <a:endParaRPr lang="en-CA"/>
          </a:p>
        </p:txBody>
      </p:sp>
      <p:sp>
        <p:nvSpPr>
          <p:cNvPr id="4" name="TextBox 3"/>
          <p:cNvSpPr txBox="1"/>
          <p:nvPr/>
        </p:nvSpPr>
        <p:spPr>
          <a:xfrm>
            <a:off x="1524000" y="2057400"/>
            <a:ext cx="6636753" cy="4154984"/>
          </a:xfrm>
          <a:prstGeom prst="rect">
            <a:avLst/>
          </a:prstGeom>
          <a:noFill/>
        </p:spPr>
        <p:txBody>
          <a:bodyPr wrap="none" rtlCol="0">
            <a:spAutoFit/>
          </a:bodyPr>
          <a:lstStyle/>
          <a:p>
            <a:pPr marL="342900" indent="-342900">
              <a:buFont typeface="Arial" pitchFamily="34" charset="0"/>
              <a:buChar char="•"/>
            </a:pPr>
            <a:r>
              <a:rPr lang="en-US" dirty="0" smtClean="0"/>
              <a:t>Create a New Java project (or just use</a:t>
            </a:r>
          </a:p>
          <a:p>
            <a:r>
              <a:rPr lang="en-US" dirty="0" smtClean="0"/>
              <a:t>Your existing one)</a:t>
            </a:r>
          </a:p>
          <a:p>
            <a:pPr marL="342900" indent="-342900">
              <a:buFont typeface="Arial" pitchFamily="34" charset="0"/>
              <a:buChar char="•"/>
            </a:pPr>
            <a:r>
              <a:rPr lang="en-US" dirty="0" smtClean="0"/>
              <a:t>Left click on Project root -&gt;Configure-&gt;</a:t>
            </a:r>
          </a:p>
          <a:p>
            <a:r>
              <a:rPr lang="en-US" dirty="0" smtClean="0"/>
              <a:t>	Convert to Maven Project</a:t>
            </a:r>
          </a:p>
          <a:p>
            <a:pPr marL="342900" indent="-342900">
              <a:buFont typeface="Arial" pitchFamily="34" charset="0"/>
              <a:buChar char="•"/>
            </a:pPr>
            <a:r>
              <a:rPr lang="en-US" dirty="0" smtClean="0"/>
              <a:t>Accept the defaults</a:t>
            </a:r>
          </a:p>
          <a:p>
            <a:pPr marL="342900" indent="-342900">
              <a:buFont typeface="Arial" pitchFamily="34" charset="0"/>
              <a:buChar char="•"/>
            </a:pPr>
            <a:r>
              <a:rPr lang="en-US" dirty="0" smtClean="0"/>
              <a:t>Modify pom.xml to get it compatible </a:t>
            </a:r>
          </a:p>
          <a:p>
            <a:r>
              <a:rPr lang="en-US" dirty="0" smtClean="0"/>
              <a:t>With Java1.7 </a:t>
            </a:r>
            <a:r>
              <a:rPr lang="en-US" dirty="0" smtClean="0"/>
              <a:t>…</a:t>
            </a:r>
          </a:p>
          <a:p>
            <a:pPr marL="342900" indent="-342900">
              <a:buFont typeface="Arial" pitchFamily="34" charset="0"/>
              <a:buChar char="•"/>
            </a:pPr>
            <a:r>
              <a:rPr lang="en-US" dirty="0" smtClean="0"/>
              <a:t>If in doubt, copy my pom.xml and put it in the</a:t>
            </a:r>
          </a:p>
          <a:p>
            <a:r>
              <a:rPr lang="en-US" dirty="0"/>
              <a:t>r</a:t>
            </a:r>
            <a:r>
              <a:rPr lang="en-US" dirty="0" smtClean="0"/>
              <a:t>oot folder</a:t>
            </a:r>
            <a:endParaRPr lang="en-US" dirty="0"/>
          </a:p>
          <a:p>
            <a:endParaRPr lang="en-US" dirty="0"/>
          </a:p>
          <a:p>
            <a:endParaRPr lang="en-US" dirty="0" smtClean="0"/>
          </a:p>
        </p:txBody>
      </p:sp>
    </p:spTree>
    <p:extLst>
      <p:ext uri="{BB962C8B-B14F-4D97-AF65-F5344CB8AC3E}">
        <p14:creationId xmlns:p14="http://schemas.microsoft.com/office/powerpoint/2010/main" val="34479373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55</a:t>
            </a:fld>
            <a:endParaRPr lang="en-CA"/>
          </a:p>
        </p:txBody>
      </p:sp>
      <p:sp>
        <p:nvSpPr>
          <p:cNvPr id="5" name="TextBox 4"/>
          <p:cNvSpPr txBox="1"/>
          <p:nvPr/>
        </p:nvSpPr>
        <p:spPr>
          <a:xfrm>
            <a:off x="762001" y="1828800"/>
            <a:ext cx="8305800" cy="4893647"/>
          </a:xfrm>
          <a:prstGeom prst="rect">
            <a:avLst/>
          </a:prstGeom>
          <a:noFill/>
        </p:spPr>
        <p:txBody>
          <a:bodyPr wrap="square" rtlCol="0">
            <a:spAutoFit/>
          </a:bodyPr>
          <a:lstStyle/>
          <a:p>
            <a:pPr marL="342900" indent="-342900">
              <a:buFont typeface="Arial" pitchFamily="34" charset="0"/>
              <a:buChar char="•"/>
            </a:pPr>
            <a:r>
              <a:rPr lang="en-US" dirty="0" smtClean="0"/>
              <a:t>Change the maven compiler setting</a:t>
            </a:r>
          </a:p>
          <a:p>
            <a:pPr marL="342900" indent="-342900">
              <a:buFont typeface="Arial" pitchFamily="34" charset="0"/>
              <a:buChar char="•"/>
            </a:pPr>
            <a:r>
              <a:rPr lang="en-US" dirty="0">
                <a:hlinkClick r:id="rId2"/>
              </a:rPr>
              <a:t>http://</a:t>
            </a:r>
            <a:r>
              <a:rPr lang="en-US" dirty="0" smtClean="0">
                <a:hlinkClick r:id="rId2"/>
              </a:rPr>
              <a:t>stackoverflow.com/questions/3539139/what-causes-a-new-maven-project-in-eclipse-to-use-java-1-5-instead-of-java-1-6-b</a:t>
            </a:r>
            <a:endParaRPr lang="en-US" dirty="0" smtClean="0"/>
          </a:p>
          <a:p>
            <a:r>
              <a:rPr lang="en-US" dirty="0"/>
              <a:t>&lt;plugin&gt;</a:t>
            </a:r>
          </a:p>
          <a:p>
            <a:r>
              <a:rPr lang="en-US" dirty="0"/>
              <a:t>&lt;</a:t>
            </a:r>
            <a:r>
              <a:rPr lang="en-US" dirty="0" err="1"/>
              <a:t>artifactId</a:t>
            </a:r>
            <a:r>
              <a:rPr lang="en-US" dirty="0"/>
              <a:t>&gt;</a:t>
            </a:r>
            <a:r>
              <a:rPr lang="en-US" u="sng" dirty="0"/>
              <a:t>maven-compiler-plugin&lt;/</a:t>
            </a:r>
            <a:r>
              <a:rPr lang="en-US" u="sng" dirty="0" err="1"/>
              <a:t>artifactId</a:t>
            </a:r>
            <a:r>
              <a:rPr lang="en-US" u="sng" dirty="0"/>
              <a:t>&gt;</a:t>
            </a:r>
          </a:p>
          <a:p>
            <a:r>
              <a:rPr lang="en-US" dirty="0"/>
              <a:t>&lt;version&gt;3.1&lt;/version&gt;</a:t>
            </a:r>
          </a:p>
          <a:p>
            <a:r>
              <a:rPr lang="en-US" dirty="0"/>
              <a:t> &lt;configuration&gt;</a:t>
            </a:r>
          </a:p>
          <a:p>
            <a:r>
              <a:rPr lang="en-US" dirty="0"/>
              <a:t>    &lt;source&gt;1.7&lt;/source&gt;</a:t>
            </a:r>
          </a:p>
          <a:p>
            <a:r>
              <a:rPr lang="en-US" dirty="0"/>
              <a:t>    &lt;target&gt;1.7&lt;/target&gt;</a:t>
            </a:r>
          </a:p>
          <a:p>
            <a:r>
              <a:rPr lang="en-US" dirty="0"/>
              <a:t>  &lt;/configuration&gt;</a:t>
            </a:r>
          </a:p>
          <a:p>
            <a:r>
              <a:rPr lang="en-US" dirty="0"/>
              <a:t>&lt;/plugin</a:t>
            </a:r>
            <a:r>
              <a:rPr lang="en-US" dirty="0" smtClean="0"/>
              <a:t>&gt;</a:t>
            </a:r>
          </a:p>
          <a:p>
            <a:pPr marL="342900" indent="-342900">
              <a:buFont typeface="Arial" pitchFamily="34" charset="0"/>
              <a:buChar char="•"/>
            </a:pPr>
            <a:r>
              <a:rPr lang="en-US" dirty="0" smtClean="0"/>
              <a:t>Right click, Maven-Update Project</a:t>
            </a:r>
            <a:endParaRPr lang="en-US" dirty="0"/>
          </a:p>
        </p:txBody>
      </p:sp>
    </p:spTree>
    <p:extLst>
      <p:ext uri="{BB962C8B-B14F-4D97-AF65-F5344CB8AC3E}">
        <p14:creationId xmlns:p14="http://schemas.microsoft.com/office/powerpoint/2010/main" val="36586956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library from 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56</a:t>
            </a:fld>
            <a:endParaRPr lang="en-CA"/>
          </a:p>
        </p:txBody>
      </p:sp>
      <p:sp>
        <p:nvSpPr>
          <p:cNvPr id="4" name="TextBox 3"/>
          <p:cNvSpPr txBox="1"/>
          <p:nvPr/>
        </p:nvSpPr>
        <p:spPr>
          <a:xfrm>
            <a:off x="1295400" y="1981200"/>
            <a:ext cx="5949064" cy="5632311"/>
          </a:xfrm>
          <a:prstGeom prst="rect">
            <a:avLst/>
          </a:prstGeom>
          <a:noFill/>
        </p:spPr>
        <p:txBody>
          <a:bodyPr wrap="none" rtlCol="0">
            <a:spAutoFit/>
          </a:bodyPr>
          <a:lstStyle/>
          <a:p>
            <a:pPr marL="342900" indent="-342900">
              <a:buFont typeface="Arial" pitchFamily="34" charset="0"/>
              <a:buChar char="•"/>
            </a:pPr>
            <a:r>
              <a:rPr lang="en-US" dirty="0" smtClean="0"/>
              <a:t>Aka as adding a dependency</a:t>
            </a:r>
          </a:p>
          <a:p>
            <a:pPr marL="342900" indent="-342900">
              <a:buFont typeface="Arial" pitchFamily="34" charset="0"/>
              <a:buChar char="•"/>
            </a:pPr>
            <a:r>
              <a:rPr lang="en-US" dirty="0"/>
              <a:t>Visit: </a:t>
            </a:r>
            <a:r>
              <a:rPr lang="en-US" dirty="0">
                <a:hlinkClick r:id="rId2"/>
              </a:rPr>
              <a:t>http://mvnrepository.com</a:t>
            </a:r>
            <a:r>
              <a:rPr lang="en-US" dirty="0" smtClean="0">
                <a:hlinkClick r:id="rId2"/>
              </a:rPr>
              <a:t>/</a:t>
            </a:r>
            <a:endParaRPr lang="en-US" dirty="0" smtClean="0"/>
          </a:p>
          <a:p>
            <a:pPr marL="342900" indent="-342900">
              <a:buFont typeface="Arial" pitchFamily="34" charset="0"/>
              <a:buChar char="•"/>
            </a:pPr>
            <a:r>
              <a:rPr lang="en-US" dirty="0" smtClean="0"/>
              <a:t>Search for Commons IO</a:t>
            </a:r>
          </a:p>
          <a:p>
            <a:pPr marL="342900" indent="-342900">
              <a:buFont typeface="Arial" pitchFamily="34" charset="0"/>
              <a:buChar char="•"/>
            </a:pPr>
            <a:r>
              <a:rPr lang="en-US" dirty="0" smtClean="0"/>
              <a:t>Select a version</a:t>
            </a:r>
          </a:p>
          <a:p>
            <a:pPr marL="342900" indent="-342900">
              <a:buFont typeface="Arial" pitchFamily="34" charset="0"/>
              <a:buChar char="•"/>
            </a:pPr>
            <a:r>
              <a:rPr lang="en-US" dirty="0" smtClean="0"/>
              <a:t>Copy and paste the dependency</a:t>
            </a:r>
          </a:p>
          <a:p>
            <a:pPr marL="342900" indent="-342900">
              <a:buFont typeface="Arial" pitchFamily="34" charset="0"/>
              <a:buChar char="•"/>
            </a:pPr>
            <a:r>
              <a:rPr lang="en-US" dirty="0"/>
              <a:t>&lt;dependency&gt;</a:t>
            </a:r>
          </a:p>
          <a:p>
            <a:pPr marL="342900" indent="-342900">
              <a:buFont typeface="Arial" pitchFamily="34" charset="0"/>
              <a:buChar char="•"/>
            </a:pPr>
            <a:r>
              <a:rPr lang="en-US" dirty="0"/>
              <a:t>	&lt;</a:t>
            </a:r>
            <a:r>
              <a:rPr lang="en-US" dirty="0" err="1"/>
              <a:t>groupId</a:t>
            </a:r>
            <a:r>
              <a:rPr lang="en-US" dirty="0"/>
              <a:t>&gt;commons-</a:t>
            </a:r>
            <a:r>
              <a:rPr lang="en-US" dirty="0" err="1"/>
              <a:t>io</a:t>
            </a:r>
            <a:r>
              <a:rPr lang="en-US" dirty="0"/>
              <a:t>&lt;/</a:t>
            </a:r>
            <a:r>
              <a:rPr lang="en-US" dirty="0" err="1"/>
              <a:t>groupId</a:t>
            </a:r>
            <a:r>
              <a:rPr lang="en-US" dirty="0"/>
              <a:t>&gt;</a:t>
            </a:r>
          </a:p>
          <a:p>
            <a:pPr marL="342900" indent="-342900">
              <a:buFont typeface="Arial" pitchFamily="34" charset="0"/>
              <a:buChar char="•"/>
            </a:pPr>
            <a:r>
              <a:rPr lang="en-US" dirty="0"/>
              <a:t>	&lt;</a:t>
            </a:r>
            <a:r>
              <a:rPr lang="en-US" dirty="0" err="1"/>
              <a:t>artifactId</a:t>
            </a:r>
            <a:r>
              <a:rPr lang="en-US" dirty="0"/>
              <a:t>&gt;commons-</a:t>
            </a:r>
            <a:r>
              <a:rPr lang="en-US" dirty="0" err="1"/>
              <a:t>io</a:t>
            </a:r>
            <a:r>
              <a:rPr lang="en-US" dirty="0"/>
              <a:t>&lt;/</a:t>
            </a:r>
            <a:r>
              <a:rPr lang="en-US" dirty="0" err="1"/>
              <a:t>artifactId</a:t>
            </a:r>
            <a:r>
              <a:rPr lang="en-US" dirty="0"/>
              <a:t>&gt;</a:t>
            </a:r>
          </a:p>
          <a:p>
            <a:pPr marL="342900" indent="-342900">
              <a:buFont typeface="Arial" pitchFamily="34" charset="0"/>
              <a:buChar char="•"/>
            </a:pPr>
            <a:r>
              <a:rPr lang="en-US" dirty="0"/>
              <a:t>	&lt;version&gt;2.4&lt;/version&gt;</a:t>
            </a:r>
          </a:p>
          <a:p>
            <a:pPr marL="342900" indent="-342900">
              <a:buFont typeface="Arial" pitchFamily="34" charset="0"/>
              <a:buChar char="•"/>
            </a:pPr>
            <a:r>
              <a:rPr lang="en-US" dirty="0"/>
              <a:t>&lt;/dependency&gt;</a:t>
            </a:r>
          </a:p>
          <a:p>
            <a:pPr marL="342900" indent="-342900">
              <a:buFont typeface="Arial" pitchFamily="34" charset="0"/>
              <a:buChar char="•"/>
            </a:pPr>
            <a:r>
              <a:rPr lang="en-US" dirty="0"/>
              <a:t> </a:t>
            </a:r>
            <a:r>
              <a:rPr lang="en-US" dirty="0" smtClean="0"/>
              <a:t>Note: &lt;</a:t>
            </a:r>
            <a:r>
              <a:rPr lang="en-US" dirty="0" err="1" smtClean="0"/>
              <a:t>depency</a:t>
            </a:r>
            <a:r>
              <a:rPr lang="en-US" dirty="0" smtClean="0"/>
              <a:t>&gt; should be a child</a:t>
            </a:r>
          </a:p>
          <a:p>
            <a:pPr marL="342900" indent="-342900">
              <a:buFont typeface="Arial" pitchFamily="34" charset="0"/>
              <a:buChar char="•"/>
            </a:pPr>
            <a:r>
              <a:rPr lang="en-US" dirty="0" smtClean="0"/>
              <a:t>Of &lt;dependencies&gt;</a:t>
            </a:r>
          </a:p>
          <a:p>
            <a:pPr marL="342900" indent="-342900">
              <a:buFont typeface="Arial" pitchFamily="34" charset="0"/>
              <a:buChar char="•"/>
            </a:pPr>
            <a:r>
              <a:rPr lang="en-US" dirty="0" smtClean="0"/>
              <a:t>Root-&gt;Maven-&gt;Update Project</a:t>
            </a:r>
          </a:p>
          <a:p>
            <a:pPr marL="342900"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2006945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check your build path</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57</a:t>
            </a:fld>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11980"/>
            <a:ext cx="7620000" cy="54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9281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good to go, let’s use Commons 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58</a:t>
            </a:fld>
            <a:endParaRPr lang="en-CA"/>
          </a:p>
        </p:txBody>
      </p:sp>
      <p:sp>
        <p:nvSpPr>
          <p:cNvPr id="4" name="TextBox 3"/>
          <p:cNvSpPr txBox="1"/>
          <p:nvPr/>
        </p:nvSpPr>
        <p:spPr>
          <a:xfrm>
            <a:off x="1524000" y="2514600"/>
            <a:ext cx="7656263" cy="3416320"/>
          </a:xfrm>
          <a:prstGeom prst="rect">
            <a:avLst/>
          </a:prstGeom>
          <a:noFill/>
        </p:spPr>
        <p:txBody>
          <a:bodyPr wrap="none" rtlCol="0">
            <a:spAutoFit/>
          </a:bodyPr>
          <a:lstStyle/>
          <a:p>
            <a:pPr marL="342900" indent="-342900">
              <a:buFont typeface="Arial" pitchFamily="34" charset="0"/>
              <a:buChar char="•"/>
            </a:pPr>
            <a:r>
              <a:rPr lang="en-US" dirty="0" smtClean="0"/>
              <a:t>Create a new class with a main()</a:t>
            </a:r>
          </a:p>
          <a:p>
            <a:pPr marL="342900" indent="-342900">
              <a:buFont typeface="Arial" pitchFamily="34" charset="0"/>
              <a:buChar char="•"/>
            </a:pPr>
            <a:r>
              <a:rPr lang="en-US" dirty="0" smtClean="0"/>
              <a:t>In the body, type: </a:t>
            </a:r>
            <a:r>
              <a:rPr lang="en-US" dirty="0" err="1" smtClean="0"/>
              <a:t>FileUti</a:t>
            </a:r>
            <a:r>
              <a:rPr lang="en-US" dirty="0" smtClean="0"/>
              <a:t>… (CTRL-Space)</a:t>
            </a:r>
          </a:p>
          <a:p>
            <a:pPr marL="342900" indent="-342900">
              <a:buFont typeface="Arial" pitchFamily="34" charset="0"/>
              <a:buChar char="•"/>
            </a:pPr>
            <a:r>
              <a:rPr lang="en-US" dirty="0" smtClean="0"/>
              <a:t>If code completion, finds it you are gold!</a:t>
            </a:r>
          </a:p>
          <a:p>
            <a:pPr marL="342900" indent="-342900">
              <a:buFont typeface="Arial" pitchFamily="34" charset="0"/>
              <a:buChar char="•"/>
            </a:pPr>
            <a:r>
              <a:rPr lang="en-US" dirty="0" smtClean="0"/>
              <a:t>See: </a:t>
            </a:r>
            <a:r>
              <a:rPr lang="en-US" dirty="0" err="1" smtClean="0"/>
              <a:t>FileUtilsDemo</a:t>
            </a:r>
            <a:endParaRPr lang="en-US" dirty="0" smtClean="0"/>
          </a:p>
          <a:p>
            <a:pPr marL="342900" indent="-342900">
              <a:buFont typeface="Arial" pitchFamily="34" charset="0"/>
              <a:buChar char="•"/>
            </a:pPr>
            <a:r>
              <a:rPr lang="en-US" dirty="0" smtClean="0"/>
              <a:t>Lots of other APIs in </a:t>
            </a:r>
            <a:r>
              <a:rPr lang="en-US" dirty="0" err="1" smtClean="0"/>
              <a:t>FileUtils</a:t>
            </a:r>
            <a:r>
              <a:rPr lang="en-US" dirty="0" smtClean="0"/>
              <a:t> (CTRL-Space)</a:t>
            </a:r>
          </a:p>
          <a:p>
            <a:r>
              <a:rPr lang="en-US" dirty="0" smtClean="0"/>
              <a:t>Is your friend!</a:t>
            </a:r>
          </a:p>
          <a:p>
            <a:pPr marL="342900" indent="-342900">
              <a:buFont typeface="Arial" pitchFamily="34" charset="0"/>
              <a:buChar char="•"/>
            </a:pPr>
            <a:r>
              <a:rPr lang="en-US" dirty="0" smtClean="0"/>
              <a:t>F3 -&gt; if you want to read the source code of </a:t>
            </a:r>
            <a:r>
              <a:rPr lang="en-US" dirty="0" err="1" smtClean="0"/>
              <a:t>FileUtils</a:t>
            </a:r>
            <a:endParaRPr lang="en-US" dirty="0" smtClean="0"/>
          </a:p>
          <a:p>
            <a:pPr marL="342900" indent="-342900">
              <a:buFont typeface="Arial" pitchFamily="34" charset="0"/>
              <a:buChar char="•"/>
            </a:pPr>
            <a:r>
              <a:rPr lang="en-US" dirty="0" smtClean="0"/>
              <a:t>… or you can just use java.io package directly</a:t>
            </a:r>
          </a:p>
          <a:p>
            <a:pPr marL="342900" indent="-342900">
              <a:buFont typeface="Arial" pitchFamily="34" charset="0"/>
              <a:buChar char="•"/>
            </a:pPr>
            <a:endParaRPr lang="en-US" dirty="0"/>
          </a:p>
        </p:txBody>
      </p:sp>
    </p:spTree>
    <p:extLst>
      <p:ext uri="{BB962C8B-B14F-4D97-AF65-F5344CB8AC3E}">
        <p14:creationId xmlns:p14="http://schemas.microsoft.com/office/powerpoint/2010/main" val="2815757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59</a:t>
            </a:fld>
            <a:endParaRPr lang="en-CA"/>
          </a:p>
        </p:txBody>
      </p:sp>
      <p:sp>
        <p:nvSpPr>
          <p:cNvPr id="4" name="TextBox 3"/>
          <p:cNvSpPr txBox="1"/>
          <p:nvPr/>
        </p:nvSpPr>
        <p:spPr>
          <a:xfrm>
            <a:off x="990601" y="2057400"/>
            <a:ext cx="7010399" cy="3046988"/>
          </a:xfrm>
          <a:prstGeom prst="rect">
            <a:avLst/>
          </a:prstGeom>
          <a:noFill/>
        </p:spPr>
        <p:txBody>
          <a:bodyPr wrap="square" rtlCol="0">
            <a:spAutoFit/>
          </a:bodyPr>
          <a:lstStyle/>
          <a:p>
            <a:r>
              <a:rPr lang="en-US" b="1" dirty="0"/>
              <a:t>.properties</a:t>
            </a:r>
            <a:r>
              <a:rPr lang="en-US" dirty="0"/>
              <a:t> is a </a:t>
            </a:r>
            <a:r>
              <a:rPr lang="en-US" dirty="0">
                <a:hlinkClick r:id="rId2" tooltip="File extension"/>
              </a:rPr>
              <a:t>file extension</a:t>
            </a:r>
            <a:r>
              <a:rPr lang="en-US" dirty="0"/>
              <a:t> for </a:t>
            </a:r>
            <a:r>
              <a:rPr lang="en-US" dirty="0">
                <a:hlinkClick r:id="rId3" tooltip="Computer file"/>
              </a:rPr>
              <a:t>files</a:t>
            </a:r>
            <a:r>
              <a:rPr lang="en-US" dirty="0"/>
              <a:t> mainly used in </a:t>
            </a:r>
            <a:r>
              <a:rPr lang="en-US" dirty="0">
                <a:hlinkClick r:id="rId4" tooltip="Java (programming language)"/>
              </a:rPr>
              <a:t>Java</a:t>
            </a:r>
            <a:r>
              <a:rPr lang="en-US" dirty="0"/>
              <a:t> related technologies to store the configurable parameters of an </a:t>
            </a:r>
            <a:r>
              <a:rPr lang="en-US" dirty="0">
                <a:hlinkClick r:id="rId5" tooltip="Application software"/>
              </a:rPr>
              <a:t>application</a:t>
            </a:r>
            <a:r>
              <a:rPr lang="en-US" dirty="0"/>
              <a:t>. </a:t>
            </a:r>
            <a:endParaRPr lang="en-US" dirty="0" smtClean="0"/>
          </a:p>
          <a:p>
            <a:endParaRPr lang="en-US" dirty="0"/>
          </a:p>
          <a:p>
            <a:r>
              <a:rPr lang="en-US" dirty="0" smtClean="0"/>
              <a:t>We can use </a:t>
            </a:r>
            <a:r>
              <a:rPr lang="en-US" dirty="0" err="1" smtClean="0"/>
              <a:t>java.util.Properties</a:t>
            </a:r>
            <a:r>
              <a:rPr lang="en-US" dirty="0" smtClean="0"/>
              <a:t> …</a:t>
            </a:r>
          </a:p>
          <a:p>
            <a:r>
              <a:rPr lang="en-US" dirty="0" smtClean="0"/>
              <a:t>But like java.io (or rather Commons IO), there are</a:t>
            </a:r>
          </a:p>
          <a:p>
            <a:r>
              <a:rPr lang="en-US" dirty="0" smtClean="0"/>
              <a:t>Open source libraries that are easier (and more </a:t>
            </a:r>
          </a:p>
          <a:p>
            <a:r>
              <a:rPr lang="en-US" dirty="0" smtClean="0"/>
              <a:t>Powerful for you to learn)</a:t>
            </a:r>
            <a:endParaRPr lang="en-US" dirty="0"/>
          </a:p>
        </p:txBody>
      </p:sp>
    </p:spTree>
    <p:extLst>
      <p:ext uri="{BB962C8B-B14F-4D97-AF65-F5344CB8AC3E}">
        <p14:creationId xmlns:p14="http://schemas.microsoft.com/office/powerpoint/2010/main" val="2322005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CA" dirty="0" smtClean="0"/>
              <a:t>Assignments</a:t>
            </a:r>
            <a:endParaRPr lang="en-US" dirty="0" smtClean="0"/>
          </a:p>
        </p:txBody>
      </p:sp>
      <p:sp>
        <p:nvSpPr>
          <p:cNvPr id="30723" name="Rectangle 5"/>
          <p:cNvSpPr>
            <a:spLocks noGrp="1" noChangeArrowheads="1"/>
          </p:cNvSpPr>
          <p:nvPr>
            <p:ph idx="1"/>
          </p:nvPr>
        </p:nvSpPr>
        <p:spPr/>
        <p:txBody>
          <a:bodyPr>
            <a:normAutofit/>
          </a:bodyPr>
          <a:lstStyle/>
          <a:p>
            <a:r>
              <a:rPr lang="en-US" dirty="0" smtClean="0"/>
              <a:t>Must be completed individually (but talking</a:t>
            </a:r>
          </a:p>
          <a:p>
            <a:pPr marL="68580" indent="0">
              <a:buNone/>
            </a:pPr>
            <a:r>
              <a:rPr lang="en-US" dirty="0" smtClean="0"/>
              <a:t>With your classmates is encouraged.  Be social, yet don’t cheat)</a:t>
            </a:r>
          </a:p>
          <a:p>
            <a:r>
              <a:rPr lang="en-US" dirty="0" smtClean="0"/>
              <a:t>Must be handed in before the due date and time</a:t>
            </a:r>
          </a:p>
          <a:p>
            <a:r>
              <a:rPr lang="en-US" dirty="0" smtClean="0"/>
              <a:t>Assigment#1 – Assignment#11 … see the download via </a:t>
            </a:r>
            <a:r>
              <a:rPr lang="en-US" dirty="0" err="1" smtClean="0"/>
              <a:t>Git</a:t>
            </a:r>
            <a:r>
              <a:rPr lang="en-US" dirty="0" smtClean="0"/>
              <a:t> (more on </a:t>
            </a:r>
            <a:r>
              <a:rPr lang="en-US" dirty="0" err="1" smtClean="0"/>
              <a:t>Git</a:t>
            </a:r>
            <a:r>
              <a:rPr lang="en-US" dirty="0" smtClean="0"/>
              <a:t> in 4 slides)</a:t>
            </a:r>
          </a:p>
        </p:txBody>
      </p:sp>
      <p:sp>
        <p:nvSpPr>
          <p:cNvPr id="3072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58D9062-AF44-F342-9442-045146D3DA65}" type="slidenum">
              <a:rPr lang="en-US"/>
              <a:pPr/>
              <a:t>6</a:t>
            </a:fld>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Commons Configuration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60</a:t>
            </a:fld>
            <a:endParaRPr lang="en-CA"/>
          </a:p>
        </p:txBody>
      </p:sp>
      <p:sp>
        <p:nvSpPr>
          <p:cNvPr id="4" name="TextBox 3"/>
          <p:cNvSpPr txBox="1"/>
          <p:nvPr/>
        </p:nvSpPr>
        <p:spPr>
          <a:xfrm>
            <a:off x="1219200" y="1828800"/>
            <a:ext cx="7086600" cy="4893647"/>
          </a:xfrm>
          <a:prstGeom prst="rect">
            <a:avLst/>
          </a:prstGeom>
          <a:noFill/>
        </p:spPr>
        <p:txBody>
          <a:bodyPr wrap="square" rtlCol="0">
            <a:spAutoFit/>
          </a:bodyPr>
          <a:lstStyle/>
          <a:p>
            <a:r>
              <a:rPr lang="en-US" dirty="0">
                <a:hlinkClick r:id="rId2"/>
              </a:rPr>
              <a:t>http://</a:t>
            </a:r>
            <a:r>
              <a:rPr lang="en-US" dirty="0" smtClean="0">
                <a:hlinkClick r:id="rId2"/>
              </a:rPr>
              <a:t>mvnrepository.com/artifact/commons-configuration/commons-configuration/1.10</a:t>
            </a:r>
            <a:endParaRPr lang="en-US" dirty="0" smtClean="0"/>
          </a:p>
          <a:p>
            <a:endParaRPr lang="en-US" dirty="0"/>
          </a:p>
          <a:p>
            <a:r>
              <a:rPr lang="en-US" dirty="0"/>
              <a:t>&lt;dependency&gt;</a:t>
            </a:r>
          </a:p>
          <a:p>
            <a:r>
              <a:rPr lang="en-US" dirty="0"/>
              <a:t>	&lt;</a:t>
            </a:r>
            <a:r>
              <a:rPr lang="en-US" dirty="0" err="1"/>
              <a:t>groupId</a:t>
            </a:r>
            <a:r>
              <a:rPr lang="en-US" dirty="0"/>
              <a:t>&gt;commons-configuration&lt;/</a:t>
            </a:r>
            <a:r>
              <a:rPr lang="en-US" dirty="0" err="1"/>
              <a:t>groupId</a:t>
            </a:r>
            <a:r>
              <a:rPr lang="en-US" dirty="0"/>
              <a:t>&gt;</a:t>
            </a:r>
          </a:p>
          <a:p>
            <a:r>
              <a:rPr lang="en-US" dirty="0"/>
              <a:t>	&lt;</a:t>
            </a:r>
            <a:r>
              <a:rPr lang="en-US" dirty="0" err="1"/>
              <a:t>artifactId</a:t>
            </a:r>
            <a:r>
              <a:rPr lang="en-US" dirty="0"/>
              <a:t>&gt;commons-configuration&lt;/</a:t>
            </a:r>
            <a:r>
              <a:rPr lang="en-US" dirty="0" err="1"/>
              <a:t>artifactId</a:t>
            </a:r>
            <a:r>
              <a:rPr lang="en-US" dirty="0"/>
              <a:t>&gt;</a:t>
            </a:r>
          </a:p>
          <a:p>
            <a:r>
              <a:rPr lang="en-US" dirty="0"/>
              <a:t>	&lt;version&gt;1.10&lt;/version&gt;</a:t>
            </a:r>
          </a:p>
          <a:p>
            <a:r>
              <a:rPr lang="en-US" dirty="0"/>
              <a:t>&lt;/dependency&gt;</a:t>
            </a:r>
          </a:p>
          <a:p>
            <a:r>
              <a:rPr lang="en-US" dirty="0"/>
              <a:t> </a:t>
            </a:r>
            <a:endParaRPr lang="en-US" dirty="0" smtClean="0"/>
          </a:p>
          <a:p>
            <a:r>
              <a:rPr lang="en-US" dirty="0" smtClean="0"/>
              <a:t>Maven again!!</a:t>
            </a:r>
          </a:p>
          <a:p>
            <a:r>
              <a:rPr lang="en-US" dirty="0" smtClean="0"/>
              <a:t>See: </a:t>
            </a:r>
            <a:r>
              <a:rPr lang="en-US" dirty="0" err="1"/>
              <a:t>PropertiesDemo</a:t>
            </a:r>
            <a:endParaRPr lang="en-US" dirty="0"/>
          </a:p>
        </p:txBody>
      </p:sp>
    </p:spTree>
    <p:extLst>
      <p:ext uri="{BB962C8B-B14F-4D97-AF65-F5344CB8AC3E}">
        <p14:creationId xmlns:p14="http://schemas.microsoft.com/office/powerpoint/2010/main" val="5632921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61</a:t>
            </a:fld>
            <a:endParaRPr lang="en-CA"/>
          </a:p>
        </p:txBody>
      </p:sp>
      <p:sp>
        <p:nvSpPr>
          <p:cNvPr id="4" name="TextBox 3"/>
          <p:cNvSpPr txBox="1"/>
          <p:nvPr/>
        </p:nvSpPr>
        <p:spPr>
          <a:xfrm>
            <a:off x="1066800" y="2209800"/>
            <a:ext cx="6211957" cy="1569660"/>
          </a:xfrm>
          <a:prstGeom prst="rect">
            <a:avLst/>
          </a:prstGeom>
          <a:noFill/>
        </p:spPr>
        <p:txBody>
          <a:bodyPr wrap="none" rtlCol="0">
            <a:spAutoFit/>
          </a:bodyPr>
          <a:lstStyle/>
          <a:p>
            <a:r>
              <a:rPr lang="en-US" dirty="0" smtClean="0"/>
              <a:t>Java comes with a logging framework called</a:t>
            </a:r>
          </a:p>
          <a:p>
            <a:r>
              <a:rPr lang="en-US" dirty="0" err="1" smtClean="0"/>
              <a:t>java.util.logging</a:t>
            </a:r>
            <a:endParaRPr lang="en-US" dirty="0" smtClean="0"/>
          </a:p>
          <a:p>
            <a:endParaRPr lang="en-US" dirty="0"/>
          </a:p>
          <a:p>
            <a:r>
              <a:rPr lang="en-US" dirty="0" smtClean="0"/>
              <a:t>But keeping to the theme of Maven …</a:t>
            </a:r>
            <a:endParaRPr lang="en-US" dirty="0"/>
          </a:p>
        </p:txBody>
      </p:sp>
    </p:spTree>
    <p:extLst>
      <p:ext uri="{BB962C8B-B14F-4D97-AF65-F5344CB8AC3E}">
        <p14:creationId xmlns:p14="http://schemas.microsoft.com/office/powerpoint/2010/main" val="18657212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Log4j</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62</a:t>
            </a:fld>
            <a:endParaRPr lang="en-CA"/>
          </a:p>
        </p:txBody>
      </p:sp>
      <p:sp>
        <p:nvSpPr>
          <p:cNvPr id="4" name="TextBox 3"/>
          <p:cNvSpPr txBox="1"/>
          <p:nvPr/>
        </p:nvSpPr>
        <p:spPr>
          <a:xfrm>
            <a:off x="838200" y="1981200"/>
            <a:ext cx="6955366" cy="3046988"/>
          </a:xfrm>
          <a:prstGeom prst="rect">
            <a:avLst/>
          </a:prstGeom>
          <a:noFill/>
        </p:spPr>
        <p:txBody>
          <a:bodyPr wrap="none" rtlCol="0">
            <a:spAutoFit/>
          </a:bodyPr>
          <a:lstStyle/>
          <a:p>
            <a:r>
              <a:rPr lang="en-US" dirty="0">
                <a:hlinkClick r:id="rId2"/>
              </a:rPr>
              <a:t>http://</a:t>
            </a:r>
            <a:r>
              <a:rPr lang="en-US" dirty="0" smtClean="0">
                <a:hlinkClick r:id="rId2"/>
              </a:rPr>
              <a:t>mvnrepository.com/artifact/log4j/log4j/1.2.17</a:t>
            </a:r>
            <a:endParaRPr lang="en-US" dirty="0" smtClean="0"/>
          </a:p>
          <a:p>
            <a:r>
              <a:rPr lang="en-US" dirty="0"/>
              <a:t>&lt;dependency&gt;</a:t>
            </a:r>
          </a:p>
          <a:p>
            <a:r>
              <a:rPr lang="en-US" dirty="0"/>
              <a:t>	&lt;</a:t>
            </a:r>
            <a:r>
              <a:rPr lang="en-US" dirty="0" err="1"/>
              <a:t>groupId</a:t>
            </a:r>
            <a:r>
              <a:rPr lang="en-US" dirty="0"/>
              <a:t>&gt;log4j&lt;/</a:t>
            </a:r>
            <a:r>
              <a:rPr lang="en-US" dirty="0" err="1"/>
              <a:t>groupId</a:t>
            </a:r>
            <a:r>
              <a:rPr lang="en-US" dirty="0"/>
              <a:t>&gt;</a:t>
            </a:r>
          </a:p>
          <a:p>
            <a:r>
              <a:rPr lang="en-US" dirty="0"/>
              <a:t>	&lt;</a:t>
            </a:r>
            <a:r>
              <a:rPr lang="en-US" dirty="0" err="1"/>
              <a:t>artifactId</a:t>
            </a:r>
            <a:r>
              <a:rPr lang="en-US" dirty="0"/>
              <a:t>&gt;log4j&lt;/</a:t>
            </a:r>
            <a:r>
              <a:rPr lang="en-US" dirty="0" err="1"/>
              <a:t>artifactId</a:t>
            </a:r>
            <a:r>
              <a:rPr lang="en-US" dirty="0"/>
              <a:t>&gt;</a:t>
            </a:r>
          </a:p>
          <a:p>
            <a:r>
              <a:rPr lang="en-US" dirty="0"/>
              <a:t>	&lt;version&gt;1.2.17&lt;/version&gt;</a:t>
            </a:r>
          </a:p>
          <a:p>
            <a:r>
              <a:rPr lang="en-US" dirty="0"/>
              <a:t>&lt;/dependency</a:t>
            </a:r>
            <a:r>
              <a:rPr lang="en-US" dirty="0" smtClean="0"/>
              <a:t>&gt;</a:t>
            </a:r>
          </a:p>
          <a:p>
            <a:endParaRPr lang="en-US" dirty="0"/>
          </a:p>
          <a:p>
            <a:r>
              <a:rPr lang="en-US" dirty="0" smtClean="0"/>
              <a:t>See Log4jDemo</a:t>
            </a:r>
            <a:endParaRPr lang="en-US" dirty="0"/>
          </a:p>
        </p:txBody>
      </p:sp>
    </p:spTree>
    <p:extLst>
      <p:ext uri="{BB962C8B-B14F-4D97-AF65-F5344CB8AC3E}">
        <p14:creationId xmlns:p14="http://schemas.microsoft.com/office/powerpoint/2010/main" val="7867967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 Java objects to JSON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63</a:t>
            </a:fld>
            <a:endParaRPr lang="en-CA"/>
          </a:p>
        </p:txBody>
      </p:sp>
      <p:sp>
        <p:nvSpPr>
          <p:cNvPr id="4" name="TextBox 3"/>
          <p:cNvSpPr txBox="1"/>
          <p:nvPr/>
        </p:nvSpPr>
        <p:spPr>
          <a:xfrm>
            <a:off x="1066800" y="1905000"/>
            <a:ext cx="7986482" cy="1938992"/>
          </a:xfrm>
          <a:prstGeom prst="rect">
            <a:avLst/>
          </a:prstGeom>
          <a:noFill/>
        </p:spPr>
        <p:txBody>
          <a:bodyPr wrap="none" rtlCol="0">
            <a:spAutoFit/>
          </a:bodyPr>
          <a:lstStyle/>
          <a:p>
            <a:pPr marL="342900" indent="-342900">
              <a:buFont typeface="Arial" pitchFamily="34" charset="0"/>
              <a:buChar char="•"/>
            </a:pPr>
            <a:r>
              <a:rPr lang="en-US" dirty="0" smtClean="0"/>
              <a:t>JSON (</a:t>
            </a:r>
            <a:r>
              <a:rPr lang="en-US" dirty="0" err="1" smtClean="0"/>
              <a:t>Javascript</a:t>
            </a:r>
            <a:r>
              <a:rPr lang="en-US" dirty="0" smtClean="0"/>
              <a:t> object notation) is a common</a:t>
            </a:r>
          </a:p>
          <a:p>
            <a:r>
              <a:rPr lang="en-US" dirty="0" smtClean="0"/>
              <a:t>Way to send messages outside of the </a:t>
            </a:r>
            <a:r>
              <a:rPr lang="en-US" dirty="0" err="1" smtClean="0"/>
              <a:t>javaworld</a:t>
            </a:r>
            <a:endParaRPr lang="en-US" dirty="0" smtClean="0"/>
          </a:p>
          <a:p>
            <a:pPr marL="342900" indent="-342900">
              <a:buFont typeface="Arial" pitchFamily="34" charset="0"/>
              <a:buChar char="•"/>
            </a:pPr>
            <a:r>
              <a:rPr lang="en-US" dirty="0" smtClean="0"/>
              <a:t>You’ve seen the </a:t>
            </a:r>
            <a:r>
              <a:rPr lang="en-US" dirty="0" err="1" smtClean="0"/>
              <a:t>toString</a:t>
            </a:r>
            <a:r>
              <a:rPr lang="en-US" dirty="0" smtClean="0"/>
              <a:t> method for data model (aka</a:t>
            </a:r>
          </a:p>
          <a:p>
            <a:r>
              <a:rPr lang="en-US" dirty="0" smtClean="0"/>
              <a:t>POJO (plain, old, java objects), but what does JSON look</a:t>
            </a:r>
          </a:p>
          <a:p>
            <a:r>
              <a:rPr lang="en-US" dirty="0" smtClean="0"/>
              <a:t>Like?</a:t>
            </a:r>
          </a:p>
        </p:txBody>
      </p:sp>
    </p:spTree>
    <p:extLst>
      <p:ext uri="{BB962C8B-B14F-4D97-AF65-F5344CB8AC3E}">
        <p14:creationId xmlns:p14="http://schemas.microsoft.com/office/powerpoint/2010/main" val="6059618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64</a:t>
            </a:fld>
            <a:endParaRPr lang="en-CA"/>
          </a:p>
        </p:txBody>
      </p:sp>
      <p:sp>
        <p:nvSpPr>
          <p:cNvPr id="6" name="TextBox 5"/>
          <p:cNvSpPr txBox="1"/>
          <p:nvPr/>
        </p:nvSpPr>
        <p:spPr>
          <a:xfrm>
            <a:off x="990601" y="1981200"/>
            <a:ext cx="7467599" cy="3046988"/>
          </a:xfrm>
          <a:prstGeom prst="rect">
            <a:avLst/>
          </a:prstGeom>
          <a:noFill/>
        </p:spPr>
        <p:txBody>
          <a:bodyPr wrap="square" rtlCol="0">
            <a:spAutoFit/>
          </a:bodyPr>
          <a:lstStyle/>
          <a:p>
            <a:r>
              <a:rPr lang="en-US" dirty="0"/>
              <a:t>&lt;dependency&gt;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-mapper-</a:t>
            </a:r>
            <a:r>
              <a:rPr lang="en-US" dirty="0" err="1"/>
              <a:t>asl</a:t>
            </a:r>
            <a:r>
              <a:rPr lang="en-US" dirty="0"/>
              <a:t>&lt;/</a:t>
            </a:r>
            <a:r>
              <a:rPr lang="en-US" dirty="0" err="1"/>
              <a:t>artifactId</a:t>
            </a:r>
            <a:r>
              <a:rPr lang="en-US" dirty="0"/>
              <a:t>&gt; &lt;version&gt;1.9.2&lt;/version&gt; &lt;/dependency&gt; &lt;dependency&gt;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-core-</a:t>
            </a:r>
            <a:r>
              <a:rPr lang="en-US" dirty="0" err="1"/>
              <a:t>asl</a:t>
            </a:r>
            <a:r>
              <a:rPr lang="en-US" dirty="0"/>
              <a:t>&lt;/</a:t>
            </a:r>
            <a:r>
              <a:rPr lang="en-US" dirty="0" err="1"/>
              <a:t>artifactId</a:t>
            </a:r>
            <a:r>
              <a:rPr lang="en-US" dirty="0"/>
              <a:t>&gt; &lt;version&gt;1.9.2&lt;/version&gt; &lt;/dependency&gt;</a:t>
            </a:r>
          </a:p>
        </p:txBody>
      </p:sp>
    </p:spTree>
    <p:extLst>
      <p:ext uri="{BB962C8B-B14F-4D97-AF65-F5344CB8AC3E}">
        <p14:creationId xmlns:p14="http://schemas.microsoft.com/office/powerpoint/2010/main" val="10168342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65</a:t>
            </a:fld>
            <a:endParaRPr lang="en-CA"/>
          </a:p>
        </p:txBody>
      </p:sp>
      <p:sp>
        <p:nvSpPr>
          <p:cNvPr id="4" name="TextBox 3"/>
          <p:cNvSpPr txBox="1"/>
          <p:nvPr/>
        </p:nvSpPr>
        <p:spPr>
          <a:xfrm>
            <a:off x="1600200" y="2133600"/>
            <a:ext cx="6309741" cy="830997"/>
          </a:xfrm>
          <a:prstGeom prst="rect">
            <a:avLst/>
          </a:prstGeom>
          <a:noFill/>
        </p:spPr>
        <p:txBody>
          <a:bodyPr wrap="none" rtlCol="0">
            <a:spAutoFit/>
          </a:bodyPr>
          <a:lstStyle/>
          <a:p>
            <a:r>
              <a:rPr lang="en-US" dirty="0" smtClean="0"/>
              <a:t>See: </a:t>
            </a:r>
            <a:r>
              <a:rPr lang="en-US" dirty="0" err="1" smtClean="0"/>
              <a:t>JacksonDemo</a:t>
            </a:r>
            <a:endParaRPr lang="en-US" dirty="0" smtClean="0"/>
          </a:p>
          <a:p>
            <a:r>
              <a:rPr lang="en-US" dirty="0" smtClean="0"/>
              <a:t>Feel free to use Jackson instead of </a:t>
            </a:r>
            <a:r>
              <a:rPr lang="en-US" dirty="0" err="1" smtClean="0"/>
              <a:t>toString</a:t>
            </a:r>
            <a:r>
              <a:rPr lang="en-US" dirty="0" smtClean="0"/>
              <a:t>()</a:t>
            </a:r>
            <a:endParaRPr lang="en-US" dirty="0"/>
          </a:p>
        </p:txBody>
      </p:sp>
    </p:spTree>
    <p:extLst>
      <p:ext uri="{BB962C8B-B14F-4D97-AF65-F5344CB8AC3E}">
        <p14:creationId xmlns:p14="http://schemas.microsoft.com/office/powerpoint/2010/main" val="12221593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66</a:t>
            </a:fld>
            <a:endParaRPr lang="en-CA"/>
          </a:p>
        </p:txBody>
      </p:sp>
      <p:sp>
        <p:nvSpPr>
          <p:cNvPr id="4" name="Rectangle 3"/>
          <p:cNvSpPr/>
          <p:nvPr/>
        </p:nvSpPr>
        <p:spPr>
          <a:xfrm>
            <a:off x="2760446" y="3198168"/>
            <a:ext cx="4536819" cy="1569660"/>
          </a:xfrm>
          <a:prstGeom prst="rect">
            <a:avLst/>
          </a:prstGeom>
        </p:spPr>
        <p:txBody>
          <a:bodyPr wrap="none">
            <a:spAutoFit/>
          </a:bodyPr>
          <a:lstStyle/>
          <a:p>
            <a:r>
              <a:rPr lang="en-US" dirty="0" smtClean="0"/>
              <a:t>Assignment </a:t>
            </a:r>
            <a:r>
              <a:rPr lang="en-US" dirty="0" smtClean="0"/>
              <a:t>5</a:t>
            </a:r>
          </a:p>
          <a:p>
            <a:r>
              <a:rPr lang="en-US" dirty="0" smtClean="0"/>
              <a:t>Download various Java libraries</a:t>
            </a:r>
          </a:p>
          <a:p>
            <a:r>
              <a:rPr lang="en-US" dirty="0" smtClean="0"/>
              <a:t>And try them out ;)</a:t>
            </a:r>
          </a:p>
          <a:p>
            <a:r>
              <a:rPr lang="en-US" dirty="0" smtClean="0"/>
              <a:t>Study for midterm</a:t>
            </a:r>
            <a:endParaRPr lang="en-US" dirty="0"/>
          </a:p>
        </p:txBody>
      </p:sp>
    </p:spTree>
    <p:extLst>
      <p:ext uri="{BB962C8B-B14F-4D97-AF65-F5344CB8AC3E}">
        <p14:creationId xmlns:p14="http://schemas.microsoft.com/office/powerpoint/2010/main" val="29109484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about building Swing apps</a:t>
            </a:r>
            <a:endParaRPr lang="en-US" dirty="0"/>
          </a:p>
        </p:txBody>
      </p:sp>
      <p:sp>
        <p:nvSpPr>
          <p:cNvPr id="3" name="Content Placeholder 2"/>
          <p:cNvSpPr>
            <a:spLocks noGrp="1"/>
          </p:cNvSpPr>
          <p:nvPr>
            <p:ph idx="1"/>
          </p:nvPr>
        </p:nvSpPr>
        <p:spPr/>
        <p:txBody>
          <a:bodyPr/>
          <a:lstStyle/>
          <a:p>
            <a:r>
              <a:rPr lang="en-US" dirty="0" smtClean="0"/>
              <a:t>Download Windows Builder Plugin</a:t>
            </a:r>
          </a:p>
          <a:p>
            <a:r>
              <a:rPr lang="en-US" dirty="0">
                <a:hlinkClick r:id="rId2"/>
              </a:rPr>
              <a:t>http://download.eclipse.org/windowbuilder/WB/release/R201309271200/4.3</a:t>
            </a:r>
            <a:r>
              <a:rPr lang="en-US" dirty="0" smtClean="0">
                <a:hlinkClick r:id="rId2"/>
              </a:rPr>
              <a:t>/</a:t>
            </a:r>
            <a:endParaRPr lang="en-US" dirty="0" smtClean="0"/>
          </a:p>
          <a:p>
            <a:r>
              <a:rPr lang="en-US" dirty="0" smtClean="0"/>
              <a:t>See: ca.bcit.comp2613.coursematerial.day06.</a:t>
            </a:r>
            <a:r>
              <a:rPr lang="en-US" dirty="0"/>
              <a:t> </a:t>
            </a:r>
            <a:r>
              <a:rPr lang="en-US" dirty="0" err="1"/>
              <a:t>TeacherSwingApplication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67</a:t>
            </a:fld>
            <a:endParaRPr lang="en-US"/>
          </a:p>
        </p:txBody>
      </p:sp>
    </p:spTree>
    <p:extLst>
      <p:ext uri="{BB962C8B-B14F-4D97-AF65-F5344CB8AC3E}">
        <p14:creationId xmlns:p14="http://schemas.microsoft.com/office/powerpoint/2010/main" val="42633916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68</a:t>
            </a:fld>
            <a:endParaRPr lang="en-CA"/>
          </a:p>
        </p:txBody>
      </p:sp>
      <p:sp>
        <p:nvSpPr>
          <p:cNvPr id="4" name="TextBox 3"/>
          <p:cNvSpPr txBox="1"/>
          <p:nvPr/>
        </p:nvSpPr>
        <p:spPr>
          <a:xfrm>
            <a:off x="1371601" y="2057400"/>
            <a:ext cx="7010400" cy="1569660"/>
          </a:xfrm>
          <a:prstGeom prst="rect">
            <a:avLst/>
          </a:prstGeom>
          <a:noFill/>
        </p:spPr>
        <p:txBody>
          <a:bodyPr wrap="square" rtlCol="0">
            <a:spAutoFit/>
          </a:bodyPr>
          <a:lstStyle/>
          <a:p>
            <a:r>
              <a:rPr lang="en-US" dirty="0" smtClean="0"/>
              <a:t>Assignment6</a:t>
            </a:r>
          </a:p>
          <a:p>
            <a:r>
              <a:rPr lang="en-US" dirty="0" smtClean="0"/>
              <a:t>See if you can run my application first.  If so, copy and paste as much from my app to yours, but obviously changing a “</a:t>
            </a:r>
            <a:r>
              <a:rPr lang="en-US" dirty="0" err="1" smtClean="0"/>
              <a:t>model”class</a:t>
            </a:r>
            <a:endParaRPr lang="en-US" dirty="0" smtClean="0"/>
          </a:p>
        </p:txBody>
      </p:sp>
    </p:spTree>
    <p:extLst>
      <p:ext uri="{BB962C8B-B14F-4D97-AF65-F5344CB8AC3E}">
        <p14:creationId xmlns:p14="http://schemas.microsoft.com/office/powerpoint/2010/main" val="38536387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where the course becomes … “</a:t>
            </a:r>
            <a:r>
              <a:rPr lang="en-US" dirty="0" smtClean="0"/>
              <a:t>your” project</a:t>
            </a:r>
            <a:endParaRPr lang="en-US" dirty="0"/>
          </a:p>
        </p:txBody>
      </p:sp>
      <p:sp>
        <p:nvSpPr>
          <p:cNvPr id="3" name="Content Placeholder 2"/>
          <p:cNvSpPr>
            <a:spLocks noGrp="1"/>
          </p:cNvSpPr>
          <p:nvPr>
            <p:ph idx="1"/>
          </p:nvPr>
        </p:nvSpPr>
        <p:spPr>
          <a:xfrm>
            <a:off x="533400" y="2438400"/>
            <a:ext cx="8153400" cy="3917160"/>
          </a:xfrm>
        </p:spPr>
        <p:txBody>
          <a:bodyPr/>
          <a:lstStyle/>
          <a:p>
            <a:r>
              <a:rPr lang="en-US" dirty="0" smtClean="0"/>
              <a:t>Each </a:t>
            </a:r>
            <a:r>
              <a:rPr lang="en-US" dirty="0" smtClean="0"/>
              <a:t>project may use a different </a:t>
            </a:r>
            <a:r>
              <a:rPr lang="en-US" dirty="0" smtClean="0"/>
              <a:t>Swing widget</a:t>
            </a:r>
            <a:r>
              <a:rPr lang="en-US" dirty="0" smtClean="0"/>
              <a:t>, experiment and have fun.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69</a:t>
            </a:fld>
            <a:endParaRPr lang="en-US"/>
          </a:p>
        </p:txBody>
      </p:sp>
    </p:spTree>
    <p:extLst>
      <p:ext uri="{BB962C8B-B14F-4D97-AF65-F5344CB8AC3E}">
        <p14:creationId xmlns:p14="http://schemas.microsoft.com/office/powerpoint/2010/main" val="1526618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r>
              <a:rPr lang="en-CA" smtClean="0"/>
              <a:t>Software</a:t>
            </a:r>
            <a:endParaRPr lang="en-US" smtClean="0"/>
          </a:p>
        </p:txBody>
      </p:sp>
      <p:sp>
        <p:nvSpPr>
          <p:cNvPr id="32771" name="Rectangle 7"/>
          <p:cNvSpPr>
            <a:spLocks noGrp="1" noChangeArrowheads="1"/>
          </p:cNvSpPr>
          <p:nvPr>
            <p:ph idx="1"/>
          </p:nvPr>
        </p:nvSpPr>
        <p:spPr/>
        <p:txBody>
          <a:bodyPr>
            <a:normAutofit/>
          </a:bodyPr>
          <a:lstStyle/>
          <a:p>
            <a:r>
              <a:rPr lang="en-US" dirty="0" smtClean="0"/>
              <a:t>JDK 1.7</a:t>
            </a:r>
          </a:p>
          <a:p>
            <a:r>
              <a:rPr lang="en-US" dirty="0" smtClean="0"/>
              <a:t>Eclipse</a:t>
            </a:r>
          </a:p>
          <a:p>
            <a:r>
              <a:rPr lang="en-US" dirty="0" err="1" smtClean="0"/>
              <a:t>Git</a:t>
            </a:r>
            <a:endParaRPr lang="en-US" dirty="0" smtClean="0"/>
          </a:p>
          <a:p>
            <a:r>
              <a:rPr lang="en-US" dirty="0" smtClean="0"/>
              <a:t>Maven</a:t>
            </a:r>
          </a:p>
          <a:p>
            <a:r>
              <a:rPr lang="en-US" dirty="0" smtClean="0"/>
              <a:t>Scene Builder</a:t>
            </a:r>
          </a:p>
          <a:p>
            <a:r>
              <a:rPr lang="en-US" dirty="0" smtClean="0"/>
              <a:t>Browser (I like FF ;))</a:t>
            </a:r>
          </a:p>
        </p:txBody>
      </p:sp>
      <p:sp>
        <p:nvSpPr>
          <p:cNvPr id="327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3A12853-09A5-C049-9782-B0157FCB04D9}" type="slidenum">
              <a:rPr lang="en-US"/>
              <a:pPr/>
              <a:t>7</a:t>
            </a:fld>
            <a:endParaRPr lang="en-US"/>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a:t>
            </a:r>
            <a:r>
              <a:rPr lang="en-US" dirty="0" smtClean="0"/>
              <a:t>7</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70</a:t>
            </a:fld>
            <a:endParaRPr lang="en-US"/>
          </a:p>
        </p:txBody>
      </p:sp>
    </p:spTree>
    <p:extLst>
      <p:ext uri="{BB962C8B-B14F-4D97-AF65-F5344CB8AC3E}">
        <p14:creationId xmlns:p14="http://schemas.microsoft.com/office/powerpoint/2010/main" val="30945781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 so far</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71</a:t>
            </a:fld>
            <a:endParaRPr lang="en-CA"/>
          </a:p>
        </p:txBody>
      </p:sp>
      <p:sp>
        <p:nvSpPr>
          <p:cNvPr id="4" name="TextBox 3"/>
          <p:cNvSpPr txBox="1"/>
          <p:nvPr/>
        </p:nvSpPr>
        <p:spPr>
          <a:xfrm>
            <a:off x="2362200" y="2438400"/>
            <a:ext cx="5884944" cy="1938992"/>
          </a:xfrm>
          <a:prstGeom prst="rect">
            <a:avLst/>
          </a:prstGeom>
          <a:noFill/>
        </p:spPr>
        <p:txBody>
          <a:bodyPr wrap="none" rtlCol="0">
            <a:spAutoFit/>
          </a:bodyPr>
          <a:lstStyle/>
          <a:p>
            <a:r>
              <a:rPr lang="en-US" dirty="0" smtClean="0"/>
              <a:t>This </a:t>
            </a:r>
            <a:r>
              <a:rPr lang="en-US" dirty="0" smtClean="0"/>
              <a:t>is where the class becomes more</a:t>
            </a:r>
          </a:p>
          <a:p>
            <a:r>
              <a:rPr lang="en-US" dirty="0" smtClean="0"/>
              <a:t>Hands-on – I’ll be speaking less, and</a:t>
            </a:r>
          </a:p>
          <a:p>
            <a:r>
              <a:rPr lang="en-US" dirty="0" smtClean="0"/>
              <a:t>You’ll be coding in class more ;)</a:t>
            </a:r>
          </a:p>
          <a:p>
            <a:r>
              <a:rPr lang="en-US" dirty="0" smtClean="0"/>
              <a:t>Spend rest of class working on homework</a:t>
            </a:r>
          </a:p>
          <a:p>
            <a:r>
              <a:rPr lang="en-US" dirty="0" smtClean="0"/>
              <a:t>Oh what’s homework? (see next slide)</a:t>
            </a:r>
            <a:endParaRPr lang="en-US" dirty="0"/>
          </a:p>
        </p:txBody>
      </p:sp>
    </p:spTree>
    <p:extLst>
      <p:ext uri="{BB962C8B-B14F-4D97-AF65-F5344CB8AC3E}">
        <p14:creationId xmlns:p14="http://schemas.microsoft.com/office/powerpoint/2010/main" val="42197368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72</a:t>
            </a:fld>
            <a:endParaRPr lang="en-CA"/>
          </a:p>
        </p:txBody>
      </p:sp>
      <p:sp>
        <p:nvSpPr>
          <p:cNvPr id="4" name="TextBox 3"/>
          <p:cNvSpPr txBox="1"/>
          <p:nvPr/>
        </p:nvSpPr>
        <p:spPr>
          <a:xfrm>
            <a:off x="1371600" y="1981200"/>
            <a:ext cx="1965603" cy="461665"/>
          </a:xfrm>
          <a:prstGeom prst="rect">
            <a:avLst/>
          </a:prstGeom>
          <a:noFill/>
        </p:spPr>
        <p:txBody>
          <a:bodyPr wrap="none" rtlCol="0">
            <a:spAutoFit/>
          </a:bodyPr>
          <a:lstStyle/>
          <a:p>
            <a:r>
              <a:rPr lang="en-US" dirty="0" smtClean="0"/>
              <a:t>Assignment7</a:t>
            </a:r>
            <a:endParaRPr lang="en-US" dirty="0"/>
          </a:p>
        </p:txBody>
      </p:sp>
    </p:spTree>
    <p:extLst>
      <p:ext uri="{BB962C8B-B14F-4D97-AF65-F5344CB8AC3E}">
        <p14:creationId xmlns:p14="http://schemas.microsoft.com/office/powerpoint/2010/main" val="15910266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 JPA / ORM</a:t>
            </a:r>
            <a:endParaRPr lang="en-US" dirty="0"/>
          </a:p>
        </p:txBody>
      </p:sp>
      <p:sp>
        <p:nvSpPr>
          <p:cNvPr id="3" name="Content Placeholder 2"/>
          <p:cNvSpPr>
            <a:spLocks noGrp="1"/>
          </p:cNvSpPr>
          <p:nvPr>
            <p:ph idx="1"/>
          </p:nvPr>
        </p:nvSpPr>
        <p:spPr/>
        <p:txBody>
          <a:bodyPr>
            <a:normAutofit lnSpcReduction="10000"/>
          </a:bodyPr>
          <a:lstStyle/>
          <a:p>
            <a:r>
              <a:rPr lang="en-US" dirty="0" smtClean="0"/>
              <a:t>There is the long version and then the short version</a:t>
            </a:r>
          </a:p>
          <a:p>
            <a:r>
              <a:rPr lang="en-US" dirty="0" smtClean="0"/>
              <a:t>Vanilla JDBC Java </a:t>
            </a:r>
            <a:r>
              <a:rPr lang="en-US" dirty="0" err="1" smtClean="0"/>
              <a:t>DataBase</a:t>
            </a:r>
            <a:r>
              <a:rPr lang="en-US" dirty="0" smtClean="0"/>
              <a:t> Connectivity – if you can avoid programming with vanilla JDBC directly, that’s a good </a:t>
            </a:r>
            <a:r>
              <a:rPr lang="en-US" dirty="0" smtClean="0"/>
              <a:t>thing</a:t>
            </a:r>
          </a:p>
          <a:p>
            <a:r>
              <a:rPr lang="en-US" dirty="0" smtClean="0"/>
              <a:t>ORM is EASIER to learn because it doesn’t require you to write SQL (or so that’s the theory …)</a:t>
            </a:r>
            <a:endParaRPr lang="en-US" dirty="0" smtClean="0"/>
          </a:p>
          <a:p>
            <a:r>
              <a:rPr lang="en-US" dirty="0" smtClean="0"/>
              <a:t>ORM </a:t>
            </a:r>
            <a:r>
              <a:rPr lang="en-US" dirty="0" smtClean="0"/>
              <a:t>-&gt; Object Relational Mapping.  Means transforming a Java Data Model</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73</a:t>
            </a:fld>
            <a:endParaRPr lang="en-US"/>
          </a:p>
        </p:txBody>
      </p:sp>
    </p:spTree>
    <p:extLst>
      <p:ext uri="{BB962C8B-B14F-4D97-AF65-F5344CB8AC3E}">
        <p14:creationId xmlns:p14="http://schemas.microsoft.com/office/powerpoint/2010/main" val="41840310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JPA – Annotation heavy</a:t>
            </a:r>
            <a:endParaRPr lang="en-US" dirty="0"/>
          </a:p>
        </p:txBody>
      </p:sp>
      <p:sp>
        <p:nvSpPr>
          <p:cNvPr id="3" name="Content Placeholder 2"/>
          <p:cNvSpPr>
            <a:spLocks noGrp="1"/>
          </p:cNvSpPr>
          <p:nvPr>
            <p:ph idx="1"/>
          </p:nvPr>
        </p:nvSpPr>
        <p:spPr/>
        <p:txBody>
          <a:bodyPr>
            <a:normAutofit/>
          </a:bodyPr>
          <a:lstStyle/>
          <a:p>
            <a:r>
              <a:rPr lang="en-US" dirty="0" smtClean="0"/>
              <a:t>ORM </a:t>
            </a:r>
            <a:r>
              <a:rPr lang="en-US" dirty="0" smtClean="0"/>
              <a:t>in Java == JPA (</a:t>
            </a:r>
            <a:r>
              <a:rPr lang="en-US" b="1" i="1" dirty="0">
                <a:hlinkClick r:id="rId2"/>
              </a:rPr>
              <a:t>Java Persistence </a:t>
            </a:r>
            <a:r>
              <a:rPr lang="en-US" b="1" i="1" dirty="0" smtClean="0">
                <a:hlinkClick r:id="rId2"/>
              </a:rPr>
              <a:t>API</a:t>
            </a:r>
            <a:r>
              <a:rPr lang="en-US" dirty="0" smtClean="0"/>
              <a:t>) … that’s what tools are for right?</a:t>
            </a:r>
          </a:p>
          <a:p>
            <a:r>
              <a:rPr lang="en-US" b="1" dirty="0" smtClean="0"/>
              <a:t>JPA is an API</a:t>
            </a:r>
          </a:p>
          <a:p>
            <a:r>
              <a:rPr lang="en-US" b="1" dirty="0" smtClean="0"/>
              <a:t>Implementations: Spring Data and Hibernate</a:t>
            </a:r>
          </a:p>
          <a:p>
            <a:r>
              <a:rPr lang="en-US" b="1" dirty="0" smtClean="0"/>
              <a:t>ORM is also used in other languages such as Ruby (</a:t>
            </a:r>
            <a:r>
              <a:rPr lang="en-US" b="1" dirty="0" err="1" smtClean="0"/>
              <a:t>ActiveRecords</a:t>
            </a:r>
            <a:r>
              <a:rPr lang="en-US" b="1" dirty="0" smtClean="0"/>
              <a:t>), C++ (</a:t>
            </a:r>
            <a:r>
              <a:rPr lang="en-US" b="1" dirty="0" err="1" smtClean="0"/>
              <a:t>nHibernate</a:t>
            </a:r>
            <a:r>
              <a:rPr lang="en-US" b="1" dirty="0" smtClean="0"/>
              <a:t> – which borrows a lot from Java’s Hibernate), </a:t>
            </a:r>
            <a:r>
              <a:rPr lang="en-US" b="1" dirty="0" err="1" smtClean="0"/>
              <a:t>PerlORM</a:t>
            </a:r>
            <a:r>
              <a:rPr lang="en-US" b="1" dirty="0" smtClean="0"/>
              <a:t>, Python (</a:t>
            </a:r>
            <a:r>
              <a:rPr lang="en-US" b="1" dirty="0" err="1" smtClean="0"/>
              <a:t>Django</a:t>
            </a:r>
            <a:r>
              <a:rPr lang="en-US" b="1" dirty="0" smtClean="0"/>
              <a:t>/built-in ORM)</a:t>
            </a:r>
            <a:endParaRPr lang="en-US" b="1"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74</a:t>
            </a:fld>
            <a:endParaRPr lang="en-US"/>
          </a:p>
        </p:txBody>
      </p:sp>
    </p:spTree>
    <p:extLst>
      <p:ext uri="{BB962C8B-B14F-4D97-AF65-F5344CB8AC3E}">
        <p14:creationId xmlns:p14="http://schemas.microsoft.com/office/powerpoint/2010/main" val="4721228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add the following dependencies</a:t>
            </a:r>
            <a:endParaRPr lang="en-US" dirty="0"/>
          </a:p>
        </p:txBody>
      </p:sp>
      <p:sp>
        <p:nvSpPr>
          <p:cNvPr id="3" name="Content Placeholder 2"/>
          <p:cNvSpPr>
            <a:spLocks noGrp="1"/>
          </p:cNvSpPr>
          <p:nvPr>
            <p:ph idx="1"/>
          </p:nvPr>
        </p:nvSpPr>
        <p:spPr/>
        <p:txBody>
          <a:bodyPr>
            <a:normAutofit fontScale="32500" lnSpcReduction="20000"/>
          </a:bodyPr>
          <a:lstStyle/>
          <a:p>
            <a:endParaRPr lang="en-US" dirty="0" smtClean="0"/>
          </a:p>
          <a:p>
            <a:r>
              <a:rPr lang="en-US" dirty="0" smtClean="0"/>
              <a:t>If all fails, copy my pom.xml</a:t>
            </a:r>
          </a:p>
          <a:p>
            <a:endParaRPr lang="en-US" dirty="0"/>
          </a:p>
          <a:p>
            <a:r>
              <a:rPr lang="en-US" dirty="0" smtClean="0"/>
              <a:t>&lt;</a:t>
            </a:r>
            <a:r>
              <a:rPr lang="en-US" dirty="0"/>
              <a:t>dependency&gt;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&gt;spring-boot-starter-data-</a:t>
            </a:r>
            <a:r>
              <a:rPr lang="en-US" u="sng" dirty="0" err="1"/>
              <a:t>jpa</a:t>
            </a:r>
            <a:r>
              <a:rPr lang="en-US" u="sng" dirty="0"/>
              <a:t>&lt;/</a:t>
            </a:r>
            <a:r>
              <a:rPr lang="en-US" u="sng" dirty="0" err="1"/>
              <a:t>artifactId</a:t>
            </a:r>
            <a:r>
              <a:rPr lang="en-US" u="sng" dirty="0"/>
              <a:t>&gt;</a:t>
            </a:r>
          </a:p>
          <a:p>
            <a:r>
              <a:rPr lang="en-US" dirty="0"/>
              <a:t>&lt;/dependency&gt;</a:t>
            </a:r>
          </a:p>
          <a:p>
            <a:r>
              <a:rPr lang="en-US" dirty="0"/>
              <a:t>&lt;dependency&gt;</a:t>
            </a:r>
          </a:p>
          <a:p>
            <a:r>
              <a:rPr lang="en-US" dirty="0"/>
              <a:t>&lt;</a:t>
            </a:r>
            <a:r>
              <a:rPr lang="en-US" dirty="0" err="1"/>
              <a:t>groupId</a:t>
            </a:r>
            <a:r>
              <a:rPr lang="en-US" dirty="0"/>
              <a:t>&gt;com.h2database&lt;/</a:t>
            </a:r>
            <a:r>
              <a:rPr lang="en-US" dirty="0" err="1"/>
              <a:t>groupId</a:t>
            </a:r>
            <a:r>
              <a:rPr lang="en-US" dirty="0"/>
              <a:t>&gt;</a:t>
            </a:r>
          </a:p>
          <a:p>
            <a:r>
              <a:rPr lang="en-US" dirty="0"/>
              <a:t>&lt;</a:t>
            </a:r>
            <a:r>
              <a:rPr lang="en-US" dirty="0" err="1"/>
              <a:t>artifactId</a:t>
            </a:r>
            <a:r>
              <a:rPr lang="en-US" dirty="0"/>
              <a:t>&gt;h2&lt;/</a:t>
            </a:r>
            <a:r>
              <a:rPr lang="en-US" dirty="0" err="1"/>
              <a:t>artifactId</a:t>
            </a:r>
            <a:r>
              <a:rPr lang="en-US" dirty="0"/>
              <a:t>&gt;</a:t>
            </a:r>
          </a:p>
          <a:p>
            <a:r>
              <a:rPr lang="en-US" dirty="0"/>
              <a:t>&lt;/dependency&gt;</a:t>
            </a:r>
          </a:p>
          <a:p>
            <a:r>
              <a:rPr lang="en-US" dirty="0"/>
              <a:t>&lt;dependency&gt;</a:t>
            </a:r>
          </a:p>
          <a:p>
            <a:r>
              <a:rPr lang="en-US" dirty="0"/>
              <a:t>&lt;</a:t>
            </a:r>
            <a:r>
              <a:rPr lang="en-US" dirty="0" err="1"/>
              <a:t>groupId</a:t>
            </a:r>
            <a:r>
              <a:rPr lang="en-US" dirty="0"/>
              <a:t>&gt;</a:t>
            </a:r>
            <a:r>
              <a:rPr lang="en-US" u="sng" dirty="0" err="1"/>
              <a:t>mysql</a:t>
            </a:r>
            <a:r>
              <a:rPr lang="en-US" u="sng" dirty="0"/>
              <a:t>&lt;/</a:t>
            </a:r>
            <a:r>
              <a:rPr lang="en-US" u="sng" dirty="0" err="1"/>
              <a:t>groupId</a:t>
            </a:r>
            <a:r>
              <a:rPr lang="en-US" u="sng" dirty="0"/>
              <a:t>&gt;</a:t>
            </a:r>
          </a:p>
          <a:p>
            <a:r>
              <a:rPr lang="en-US" dirty="0"/>
              <a:t>&lt;</a:t>
            </a:r>
            <a:r>
              <a:rPr lang="en-US" dirty="0" err="1"/>
              <a:t>artifactId</a:t>
            </a:r>
            <a:r>
              <a:rPr lang="en-US" dirty="0"/>
              <a:t>&gt;</a:t>
            </a:r>
            <a:r>
              <a:rPr lang="en-US" u="sng" dirty="0" err="1"/>
              <a:t>mysql</a:t>
            </a:r>
            <a:r>
              <a:rPr lang="en-US" u="sng" dirty="0"/>
              <a:t>-connector-java&lt;/</a:t>
            </a:r>
            <a:r>
              <a:rPr lang="en-US" u="sng" dirty="0" err="1"/>
              <a:t>artifactId</a:t>
            </a:r>
            <a:r>
              <a:rPr lang="en-US" u="sng" dirty="0"/>
              <a:t>&gt;</a:t>
            </a:r>
          </a:p>
          <a:p>
            <a:r>
              <a:rPr lang="en-US" u="sng" dirty="0"/>
              <a:t>&lt;version&gt;5.1.30&lt;/version&gt;</a:t>
            </a:r>
          </a:p>
          <a:p>
            <a:r>
              <a:rPr lang="en-US" dirty="0"/>
              <a:t>&lt;/dependency&gt;</a:t>
            </a:r>
          </a:p>
          <a:p>
            <a:r>
              <a:rPr lang="en-US" dirty="0"/>
              <a:t>&lt;dependency&gt;</a:t>
            </a:r>
          </a:p>
          <a:p>
            <a:r>
              <a:rPr lang="en-US" dirty="0"/>
              <a:t>&lt;</a:t>
            </a:r>
            <a:r>
              <a:rPr lang="en-US" dirty="0" err="1"/>
              <a:t>groupId</a:t>
            </a:r>
            <a:r>
              <a:rPr lang="en-US" dirty="0"/>
              <a:t>&gt;</a:t>
            </a:r>
            <a:r>
              <a:rPr lang="en-US" dirty="0" err="1"/>
              <a:t>org.hsqldb</a:t>
            </a:r>
            <a:r>
              <a:rPr lang="en-US" dirty="0"/>
              <a:t>&lt;/</a:t>
            </a:r>
            <a:r>
              <a:rPr lang="en-US" dirty="0" err="1"/>
              <a:t>groupId</a:t>
            </a:r>
            <a:r>
              <a:rPr lang="en-US" dirty="0"/>
              <a:t>&gt;</a:t>
            </a:r>
          </a:p>
          <a:p>
            <a:r>
              <a:rPr lang="en-US" dirty="0"/>
              <a:t>&lt;</a:t>
            </a:r>
            <a:r>
              <a:rPr lang="en-US" dirty="0" err="1"/>
              <a:t>artifactId</a:t>
            </a:r>
            <a:r>
              <a:rPr lang="en-US" dirty="0"/>
              <a:t>&gt;</a:t>
            </a:r>
            <a:r>
              <a:rPr lang="en-US" u="sng" dirty="0" err="1"/>
              <a:t>hsqldb</a:t>
            </a:r>
            <a:r>
              <a:rPr lang="en-US" u="sng" dirty="0"/>
              <a:t>&lt;/</a:t>
            </a:r>
            <a:r>
              <a:rPr lang="en-US" u="sng" dirty="0" err="1"/>
              <a:t>artifactId</a:t>
            </a:r>
            <a:r>
              <a:rPr lang="en-US" u="sng" dirty="0"/>
              <a:t>&gt;</a:t>
            </a:r>
          </a:p>
          <a:p>
            <a:r>
              <a:rPr lang="en-US" u="sng" dirty="0"/>
              <a:t>&lt;version&gt;2.2.8&lt;/version&gt;</a:t>
            </a:r>
          </a:p>
          <a:p>
            <a:r>
              <a:rPr lang="en-US" dirty="0"/>
              <a:t>&lt;/dependency&gt;</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75</a:t>
            </a:fld>
            <a:endParaRPr lang="en-US"/>
          </a:p>
        </p:txBody>
      </p:sp>
    </p:spTree>
    <p:extLst>
      <p:ext uri="{BB962C8B-B14F-4D97-AF65-F5344CB8AC3E}">
        <p14:creationId xmlns:p14="http://schemas.microsoft.com/office/powerpoint/2010/main" val="4886702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in pom.xml</a:t>
            </a:r>
            <a:endParaRPr lang="en-US" dirty="0"/>
          </a:p>
        </p:txBody>
      </p:sp>
      <p:sp>
        <p:nvSpPr>
          <p:cNvPr id="3" name="Content Placeholder 2"/>
          <p:cNvSpPr>
            <a:spLocks noGrp="1"/>
          </p:cNvSpPr>
          <p:nvPr>
            <p:ph idx="1"/>
          </p:nvPr>
        </p:nvSpPr>
        <p:spPr/>
        <p:txBody>
          <a:bodyPr>
            <a:normAutofit lnSpcReduction="10000"/>
          </a:bodyPr>
          <a:lstStyle/>
          <a:p>
            <a:r>
              <a:rPr lang="en-US" dirty="0"/>
              <a:t>&lt;parent&gt;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&gt;spring-boot-starter-parent&lt;/</a:t>
            </a:r>
            <a:r>
              <a:rPr lang="en-US" dirty="0" err="1"/>
              <a:t>artifactId</a:t>
            </a:r>
            <a:r>
              <a:rPr lang="en-US" dirty="0"/>
              <a:t>&gt;</a:t>
            </a:r>
          </a:p>
          <a:p>
            <a:r>
              <a:rPr lang="en-US" dirty="0"/>
              <a:t>&lt;version&gt;1.0.2.RELEASE&lt;/version&gt;</a:t>
            </a:r>
          </a:p>
          <a:p>
            <a:r>
              <a:rPr lang="en-US" dirty="0"/>
              <a:t>&lt;/parent</a:t>
            </a:r>
            <a:r>
              <a:rPr lang="en-US" dirty="0" smtClean="0"/>
              <a:t>&gt;</a:t>
            </a:r>
          </a:p>
          <a:p>
            <a:endParaRPr lang="en-US" dirty="0"/>
          </a:p>
          <a:p>
            <a:r>
              <a:rPr lang="en-US" dirty="0" smtClean="0"/>
              <a:t>And then Maven Update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76</a:t>
            </a:fld>
            <a:endParaRPr lang="en-US"/>
          </a:p>
        </p:txBody>
      </p:sp>
    </p:spTree>
    <p:extLst>
      <p:ext uri="{BB962C8B-B14F-4D97-AF65-F5344CB8AC3E}">
        <p14:creationId xmlns:p14="http://schemas.microsoft.com/office/powerpoint/2010/main" val="15145288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our model Classes</a:t>
            </a:r>
            <a:endParaRPr lang="en-US" dirty="0"/>
          </a:p>
        </p:txBody>
      </p:sp>
      <p:sp>
        <p:nvSpPr>
          <p:cNvPr id="3" name="Content Placeholder 2"/>
          <p:cNvSpPr>
            <a:spLocks noGrp="1"/>
          </p:cNvSpPr>
          <p:nvPr>
            <p:ph idx="1"/>
          </p:nvPr>
        </p:nvSpPr>
        <p:spPr/>
        <p:txBody>
          <a:bodyPr>
            <a:normAutofit/>
          </a:bodyPr>
          <a:lstStyle/>
          <a:p>
            <a:r>
              <a:rPr lang="en-US" dirty="0" smtClean="0"/>
              <a:t>Annotate with @Entity (pretty important)</a:t>
            </a:r>
          </a:p>
          <a:p>
            <a:r>
              <a:rPr lang="en-US" dirty="0" smtClean="0"/>
              <a:t>Add a </a:t>
            </a:r>
            <a:r>
              <a:rPr lang="en-US" dirty="0" smtClean="0"/>
              <a:t>@Id to </a:t>
            </a:r>
            <a:r>
              <a:rPr lang="en-US" dirty="0" smtClean="0"/>
              <a:t>the primary key</a:t>
            </a:r>
          </a:p>
          <a:p>
            <a:r>
              <a:rPr lang="en-US" dirty="0" smtClean="0"/>
              <a:t>Add </a:t>
            </a:r>
            <a:r>
              <a:rPr lang="en-US" dirty="0" smtClean="0"/>
              <a:t>@</a:t>
            </a:r>
            <a:r>
              <a:rPr lang="en-US" dirty="0" err="1" smtClean="0"/>
              <a:t>ManyToMany</a:t>
            </a:r>
            <a:r>
              <a:rPr lang="en-US" dirty="0" smtClean="0"/>
              <a:t> relationship</a:t>
            </a:r>
          </a:p>
          <a:p>
            <a:r>
              <a:rPr lang="en-US" dirty="0" smtClean="0"/>
              <a:t>See day08.model.Teacher</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77</a:t>
            </a:fld>
            <a:endParaRPr lang="en-US"/>
          </a:p>
        </p:txBody>
      </p:sp>
    </p:spTree>
    <p:extLst>
      <p:ext uri="{BB962C8B-B14F-4D97-AF65-F5344CB8AC3E}">
        <p14:creationId xmlns:p14="http://schemas.microsoft.com/office/powerpoint/2010/main" val="17041086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Repository Interface</a:t>
            </a:r>
            <a:endParaRPr lang="en-US" dirty="0"/>
          </a:p>
        </p:txBody>
      </p:sp>
      <p:sp>
        <p:nvSpPr>
          <p:cNvPr id="3" name="Content Placeholder 2"/>
          <p:cNvSpPr>
            <a:spLocks noGrp="1"/>
          </p:cNvSpPr>
          <p:nvPr>
            <p:ph idx="1"/>
          </p:nvPr>
        </p:nvSpPr>
        <p:spPr/>
        <p:txBody>
          <a:bodyPr/>
          <a:lstStyle/>
          <a:p>
            <a:r>
              <a:rPr lang="en-US" dirty="0" smtClean="0"/>
              <a:t>See </a:t>
            </a:r>
            <a:r>
              <a:rPr lang="en-US" dirty="0" smtClean="0"/>
              <a:t>day08.TeacherRepository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78</a:t>
            </a:fld>
            <a:endParaRPr lang="en-US"/>
          </a:p>
        </p:txBody>
      </p:sp>
    </p:spTree>
    <p:extLst>
      <p:ext uri="{BB962C8B-B14F-4D97-AF65-F5344CB8AC3E}">
        <p14:creationId xmlns:p14="http://schemas.microsoft.com/office/powerpoint/2010/main" val="37224071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a:t>
            </a:r>
            <a:r>
              <a:rPr lang="en-US" dirty="0" err="1" smtClean="0"/>
              <a:t>TestDriver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lot of the magic is in: </a:t>
            </a:r>
            <a:r>
              <a:rPr lang="en-US" dirty="0"/>
              <a:t>@</a:t>
            </a:r>
            <a:r>
              <a:rPr lang="en-US" dirty="0" err="1" smtClean="0"/>
              <a:t>EnableAutoConfiguration</a:t>
            </a:r>
            <a:endParaRPr lang="en-US" dirty="0" smtClean="0"/>
          </a:p>
          <a:p>
            <a:r>
              <a:rPr lang="en-US" dirty="0" smtClean="0"/>
              <a:t>See: </a:t>
            </a:r>
            <a:r>
              <a:rPr lang="en-US" dirty="0" err="1" smtClean="0"/>
              <a:t>TestDriverWithInMemoryDB</a:t>
            </a:r>
            <a:endParaRPr lang="en-US" dirty="0" smtClean="0"/>
          </a:p>
          <a:p>
            <a:r>
              <a:rPr lang="en-US" dirty="0" smtClean="0"/>
              <a:t>Run it …</a:t>
            </a:r>
          </a:p>
          <a:p>
            <a:r>
              <a:rPr lang="en-US" dirty="0" smtClean="0"/>
              <a:t>What just happened?  Well, first thing is that it created an in memory database</a:t>
            </a:r>
          </a:p>
          <a:p>
            <a:r>
              <a:rPr lang="en-US" dirty="0" smtClean="0"/>
              <a:t>Then a Table called Teacher</a:t>
            </a:r>
          </a:p>
          <a:p>
            <a:r>
              <a:rPr lang="en-US" dirty="0" smtClean="0"/>
              <a:t>And then an insert</a:t>
            </a:r>
          </a:p>
          <a:p>
            <a:r>
              <a:rPr lang="en-US" dirty="0" smtClean="0"/>
              <a:t>Prove it!!!  …  Sorry, no can </a:t>
            </a:r>
            <a:r>
              <a:rPr lang="en-US" smtClean="0"/>
              <a:t>do - that </a:t>
            </a:r>
            <a:r>
              <a:rPr lang="en-US" dirty="0" smtClean="0"/>
              <a:t>was an in memory DB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79</a:t>
            </a:fld>
            <a:endParaRPr lang="en-US"/>
          </a:p>
        </p:txBody>
      </p:sp>
    </p:spTree>
    <p:extLst>
      <p:ext uri="{BB962C8B-B14F-4D97-AF65-F5344CB8AC3E}">
        <p14:creationId xmlns:p14="http://schemas.microsoft.com/office/powerpoint/2010/main" val="37891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What you already know!</a:t>
            </a:r>
          </a:p>
        </p:txBody>
      </p:sp>
      <p:sp>
        <p:nvSpPr>
          <p:cNvPr id="38915" name="Rectangle 3"/>
          <p:cNvSpPr>
            <a:spLocks noGrp="1" noChangeArrowheads="1"/>
          </p:cNvSpPr>
          <p:nvPr>
            <p:ph sz="half" idx="1"/>
          </p:nvPr>
        </p:nvSpPr>
        <p:spPr/>
        <p:txBody>
          <a:bodyPr>
            <a:normAutofit/>
          </a:bodyPr>
          <a:lstStyle/>
          <a:p>
            <a:pPr>
              <a:spcBef>
                <a:spcPct val="0"/>
              </a:spcBef>
            </a:pPr>
            <a:r>
              <a:rPr lang="en-US" sz="1600" dirty="0" smtClean="0"/>
              <a:t>How to analyze a problem and formulate a solution</a:t>
            </a:r>
          </a:p>
          <a:p>
            <a:pPr>
              <a:spcBef>
                <a:spcPct val="0"/>
              </a:spcBef>
            </a:pPr>
            <a:r>
              <a:rPr lang="en-US" sz="1600" dirty="0" smtClean="0"/>
              <a:t>Fundamentals of procedural programming</a:t>
            </a:r>
          </a:p>
          <a:p>
            <a:pPr lvl="1">
              <a:spcBef>
                <a:spcPct val="0"/>
              </a:spcBef>
            </a:pPr>
            <a:r>
              <a:rPr lang="en-US" sz="1600" dirty="0" smtClean="0"/>
              <a:t>Constants, variables, decisions, repetition</a:t>
            </a:r>
          </a:p>
          <a:p>
            <a:pPr>
              <a:spcBef>
                <a:spcPct val="0"/>
              </a:spcBef>
            </a:pPr>
            <a:r>
              <a:rPr lang="en-US" sz="1600" dirty="0" smtClean="0"/>
              <a:t>Object-oriented programming</a:t>
            </a:r>
          </a:p>
          <a:p>
            <a:pPr>
              <a:spcBef>
                <a:spcPct val="0"/>
              </a:spcBef>
            </a:pPr>
            <a:r>
              <a:rPr lang="en-US" sz="1600" dirty="0" smtClean="0"/>
              <a:t>Java language syntax</a:t>
            </a:r>
          </a:p>
          <a:p>
            <a:pPr>
              <a:spcBef>
                <a:spcPct val="0"/>
              </a:spcBef>
            </a:pPr>
            <a:r>
              <a:rPr lang="en-US" sz="1600" dirty="0" smtClean="0"/>
              <a:t>How to write a Java program that uses multiple classes</a:t>
            </a:r>
          </a:p>
          <a:p>
            <a:pPr>
              <a:spcBef>
                <a:spcPct val="0"/>
              </a:spcBef>
            </a:pPr>
            <a:r>
              <a:rPr lang="en-US" sz="1600" dirty="0" smtClean="0"/>
              <a:t>Java's primitive data types</a:t>
            </a:r>
          </a:p>
          <a:p>
            <a:pPr>
              <a:spcBef>
                <a:spcPct val="0"/>
              </a:spcBef>
            </a:pPr>
            <a:r>
              <a:rPr lang="en-US" sz="1600" dirty="0" smtClean="0"/>
              <a:t>What the </a:t>
            </a:r>
            <a:r>
              <a:rPr lang="en-US" sz="1600" b="1" dirty="0" smtClean="0">
                <a:latin typeface="Courier New"/>
                <a:cs typeface="Courier New"/>
              </a:rPr>
              <a:t>main </a:t>
            </a:r>
            <a:r>
              <a:rPr lang="en-US" sz="1600" dirty="0" smtClean="0"/>
              <a:t>method is</a:t>
            </a:r>
          </a:p>
        </p:txBody>
      </p:sp>
      <p:sp>
        <p:nvSpPr>
          <p:cNvPr id="38916" name="Rectangle 4"/>
          <p:cNvSpPr>
            <a:spLocks noGrp="1" noChangeArrowheads="1"/>
          </p:cNvSpPr>
          <p:nvPr>
            <p:ph sz="half" idx="2"/>
          </p:nvPr>
        </p:nvSpPr>
        <p:spPr/>
        <p:txBody>
          <a:bodyPr>
            <a:normAutofit/>
          </a:bodyPr>
          <a:lstStyle/>
          <a:p>
            <a:pPr>
              <a:spcBef>
                <a:spcPct val="0"/>
              </a:spcBef>
            </a:pPr>
            <a:r>
              <a:rPr lang="en-US" sz="1800" smtClean="0"/>
              <a:t>Arrays</a:t>
            </a:r>
          </a:p>
          <a:p>
            <a:pPr>
              <a:spcBef>
                <a:spcPct val="0"/>
              </a:spcBef>
            </a:pPr>
            <a:r>
              <a:rPr lang="en-US" sz="1800" smtClean="0"/>
              <a:t>Casting</a:t>
            </a:r>
          </a:p>
          <a:p>
            <a:pPr>
              <a:spcBef>
                <a:spcPct val="0"/>
              </a:spcBef>
            </a:pPr>
            <a:r>
              <a:rPr lang="en-US" sz="1800" smtClean="0"/>
              <a:t>Classes</a:t>
            </a:r>
          </a:p>
          <a:p>
            <a:pPr>
              <a:spcBef>
                <a:spcPct val="0"/>
              </a:spcBef>
            </a:pPr>
            <a:r>
              <a:rPr lang="en-US" sz="1800" smtClean="0"/>
              <a:t>Objects</a:t>
            </a:r>
          </a:p>
          <a:p>
            <a:pPr>
              <a:spcBef>
                <a:spcPct val="0"/>
              </a:spcBef>
            </a:pPr>
            <a:r>
              <a:rPr lang="en-US" sz="1800" smtClean="0"/>
              <a:t>Instantiation</a:t>
            </a:r>
          </a:p>
          <a:p>
            <a:pPr>
              <a:spcBef>
                <a:spcPct val="0"/>
              </a:spcBef>
            </a:pPr>
            <a:r>
              <a:rPr lang="en-US" sz="1800" smtClean="0"/>
              <a:t>Inheritance</a:t>
            </a:r>
          </a:p>
          <a:p>
            <a:pPr>
              <a:spcBef>
                <a:spcPct val="0"/>
              </a:spcBef>
            </a:pPr>
            <a:r>
              <a:rPr lang="en-US" sz="1800" smtClean="0"/>
              <a:t>Encapsulation</a:t>
            </a:r>
          </a:p>
          <a:p>
            <a:pPr>
              <a:spcBef>
                <a:spcPct val="0"/>
              </a:spcBef>
            </a:pPr>
            <a:r>
              <a:rPr lang="en-US" sz="1800" smtClean="0"/>
              <a:t>Overloading</a:t>
            </a:r>
          </a:p>
          <a:p>
            <a:pPr>
              <a:spcBef>
                <a:spcPct val="0"/>
              </a:spcBef>
            </a:pPr>
            <a:r>
              <a:rPr lang="en-US" sz="1800" smtClean="0"/>
              <a:t>Overriding</a:t>
            </a:r>
          </a:p>
          <a:p>
            <a:pPr>
              <a:spcBef>
                <a:spcPct val="0"/>
              </a:spcBef>
            </a:pPr>
            <a:r>
              <a:rPr lang="en-US" sz="1800" smtClean="0"/>
              <a:t>Constructors</a:t>
            </a:r>
          </a:p>
          <a:p>
            <a:pPr>
              <a:spcBef>
                <a:spcPct val="0"/>
              </a:spcBef>
            </a:pPr>
            <a:r>
              <a:rPr lang="en-US" sz="1800" smtClean="0"/>
              <a:t>Methods</a:t>
            </a:r>
          </a:p>
          <a:p>
            <a:pPr>
              <a:spcBef>
                <a:spcPct val="0"/>
              </a:spcBef>
            </a:pPr>
            <a:r>
              <a:rPr lang="en-US" sz="1800" smtClean="0"/>
              <a:t>What static &amp; final mean</a:t>
            </a:r>
          </a:p>
          <a:p>
            <a:pPr>
              <a:spcBef>
                <a:spcPct val="0"/>
              </a:spcBef>
            </a:pPr>
            <a:r>
              <a:rPr lang="en-US" sz="1800" smtClean="0"/>
              <a:t>public, protected, private</a:t>
            </a:r>
          </a:p>
          <a:p>
            <a:pPr>
              <a:spcBef>
                <a:spcPct val="0"/>
              </a:spcBef>
            </a:pPr>
            <a:r>
              <a:rPr lang="en-US" sz="1800" smtClean="0"/>
              <a:t>this &amp; super, instanceof</a:t>
            </a:r>
          </a:p>
          <a:p>
            <a:pPr>
              <a:spcBef>
                <a:spcPct val="0"/>
              </a:spcBef>
            </a:pPr>
            <a:r>
              <a:rPr lang="en-US" sz="1800" smtClean="0"/>
              <a:t>null</a:t>
            </a:r>
          </a:p>
        </p:txBody>
      </p:sp>
      <p:sp>
        <p:nvSpPr>
          <p:cNvPr id="389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12FD1D5-7097-E645-8A0C-B0342FCDF9DA}" type="slidenum">
              <a:rPr lang="en-US"/>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know – let’s use MySQL!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Via your browser, </a:t>
            </a:r>
            <a:r>
              <a:rPr lang="en-US" dirty="0" err="1" smtClean="0"/>
              <a:t>goto</a:t>
            </a:r>
            <a:r>
              <a:rPr lang="en-US" dirty="0" smtClean="0"/>
              <a:t>: </a:t>
            </a:r>
            <a:r>
              <a:rPr lang="en-US" i="1" dirty="0" smtClean="0"/>
              <a:t>freemysqlhosting.net</a:t>
            </a:r>
          </a:p>
          <a:p>
            <a:r>
              <a:rPr lang="en-US" dirty="0" smtClean="0"/>
              <a:t>(alright, I know, I know … its not hosted by BCIT) … but damn it – BCIT doesn’t use MySQL, they use a funny creature called SQL Server</a:t>
            </a:r>
          </a:p>
          <a:p>
            <a:r>
              <a:rPr lang="en-US" dirty="0" smtClean="0"/>
              <a:t>Alright, after you register, you’ll get a</a:t>
            </a:r>
          </a:p>
          <a:p>
            <a:pPr marL="582930" indent="-514350">
              <a:buFont typeface="+mj-lt"/>
              <a:buAutoNum type="arabicPeriod"/>
            </a:pPr>
            <a:r>
              <a:rPr lang="en-US" dirty="0" smtClean="0"/>
              <a:t>Hostname for your DB</a:t>
            </a:r>
          </a:p>
          <a:p>
            <a:pPr marL="582930" indent="-514350">
              <a:buFont typeface="+mj-lt"/>
              <a:buAutoNum type="arabicPeriod"/>
            </a:pPr>
            <a:r>
              <a:rPr lang="en-US" dirty="0" smtClean="0"/>
              <a:t>Username / password</a:t>
            </a:r>
          </a:p>
          <a:p>
            <a:pPr marL="582930" indent="-514350">
              <a:buFont typeface="+mj-lt"/>
              <a:buAutoNum type="arabicPeriod"/>
            </a:pPr>
            <a:r>
              <a:rPr lang="en-US" dirty="0" smtClean="0"/>
              <a:t>Database name</a:t>
            </a:r>
          </a:p>
          <a:p>
            <a:pPr marL="582930" indent="-514350">
              <a:buFont typeface="+mj-lt"/>
              <a:buAutoNum type="arabicPeriod"/>
            </a:pPr>
            <a:endParaRPr lang="en-US" dirty="0"/>
          </a:p>
          <a:p>
            <a:r>
              <a:rPr lang="en-US" dirty="0" smtClean="0"/>
              <a:t>Convert that information you have above to an applicationContext.xml as is follows: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80</a:t>
            </a:fld>
            <a:endParaRPr lang="en-US"/>
          </a:p>
        </p:txBody>
      </p:sp>
    </p:spTree>
    <p:extLst>
      <p:ext uri="{BB962C8B-B14F-4D97-AF65-F5344CB8AC3E}">
        <p14:creationId xmlns:p14="http://schemas.microsoft.com/office/powerpoint/2010/main" val="310651270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application.xml </a:t>
            </a:r>
            <a:r>
              <a:rPr lang="en-US" dirty="0" smtClean="0"/>
              <a:t> and </a:t>
            </a:r>
            <a:r>
              <a:rPr lang="en-US" dirty="0" err="1" smtClean="0"/>
              <a:t>hibenate.properties</a:t>
            </a:r>
            <a:endParaRPr lang="en-US" dirty="0"/>
          </a:p>
        </p:txBody>
      </p:sp>
      <p:sp>
        <p:nvSpPr>
          <p:cNvPr id="3" name="Content Placeholder 2"/>
          <p:cNvSpPr>
            <a:spLocks noGrp="1"/>
          </p:cNvSpPr>
          <p:nvPr>
            <p:ph idx="1"/>
          </p:nvPr>
        </p:nvSpPr>
        <p:spPr/>
        <p:txBody>
          <a:bodyPr>
            <a:normAutofit fontScale="25000" lnSpcReduction="20000"/>
          </a:bodyPr>
          <a:lstStyle/>
          <a:p>
            <a:endParaRPr lang="en-US" dirty="0"/>
          </a:p>
          <a:p>
            <a:r>
              <a:rPr lang="en-US" dirty="0" smtClean="0"/>
              <a:t>If all fails, copy my application.xml (in root directory)</a:t>
            </a:r>
          </a:p>
          <a:p>
            <a:endParaRPr lang="en-US" dirty="0" smtClean="0"/>
          </a:p>
          <a:p>
            <a:r>
              <a:rPr lang="en-US" dirty="0" smtClean="0"/>
              <a:t>&lt;</a:t>
            </a:r>
            <a:r>
              <a:rPr lang="en-US" dirty="0"/>
              <a:t>beans </a:t>
            </a:r>
            <a:r>
              <a:rPr lang="en-US" dirty="0" err="1"/>
              <a:t>xmlns</a:t>
            </a:r>
            <a:r>
              <a:rPr lang="en-US" dirty="0"/>
              <a:t>=</a:t>
            </a:r>
            <a:r>
              <a:rPr lang="en-US" i="1" dirty="0"/>
              <a:t>"http://www.springframework.org/schema/beans"</a:t>
            </a:r>
          </a:p>
          <a:p>
            <a:r>
              <a:rPr lang="en-US" dirty="0" err="1"/>
              <a:t>xmlns:jpa</a:t>
            </a:r>
            <a:r>
              <a:rPr lang="en-US" dirty="0"/>
              <a:t>=</a:t>
            </a:r>
            <a:r>
              <a:rPr lang="en-US" i="1" dirty="0"/>
              <a:t>"http://www.springframework.org/schema/data/jpa" </a:t>
            </a:r>
            <a:r>
              <a:rPr lang="en-US" i="1" dirty="0" err="1"/>
              <a:t>xmlns:xsi</a:t>
            </a:r>
            <a:r>
              <a:rPr lang="en-US" i="1" dirty="0"/>
              <a:t>="http://www.w3.org/2001/XMLSchema-instance"</a:t>
            </a:r>
          </a:p>
          <a:p>
            <a:r>
              <a:rPr lang="en-US" dirty="0" err="1"/>
              <a:t>xsi:schemaLocation</a:t>
            </a:r>
            <a:r>
              <a:rPr lang="en-US" dirty="0"/>
              <a:t>=</a:t>
            </a:r>
            <a:r>
              <a:rPr lang="en-US" i="1" dirty="0"/>
              <a:t>"http://www.springframework.org/schema/beans</a:t>
            </a:r>
          </a:p>
          <a:p>
            <a:r>
              <a:rPr lang="en-US" i="1" dirty="0"/>
              <a:t>http://www.springframework.org/schema/beans/spring-beans-2.5.xsd</a:t>
            </a:r>
          </a:p>
          <a:p>
            <a:r>
              <a:rPr lang="en-US" i="1" dirty="0"/>
              <a:t>http://www.springframework.org/schema/data/jpa</a:t>
            </a:r>
          </a:p>
          <a:p>
            <a:r>
              <a:rPr lang="en-US" i="1" dirty="0"/>
              <a:t>   http://www.springframework.org/schema/data/jpa/spring-jpa-1.0.xsd"&gt;</a:t>
            </a:r>
          </a:p>
          <a:p>
            <a:endParaRPr lang="en-US" dirty="0"/>
          </a:p>
          <a:p>
            <a:r>
              <a:rPr lang="en-US" dirty="0"/>
              <a:t>&lt;bean id=</a:t>
            </a:r>
            <a:r>
              <a:rPr lang="en-US" i="1" dirty="0"/>
              <a:t>"</a:t>
            </a:r>
            <a:r>
              <a:rPr lang="en-US" i="1" dirty="0" err="1"/>
              <a:t>dataSource</a:t>
            </a:r>
            <a:r>
              <a:rPr lang="en-US" i="1" dirty="0"/>
              <a:t>" class="</a:t>
            </a:r>
            <a:r>
              <a:rPr lang="en-US" i="1" dirty="0" err="1"/>
              <a:t>org.springframework.jdbc.datasource.DriverManagerDataSource</a:t>
            </a:r>
            <a:r>
              <a:rPr lang="en-US" i="1" dirty="0"/>
              <a:t>"&gt;</a:t>
            </a:r>
          </a:p>
          <a:p>
            <a:r>
              <a:rPr lang="en-US" dirty="0"/>
              <a:t>&lt;property name=</a:t>
            </a:r>
            <a:r>
              <a:rPr lang="en-US" i="1" dirty="0"/>
              <a:t>"</a:t>
            </a:r>
            <a:r>
              <a:rPr lang="en-US" i="1" dirty="0" err="1"/>
              <a:t>driverClassName</a:t>
            </a:r>
            <a:r>
              <a:rPr lang="en-US" i="1" dirty="0"/>
              <a:t>" value="</a:t>
            </a:r>
            <a:r>
              <a:rPr lang="en-US" i="1" dirty="0" err="1"/>
              <a:t>com.mysql.jdbc.Driver</a:t>
            </a:r>
            <a:r>
              <a:rPr lang="en-US" i="1" dirty="0"/>
              <a:t>" /&gt;</a:t>
            </a:r>
          </a:p>
          <a:p>
            <a:r>
              <a:rPr lang="en-US" dirty="0"/>
              <a:t>&lt;property name=</a:t>
            </a:r>
            <a:r>
              <a:rPr lang="en-US" i="1" dirty="0"/>
              <a:t>"</a:t>
            </a:r>
            <a:r>
              <a:rPr lang="en-US" i="1" dirty="0" err="1"/>
              <a:t>url</a:t>
            </a:r>
            <a:r>
              <a:rPr lang="en-US" i="1" dirty="0"/>
              <a:t>"</a:t>
            </a:r>
          </a:p>
          <a:p>
            <a:r>
              <a:rPr lang="en-US" dirty="0"/>
              <a:t>value=</a:t>
            </a:r>
            <a:r>
              <a:rPr lang="en-US" i="1" dirty="0"/>
              <a:t>"</a:t>
            </a:r>
            <a:r>
              <a:rPr lang="en-US" i="1" dirty="0" err="1"/>
              <a:t>jdbc:mysql</a:t>
            </a:r>
            <a:r>
              <a:rPr lang="en-US" i="1" dirty="0"/>
              <a:t>://sql3.freemysqlhosting.net/sql340330" /&gt;</a:t>
            </a:r>
          </a:p>
          <a:p>
            <a:r>
              <a:rPr lang="en-US" dirty="0"/>
              <a:t>&lt;property name=</a:t>
            </a:r>
            <a:r>
              <a:rPr lang="en-US" i="1" dirty="0"/>
              <a:t>"username" value="sql340330" /&gt;</a:t>
            </a:r>
          </a:p>
          <a:p>
            <a:r>
              <a:rPr lang="en-US" dirty="0"/>
              <a:t>&lt;property name=</a:t>
            </a:r>
            <a:r>
              <a:rPr lang="en-US" i="1" dirty="0"/>
              <a:t>"password" value="dR5!xA3!" /&gt;</a:t>
            </a:r>
          </a:p>
          <a:p>
            <a:r>
              <a:rPr lang="en-US" dirty="0"/>
              <a:t>&lt;/bean&gt;</a:t>
            </a:r>
          </a:p>
          <a:p>
            <a:r>
              <a:rPr lang="en-US" dirty="0"/>
              <a:t>&lt;/beans</a:t>
            </a:r>
            <a:r>
              <a:rPr lang="en-US" dirty="0" smtClean="0"/>
              <a:t>&gt;</a:t>
            </a:r>
          </a:p>
          <a:p>
            <a:endParaRPr lang="en-US" dirty="0"/>
          </a:p>
          <a:p>
            <a:r>
              <a:rPr lang="en-US" dirty="0" err="1" smtClean="0"/>
              <a:t>hibernate.properties</a:t>
            </a:r>
            <a:r>
              <a:rPr lang="en-US" dirty="0" smtClean="0"/>
              <a:t>:</a:t>
            </a:r>
          </a:p>
          <a:p>
            <a:r>
              <a:rPr lang="en-US" dirty="0" err="1"/>
              <a:t>hibernate.show_sql</a:t>
            </a:r>
            <a:r>
              <a:rPr lang="en-US" dirty="0"/>
              <a:t>=true</a:t>
            </a:r>
          </a:p>
          <a:p>
            <a:r>
              <a:rPr lang="en-US" dirty="0" err="1"/>
              <a:t>hibernate.format_sql</a:t>
            </a:r>
            <a:r>
              <a:rPr lang="en-US" dirty="0"/>
              <a:t>=true</a:t>
            </a:r>
          </a:p>
          <a:p>
            <a:r>
              <a:rPr lang="en-US" dirty="0"/>
              <a:t>#hibernate.hbm2ddl.auto=validate | update | create | create-drop</a:t>
            </a:r>
          </a:p>
          <a:p>
            <a:r>
              <a:rPr lang="en-US" dirty="0"/>
              <a:t>#hibernate.hbm2ddl.auto=update</a:t>
            </a:r>
          </a:p>
          <a:p>
            <a:r>
              <a:rPr lang="en-US" dirty="0"/>
              <a:t>hibernate.hbm2ddl.auto=update</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81</a:t>
            </a:fld>
            <a:endParaRPr lang="en-US"/>
          </a:p>
        </p:txBody>
      </p:sp>
    </p:spTree>
    <p:extLst>
      <p:ext uri="{BB962C8B-B14F-4D97-AF65-F5344CB8AC3E}">
        <p14:creationId xmlns:p14="http://schemas.microsoft.com/office/powerpoint/2010/main" val="5513295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another Test Driver for </a:t>
            </a:r>
            <a:r>
              <a:rPr lang="en-US" dirty="0" err="1" smtClean="0"/>
              <a:t>MyDB</a:t>
            </a:r>
            <a:endParaRPr lang="en-US" dirty="0"/>
          </a:p>
        </p:txBody>
      </p:sp>
      <p:sp>
        <p:nvSpPr>
          <p:cNvPr id="3" name="Content Placeholder 2"/>
          <p:cNvSpPr>
            <a:spLocks noGrp="1"/>
          </p:cNvSpPr>
          <p:nvPr>
            <p:ph idx="1"/>
          </p:nvPr>
        </p:nvSpPr>
        <p:spPr/>
        <p:txBody>
          <a:bodyPr>
            <a:normAutofit/>
          </a:bodyPr>
          <a:lstStyle/>
          <a:p>
            <a:r>
              <a:rPr lang="en-US" dirty="0" smtClean="0"/>
              <a:t>See: </a:t>
            </a:r>
            <a:r>
              <a:rPr lang="en-US" dirty="0" smtClean="0"/>
              <a:t>day08.TestDriverWithMySQLDB</a:t>
            </a:r>
            <a:endParaRPr lang="en-US" dirty="0" smtClean="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82</a:t>
            </a:fld>
            <a:endParaRPr lang="en-US"/>
          </a:p>
        </p:txBody>
      </p:sp>
    </p:spTree>
    <p:extLst>
      <p:ext uri="{BB962C8B-B14F-4D97-AF65-F5344CB8AC3E}">
        <p14:creationId xmlns:p14="http://schemas.microsoft.com/office/powerpoint/2010/main" val="38642019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a:t>
            </a:r>
            <a:r>
              <a:rPr lang="en-US" dirty="0" err="1"/>
              <a:t>TestDriverWithMySQLDB</a:t>
            </a:r>
            <a:endParaRPr lang="en-US" dirty="0"/>
          </a:p>
        </p:txBody>
      </p:sp>
      <p:sp>
        <p:nvSpPr>
          <p:cNvPr id="3" name="Content Placeholder 2"/>
          <p:cNvSpPr>
            <a:spLocks noGrp="1"/>
          </p:cNvSpPr>
          <p:nvPr>
            <p:ph idx="1"/>
          </p:nvPr>
        </p:nvSpPr>
        <p:spPr/>
        <p:txBody>
          <a:bodyPr/>
          <a:lstStyle/>
          <a:p>
            <a:r>
              <a:rPr lang="en-US" dirty="0" smtClean="0"/>
              <a:t>No errors right?</a:t>
            </a:r>
          </a:p>
          <a:p>
            <a:r>
              <a:rPr lang="en-US" dirty="0" smtClean="0"/>
              <a:t>But where did my data go?</a:t>
            </a:r>
          </a:p>
          <a:p>
            <a:r>
              <a:rPr lang="en-US" dirty="0" smtClean="0"/>
              <a:t>Well … let’s take a look at the </a:t>
            </a:r>
            <a:r>
              <a:rPr lang="en-US" dirty="0" err="1" smtClean="0"/>
              <a:t>MySQLDB</a:t>
            </a:r>
            <a:r>
              <a:rPr lang="en-US" dirty="0" smtClean="0"/>
              <a:t> directly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83</a:t>
            </a:fld>
            <a:endParaRPr lang="en-US"/>
          </a:p>
        </p:txBody>
      </p:sp>
    </p:spTree>
    <p:extLst>
      <p:ext uri="{BB962C8B-B14F-4D97-AF65-F5344CB8AC3E}">
        <p14:creationId xmlns:p14="http://schemas.microsoft.com/office/powerpoint/2010/main" val="26141850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 view</a:t>
            </a:r>
            <a:br>
              <a:rPr lang="en-US" dirty="0"/>
            </a:br>
            <a:r>
              <a:rPr lang="en-US" dirty="0"/>
              <a:t>http://www.phpmyadmin.co/</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84</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9467" y="1784350"/>
            <a:ext cx="5899354"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487555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Workbench (the </a:t>
            </a:r>
            <a:r>
              <a:rPr lang="en-US" dirty="0" err="1" smtClean="0"/>
              <a:t>defacto</a:t>
            </a:r>
            <a:r>
              <a:rPr lang="en-US" dirty="0" smtClean="0"/>
              <a:t> client for MySQL)</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://dev.mysql.com/downloads</a:t>
            </a:r>
            <a:r>
              <a:rPr lang="en-US" dirty="0" smtClean="0">
                <a:hlinkClick r:id="rId2"/>
              </a:rPr>
              <a:t>/</a:t>
            </a:r>
            <a:endParaRPr lang="en-US" dirty="0" smtClean="0"/>
          </a:p>
          <a:p>
            <a:r>
              <a:rPr lang="en-US" dirty="0" smtClean="0"/>
              <a:t>Find the MySQL Workbench download</a:t>
            </a:r>
          </a:p>
          <a:p>
            <a:r>
              <a:rPr lang="en-US" dirty="0" smtClean="0"/>
              <a:t>Start up workbench</a:t>
            </a:r>
          </a:p>
          <a:p>
            <a:r>
              <a:rPr lang="en-US" dirty="0" smtClean="0"/>
              <a:t>Database-&gt;connect to Database</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85</a:t>
            </a:fld>
            <a:endParaRPr lang="en-US"/>
          </a:p>
        </p:txBody>
      </p:sp>
      <p:pic>
        <p:nvPicPr>
          <p:cNvPr id="5" name="Picture 4"/>
          <p:cNvPicPr>
            <a:picLocks noChangeAspect="1"/>
          </p:cNvPicPr>
          <p:nvPr/>
        </p:nvPicPr>
        <p:blipFill>
          <a:blip r:embed="rId3"/>
          <a:stretch>
            <a:fillRect/>
          </a:stretch>
        </p:blipFill>
        <p:spPr>
          <a:xfrm>
            <a:off x="2057399" y="3890039"/>
            <a:ext cx="5719903" cy="2891761"/>
          </a:xfrm>
          <a:prstGeom prst="rect">
            <a:avLst/>
          </a:prstGeom>
        </p:spPr>
      </p:pic>
    </p:spTree>
    <p:extLst>
      <p:ext uri="{BB962C8B-B14F-4D97-AF65-F5344CB8AC3E}">
        <p14:creationId xmlns:p14="http://schemas.microsoft.com/office/powerpoint/2010/main" val="236913157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see if your new row is inserted</a:t>
            </a:r>
            <a:endParaRPr lang="en-US" dirty="0"/>
          </a:p>
        </p:txBody>
      </p:sp>
      <p:pic>
        <p:nvPicPr>
          <p:cNvPr id="5" name="Content Placeholder 4"/>
          <p:cNvPicPr>
            <a:picLocks noGrp="1" noChangeAspect="1"/>
          </p:cNvPicPr>
          <p:nvPr>
            <p:ph idx="1"/>
          </p:nvPr>
        </p:nvPicPr>
        <p:blipFill>
          <a:blip r:embed="rId2"/>
          <a:stretch>
            <a:fillRect/>
          </a:stretch>
        </p:blipFill>
        <p:spPr>
          <a:xfrm>
            <a:off x="1531144" y="1784350"/>
            <a:ext cx="6096000" cy="4572000"/>
          </a:xfrm>
          <a:prstGeom prst="rect">
            <a:avLst/>
          </a:prstGeom>
        </p:spPr>
      </p:pic>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86</a:t>
            </a:fld>
            <a:endParaRPr lang="en-US"/>
          </a:p>
        </p:txBody>
      </p:sp>
    </p:spTree>
    <p:extLst>
      <p:ext uri="{BB962C8B-B14F-4D97-AF65-F5344CB8AC3E}">
        <p14:creationId xmlns:p14="http://schemas.microsoft.com/office/powerpoint/2010/main" val="309141001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relationships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See: </a:t>
            </a:r>
            <a:r>
              <a:rPr lang="en-US" dirty="0" err="1" smtClean="0"/>
              <a:t>TestDriverInsertsWithMySQLDB</a:t>
            </a:r>
            <a:endParaRPr lang="en-US" dirty="0" smtClean="0"/>
          </a:p>
          <a:p>
            <a:r>
              <a:rPr lang="en-US" dirty="0" smtClean="0"/>
              <a:t>See: </a:t>
            </a:r>
            <a:r>
              <a:rPr lang="en-US" dirty="0" err="1" smtClean="0"/>
              <a:t>TestDriverSearchesWithMySQLDB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87</a:t>
            </a:fld>
            <a:endParaRPr lang="en-US"/>
          </a:p>
        </p:txBody>
      </p:sp>
    </p:spTree>
    <p:extLst>
      <p:ext uri="{BB962C8B-B14F-4D97-AF65-F5344CB8AC3E}">
        <p14:creationId xmlns:p14="http://schemas.microsoft.com/office/powerpoint/2010/main" val="265620541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go wrong?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When playing around with power magic, you can get burned pretty fast.  Or if you’re a fan of </a:t>
            </a:r>
            <a:r>
              <a:rPr lang="en-US" dirty="0" err="1" smtClean="0"/>
              <a:t>spiderman</a:t>
            </a:r>
            <a:r>
              <a:rPr lang="en-US" dirty="0"/>
              <a:t>:</a:t>
            </a:r>
            <a:r>
              <a:rPr lang="en-US" dirty="0" smtClean="0"/>
              <a:t> </a:t>
            </a:r>
            <a:r>
              <a:rPr lang="en-US" b="1" dirty="0"/>
              <a:t>With great power, comes great </a:t>
            </a:r>
            <a:r>
              <a:rPr lang="en-US" b="1" dirty="0" smtClean="0"/>
              <a:t>responsibility.  JPA / Spring Data / Hibernate is one of the most powerful features (if not the most powerful feature) of </a:t>
            </a:r>
            <a:r>
              <a:rPr lang="en-US" b="1" dirty="0" err="1" smtClean="0"/>
              <a:t>JavaEE</a:t>
            </a:r>
            <a:r>
              <a:rPr lang="en-US" b="1" dirty="0" smtClean="0"/>
              <a:t>.  If you learn to master this, you’ll see other design patterns (which are annotations-based) come to play. </a:t>
            </a:r>
            <a:endParaRPr lang="en-US" dirty="0" smtClean="0"/>
          </a:p>
          <a:p>
            <a:r>
              <a:rPr lang="en-US" dirty="0" smtClean="0"/>
              <a:t>Make sure to commit your code often when it is in a stable state</a:t>
            </a:r>
          </a:p>
          <a:p>
            <a:r>
              <a:rPr lang="en-US" dirty="0" smtClean="0"/>
              <a:t>If you Java Model class is out of sync with the DB, then go to your DB and drop the tables</a:t>
            </a:r>
          </a:p>
          <a:p>
            <a:r>
              <a:rPr lang="en-US" dirty="0" smtClean="0"/>
              <a:t>Play around with the hibernate.hbm2ddl.auto field in </a:t>
            </a:r>
            <a:r>
              <a:rPr lang="en-US" dirty="0" err="1" smtClean="0"/>
              <a:t>hibernate.properties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88</a:t>
            </a:fld>
            <a:endParaRPr lang="en-US"/>
          </a:p>
        </p:txBody>
      </p:sp>
    </p:spTree>
    <p:extLst>
      <p:ext uri="{BB962C8B-B14F-4D97-AF65-F5344CB8AC3E}">
        <p14:creationId xmlns:p14="http://schemas.microsoft.com/office/powerpoint/2010/main" val="273740039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of Spring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So unknowingly, you have also tapped in to the power of Spring (we’re using Spring Data for JPA).  We’ve also covered Spring IOC (Inversion Of Control – the annotation magic)</a:t>
            </a:r>
          </a:p>
          <a:p>
            <a:r>
              <a:rPr lang="en-US" dirty="0" smtClean="0"/>
              <a:t>It is a piece of a much larger </a:t>
            </a:r>
            <a:r>
              <a:rPr lang="en-US" dirty="0" err="1" smtClean="0"/>
              <a:t>soln</a:t>
            </a:r>
            <a:r>
              <a:rPr lang="en-US" dirty="0" smtClean="0"/>
              <a:t> (beyond the scope of this course).  But if you understand Spring Data, the rest of the features the Spring will be “familiar”</a:t>
            </a:r>
          </a:p>
          <a:p>
            <a:r>
              <a:rPr lang="en-US" dirty="0" smtClean="0"/>
              <a:t>One of the features that Spring Data already uses is Connection Pooling … and then there is Paging (getting the first 10 results of Page1)</a:t>
            </a:r>
          </a:p>
          <a:p>
            <a:r>
              <a:rPr lang="en-US" dirty="0" smtClean="0"/>
              <a:t>Spring is definitely one of the largest frameworks within Java.</a:t>
            </a:r>
          </a:p>
          <a:p>
            <a:r>
              <a:rPr lang="en-US" dirty="0" smtClean="0"/>
              <a:t>One of the buzzes these days is to convert JPA -&gt; REST Services.  And then use </a:t>
            </a:r>
            <a:r>
              <a:rPr lang="en-US" dirty="0" err="1" smtClean="0"/>
              <a:t>BackboneJS</a:t>
            </a:r>
            <a:r>
              <a:rPr lang="en-US" dirty="0" smtClean="0"/>
              <a:t>, or </a:t>
            </a:r>
            <a:r>
              <a:rPr lang="en-US" dirty="0" err="1" smtClean="0"/>
              <a:t>AngularJS</a:t>
            </a:r>
            <a:r>
              <a:rPr lang="en-US" dirty="0" smtClean="0"/>
              <a:t> or </a:t>
            </a:r>
            <a:r>
              <a:rPr lang="en-US" dirty="0" err="1" smtClean="0"/>
              <a:t>EmberJS</a:t>
            </a:r>
            <a:r>
              <a:rPr lang="en-US" dirty="0" smtClean="0"/>
              <a:t>, </a:t>
            </a:r>
            <a:r>
              <a:rPr lang="en-US" dirty="0" err="1" smtClean="0"/>
              <a:t>etc</a:t>
            </a:r>
            <a:r>
              <a:rPr lang="en-US" dirty="0" smtClean="0"/>
              <a:t> to consume the REST Service.  Old way in Java was to do HTML rendering on the server side.  Newer way embraces the “JS” families.</a:t>
            </a:r>
          </a:p>
          <a:p>
            <a:r>
              <a:rPr lang="en-US" dirty="0" smtClean="0"/>
              <a:t>Most of the features of Spring are beyond the scope of this course, but Spring Data / Spring IOC are skills that you have at least *touched* 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89</a:t>
            </a:fld>
            <a:endParaRPr lang="en-US"/>
          </a:p>
        </p:txBody>
      </p:sp>
    </p:spTree>
    <p:extLst>
      <p:ext uri="{BB962C8B-B14F-4D97-AF65-F5344CB8AC3E}">
        <p14:creationId xmlns:p14="http://schemas.microsoft.com/office/powerpoint/2010/main" val="3725324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a:t>
            </a:fld>
            <a:endParaRPr lang="en-CA"/>
          </a:p>
        </p:txBody>
      </p:sp>
      <p:sp>
        <p:nvSpPr>
          <p:cNvPr id="5" name="Rectangle 4"/>
          <p:cNvSpPr/>
          <p:nvPr/>
        </p:nvSpPr>
        <p:spPr>
          <a:xfrm>
            <a:off x="609600" y="1447800"/>
            <a:ext cx="7772400" cy="2308324"/>
          </a:xfrm>
          <a:prstGeom prst="rect">
            <a:avLst/>
          </a:prstGeom>
        </p:spPr>
        <p:txBody>
          <a:bodyPr wrap="square">
            <a:spAutoFit/>
          </a:bodyPr>
          <a:lstStyle/>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
        <p:nvSpPr>
          <p:cNvPr id="6" name="Rectangle 5"/>
          <p:cNvSpPr/>
          <p:nvPr/>
        </p:nvSpPr>
        <p:spPr>
          <a:xfrm>
            <a:off x="685800" y="1720840"/>
            <a:ext cx="7696200" cy="4893647"/>
          </a:xfrm>
          <a:prstGeom prst="rect">
            <a:avLst/>
          </a:prstGeom>
        </p:spPr>
        <p:txBody>
          <a:bodyPr wrap="square">
            <a:spAutoFit/>
          </a:bodyPr>
          <a:lstStyle/>
          <a:p>
            <a:pPr marL="342900" indent="-342900">
              <a:buFont typeface="Arial" pitchFamily="34" charset="0"/>
              <a:buChar char="•"/>
            </a:pPr>
            <a:r>
              <a:rPr lang="en-US" dirty="0" smtClean="0"/>
              <a:t>Download Eclipse</a:t>
            </a:r>
          </a:p>
          <a:p>
            <a:pPr marL="342900" indent="-342900">
              <a:buFont typeface="Arial" pitchFamily="34" charset="0"/>
              <a:buChar char="•"/>
            </a:pPr>
            <a:r>
              <a:rPr lang="en-US" dirty="0" smtClean="0"/>
              <a:t>Download JDK1.7</a:t>
            </a:r>
          </a:p>
          <a:p>
            <a:pPr marL="342900" indent="-342900">
              <a:buFont typeface="Arial" pitchFamily="34" charset="0"/>
              <a:buChar char="•"/>
            </a:pPr>
            <a:r>
              <a:rPr lang="en-US" dirty="0" smtClean="0"/>
              <a:t>Start Eclipse (take note of the workspace directory)</a:t>
            </a:r>
          </a:p>
          <a:p>
            <a:pPr marL="342900" indent="-342900">
              <a:buFont typeface="Arial" pitchFamily="34" charset="0"/>
              <a:buChar char="•"/>
            </a:pPr>
            <a:r>
              <a:rPr lang="en-US" dirty="0" smtClean="0"/>
              <a:t>While you are waiting for the download take a look at: </a:t>
            </a:r>
          </a:p>
          <a:p>
            <a:pPr marL="342900" indent="-342900">
              <a:buFont typeface="Arial" pitchFamily="34" charset="0"/>
              <a:buChar char="•"/>
            </a:pPr>
            <a:r>
              <a:rPr lang="en-US" dirty="0">
                <a:hlinkClick r:id="rId2"/>
              </a:rPr>
              <a:t>https://</a:t>
            </a:r>
            <a:r>
              <a:rPr lang="en-US" dirty="0" smtClean="0">
                <a:hlinkClick r:id="rId2"/>
              </a:rPr>
              <a:t>github.com/hchan/comp2613</a:t>
            </a:r>
            <a:endParaRPr lang="en-US" dirty="0" smtClean="0"/>
          </a:p>
          <a:p>
            <a:pPr marL="342900" indent="-342900">
              <a:buFont typeface="Arial" pitchFamily="34" charset="0"/>
              <a:buChar char="•"/>
            </a:pPr>
            <a:r>
              <a:rPr lang="en-US" dirty="0" smtClean="0"/>
              <a:t>After Eclipse and JDK are downloaded …</a:t>
            </a:r>
          </a:p>
          <a:p>
            <a:pPr marL="342900" indent="-342900">
              <a:buFont typeface="Arial" pitchFamily="34" charset="0"/>
              <a:buChar char="•"/>
            </a:pPr>
            <a:r>
              <a:rPr lang="en-US" dirty="0" smtClean="0"/>
              <a:t>Start Eclipse -&gt; </a:t>
            </a:r>
            <a:r>
              <a:rPr lang="en-US" dirty="0" err="1" smtClean="0"/>
              <a:t>Prefences</a:t>
            </a:r>
            <a:r>
              <a:rPr lang="en-US" dirty="0" smtClean="0"/>
              <a:t>-(type JRE)</a:t>
            </a:r>
          </a:p>
          <a:p>
            <a:pPr marL="800100" lvl="1" indent="-342900">
              <a:buFont typeface="Arial" pitchFamily="34" charset="0"/>
              <a:buChar char="•"/>
            </a:pPr>
            <a:r>
              <a:rPr lang="en-US" dirty="0" smtClean="0"/>
              <a:t>Modify both Installed JREs</a:t>
            </a:r>
          </a:p>
          <a:p>
            <a:pPr marL="800100" lvl="1" indent="-342900">
              <a:buFont typeface="Arial" pitchFamily="34" charset="0"/>
              <a:buChar char="•"/>
            </a:pPr>
            <a:r>
              <a:rPr lang="en-US" dirty="0" smtClean="0"/>
              <a:t>And Execution environment to point to your </a:t>
            </a:r>
            <a:r>
              <a:rPr lang="en-US" smtClean="0"/>
              <a:t>JDK download</a:t>
            </a: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2113174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90</a:t>
            </a:fld>
            <a:endParaRPr lang="en-CA"/>
          </a:p>
        </p:txBody>
      </p:sp>
      <p:sp>
        <p:nvSpPr>
          <p:cNvPr id="4" name="TextBox 3"/>
          <p:cNvSpPr txBox="1"/>
          <p:nvPr/>
        </p:nvSpPr>
        <p:spPr>
          <a:xfrm>
            <a:off x="1676400" y="2286000"/>
            <a:ext cx="1965603" cy="461665"/>
          </a:xfrm>
          <a:prstGeom prst="rect">
            <a:avLst/>
          </a:prstGeom>
          <a:noFill/>
        </p:spPr>
        <p:txBody>
          <a:bodyPr wrap="none" rtlCol="0">
            <a:spAutoFit/>
          </a:bodyPr>
          <a:lstStyle/>
          <a:p>
            <a:r>
              <a:rPr lang="en-US" dirty="0" smtClean="0"/>
              <a:t>Assignment8</a:t>
            </a:r>
            <a:endParaRPr lang="en-US" dirty="0"/>
          </a:p>
        </p:txBody>
      </p:sp>
    </p:spTree>
    <p:extLst>
      <p:ext uri="{BB962C8B-B14F-4D97-AF65-F5344CB8AC3E}">
        <p14:creationId xmlns:p14="http://schemas.microsoft.com/office/powerpoint/2010/main" val="235262332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how was that intro to databases?</a:t>
            </a:r>
            <a:endParaRPr lang="en-US" dirty="0"/>
          </a:p>
        </p:txBody>
      </p:sp>
      <p:sp>
        <p:nvSpPr>
          <p:cNvPr id="3" name="Content Placeholder 2"/>
          <p:cNvSpPr>
            <a:spLocks noGrp="1"/>
          </p:cNvSpPr>
          <p:nvPr>
            <p:ph idx="1"/>
          </p:nvPr>
        </p:nvSpPr>
        <p:spPr/>
        <p:txBody>
          <a:bodyPr/>
          <a:lstStyle/>
          <a:p>
            <a:r>
              <a:rPr lang="en-US" dirty="0" smtClean="0"/>
              <a:t>When I first took my database course, I was quite confused</a:t>
            </a:r>
          </a:p>
          <a:p>
            <a:r>
              <a:rPr lang="en-US" dirty="0" smtClean="0"/>
              <a:t>Believe it or not, this is one of the most commonly used features in Java</a:t>
            </a:r>
          </a:p>
          <a:p>
            <a:r>
              <a:rPr lang="en-US" dirty="0" smtClean="0"/>
              <a:t>Now to finally tie in our database to our Swing application? ;)</a:t>
            </a:r>
          </a:p>
          <a:p>
            <a:r>
              <a:rPr lang="en-US" dirty="0" smtClean="0"/>
              <a:t>See da09.TeacherSwingApplication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91</a:t>
            </a:fld>
            <a:endParaRPr lang="en-US"/>
          </a:p>
        </p:txBody>
      </p:sp>
    </p:spTree>
    <p:extLst>
      <p:ext uri="{BB962C8B-B14F-4D97-AF65-F5344CB8AC3E}">
        <p14:creationId xmlns:p14="http://schemas.microsoft.com/office/powerpoint/2010/main" val="27522443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92</a:t>
            </a:fld>
            <a:endParaRPr lang="en-CA"/>
          </a:p>
        </p:txBody>
      </p:sp>
      <p:sp>
        <p:nvSpPr>
          <p:cNvPr id="4" name="TextBox 3"/>
          <p:cNvSpPr txBox="1"/>
          <p:nvPr/>
        </p:nvSpPr>
        <p:spPr>
          <a:xfrm>
            <a:off x="1371600" y="2209800"/>
            <a:ext cx="2050561" cy="461665"/>
          </a:xfrm>
          <a:prstGeom prst="rect">
            <a:avLst/>
          </a:prstGeom>
          <a:noFill/>
        </p:spPr>
        <p:txBody>
          <a:bodyPr wrap="none" rtlCol="0">
            <a:spAutoFit/>
          </a:bodyPr>
          <a:lstStyle/>
          <a:p>
            <a:r>
              <a:rPr lang="en-US" dirty="0" smtClean="0"/>
              <a:t>Assignment </a:t>
            </a:r>
            <a:r>
              <a:rPr lang="en-US" dirty="0" smtClean="0"/>
              <a:t>9</a:t>
            </a:r>
            <a:endParaRPr lang="en-US" dirty="0"/>
          </a:p>
        </p:txBody>
      </p:sp>
    </p:spTree>
    <p:extLst>
      <p:ext uri="{BB962C8B-B14F-4D97-AF65-F5344CB8AC3E}">
        <p14:creationId xmlns:p14="http://schemas.microsoft.com/office/powerpoint/2010/main" val="221785268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Programming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OK, this is a somewhat filler lecture.  Course outline has a mandate to cover network programming.</a:t>
            </a:r>
          </a:p>
          <a:p>
            <a:r>
              <a:rPr lang="en-US" dirty="0" smtClean="0"/>
              <a:t>The Final exam, final project will have nothing to do with today’s SHORT lecture on Network Programming.</a:t>
            </a:r>
          </a:p>
          <a:p>
            <a:r>
              <a:rPr lang="en-US" dirty="0" smtClean="0"/>
              <a:t>Network Programming … UDP / TCP … very cool.  But realistically, you won’t be using those protocols directly.  In short, if want to do something in low-level, … try not to do it in Java please.</a:t>
            </a:r>
          </a:p>
          <a:p>
            <a:r>
              <a:rPr lang="en-US" dirty="0" smtClean="0"/>
              <a:t>http / https are by far the most common protocols used in Java</a:t>
            </a:r>
          </a:p>
          <a:p>
            <a:r>
              <a:rPr lang="en-US" dirty="0" smtClean="0"/>
              <a:t>See </a:t>
            </a:r>
            <a:r>
              <a:rPr lang="en-US" dirty="0" err="1" smtClean="0"/>
              <a:t>HttpComponentsDemo</a:t>
            </a:r>
            <a:r>
              <a:rPr lang="en-US" dirty="0" smtClean="0"/>
              <a:t> (still not very important, so let’s keep this short to cover the NEXT slide)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93</a:t>
            </a:fld>
            <a:endParaRPr lang="en-US"/>
          </a:p>
        </p:txBody>
      </p:sp>
    </p:spTree>
    <p:extLst>
      <p:ext uri="{BB962C8B-B14F-4D97-AF65-F5344CB8AC3E}">
        <p14:creationId xmlns:p14="http://schemas.microsoft.com/office/powerpoint/2010/main" val="49820396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a tool (library) for that</a:t>
            </a:r>
            <a:endParaRPr lang="en-US" dirty="0"/>
          </a:p>
        </p:txBody>
      </p:sp>
      <p:sp>
        <p:nvSpPr>
          <p:cNvPr id="3" name="Content Placeholder 2"/>
          <p:cNvSpPr>
            <a:spLocks noGrp="1"/>
          </p:cNvSpPr>
          <p:nvPr>
            <p:ph idx="1"/>
          </p:nvPr>
        </p:nvSpPr>
        <p:spPr/>
        <p:txBody>
          <a:bodyPr/>
          <a:lstStyle/>
          <a:p>
            <a:r>
              <a:rPr lang="en-US" dirty="0"/>
              <a:t>&lt;dependency&gt;</a:t>
            </a:r>
          </a:p>
          <a:p>
            <a:r>
              <a:rPr lang="en-US" dirty="0"/>
              <a:t>	&lt;</a:t>
            </a:r>
            <a:r>
              <a:rPr lang="en-US" dirty="0" err="1"/>
              <a:t>groupId</a:t>
            </a:r>
            <a:r>
              <a:rPr lang="en-US" dirty="0"/>
              <a:t>&gt;</a:t>
            </a:r>
            <a:r>
              <a:rPr lang="en-US" dirty="0" err="1"/>
              <a:t>org.apache.httpcomponents</a:t>
            </a:r>
            <a:r>
              <a:rPr lang="en-US" dirty="0"/>
              <a:t>&lt;/</a:t>
            </a:r>
            <a:r>
              <a:rPr lang="en-US" dirty="0" err="1"/>
              <a:t>groupId</a:t>
            </a:r>
            <a:r>
              <a:rPr lang="en-US" dirty="0"/>
              <a:t>&gt;</a:t>
            </a:r>
          </a:p>
          <a:p>
            <a:r>
              <a:rPr lang="en-US" dirty="0"/>
              <a:t>	&lt;</a:t>
            </a:r>
            <a:r>
              <a:rPr lang="en-US" dirty="0" err="1"/>
              <a:t>artifactId</a:t>
            </a:r>
            <a:r>
              <a:rPr lang="en-US" dirty="0"/>
              <a:t>&gt;</a:t>
            </a:r>
            <a:r>
              <a:rPr lang="en-US" dirty="0" err="1"/>
              <a:t>httpclient</a:t>
            </a:r>
            <a:r>
              <a:rPr lang="en-US" dirty="0"/>
              <a:t>&lt;/</a:t>
            </a:r>
            <a:r>
              <a:rPr lang="en-US" dirty="0" err="1"/>
              <a:t>artifactId</a:t>
            </a:r>
            <a:r>
              <a:rPr lang="en-US" dirty="0"/>
              <a:t>&gt;</a:t>
            </a:r>
          </a:p>
          <a:p>
            <a:r>
              <a:rPr lang="en-US" dirty="0"/>
              <a:t>	&lt;version&gt;4.3.3&lt;/version&gt;</a:t>
            </a:r>
          </a:p>
          <a:p>
            <a:r>
              <a:rPr lang="en-US" dirty="0"/>
              <a:t>&lt;/dependency&gt;</a:t>
            </a:r>
          </a:p>
          <a:p>
            <a:r>
              <a:rPr lang="en-US" dirty="0"/>
              <a:t> </a:t>
            </a:r>
          </a:p>
          <a:p>
            <a:r>
              <a:rPr lang="en-US" dirty="0"/>
              <a:t> </a:t>
            </a:r>
            <a:r>
              <a:rPr lang="en-US" dirty="0" smtClean="0"/>
              <a:t>See </a:t>
            </a:r>
            <a:r>
              <a:rPr lang="en-US" dirty="0" err="1" smtClean="0"/>
              <a:t>HttpComponentsDemo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94</a:t>
            </a:fld>
            <a:endParaRPr lang="en-US"/>
          </a:p>
        </p:txBody>
      </p:sp>
    </p:spTree>
    <p:extLst>
      <p:ext uri="{BB962C8B-B14F-4D97-AF65-F5344CB8AC3E}">
        <p14:creationId xmlns:p14="http://schemas.microsoft.com/office/powerpoint/2010/main" val="66458539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now?</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Not going to lie, the previous class was pretty *tough*.  There’s the technical code part, the *magic of annotations* and just the new train of thought with Java ORM</a:t>
            </a:r>
          </a:p>
          <a:p>
            <a:r>
              <a:rPr lang="en-US" dirty="0" smtClean="0"/>
              <a:t>Show of hands … how many people were </a:t>
            </a:r>
          </a:p>
          <a:p>
            <a:pPr marL="912114" lvl="1" indent="-514350">
              <a:buFont typeface="+mj-lt"/>
              <a:buAutoNum type="arabicPeriod"/>
            </a:pPr>
            <a:r>
              <a:rPr lang="en-US" dirty="0" smtClean="0"/>
              <a:t>Very confused about Database ORM</a:t>
            </a:r>
          </a:p>
          <a:p>
            <a:pPr marL="912114" lvl="1" indent="-514350">
              <a:buFont typeface="+mj-lt"/>
              <a:buAutoNum type="arabicPeriod"/>
            </a:pPr>
            <a:r>
              <a:rPr lang="en-US" dirty="0" smtClean="0"/>
              <a:t>Semi-confused</a:t>
            </a:r>
          </a:p>
          <a:p>
            <a:pPr marL="912114" lvl="1" indent="-514350">
              <a:buFont typeface="+mj-lt"/>
              <a:buAutoNum type="arabicPeriod"/>
            </a:pPr>
            <a:r>
              <a:rPr lang="en-US" dirty="0" smtClean="0"/>
              <a:t>Heck – easy stuff</a:t>
            </a:r>
          </a:p>
          <a:p>
            <a:r>
              <a:rPr lang="en-US" dirty="0" smtClean="0"/>
              <a:t>Also the lecture about Databases is by FAR one of the most important lectures.  Without databases, you will have NO Web Service, no Web app.  The concepts of DB alone is a course by itself.</a:t>
            </a:r>
          </a:p>
          <a:p>
            <a:r>
              <a:rPr lang="en-US" dirty="0" smtClean="0"/>
              <a:t>If no other questions, I’m going to repeat the last class again (and possibly again in the next class if I see a lot of blank faces)</a:t>
            </a:r>
          </a:p>
          <a:p>
            <a:r>
              <a:rPr lang="en-US" dirty="0" smtClean="0"/>
              <a:t>If you understand ORM inside out, feel free to work on your assignment or take off early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95</a:t>
            </a:fld>
            <a:endParaRPr lang="en-US"/>
          </a:p>
        </p:txBody>
      </p:sp>
    </p:spTree>
    <p:extLst>
      <p:ext uri="{BB962C8B-B14F-4D97-AF65-F5344CB8AC3E}">
        <p14:creationId xmlns:p14="http://schemas.microsoft.com/office/powerpoint/2010/main" val="361150739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10</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96</a:t>
            </a:fld>
            <a:endParaRPr lang="en-US"/>
          </a:p>
        </p:txBody>
      </p:sp>
    </p:spTree>
    <p:extLst>
      <p:ext uri="{BB962C8B-B14F-4D97-AF65-F5344CB8AC3E}">
        <p14:creationId xmlns:p14="http://schemas.microsoft.com/office/powerpoint/2010/main" val="325969014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(Model-View-Controller)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You already used it with </a:t>
            </a:r>
            <a:r>
              <a:rPr lang="en-US" dirty="0" smtClean="0"/>
              <a:t>Swing</a:t>
            </a:r>
            <a:endParaRPr lang="en-US" dirty="0" smtClean="0"/>
          </a:p>
          <a:p>
            <a:r>
              <a:rPr lang="en-US" dirty="0" smtClean="0"/>
              <a:t>Which was the Model?</a:t>
            </a:r>
          </a:p>
          <a:p>
            <a:r>
              <a:rPr lang="en-US" dirty="0" smtClean="0"/>
              <a:t>View?</a:t>
            </a:r>
          </a:p>
          <a:p>
            <a:r>
              <a:rPr lang="en-US" dirty="0" smtClean="0"/>
              <a:t>Controller?</a:t>
            </a:r>
          </a:p>
          <a:p>
            <a:r>
              <a:rPr lang="en-US" dirty="0" smtClean="0"/>
              <a:t>Admittedly, MVC (a somewhat 2000’ish design pattern) isn’t always the best design pattern, but very commonly used.  Pretty good, but not always the best.</a:t>
            </a:r>
          </a:p>
          <a:p>
            <a:r>
              <a:rPr lang="en-US" dirty="0" smtClean="0"/>
              <a:t>Lots of other ones out there like MVP, MVVM, and now there’s a category called MVW – whatever!</a:t>
            </a:r>
          </a:p>
          <a:p>
            <a:r>
              <a:rPr lang="en-US" dirty="0" smtClean="0"/>
              <a:t>Questions?  If not, go back to your Assignment!</a:t>
            </a:r>
          </a:p>
          <a:p>
            <a:r>
              <a:rPr lang="en-US" dirty="0" smtClean="0"/>
              <a:t>I’ll be here to answer questions for the rest of this lecture.</a:t>
            </a:r>
          </a:p>
          <a:p>
            <a:r>
              <a:rPr lang="en-US" dirty="0" smtClean="0"/>
              <a:t>Advice: Check out your neighbor’s application.  Strongly encouraged.</a:t>
            </a:r>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97</a:t>
            </a:fld>
            <a:endParaRPr lang="en-US"/>
          </a:p>
        </p:txBody>
      </p:sp>
    </p:spTree>
    <p:extLst>
      <p:ext uri="{BB962C8B-B14F-4D97-AF65-F5344CB8AC3E}">
        <p14:creationId xmlns:p14="http://schemas.microsoft.com/office/powerpoint/2010/main" val="323889866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Assignment11/Final Project</a:t>
            </a:r>
          </a:p>
          <a:p>
            <a:r>
              <a:rPr lang="en-US" smtClean="0"/>
              <a:t>Package it up ;)</a:t>
            </a:r>
            <a:endParaRPr lang="en-US"/>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98</a:t>
            </a:fld>
            <a:endParaRPr lang="en-US"/>
          </a:p>
        </p:txBody>
      </p:sp>
    </p:spTree>
    <p:extLst>
      <p:ext uri="{BB962C8B-B14F-4D97-AF65-F5344CB8AC3E}">
        <p14:creationId xmlns:p14="http://schemas.microsoft.com/office/powerpoint/2010/main" val="51823288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99</a:t>
            </a:fld>
            <a:endParaRPr lang="en-CA"/>
          </a:p>
        </p:txBody>
      </p:sp>
      <p:sp>
        <p:nvSpPr>
          <p:cNvPr id="4" name="TextBox 3"/>
          <p:cNvSpPr txBox="1"/>
          <p:nvPr/>
        </p:nvSpPr>
        <p:spPr>
          <a:xfrm>
            <a:off x="1295400" y="2590800"/>
            <a:ext cx="6070893" cy="830997"/>
          </a:xfrm>
          <a:prstGeom prst="rect">
            <a:avLst/>
          </a:prstGeom>
          <a:noFill/>
        </p:spPr>
        <p:txBody>
          <a:bodyPr wrap="none" rtlCol="0">
            <a:spAutoFit/>
          </a:bodyPr>
          <a:lstStyle/>
          <a:p>
            <a:r>
              <a:rPr lang="en-US" dirty="0" smtClean="0"/>
              <a:t>Thank-you very much for taking this course</a:t>
            </a:r>
          </a:p>
          <a:p>
            <a:r>
              <a:rPr lang="en-US" dirty="0" smtClean="0"/>
              <a:t>I really hope you all had a great </a:t>
            </a:r>
            <a:r>
              <a:rPr lang="en-US" dirty="0" smtClean="0"/>
              <a:t>time</a:t>
            </a:r>
            <a:endParaRPr lang="en-US" dirty="0" smtClean="0"/>
          </a:p>
        </p:txBody>
      </p:sp>
    </p:spTree>
    <p:extLst>
      <p:ext uri="{BB962C8B-B14F-4D97-AF65-F5344CB8AC3E}">
        <p14:creationId xmlns:p14="http://schemas.microsoft.com/office/powerpoint/2010/main" val="10272036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Gradien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Gradient.thmx</Template>
  <TotalTime>32307</TotalTime>
  <Words>4389</Words>
  <Application>Microsoft Office PowerPoint</Application>
  <PresentationFormat>On-screen Show (4:3)</PresentationFormat>
  <Paragraphs>707</Paragraphs>
  <Slides>99</Slides>
  <Notes>6</Notes>
  <HiddenSlides>0</HiddenSlides>
  <MMClips>0</MMClips>
  <ScaleCrop>false</ScaleCrop>
  <HeadingPairs>
    <vt:vector size="4" baseType="variant">
      <vt:variant>
        <vt:lpstr>Theme</vt:lpstr>
      </vt:variant>
      <vt:variant>
        <vt:i4>1</vt:i4>
      </vt:variant>
      <vt:variant>
        <vt:lpstr>Slide Titles</vt:lpstr>
      </vt:variant>
      <vt:variant>
        <vt:i4>99</vt:i4>
      </vt:variant>
    </vt:vector>
  </HeadingPairs>
  <TitlesOfParts>
    <vt:vector size="100" baseType="lpstr">
      <vt:lpstr>Black Gradient</vt:lpstr>
      <vt:lpstr>COMP 2613 Intermediate Java Programming</vt:lpstr>
      <vt:lpstr>Introduction</vt:lpstr>
      <vt:lpstr>Prerequisites</vt:lpstr>
      <vt:lpstr>Attendence</vt:lpstr>
      <vt:lpstr>Evaluation</vt:lpstr>
      <vt:lpstr>Assignments</vt:lpstr>
      <vt:lpstr>Software</vt:lpstr>
      <vt:lpstr>What you already know!</vt:lpstr>
      <vt:lpstr>Hello World in Eclipse</vt:lpstr>
      <vt:lpstr>Make a Git Repository  </vt:lpstr>
      <vt:lpstr>Think of a dummy project name </vt:lpstr>
      <vt:lpstr>Create a New Java Project</vt:lpstr>
      <vt:lpstr>Add Hello World</vt:lpstr>
      <vt:lpstr>Browser – visit github.com</vt:lpstr>
      <vt:lpstr>Commit and Push your Hello World</vt:lpstr>
      <vt:lpstr>Homework</vt:lpstr>
      <vt:lpstr>Java Packages</vt:lpstr>
      <vt:lpstr>Core API (java.lang)</vt:lpstr>
      <vt:lpstr>Debugging</vt:lpstr>
      <vt:lpstr>Working with model objects + Searching</vt:lpstr>
      <vt:lpstr>Jar files</vt:lpstr>
      <vt:lpstr>Exporting Jars + Command Line</vt:lpstr>
      <vt:lpstr>More about Egit (Eclipse Git)</vt:lpstr>
      <vt:lpstr>Homework</vt:lpstr>
      <vt:lpstr>Core API Classes (cont)</vt:lpstr>
      <vt:lpstr>BigInteger </vt:lpstr>
      <vt:lpstr>BigDecimal </vt:lpstr>
      <vt:lpstr>java.util</vt:lpstr>
      <vt:lpstr>java.util (cont)</vt:lpstr>
      <vt:lpstr>Annotations</vt:lpstr>
      <vt:lpstr>Pre-defined Annotations</vt:lpstr>
      <vt:lpstr>Annotations - Interesting so far?</vt:lpstr>
      <vt:lpstr>Building custom annotations</vt:lpstr>
      <vt:lpstr>Other examples of annotations</vt:lpstr>
      <vt:lpstr>Enums</vt:lpstr>
      <vt:lpstr>Enums with properties</vt:lpstr>
      <vt:lpstr>Errors and Exceptions</vt:lpstr>
      <vt:lpstr>Exceptions</vt:lpstr>
      <vt:lpstr>Why have unchecked exceptions?</vt:lpstr>
      <vt:lpstr>Homework</vt:lpstr>
      <vt:lpstr>Generics</vt:lpstr>
      <vt:lpstr>Collections</vt:lpstr>
      <vt:lpstr>Collections (cont)</vt:lpstr>
      <vt:lpstr>Collections (cont)</vt:lpstr>
      <vt:lpstr>Collections (cont)</vt:lpstr>
      <vt:lpstr>Collections (cont)</vt:lpstr>
      <vt:lpstr>Collections (cont)</vt:lpstr>
      <vt:lpstr>Collections (cont)</vt:lpstr>
      <vt:lpstr>Collections (cont)</vt:lpstr>
      <vt:lpstr>Homework</vt:lpstr>
      <vt:lpstr>Java File IO and libraries</vt:lpstr>
      <vt:lpstr>BETTER than java.io</vt:lpstr>
      <vt:lpstr>Maven</vt:lpstr>
      <vt:lpstr>Maven – How to via Eclipse</vt:lpstr>
      <vt:lpstr>Maven – cont</vt:lpstr>
      <vt:lpstr>Add a library from Maven</vt:lpstr>
      <vt:lpstr>Maven – check your build path</vt:lpstr>
      <vt:lpstr>Maven – good to go, let’s use Commons IO</vt:lpstr>
      <vt:lpstr>Java .properties</vt:lpstr>
      <vt:lpstr>Commons Configuration</vt:lpstr>
      <vt:lpstr>Logging</vt:lpstr>
      <vt:lpstr>Log4j </vt:lpstr>
      <vt:lpstr>Jackson – Java objects to JSON</vt:lpstr>
      <vt:lpstr>Jackson cont</vt:lpstr>
      <vt:lpstr>Jackson cont</vt:lpstr>
      <vt:lpstr>Homework</vt:lpstr>
      <vt:lpstr>All about building Swing apps</vt:lpstr>
      <vt:lpstr>Homework</vt:lpstr>
      <vt:lpstr>This is where the course becomes … “your” project</vt:lpstr>
      <vt:lpstr>Homework</vt:lpstr>
      <vt:lpstr>Any questions so far  </vt:lpstr>
      <vt:lpstr>Homework</vt:lpstr>
      <vt:lpstr>JDBC / JPA / ORM</vt:lpstr>
      <vt:lpstr>JPA – Annotation heavy</vt:lpstr>
      <vt:lpstr>First, add the following dependencies</vt:lpstr>
      <vt:lpstr>Also in pom.xml</vt:lpstr>
      <vt:lpstr>Modify our model Classes</vt:lpstr>
      <vt:lpstr>Create a Repository Interface</vt:lpstr>
      <vt:lpstr>Create a TestDriver</vt:lpstr>
      <vt:lpstr>I know – let’s use MySQL!</vt:lpstr>
      <vt:lpstr>application.xml  and hibenate.properties</vt:lpstr>
      <vt:lpstr>Create another Test Driver for MyDB</vt:lpstr>
      <vt:lpstr>Run TestDriverWithMySQLDB</vt:lpstr>
      <vt:lpstr>Browser view http://www.phpmyadmin.co/</vt:lpstr>
      <vt:lpstr>MySQL Workbench (the defacto client for MySQL)</vt:lpstr>
      <vt:lpstr>And see if your new row is inserted</vt:lpstr>
      <vt:lpstr>DB relationships (cont)</vt:lpstr>
      <vt:lpstr>What can go wrong?</vt:lpstr>
      <vt:lpstr>Power of Spring</vt:lpstr>
      <vt:lpstr>Homework</vt:lpstr>
      <vt:lpstr>So how was that intro to databases?</vt:lpstr>
      <vt:lpstr>Homework</vt:lpstr>
      <vt:lpstr>Network Programming</vt:lpstr>
      <vt:lpstr>There’s a tool (library) for that</vt:lpstr>
      <vt:lpstr>What now?</vt:lpstr>
      <vt:lpstr>Homework</vt:lpstr>
      <vt:lpstr>MVC (Model-View-Controller)</vt:lpstr>
      <vt:lpstr>Homework</vt:lpstr>
      <vt:lpstr>The End</vt:lpstr>
    </vt:vector>
  </TitlesOfParts>
  <Company>Kodak Graphic Communication Canada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2611 Intermediate Java Programming</dc:title>
  <dc:creator>Henry Chan hchan@apache.org</dc:creator>
  <cp:lastModifiedBy>Henry</cp:lastModifiedBy>
  <cp:revision>562</cp:revision>
  <cp:lastPrinted>2011-01-11T07:40:54Z</cp:lastPrinted>
  <dcterms:created xsi:type="dcterms:W3CDTF">2011-01-11T07:26:59Z</dcterms:created>
  <dcterms:modified xsi:type="dcterms:W3CDTF">2014-05-28T18:55:22Z</dcterms:modified>
</cp:coreProperties>
</file>