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05"/>
  </p:notesMasterIdLst>
  <p:handoutMasterIdLst>
    <p:handoutMasterId r:id="rId106"/>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447" r:id="rId68"/>
    <p:sldId id="387" r:id="rId69"/>
    <p:sldId id="422" r:id="rId70"/>
    <p:sldId id="423" r:id="rId71"/>
    <p:sldId id="406" r:id="rId72"/>
    <p:sldId id="407" r:id="rId73"/>
    <p:sldId id="428" r:id="rId74"/>
    <p:sldId id="429" r:id="rId75"/>
    <p:sldId id="430" r:id="rId76"/>
    <p:sldId id="431" r:id="rId77"/>
    <p:sldId id="432" r:id="rId78"/>
    <p:sldId id="433" r:id="rId79"/>
    <p:sldId id="434" r:id="rId80"/>
    <p:sldId id="435" r:id="rId81"/>
    <p:sldId id="436" r:id="rId82"/>
    <p:sldId id="437" r:id="rId83"/>
    <p:sldId id="439" r:id="rId84"/>
    <p:sldId id="446" r:id="rId85"/>
    <p:sldId id="440" r:id="rId86"/>
    <p:sldId id="441" r:id="rId87"/>
    <p:sldId id="443" r:id="rId88"/>
    <p:sldId id="444" r:id="rId89"/>
    <p:sldId id="445" r:id="rId90"/>
    <p:sldId id="409" r:id="rId91"/>
    <p:sldId id="448" r:id="rId92"/>
    <p:sldId id="411" r:id="rId93"/>
    <p:sldId id="425" r:id="rId94"/>
    <p:sldId id="426" r:id="rId95"/>
    <p:sldId id="442" r:id="rId96"/>
    <p:sldId id="449" r:id="rId97"/>
    <p:sldId id="427" r:id="rId98"/>
    <p:sldId id="451" r:id="rId99"/>
    <p:sldId id="452" r:id="rId100"/>
    <p:sldId id="453" r:id="rId101"/>
    <p:sldId id="450" r:id="rId102"/>
    <p:sldId id="454" r:id="rId103"/>
    <p:sldId id="394" r:id="rId10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6/12/2014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6/12/2014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http://www.ratemyprofessors.com/AddRating.jsp?tid=1906738"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mailto:hchan@apache.org"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hyperlink" Target="http://download.eclipse.org/windowbuilder/WB/release/R201309271200/4.3/"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 we are already using </a:t>
            </a:r>
            <a:r>
              <a:rPr lang="en-US" dirty="0" err="1" smtClean="0"/>
              <a:t>GitHub</a:t>
            </a:r>
            <a:r>
              <a:rPr lang="en-US" dirty="0"/>
              <a:t> </a:t>
            </a:r>
            <a:r>
              <a:rPr lang="en-US" dirty="0" smtClean="0"/>
              <a:t>…</a:t>
            </a:r>
          </a:p>
          <a:p>
            <a:r>
              <a:rPr lang="en-US" dirty="0"/>
              <a:t>Now let’s use https://pages.github.com/</a:t>
            </a:r>
            <a:endParaRPr lang="en-US" dirty="0" smtClean="0"/>
          </a:p>
          <a:p>
            <a:r>
              <a:rPr lang="en-US" dirty="0" smtClean="0"/>
              <a:t>To use </a:t>
            </a:r>
            <a:r>
              <a:rPr lang="en-US" dirty="0" err="1" smtClean="0"/>
              <a:t>GitHub</a:t>
            </a:r>
            <a:r>
              <a:rPr lang="en-US" dirty="0" smtClean="0"/>
              <a:t> </a:t>
            </a:r>
            <a:r>
              <a:rPr lang="en-US" dirty="0" smtClean="0"/>
              <a:t>Pages</a:t>
            </a:r>
            <a:r>
              <a:rPr lang="en-US" dirty="0" smtClean="0"/>
              <a:t>, just create a branch called </a:t>
            </a:r>
            <a:r>
              <a:rPr lang="en-US" dirty="0" err="1" smtClean="0"/>
              <a:t>gh</a:t>
            </a:r>
            <a:r>
              <a:rPr lang="en-US" dirty="0" smtClean="0"/>
              <a:t>-pages</a:t>
            </a:r>
          </a:p>
          <a:p>
            <a:r>
              <a:rPr lang="en-US" dirty="0" smtClean="0"/>
              <a:t>Before that, make sure you created your zip file in root and write an index.html that will have an anchor reference to it (you can refer to my index.html)</a:t>
            </a:r>
          </a:p>
          <a:p>
            <a:r>
              <a:rPr lang="en-US" dirty="0" smtClean="0"/>
              <a:t>After that, just create a </a:t>
            </a:r>
            <a:r>
              <a:rPr lang="en-US" dirty="0" err="1" smtClean="0"/>
              <a:t>gh</a:t>
            </a:r>
            <a:r>
              <a:rPr lang="en-US" dirty="0" smtClean="0"/>
              <a:t>-pages branch and push</a:t>
            </a:r>
          </a:p>
          <a:p>
            <a:r>
              <a:rPr lang="en-US" dirty="0" smtClean="0"/>
              <a:t>OPTIONAL: modify you </a:t>
            </a:r>
            <a:r>
              <a:rPr lang="en-US" dirty="0" err="1" smtClean="0"/>
              <a:t>github</a:t>
            </a:r>
            <a:r>
              <a:rPr lang="en-US" dirty="0" smtClean="0"/>
              <a:t> webpage URL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100</a:t>
            </a:fld>
            <a:endParaRPr lang="en-US"/>
          </a:p>
        </p:txBody>
      </p:sp>
    </p:spTree>
    <p:extLst>
      <p:ext uri="{BB962C8B-B14F-4D97-AF65-F5344CB8AC3E}">
        <p14:creationId xmlns:p14="http://schemas.microsoft.com/office/powerpoint/2010/main" val="39846433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a:bodyPr>
          <a:lstStyle/>
          <a:p>
            <a:r>
              <a:rPr lang="en-US" dirty="0" smtClean="0"/>
              <a:t>Assignment11/Final Project</a:t>
            </a:r>
          </a:p>
          <a:p>
            <a:r>
              <a:rPr lang="en-US" dirty="0" smtClean="0"/>
              <a:t>Package it up </a:t>
            </a:r>
            <a:r>
              <a:rPr lang="en-US" dirty="0" smtClean="0"/>
              <a:t>;)</a:t>
            </a:r>
          </a:p>
          <a:p>
            <a:r>
              <a:rPr lang="en-US" dirty="0" smtClean="0"/>
              <a:t>Optional: put your </a:t>
            </a:r>
            <a:r>
              <a:rPr lang="en-US" dirty="0" err="1" smtClean="0"/>
              <a:t>GitHub</a:t>
            </a:r>
            <a:r>
              <a:rPr lang="en-US" dirty="0" smtClean="0"/>
              <a:t> / </a:t>
            </a:r>
            <a:r>
              <a:rPr lang="en-US" dirty="0" err="1" smtClean="0"/>
              <a:t>GitHub</a:t>
            </a:r>
            <a:r>
              <a:rPr lang="en-US" dirty="0" smtClean="0"/>
              <a:t> Pages URL on your resume … or you can wipe it out completely.  Believe it or not, some employers ask if you have a </a:t>
            </a:r>
            <a:r>
              <a:rPr lang="en-US" dirty="0" err="1" smtClean="0"/>
              <a:t>GitHub</a:t>
            </a:r>
            <a:r>
              <a:rPr lang="en-US" dirty="0" smtClean="0"/>
              <a:t> account.</a:t>
            </a:r>
          </a:p>
          <a:p>
            <a:r>
              <a:rPr lang="en-US" dirty="0" smtClean="0"/>
              <a:t>Study for the Final Exam (hint: For The Horde)</a:t>
            </a:r>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5182328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Optional </a:t>
            </a:r>
            <a:r>
              <a:rPr lang="en-US" dirty="0" err="1" smtClean="0"/>
              <a:t>Cont</a:t>
            </a:r>
            <a:endParaRPr lang="en-US" dirty="0"/>
          </a:p>
        </p:txBody>
      </p:sp>
      <p:sp>
        <p:nvSpPr>
          <p:cNvPr id="3" name="Content Placeholder 2"/>
          <p:cNvSpPr>
            <a:spLocks noGrp="1"/>
          </p:cNvSpPr>
          <p:nvPr>
            <p:ph idx="1"/>
          </p:nvPr>
        </p:nvSpPr>
        <p:spPr/>
        <p:txBody>
          <a:bodyPr>
            <a:normAutofit fontScale="55000" lnSpcReduction="20000"/>
          </a:bodyPr>
          <a:lstStyle/>
          <a:p>
            <a:r>
              <a:rPr lang="en-US" dirty="0"/>
              <a:t>Optional (and I would REALLY, REALLY, REALLY appreciate it you did this …): </a:t>
            </a:r>
          </a:p>
          <a:p>
            <a:r>
              <a:rPr lang="en-US" dirty="0" err="1"/>
              <a:t>Goto</a:t>
            </a:r>
            <a:r>
              <a:rPr lang="en-US" dirty="0"/>
              <a:t>: </a:t>
            </a:r>
            <a:r>
              <a:rPr lang="en-US" dirty="0">
                <a:hlinkClick r:id="rId2"/>
              </a:rPr>
              <a:t>http://www.ratemyprofessors.com/AddRating.jsp?tid=1906738</a:t>
            </a:r>
            <a:endParaRPr lang="en-US" dirty="0"/>
          </a:p>
          <a:p>
            <a:r>
              <a:rPr lang="en-US" dirty="0"/>
              <a:t>and rate me (and the course) – much appreciated.  If there is anything about the way I teach or course you would like to see changed, post your feedback via the above link.  All negative or positive comments are appreciated.  FYI, rating me (or any other teachers at BCIT) will most likely *NOT* effect their salary / status in any way.  The reverse is also true … if you take any of my other classes in the future, your comments will not affect your score for that class.  Its strictly a social networking site used to help teachers improve their course and raise awareness for other students.  I *know* some of you have either suffered or breezed through this course.  Think of your comments as a way to help shape this course and help students in the future – pay it forward.  For the Horde!!!   I mean – for BCIT!!!</a:t>
            </a:r>
          </a:p>
          <a:p>
            <a:r>
              <a:rPr lang="en-US" dirty="0"/>
              <a:t>Hint – if you have the extra time, you might want to rate other teachers you had at BCIT and/or search by teachers in case you are interested in taking their courses</a:t>
            </a:r>
            <a:r>
              <a:rPr lang="en-US" dirty="0" smtClean="0"/>
              <a:t>.  Its also great fun to read about some of the comments of professors who got a score of &lt; 1.5 (out of 5).  </a:t>
            </a:r>
            <a:r>
              <a:rPr lang="en-US" dirty="0" err="1" smtClean="0"/>
              <a:t>Kinda</a:t>
            </a:r>
            <a:r>
              <a:rPr lang="en-US" dirty="0" smtClean="0"/>
              <a:t> funny ;)  Some of those comments were BRUTAL.  </a:t>
            </a:r>
            <a:r>
              <a:rPr lang="en-US" dirty="0" err="1" smtClean="0"/>
              <a:t>Eeesh</a:t>
            </a:r>
            <a:r>
              <a:rPr lang="en-US" dirty="0" smtClean="0"/>
              <a:t>, I hope I’m not going to be one of those profs!</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102</a:t>
            </a:fld>
            <a:endParaRPr lang="en-US"/>
          </a:p>
        </p:txBody>
      </p:sp>
    </p:spTree>
    <p:extLst>
      <p:ext uri="{BB962C8B-B14F-4D97-AF65-F5344CB8AC3E}">
        <p14:creationId xmlns:p14="http://schemas.microsoft.com/office/powerpoint/2010/main" val="348972880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103</a:t>
            </a:fld>
            <a:endParaRPr lang="en-CA"/>
          </a:p>
        </p:txBody>
      </p:sp>
      <p:sp>
        <p:nvSpPr>
          <p:cNvPr id="4" name="TextBox 3"/>
          <p:cNvSpPr txBox="1"/>
          <p:nvPr/>
        </p:nvSpPr>
        <p:spPr>
          <a:xfrm>
            <a:off x="1295400" y="2590800"/>
            <a:ext cx="6965368" cy="2677656"/>
          </a:xfrm>
          <a:prstGeom prst="rect">
            <a:avLst/>
          </a:prstGeom>
          <a:noFill/>
        </p:spPr>
        <p:txBody>
          <a:bodyPr wrap="none" rtlCol="0">
            <a:spAutoFit/>
          </a:bodyPr>
          <a:lstStyle/>
          <a:p>
            <a:r>
              <a:rPr lang="en-US" dirty="0" smtClean="0"/>
              <a:t>Thank-you </a:t>
            </a:r>
            <a:r>
              <a:rPr lang="en-US" dirty="0" smtClean="0"/>
              <a:t>very much for attending.</a:t>
            </a:r>
            <a:endParaRPr lang="en-US" dirty="0" smtClean="0"/>
          </a:p>
          <a:p>
            <a:r>
              <a:rPr lang="en-US" dirty="0" smtClean="0"/>
              <a:t>I really hope you </a:t>
            </a:r>
            <a:r>
              <a:rPr lang="en-US" dirty="0" smtClean="0"/>
              <a:t>learned something in this course</a:t>
            </a:r>
          </a:p>
          <a:p>
            <a:endParaRPr lang="en-US" dirty="0"/>
          </a:p>
          <a:p>
            <a:endParaRPr lang="en-US" dirty="0" smtClean="0"/>
          </a:p>
          <a:p>
            <a:r>
              <a:rPr lang="en-US" dirty="0" smtClean="0"/>
              <a:t>Henry Chan </a:t>
            </a:r>
            <a:r>
              <a:rPr lang="en-US" dirty="0" smtClean="0">
                <a:hlinkClick r:id="rId2"/>
              </a:rPr>
              <a:t>hchan@apache.org</a:t>
            </a:r>
            <a:endParaRPr lang="en-US" dirty="0" smtClean="0"/>
          </a:p>
          <a:p>
            <a:r>
              <a:rPr lang="en-US" dirty="0"/>
              <a:t>http://people.apache.org/~hchan/</a:t>
            </a:r>
            <a:endParaRPr lang="en-US" dirty="0" smtClean="0"/>
          </a:p>
          <a:p>
            <a:endParaRPr lang="en-US" dirty="0" smtClean="0"/>
          </a:p>
        </p:txBody>
      </p:sp>
    </p:spTree>
    <p:extLst>
      <p:ext uri="{BB962C8B-B14F-4D97-AF65-F5344CB8AC3E}">
        <p14:creationId xmlns:p14="http://schemas.microsoft.com/office/powerpoint/2010/main" val="102720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 (Oh … you’ll be seeing this later on)</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 (and we’ll see this later on too)</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963766" cy="461665"/>
          </a:xfrm>
          <a:prstGeom prst="rect">
            <a:avLst/>
          </a:prstGeom>
          <a:noFill/>
        </p:spPr>
        <p:txBody>
          <a:bodyPr wrap="none" rtlCol="0">
            <a:spAutoFit/>
          </a:bodyPr>
          <a:lstStyle/>
          <a:p>
            <a:r>
              <a:rPr lang="en-US" dirty="0" smtClean="0"/>
              <a:t>Notice that Map doesn’t extend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3046988"/>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a:p>
            <a:r>
              <a:rPr lang="en-US" dirty="0" smtClean="0"/>
              <a:t>See: </a:t>
            </a:r>
            <a:r>
              <a:rPr lang="en-US" dirty="0" err="1" smtClean="0"/>
              <a:t>DeleteFromCollection</a:t>
            </a:r>
            <a:endParaRPr lang="en-US" dirty="0" smtClean="0"/>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6636753" cy="4154984"/>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p>
          <a:p>
            <a:pPr marL="342900" indent="-342900">
              <a:buFont typeface="Arial" pitchFamily="34" charset="0"/>
              <a:buChar char="•"/>
            </a:pPr>
            <a:r>
              <a:rPr lang="en-US" dirty="0" smtClean="0"/>
              <a:t>If in doubt, copy my pom.xml and put it in the</a:t>
            </a:r>
          </a:p>
          <a:p>
            <a:r>
              <a:rPr lang="en-US" dirty="0"/>
              <a:t>r</a:t>
            </a:r>
            <a:r>
              <a:rPr lang="en-US" dirty="0" smtClean="0"/>
              <a:t>oot folder</a:t>
            </a:r>
            <a:endParaRPr lang="en-US" dirty="0"/>
          </a:p>
          <a:p>
            <a:endParaRPr lang="en-US" dirty="0"/>
          </a:p>
          <a:p>
            <a:endParaRPr lang="en-US" dirty="0" smtClean="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228600" y="1295401"/>
            <a:ext cx="8382000" cy="6001643"/>
          </a:xfrm>
          <a:prstGeom prst="rect">
            <a:avLst/>
          </a:prstGeom>
          <a:noFill/>
        </p:spPr>
        <p:txBody>
          <a:bodyPr wrap="squar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a:t>
            </a:r>
            <a:r>
              <a:rPr lang="en-US" smtClean="0"/>
              <a:t>&lt;dependency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 – this should get rid of the compile errors</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609600" y="1371600"/>
            <a:ext cx="7379393" cy="3416320"/>
          </a:xfrm>
          <a:prstGeom prst="rect">
            <a:avLst/>
          </a:prstGeom>
        </p:spPr>
        <p:txBody>
          <a:bodyPr wrap="square">
            <a:spAutoFit/>
          </a:bodyPr>
          <a:lstStyle/>
          <a:p>
            <a:r>
              <a:rPr lang="en-US" dirty="0" smtClean="0"/>
              <a:t>Assignment 5</a:t>
            </a:r>
          </a:p>
          <a:p>
            <a:r>
              <a:rPr lang="en-US" dirty="0" smtClean="0"/>
              <a:t>Download various Java libraries</a:t>
            </a:r>
          </a:p>
          <a:p>
            <a:r>
              <a:rPr lang="en-US" dirty="0" smtClean="0"/>
              <a:t>And try them out ;)</a:t>
            </a:r>
          </a:p>
          <a:p>
            <a:r>
              <a:rPr lang="en-US" dirty="0" smtClean="0"/>
              <a:t>Study for midterm!!!!!!!</a:t>
            </a:r>
          </a:p>
          <a:p>
            <a:r>
              <a:rPr lang="en-US" dirty="0" smtClean="0"/>
              <a:t>Hint – I put </a:t>
            </a:r>
            <a:r>
              <a:rPr lang="en-US" dirty="0" err="1" smtClean="0"/>
              <a:t>easter</a:t>
            </a:r>
            <a:r>
              <a:rPr lang="en-US" dirty="0" smtClean="0"/>
              <a:t> eggs in my</a:t>
            </a:r>
          </a:p>
          <a:p>
            <a:r>
              <a:rPr lang="en-US" dirty="0" smtClean="0"/>
              <a:t>Comp2613 project repo … hint: Wow</a:t>
            </a:r>
          </a:p>
          <a:p>
            <a:r>
              <a:rPr lang="en-US" dirty="0" smtClean="0"/>
              <a:t>Next class – half the class (beginning of the class will</a:t>
            </a:r>
          </a:p>
          <a:p>
            <a:r>
              <a:rPr lang="en-US" dirty="0" smtClean="0"/>
              <a:t>Be a lecture on Swing) and the other half will be </a:t>
            </a:r>
            <a:r>
              <a:rPr lang="en-US" smtClean="0"/>
              <a:t>the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about building Swing apps</a:t>
            </a:r>
            <a:endParaRPr lang="en-US" dirty="0"/>
          </a:p>
        </p:txBody>
      </p:sp>
      <p:sp>
        <p:nvSpPr>
          <p:cNvPr id="3" name="Content Placeholder 2"/>
          <p:cNvSpPr>
            <a:spLocks noGrp="1"/>
          </p:cNvSpPr>
          <p:nvPr>
            <p:ph idx="1"/>
          </p:nvPr>
        </p:nvSpPr>
        <p:spPr/>
        <p:txBody>
          <a:bodyPr/>
          <a:lstStyle/>
          <a:p>
            <a:r>
              <a:rPr lang="en-US" dirty="0" smtClean="0"/>
              <a:t>Download Windows Builder Plugin</a:t>
            </a:r>
          </a:p>
          <a:p>
            <a:r>
              <a:rPr lang="en-US" dirty="0">
                <a:hlinkClick r:id="rId2"/>
              </a:rPr>
              <a:t>http://download.eclipse.org/windowbuilder/WB/release/R201309271200/4.3</a:t>
            </a:r>
            <a:r>
              <a:rPr lang="en-US" dirty="0" smtClean="0">
                <a:hlinkClick r:id="rId2"/>
              </a:rPr>
              <a:t>/</a:t>
            </a:r>
            <a:endParaRPr lang="en-US" dirty="0" smtClean="0"/>
          </a:p>
          <a:p>
            <a:r>
              <a:rPr lang="en-US" dirty="0" smtClean="0"/>
              <a:t>See: ca.bcit.comp2613.coursematerial.day06.</a:t>
            </a:r>
            <a:r>
              <a:rPr lang="en-US" dirty="0"/>
              <a:t> </a:t>
            </a:r>
            <a:r>
              <a:rPr lang="en-US" dirty="0" err="1"/>
              <a:t>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67</a:t>
            </a:fld>
            <a:endParaRPr lang="en-US"/>
          </a:p>
        </p:txBody>
      </p:sp>
    </p:spTree>
    <p:extLst>
      <p:ext uri="{BB962C8B-B14F-4D97-AF65-F5344CB8AC3E}">
        <p14:creationId xmlns:p14="http://schemas.microsoft.com/office/powerpoint/2010/main" val="4263391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1" y="2057400"/>
            <a:ext cx="7010400" cy="1569660"/>
          </a:xfrm>
          <a:prstGeom prst="rect">
            <a:avLst/>
          </a:prstGeom>
          <a:noFill/>
        </p:spPr>
        <p:txBody>
          <a:bodyPr wrap="square" rtlCol="0">
            <a:spAutoFit/>
          </a:bodyPr>
          <a:lstStyle/>
          <a:p>
            <a:r>
              <a:rPr lang="en-US" dirty="0" smtClean="0"/>
              <a:t>Assignment6</a:t>
            </a:r>
          </a:p>
          <a:p>
            <a:r>
              <a:rPr lang="en-US" dirty="0" smtClean="0"/>
              <a:t>See if you can run my application first.  If so, copy and paste as much from my app to yours, but obviously </a:t>
            </a:r>
            <a:r>
              <a:rPr lang="en-US" smtClean="0"/>
              <a:t>changing </a:t>
            </a:r>
            <a:r>
              <a:rPr lang="en-US" smtClean="0"/>
              <a:t>your </a:t>
            </a:r>
            <a:r>
              <a:rPr lang="en-US" dirty="0" smtClean="0"/>
              <a:t>“</a:t>
            </a:r>
            <a:r>
              <a:rPr lang="en-US" dirty="0" err="1" smtClean="0"/>
              <a:t>model”class</a:t>
            </a:r>
            <a:endParaRPr lang="en-US" dirty="0" smtClean="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“your” project</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Each project may use a different Swing widget, experiment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69</a:t>
            </a:fld>
            <a:endParaRPr lang="en-US"/>
          </a:p>
        </p:txBody>
      </p:sp>
    </p:spTree>
    <p:extLst>
      <p:ext uri="{BB962C8B-B14F-4D97-AF65-F5344CB8AC3E}">
        <p14:creationId xmlns:p14="http://schemas.microsoft.com/office/powerpoint/2010/main" val="1526618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7</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70</a:t>
            </a:fld>
            <a:endParaRPr lang="en-US"/>
          </a:p>
        </p:txBody>
      </p:sp>
    </p:spTree>
    <p:extLst>
      <p:ext uri="{BB962C8B-B14F-4D97-AF65-F5344CB8AC3E}">
        <p14:creationId xmlns:p14="http://schemas.microsoft.com/office/powerpoint/2010/main" val="30945781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2362200" y="2438400"/>
            <a:ext cx="5884944" cy="1938992"/>
          </a:xfrm>
          <a:prstGeom prst="rect">
            <a:avLst/>
          </a:prstGeom>
          <a:noFill/>
        </p:spPr>
        <p:txBody>
          <a:bodyPr wrap="none" rtlCol="0">
            <a:spAutoFit/>
          </a:bodyPr>
          <a:lstStyle/>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72</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normAutofit lnSpcReduction="10000"/>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thing</a:t>
            </a:r>
          </a:p>
          <a:p>
            <a:r>
              <a:rPr lang="en-US" dirty="0" smtClean="0"/>
              <a:t>ORM is EASIER to learn because it doesn’t require you to write SQL (or so that’s the theory …)</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41840310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a:bodyPr>
          <a:lstStyle/>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74</a:t>
            </a:fld>
            <a:endParaRPr lang="en-US"/>
          </a:p>
        </p:txBody>
      </p:sp>
    </p:spTree>
    <p:extLst>
      <p:ext uri="{BB962C8B-B14F-4D97-AF65-F5344CB8AC3E}">
        <p14:creationId xmlns:p14="http://schemas.microsoft.com/office/powerpoint/2010/main" val="4721228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32500" lnSpcReduction="20000"/>
          </a:bodyPr>
          <a:lstStyle/>
          <a:p>
            <a:endParaRPr lang="en-US" dirty="0" smtClean="0"/>
          </a:p>
          <a:p>
            <a:r>
              <a:rPr lang="en-US" dirty="0" smtClean="0"/>
              <a:t>If all fails, copy my pom.xml</a:t>
            </a:r>
          </a:p>
          <a:p>
            <a:endParaRPr lang="en-US" dirty="0"/>
          </a:p>
          <a:p>
            <a:r>
              <a:rPr lang="en-US" dirty="0" smtClean="0"/>
              <a:t>&lt;</a:t>
            </a:r>
            <a:r>
              <a:rPr lang="en-US" dirty="0"/>
              <a: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75</a:t>
            </a:fld>
            <a:endParaRPr lang="en-US"/>
          </a:p>
        </p:txBody>
      </p:sp>
    </p:spTree>
    <p:extLst>
      <p:ext uri="{BB962C8B-B14F-4D97-AF65-F5344CB8AC3E}">
        <p14:creationId xmlns:p14="http://schemas.microsoft.com/office/powerpoint/2010/main" val="4886702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76</a:t>
            </a:fld>
            <a:endParaRPr lang="en-US"/>
          </a:p>
        </p:txBody>
      </p:sp>
    </p:spTree>
    <p:extLst>
      <p:ext uri="{BB962C8B-B14F-4D97-AF65-F5344CB8AC3E}">
        <p14:creationId xmlns:p14="http://schemas.microsoft.com/office/powerpoint/2010/main" val="15145288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normAutofit/>
          </a:bodyPr>
          <a:lstStyle/>
          <a:p>
            <a:r>
              <a:rPr lang="en-US" dirty="0" smtClean="0"/>
              <a:t>Annotate with @Entity (pretty important)</a:t>
            </a:r>
          </a:p>
          <a:p>
            <a:r>
              <a:rPr lang="en-US" dirty="0" smtClean="0"/>
              <a:t>Add a @Id to the primary key</a:t>
            </a:r>
          </a:p>
          <a:p>
            <a:r>
              <a:rPr lang="en-US" dirty="0" smtClean="0"/>
              <a:t>Add @</a:t>
            </a:r>
            <a:r>
              <a:rPr lang="en-US" dirty="0" err="1" smtClean="0"/>
              <a:t>ManyToMany</a:t>
            </a:r>
            <a:r>
              <a:rPr lang="en-US" dirty="0" smtClean="0"/>
              <a:t> relationship</a:t>
            </a:r>
          </a:p>
          <a:p>
            <a:r>
              <a:rPr lang="en-US" dirty="0" smtClean="0"/>
              <a:t>See day08.model.Teacher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77</a:t>
            </a:fld>
            <a:endParaRPr lang="en-US"/>
          </a:p>
        </p:txBody>
      </p:sp>
    </p:spTree>
    <p:extLst>
      <p:ext uri="{BB962C8B-B14F-4D97-AF65-F5344CB8AC3E}">
        <p14:creationId xmlns:p14="http://schemas.microsoft.com/office/powerpoint/2010/main" val="17041086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day08.TeacherRepository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78</a:t>
            </a:fld>
            <a:endParaRPr lang="en-US"/>
          </a:p>
        </p:txBody>
      </p:sp>
    </p:spTree>
    <p:extLst>
      <p:ext uri="{BB962C8B-B14F-4D97-AF65-F5344CB8AC3E}">
        <p14:creationId xmlns:p14="http://schemas.microsoft.com/office/powerpoint/2010/main" val="3722407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do - that was an in memory DB</a:t>
            </a:r>
          </a:p>
          <a:p>
            <a:r>
              <a:rPr lang="en-US" dirty="0" smtClean="0"/>
              <a:t>Actually – I’m lying (I can prove it if I block my program from exiting and viewing the H2 DB from a browser … see H2Config)</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79</a:t>
            </a:fld>
            <a:endParaRPr lang="en-US"/>
          </a:p>
        </p:txBody>
      </p:sp>
    </p:spTree>
    <p:extLst>
      <p:ext uri="{BB962C8B-B14F-4D97-AF65-F5344CB8AC3E}">
        <p14:creationId xmlns:p14="http://schemas.microsoft.com/office/powerpoint/2010/main" val="3789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80</a:t>
            </a:fld>
            <a:endParaRPr lang="en-US"/>
          </a:p>
        </p:txBody>
      </p:sp>
    </p:spTree>
    <p:extLst>
      <p:ext uri="{BB962C8B-B14F-4D97-AF65-F5344CB8AC3E}">
        <p14:creationId xmlns:p14="http://schemas.microsoft.com/office/powerpoint/2010/main" val="31065127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and </a:t>
            </a:r>
            <a:r>
              <a:rPr lang="en-US" dirty="0" err="1" smtClean="0"/>
              <a:t>hibenate.properties</a:t>
            </a:r>
            <a:endParaRPr lang="en-US" dirty="0"/>
          </a:p>
        </p:txBody>
      </p:sp>
      <p:sp>
        <p:nvSpPr>
          <p:cNvPr id="3" name="Content Placeholder 2"/>
          <p:cNvSpPr>
            <a:spLocks noGrp="1"/>
          </p:cNvSpPr>
          <p:nvPr>
            <p:ph idx="1"/>
          </p:nvPr>
        </p:nvSpPr>
        <p:spPr/>
        <p:txBody>
          <a:bodyPr>
            <a:normAutofit fontScale="25000" lnSpcReduction="20000"/>
          </a:bodyPr>
          <a:lstStyle/>
          <a:p>
            <a:endParaRPr lang="en-US" dirty="0"/>
          </a:p>
          <a:p>
            <a:r>
              <a:rPr lang="en-US" dirty="0" smtClean="0"/>
              <a:t>If all fails, copy my application.xml (in root directory)</a:t>
            </a:r>
          </a:p>
          <a:p>
            <a:endParaRPr lang="en-US" dirty="0" smtClean="0"/>
          </a:p>
          <a:p>
            <a:r>
              <a:rPr lang="en-US" dirty="0" smtClean="0"/>
              <a:t>&lt;</a:t>
            </a:r>
            <a:r>
              <a:rPr lang="en-US" dirty="0"/>
              <a: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a:t>
            </a:r>
            <a:r>
              <a:rPr lang="en-US" dirty="0" smtClean="0"/>
              <a:t>&gt;</a:t>
            </a:r>
          </a:p>
          <a:p>
            <a:endParaRPr lang="en-US" dirty="0"/>
          </a:p>
          <a:p>
            <a:r>
              <a:rPr lang="en-US" dirty="0" err="1" smtClean="0"/>
              <a:t>hibernate.properties</a:t>
            </a:r>
            <a:r>
              <a:rPr lang="en-US" dirty="0" smtClean="0"/>
              <a:t>:</a:t>
            </a:r>
          </a:p>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hibernate.hbm2ddl.auto=update</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81</a:t>
            </a:fld>
            <a:endParaRPr lang="en-US"/>
          </a:p>
        </p:txBody>
      </p:sp>
    </p:spTree>
    <p:extLst>
      <p:ext uri="{BB962C8B-B14F-4D97-AF65-F5344CB8AC3E}">
        <p14:creationId xmlns:p14="http://schemas.microsoft.com/office/powerpoint/2010/main" val="5513295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a:bodyPr>
          <a:lstStyle/>
          <a:p>
            <a:r>
              <a:rPr lang="en-US" dirty="0" smtClean="0"/>
              <a:t>See: day08.TestDriverWithMySQLDB</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82</a:t>
            </a:fld>
            <a:endParaRPr lang="en-US"/>
          </a:p>
        </p:txBody>
      </p:sp>
    </p:spTree>
    <p:extLst>
      <p:ext uri="{BB962C8B-B14F-4D97-AF65-F5344CB8AC3E}">
        <p14:creationId xmlns:p14="http://schemas.microsoft.com/office/powerpoint/2010/main" val="38642019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83</a:t>
            </a:fld>
            <a:endParaRPr lang="en-US"/>
          </a:p>
        </p:txBody>
      </p:sp>
    </p:spTree>
    <p:extLst>
      <p:ext uri="{BB962C8B-B14F-4D97-AF65-F5344CB8AC3E}">
        <p14:creationId xmlns:p14="http://schemas.microsoft.com/office/powerpoint/2010/main" val="26141850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view</a:t>
            </a:r>
            <a:br>
              <a:rPr lang="en-US" dirty="0"/>
            </a:br>
            <a:r>
              <a:rPr lang="en-US" dirty="0"/>
              <a:t>http://www.phpmyadmin.co/</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84</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467" y="1784350"/>
            <a:ext cx="58993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8755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85</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30914100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dirty="0" smtClean="0"/>
              <a:t>See: </a:t>
            </a:r>
            <a:r>
              <a:rPr lang="en-US" dirty="0" err="1" smtClean="0"/>
              <a:t>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26562054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27374003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spTree>
    <p:extLst>
      <p:ext uri="{BB962C8B-B14F-4D97-AF65-F5344CB8AC3E}">
        <p14:creationId xmlns:p14="http://schemas.microsoft.com/office/powerpoint/2010/main" val="372532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90</a:t>
            </a:fld>
            <a:endParaRPr lang="en-CA"/>
          </a:p>
        </p:txBody>
      </p:sp>
      <p:sp>
        <p:nvSpPr>
          <p:cNvPr id="4" name="TextBox 3"/>
          <p:cNvSpPr txBox="1"/>
          <p:nvPr/>
        </p:nvSpPr>
        <p:spPr>
          <a:xfrm>
            <a:off x="1676400" y="2286000"/>
            <a:ext cx="1965603" cy="461665"/>
          </a:xfrm>
          <a:prstGeom prst="rect">
            <a:avLst/>
          </a:prstGeom>
          <a:noFill/>
        </p:spPr>
        <p:txBody>
          <a:bodyPr wrap="none" rtlCol="0">
            <a:spAutoFit/>
          </a:bodyPr>
          <a:lstStyle/>
          <a:p>
            <a:r>
              <a:rPr lang="en-US" dirty="0" smtClean="0"/>
              <a:t>Assignment8</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was that intro to databases?</a:t>
            </a:r>
            <a:endParaRPr lang="en-US" dirty="0"/>
          </a:p>
        </p:txBody>
      </p:sp>
      <p:sp>
        <p:nvSpPr>
          <p:cNvPr id="3" name="Content Placeholder 2"/>
          <p:cNvSpPr>
            <a:spLocks noGrp="1"/>
          </p:cNvSpPr>
          <p:nvPr>
            <p:ph idx="1"/>
          </p:nvPr>
        </p:nvSpPr>
        <p:spPr/>
        <p:txBody>
          <a:bodyPr/>
          <a:lstStyle/>
          <a:p>
            <a:r>
              <a:rPr lang="en-US" dirty="0" smtClean="0"/>
              <a:t>When I first took my database course, I was quite confused</a:t>
            </a:r>
          </a:p>
          <a:p>
            <a:r>
              <a:rPr lang="en-US" dirty="0" smtClean="0"/>
              <a:t>Believe it or not, this is one of the most commonly used features in Java</a:t>
            </a:r>
          </a:p>
          <a:p>
            <a:r>
              <a:rPr lang="en-US" dirty="0" smtClean="0"/>
              <a:t>Now to finally tie in our database to our Swing application? ;)</a:t>
            </a:r>
          </a:p>
          <a:p>
            <a:r>
              <a:rPr lang="en-US" dirty="0" smtClean="0"/>
              <a:t>See da09.TeacherSwingApplication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2752244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92</a:t>
            </a:fld>
            <a:endParaRPr lang="en-CA"/>
          </a:p>
        </p:txBody>
      </p:sp>
      <p:sp>
        <p:nvSpPr>
          <p:cNvPr id="4" name="TextBox 3"/>
          <p:cNvSpPr txBox="1"/>
          <p:nvPr/>
        </p:nvSpPr>
        <p:spPr>
          <a:xfrm>
            <a:off x="1371600" y="2209800"/>
            <a:ext cx="2050561" cy="461665"/>
          </a:xfrm>
          <a:prstGeom prst="rect">
            <a:avLst/>
          </a:prstGeom>
          <a:noFill/>
        </p:spPr>
        <p:txBody>
          <a:bodyPr wrap="none" rtlCol="0">
            <a:spAutoFit/>
          </a:bodyPr>
          <a:lstStyle/>
          <a:p>
            <a:r>
              <a:rPr lang="en-US" dirty="0" smtClean="0"/>
              <a:t>Assignment 9</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4982039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6645853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95</a:t>
            </a:fld>
            <a:endParaRPr lang="en-US"/>
          </a:p>
        </p:txBody>
      </p:sp>
    </p:spTree>
    <p:extLst>
      <p:ext uri="{BB962C8B-B14F-4D97-AF65-F5344CB8AC3E}">
        <p14:creationId xmlns:p14="http://schemas.microsoft.com/office/powerpoint/2010/main" val="36115073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10</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32596901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a:t>
            </a:r>
          </a:p>
          <a:p>
            <a:r>
              <a:rPr lang="en-US" dirty="0" smtClean="0"/>
              <a:t>Which was the Model? (hint model </a:t>
            </a:r>
            <a:r>
              <a:rPr lang="en-US" dirty="0" err="1" smtClean="0"/>
              <a:t>clases</a:t>
            </a:r>
            <a:r>
              <a:rPr lang="en-US" dirty="0" smtClean="0"/>
              <a:t>)</a:t>
            </a:r>
          </a:p>
          <a:p>
            <a:r>
              <a:rPr lang="en-US" dirty="0" smtClean="0"/>
              <a:t>View? (</a:t>
            </a:r>
            <a:r>
              <a:rPr lang="en-US" dirty="0" err="1" smtClean="0"/>
              <a:t>JButton</a:t>
            </a:r>
            <a:r>
              <a:rPr lang="en-US" dirty="0" smtClean="0"/>
              <a:t>, </a:t>
            </a:r>
            <a:r>
              <a:rPr lang="en-US" dirty="0" err="1" smtClean="0"/>
              <a:t>JFrame</a:t>
            </a:r>
            <a:r>
              <a:rPr lang="en-US" dirty="0" smtClean="0"/>
              <a:t>, </a:t>
            </a:r>
            <a:r>
              <a:rPr lang="en-US" dirty="0" err="1" smtClean="0"/>
              <a:t>JTable</a:t>
            </a:r>
            <a:r>
              <a:rPr lang="en-US" dirty="0" smtClean="0"/>
              <a:t>, </a:t>
            </a:r>
            <a:r>
              <a:rPr lang="en-US" dirty="0" err="1" smtClean="0"/>
              <a:t>JLabel</a:t>
            </a:r>
            <a:r>
              <a:rPr lang="en-US" dirty="0" smtClean="0"/>
              <a:t>)</a:t>
            </a:r>
          </a:p>
          <a:p>
            <a:r>
              <a:rPr lang="en-US" dirty="0" smtClean="0"/>
              <a:t>Controller? (all the code for button clicks)</a:t>
            </a:r>
          </a:p>
          <a:p>
            <a:r>
              <a:rPr lang="en-US" dirty="0" smtClean="0"/>
              <a:t>Admittedly, the separation of Controller and View is quite weak in Swing, but this design pattern is used throughout software engineering</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97</a:t>
            </a:fld>
            <a:endParaRPr lang="en-US"/>
          </a:p>
        </p:txBody>
      </p:sp>
    </p:spTree>
    <p:extLst>
      <p:ext uri="{BB962C8B-B14F-4D97-AF65-F5344CB8AC3E}">
        <p14:creationId xmlns:p14="http://schemas.microsoft.com/office/powerpoint/2010/main" val="32388986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it up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Refer to pom.xml</a:t>
            </a:r>
          </a:p>
          <a:p>
            <a:r>
              <a:rPr lang="en-US" dirty="0" smtClean="0"/>
              <a:t>maven-jar-plugin </a:t>
            </a:r>
          </a:p>
          <a:p>
            <a:pPr lvl="1"/>
            <a:r>
              <a:rPr lang="en-US" dirty="0" smtClean="0"/>
              <a:t>(makes the main jar and puts in the in target folder)</a:t>
            </a:r>
          </a:p>
          <a:p>
            <a:pPr lvl="1"/>
            <a:r>
              <a:rPr lang="en-US" dirty="0" smtClean="0"/>
              <a:t>You should specify the main class here</a:t>
            </a:r>
          </a:p>
          <a:p>
            <a:pPr lvl="1"/>
            <a:r>
              <a:rPr lang="en-US" dirty="0" err="1" smtClean="0"/>
              <a:t>i.e</a:t>
            </a:r>
            <a:r>
              <a:rPr lang="en-US" dirty="0" smtClean="0"/>
              <a:t>: </a:t>
            </a:r>
            <a:r>
              <a:rPr lang="en-US" dirty="0" smtClean="0">
                <a:solidFill>
                  <a:srgbClr val="FF0000"/>
                </a:solidFill>
              </a:rPr>
              <a:t>&lt;</a:t>
            </a:r>
            <a:r>
              <a:rPr lang="en-US" dirty="0" err="1" smtClean="0">
                <a:solidFill>
                  <a:srgbClr val="FF0000"/>
                </a:solidFill>
              </a:rPr>
              <a:t>mainClass</a:t>
            </a:r>
            <a:r>
              <a:rPr lang="en-US" dirty="0" smtClean="0">
                <a:solidFill>
                  <a:srgbClr val="FF0000"/>
                </a:solidFill>
              </a:rPr>
              <a:t>&gt;ca.bcit.comp2613.coursematerial.day09.TeacherSwingApplication</a:t>
            </a:r>
            <a:r>
              <a:rPr lang="en-US" dirty="0">
                <a:solidFill>
                  <a:srgbClr val="FF0000"/>
                </a:solidFill>
              </a:rPr>
              <a:t>&lt;/</a:t>
            </a:r>
            <a:r>
              <a:rPr lang="en-US" dirty="0" err="1">
                <a:solidFill>
                  <a:srgbClr val="FF0000"/>
                </a:solidFill>
              </a:rPr>
              <a:t>mainClass</a:t>
            </a:r>
            <a:r>
              <a:rPr lang="en-US" dirty="0" smtClean="0">
                <a:solidFill>
                  <a:srgbClr val="FF0000"/>
                </a:solidFill>
              </a:rPr>
              <a:t>&gt;</a:t>
            </a:r>
          </a:p>
          <a:p>
            <a:r>
              <a:rPr lang="en-US" dirty="0" smtClean="0"/>
              <a:t>maven-dependency-plugin</a:t>
            </a:r>
          </a:p>
          <a:p>
            <a:pPr lvl="1"/>
            <a:r>
              <a:rPr lang="en-US" dirty="0" smtClean="0"/>
              <a:t>Copies the jars (</a:t>
            </a:r>
            <a:r>
              <a:rPr lang="en-US" dirty="0"/>
              <a:t>&lt;goal&gt;copy-dependencies&lt;/goal</a:t>
            </a:r>
            <a:r>
              <a:rPr lang="en-US" dirty="0" smtClean="0"/>
              <a:t>&gt;) to the target/lib folder</a:t>
            </a:r>
          </a:p>
          <a:p>
            <a:r>
              <a:rPr lang="en-US" dirty="0" smtClean="0"/>
              <a:t>maven-</a:t>
            </a:r>
            <a:r>
              <a:rPr lang="en-US" dirty="0" err="1" smtClean="0"/>
              <a:t>antrun</a:t>
            </a:r>
            <a:r>
              <a:rPr lang="en-US" dirty="0" smtClean="0"/>
              <a:t>-plugin</a:t>
            </a:r>
          </a:p>
          <a:p>
            <a:pPr lvl="1"/>
            <a:r>
              <a:rPr lang="en-US" dirty="0" smtClean="0"/>
              <a:t>Zip it up and puts the final artifact in the root folder</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spTree>
    <p:extLst>
      <p:ext uri="{BB962C8B-B14F-4D97-AF65-F5344CB8AC3E}">
        <p14:creationId xmlns:p14="http://schemas.microsoft.com/office/powerpoint/2010/main" val="35665197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I got a zip file now – now what?</a:t>
            </a:r>
            <a:endParaRPr lang="en-US" dirty="0"/>
          </a:p>
        </p:txBody>
      </p:sp>
      <p:sp>
        <p:nvSpPr>
          <p:cNvPr id="3" name="Content Placeholder 2"/>
          <p:cNvSpPr>
            <a:spLocks noGrp="1"/>
          </p:cNvSpPr>
          <p:nvPr>
            <p:ph idx="1"/>
          </p:nvPr>
        </p:nvSpPr>
        <p:spPr/>
        <p:txBody>
          <a:bodyPr/>
          <a:lstStyle/>
          <a:p>
            <a:r>
              <a:rPr lang="en-US" dirty="0" smtClean="0"/>
              <a:t>Well you can send that zip file to a friend via email (</a:t>
            </a:r>
            <a:r>
              <a:rPr lang="en-US" dirty="0" err="1" smtClean="0"/>
              <a:t>tho</a:t>
            </a:r>
            <a:r>
              <a:rPr lang="en-US" dirty="0" smtClean="0"/>
              <a:t> it might be a bit large) …</a:t>
            </a:r>
          </a:p>
          <a:p>
            <a:r>
              <a:rPr lang="en-US" dirty="0" smtClean="0"/>
              <a:t>Or you can publish it to the </a:t>
            </a:r>
            <a:r>
              <a:rPr lang="en-US" dirty="0" smtClean="0"/>
              <a:t>web…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spTree>
    <p:extLst>
      <p:ext uri="{BB962C8B-B14F-4D97-AF65-F5344CB8AC3E}">
        <p14:creationId xmlns:p14="http://schemas.microsoft.com/office/powerpoint/2010/main" val="3392294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58553</TotalTime>
  <Words>4987</Words>
  <Application>Microsoft Office PowerPoint</Application>
  <PresentationFormat>On-screen Show (4:3)</PresentationFormat>
  <Paragraphs>747</Paragraphs>
  <Slides>103</Slides>
  <Notes>6</Notes>
  <HiddenSlides>0</HiddenSlides>
  <MMClips>0</MMClips>
  <ScaleCrop>false</ScaleCrop>
  <HeadingPairs>
    <vt:vector size="4" baseType="variant">
      <vt:variant>
        <vt:lpstr>Theme</vt:lpstr>
      </vt:variant>
      <vt:variant>
        <vt:i4>1</vt:i4>
      </vt:variant>
      <vt:variant>
        <vt:lpstr>Slide Titles</vt:lpstr>
      </vt:variant>
      <vt:variant>
        <vt:i4>103</vt:i4>
      </vt:variant>
    </vt:vector>
  </HeadingPairs>
  <TitlesOfParts>
    <vt:vector size="104"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All about building Swing apps</vt:lpstr>
      <vt:lpstr>Homework</vt:lpstr>
      <vt:lpstr>This is where the course becomes … “your” project</vt:lpstr>
      <vt:lpstr>Homework</vt:lpstr>
      <vt:lpstr>Any questions so far  </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and hibenate.properties</vt:lpstr>
      <vt:lpstr>Create another Test Driver for MyDB</vt:lpstr>
      <vt:lpstr>Run TestDriverWithMySQLDB</vt:lpstr>
      <vt:lpstr>Browser view http://www.phpmyadmin.co/</vt:lpstr>
      <vt:lpstr>MySQL Workbench (the defacto client for MySQL)</vt:lpstr>
      <vt:lpstr>And see if your new row is inserted</vt:lpstr>
      <vt:lpstr>DB relationships (cont)</vt:lpstr>
      <vt:lpstr>What can go wrong?</vt:lpstr>
      <vt:lpstr>Power of Spring</vt:lpstr>
      <vt:lpstr>Homework</vt:lpstr>
      <vt:lpstr>So how was that intro to databases?</vt:lpstr>
      <vt:lpstr>Homework</vt:lpstr>
      <vt:lpstr>Network Programming</vt:lpstr>
      <vt:lpstr>There’s a tool (library) for that</vt:lpstr>
      <vt:lpstr>What now?</vt:lpstr>
      <vt:lpstr>Homework</vt:lpstr>
      <vt:lpstr>MVC (Model-View-Controller)</vt:lpstr>
      <vt:lpstr>Packaging it up</vt:lpstr>
      <vt:lpstr>Great I got a zip file now – now what?</vt:lpstr>
      <vt:lpstr>GitHub Pages</vt:lpstr>
      <vt:lpstr>Homework</vt:lpstr>
      <vt:lpstr>Homework Optional Cont</vt:lpstr>
      <vt:lpstr>The End</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604</cp:revision>
  <cp:lastPrinted>2011-01-11T07:40:54Z</cp:lastPrinted>
  <dcterms:created xsi:type="dcterms:W3CDTF">2011-01-11T07:26:59Z</dcterms:created>
  <dcterms:modified xsi:type="dcterms:W3CDTF">2014-06-19T00:21:59Z</dcterms:modified>
</cp:coreProperties>
</file>