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258" r:id="rId2"/>
    <p:sldId id="362" r:id="rId3"/>
    <p:sldId id="363" r:id="rId4"/>
    <p:sldId id="259" r:id="rId5"/>
    <p:sldId id="260" r:id="rId6"/>
    <p:sldId id="261" r:id="rId7"/>
    <p:sldId id="264" r:id="rId8"/>
    <p:sldId id="262" r:id="rId9"/>
    <p:sldId id="267" r:id="rId10"/>
    <p:sldId id="291" r:id="rId11"/>
    <p:sldId id="266" r:id="rId12"/>
    <p:sldId id="307" r:id="rId13"/>
    <p:sldId id="309" r:id="rId14"/>
    <p:sldId id="270" r:id="rId15"/>
    <p:sldId id="271" r:id="rId16"/>
    <p:sldId id="331" r:id="rId17"/>
    <p:sldId id="333" r:id="rId18"/>
    <p:sldId id="361" r:id="rId19"/>
    <p:sldId id="334" r:id="rId20"/>
    <p:sldId id="336" r:id="rId21"/>
    <p:sldId id="337" r:id="rId22"/>
    <p:sldId id="339" r:id="rId23"/>
    <p:sldId id="338" r:id="rId24"/>
    <p:sldId id="340" r:id="rId25"/>
    <p:sldId id="313" r:id="rId26"/>
    <p:sldId id="324" r:id="rId27"/>
    <p:sldId id="321" r:id="rId28"/>
    <p:sldId id="330" r:id="rId29"/>
    <p:sldId id="281" r:id="rId30"/>
    <p:sldId id="283" r:id="rId31"/>
    <p:sldId id="341" r:id="rId32"/>
    <p:sldId id="364" r:id="rId33"/>
    <p:sldId id="342" r:id="rId34"/>
    <p:sldId id="343" r:id="rId35"/>
    <p:sldId id="344" r:id="rId36"/>
    <p:sldId id="345" r:id="rId37"/>
    <p:sldId id="346" r:id="rId38"/>
    <p:sldId id="347" r:id="rId39"/>
    <p:sldId id="348" r:id="rId40"/>
    <p:sldId id="349" r:id="rId41"/>
    <p:sldId id="350" r:id="rId42"/>
    <p:sldId id="355" r:id="rId43"/>
    <p:sldId id="273" r:id="rId44"/>
    <p:sldId id="351" r:id="rId45"/>
    <p:sldId id="352" r:id="rId46"/>
    <p:sldId id="353" r:id="rId47"/>
    <p:sldId id="356" r:id="rId48"/>
    <p:sldId id="354" r:id="rId49"/>
    <p:sldId id="357" r:id="rId50"/>
    <p:sldId id="317" r:id="rId51"/>
    <p:sldId id="358" r:id="rId52"/>
    <p:sldId id="359" r:id="rId53"/>
    <p:sldId id="360" r:id="rId54"/>
    <p:sldId id="318" r:id="rId55"/>
    <p:sldId id="319" r:id="rId56"/>
    <p:sldId id="320" r:id="rId57"/>
    <p:sldId id="279" r:id="rId58"/>
    <p:sldId id="280" r:id="rId59"/>
    <p:sldId id="323" r:id="rId60"/>
    <p:sldId id="327" r:id="rId6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0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0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0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0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F8C8CD"/>
    <a:srgbClr val="996633"/>
    <a:srgbClr val="FFFFFF"/>
    <a:srgbClr val="FF8B8B"/>
    <a:srgbClr val="C3DAFD"/>
    <a:srgbClr val="B6D2FC"/>
    <a:srgbClr val="FFC5C5"/>
    <a:srgbClr val="FFDAD1"/>
    <a:srgbClr val="A3FF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97" autoAdjust="0"/>
    <p:restoredTop sz="99897" autoAdjust="0"/>
  </p:normalViewPr>
  <p:slideViewPr>
    <p:cSldViewPr>
      <p:cViewPr varScale="1">
        <p:scale>
          <a:sx n="146" d="100"/>
          <a:sy n="146" d="100"/>
        </p:scale>
        <p:origin x="1560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3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9.xml"/><Relationship Id="rId2" Type="http://schemas.openxmlformats.org/officeDocument/2006/relationships/slide" Target="slides/slide58.xml"/><Relationship Id="rId1" Type="http://schemas.openxmlformats.org/officeDocument/2006/relationships/slide" Target="slides/slide1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FE95E58-34E7-4716-8DBF-30585C44D7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267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01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01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01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01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B53DBD0D-C6D8-4500-B677-C83B16B5BF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863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21128F-B40B-48E5-BEC6-E0AFDE92B5D3}" type="slidenum">
              <a:rPr lang="en-US"/>
              <a:pPr/>
              <a:t>1</a:t>
            </a:fld>
            <a:endParaRPr lang="en-US"/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A99E60-649B-42CE-9B2E-3B109C536972}" type="slidenum">
              <a:rPr lang="en-US"/>
              <a:pPr/>
              <a:t>11</a:t>
            </a:fld>
            <a:endParaRPr lang="en-US"/>
          </a:p>
        </p:txBody>
      </p:sp>
      <p:sp>
        <p:nvSpPr>
          <p:cNvPr id="41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71B0DD-0C69-4DF4-A744-FF3DD9BA9E23}" type="slidenum">
              <a:rPr lang="en-US"/>
              <a:pPr/>
              <a:t>12</a:t>
            </a:fld>
            <a:endParaRPr lang="en-US"/>
          </a:p>
        </p:txBody>
      </p:sp>
      <p:sp>
        <p:nvSpPr>
          <p:cNvPr id="41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7C0D23-1AA2-484A-84D6-78B014FC35BB}" type="slidenum">
              <a:rPr lang="en-US"/>
              <a:pPr/>
              <a:t>13</a:t>
            </a:fld>
            <a:endParaRPr lang="en-US"/>
          </a:p>
        </p:txBody>
      </p:sp>
      <p:sp>
        <p:nvSpPr>
          <p:cNvPr id="413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F9CF10-4061-46D8-BE0E-0E403A088880}" type="slidenum">
              <a:rPr lang="en-US"/>
              <a:pPr/>
              <a:t>14</a:t>
            </a:fld>
            <a:endParaRPr lang="en-US"/>
          </a:p>
        </p:txBody>
      </p:sp>
      <p:sp>
        <p:nvSpPr>
          <p:cNvPr id="41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432B85-27FE-4F70-9B4D-90DF97D26079}" type="slidenum">
              <a:rPr lang="en-US"/>
              <a:pPr/>
              <a:t>15</a:t>
            </a:fld>
            <a:endParaRPr lang="en-US"/>
          </a:p>
        </p:txBody>
      </p:sp>
      <p:sp>
        <p:nvSpPr>
          <p:cNvPr id="415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5AECE5-4CA4-4220-8AB4-0F9DACF7D101}" type="slidenum">
              <a:rPr lang="en-US"/>
              <a:pPr/>
              <a:t>16</a:t>
            </a:fld>
            <a:endParaRPr lang="en-US"/>
          </a:p>
        </p:txBody>
      </p:sp>
      <p:sp>
        <p:nvSpPr>
          <p:cNvPr id="44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9E226B-055F-4036-94A4-062407ACDAC5}" type="slidenum">
              <a:rPr lang="en-US"/>
              <a:pPr/>
              <a:t>17</a:t>
            </a:fld>
            <a:endParaRPr lang="en-US"/>
          </a:p>
        </p:txBody>
      </p:sp>
      <p:sp>
        <p:nvSpPr>
          <p:cNvPr id="42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473CC9-71A3-4ADC-95B0-9F24ED64642A}" type="slidenum">
              <a:rPr lang="en-US"/>
              <a:pPr/>
              <a:t>19</a:t>
            </a:fld>
            <a:endParaRPr lang="en-US"/>
          </a:p>
        </p:txBody>
      </p:sp>
      <p:sp>
        <p:nvSpPr>
          <p:cNvPr id="42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059AAD-502D-409D-8613-26F4770B0921}" type="slidenum">
              <a:rPr lang="en-US"/>
              <a:pPr/>
              <a:t>20</a:t>
            </a:fld>
            <a:endParaRPr 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52C34D-5E04-4ACE-9224-8BA01CD8C047}" type="slidenum">
              <a:rPr lang="en-US"/>
              <a:pPr/>
              <a:t>21</a:t>
            </a:fld>
            <a:endParaRPr lang="en-US"/>
          </a:p>
        </p:txBody>
      </p:sp>
      <p:sp>
        <p:nvSpPr>
          <p:cNvPr id="45670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45670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8932EE-C760-4D12-AECE-8D6AA280D605}" type="slidenum">
              <a:rPr lang="en-US"/>
              <a:pPr/>
              <a:t>3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189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5AECE5-4CA4-4220-8AB4-0F9DACF7D101}" type="slidenum">
              <a:rPr lang="en-US"/>
              <a:pPr/>
              <a:t>22</a:t>
            </a:fld>
            <a:endParaRPr lang="en-US"/>
          </a:p>
        </p:txBody>
      </p:sp>
      <p:sp>
        <p:nvSpPr>
          <p:cNvPr id="44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9E226B-055F-4036-94A4-062407ACDAC5}" type="slidenum">
              <a:rPr lang="en-US"/>
              <a:pPr/>
              <a:t>23</a:t>
            </a:fld>
            <a:endParaRPr lang="en-US"/>
          </a:p>
        </p:txBody>
      </p:sp>
      <p:sp>
        <p:nvSpPr>
          <p:cNvPr id="42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5AECE5-4CA4-4220-8AB4-0F9DACF7D101}" type="slidenum">
              <a:rPr lang="en-US"/>
              <a:pPr/>
              <a:t>24</a:t>
            </a:fld>
            <a:endParaRPr lang="en-US"/>
          </a:p>
        </p:txBody>
      </p:sp>
      <p:sp>
        <p:nvSpPr>
          <p:cNvPr id="44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E9FE80-E6F4-457F-A9B7-A5F924A962CD}" type="slidenum">
              <a:rPr lang="en-US"/>
              <a:pPr/>
              <a:t>25</a:t>
            </a:fld>
            <a:endParaRPr lang="en-US"/>
          </a:p>
        </p:txBody>
      </p:sp>
      <p:sp>
        <p:nvSpPr>
          <p:cNvPr id="417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029A34-1AE0-4B65-97A7-574EB484EB74}" type="slidenum">
              <a:rPr lang="en-US"/>
              <a:pPr/>
              <a:t>26</a:t>
            </a:fld>
            <a:endParaRPr lang="en-US"/>
          </a:p>
        </p:txBody>
      </p:sp>
      <p:sp>
        <p:nvSpPr>
          <p:cNvPr id="44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775F4A-C738-41C1-8D04-0D04B663917A}" type="slidenum">
              <a:rPr lang="en-US"/>
              <a:pPr/>
              <a:t>27</a:t>
            </a:fld>
            <a:endParaRPr lang="en-US"/>
          </a:p>
        </p:txBody>
      </p:sp>
      <p:sp>
        <p:nvSpPr>
          <p:cNvPr id="41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BDF71D-87C1-4228-B337-58DDDD832D8A}" type="slidenum">
              <a:rPr lang="en-US"/>
              <a:pPr/>
              <a:t>29</a:t>
            </a:fld>
            <a:endParaRPr lang="en-US"/>
          </a:p>
        </p:txBody>
      </p:sp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59C59C-D5D5-4050-BA60-254CE55C7778}" type="slidenum">
              <a:rPr lang="en-US"/>
              <a:pPr/>
              <a:t>30</a:t>
            </a:fld>
            <a:endParaRPr lang="en-US"/>
          </a:p>
        </p:txBody>
      </p:sp>
      <p:sp>
        <p:nvSpPr>
          <p:cNvPr id="421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59C59C-D5D5-4050-BA60-254CE55C7778}" type="slidenum">
              <a:rPr lang="en-US"/>
              <a:pPr/>
              <a:t>31</a:t>
            </a:fld>
            <a:endParaRPr lang="en-US"/>
          </a:p>
        </p:txBody>
      </p:sp>
      <p:sp>
        <p:nvSpPr>
          <p:cNvPr id="421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7E2CF-CB17-4F8D-A177-D826E562E304}" type="slidenum">
              <a:rPr lang="en-US"/>
              <a:pPr/>
              <a:t>33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751D7D-890D-41CA-A8D0-E2679EDB8010}" type="slidenum">
              <a:rPr lang="en-US"/>
              <a:pPr/>
              <a:t>4</a:t>
            </a:fld>
            <a:endParaRPr lang="en-US"/>
          </a:p>
        </p:txBody>
      </p:sp>
      <p:sp>
        <p:nvSpPr>
          <p:cNvPr id="403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7E2CF-CB17-4F8D-A177-D826E562E304}" type="slidenum">
              <a:rPr lang="en-US"/>
              <a:pPr/>
              <a:t>34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7E2CF-CB17-4F8D-A177-D826E562E304}" type="slidenum">
              <a:rPr lang="en-US"/>
              <a:pPr/>
              <a:t>35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7E2CF-CB17-4F8D-A177-D826E562E304}" type="slidenum">
              <a:rPr lang="en-US"/>
              <a:pPr/>
              <a:t>36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7E2CF-CB17-4F8D-A177-D826E562E304}" type="slidenum">
              <a:rPr lang="en-US"/>
              <a:pPr/>
              <a:t>37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7E2CF-CB17-4F8D-A177-D826E562E304}" type="slidenum">
              <a:rPr lang="en-US"/>
              <a:pPr/>
              <a:t>38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7E2CF-CB17-4F8D-A177-D826E562E304}" type="slidenum">
              <a:rPr lang="en-US"/>
              <a:pPr/>
              <a:t>39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7E2CF-CB17-4F8D-A177-D826E562E304}" type="slidenum">
              <a:rPr lang="en-US"/>
              <a:pPr/>
              <a:t>40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7E2CF-CB17-4F8D-A177-D826E562E304}" type="slidenum">
              <a:rPr lang="en-US"/>
              <a:pPr/>
              <a:t>41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7E2CF-CB17-4F8D-A177-D826E562E304}" type="slidenum">
              <a:rPr lang="en-US"/>
              <a:pPr/>
              <a:t>43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7E2CF-CB17-4F8D-A177-D826E562E304}" type="slidenum">
              <a:rPr lang="en-US"/>
              <a:pPr/>
              <a:t>44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1A9733-575C-4F7E-A73D-86653231B730}" type="slidenum">
              <a:rPr lang="en-US"/>
              <a:pPr/>
              <a:t>5</a:t>
            </a:fld>
            <a:endParaRPr lang="en-US"/>
          </a:p>
        </p:txBody>
      </p:sp>
      <p:sp>
        <p:nvSpPr>
          <p:cNvPr id="40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7E2CF-CB17-4F8D-A177-D826E562E304}" type="slidenum">
              <a:rPr lang="en-US"/>
              <a:pPr/>
              <a:t>45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7E2CF-CB17-4F8D-A177-D826E562E304}" type="slidenum">
              <a:rPr lang="en-US"/>
              <a:pPr/>
              <a:t>46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7E2CF-CB17-4F8D-A177-D826E562E304}" type="slidenum">
              <a:rPr lang="en-US"/>
              <a:pPr/>
              <a:t>47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7E2CF-CB17-4F8D-A177-D826E562E304}" type="slidenum">
              <a:rPr lang="en-US"/>
              <a:pPr/>
              <a:t>48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A64E61-225E-422C-B798-BFEB75F0FB10}" type="slidenum">
              <a:rPr lang="en-US"/>
              <a:pPr/>
              <a:t>49</a:t>
            </a:fld>
            <a:endParaRPr lang="en-US"/>
          </a:p>
        </p:txBody>
      </p:sp>
      <p:sp>
        <p:nvSpPr>
          <p:cNvPr id="423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012451-CB89-4EB8-9EEB-570275AEDBF2}" type="slidenum">
              <a:rPr lang="en-US"/>
              <a:pPr/>
              <a:t>50</a:t>
            </a:fld>
            <a:endParaRPr lang="en-US"/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012451-CB89-4EB8-9EEB-570275AEDBF2}" type="slidenum">
              <a:rPr lang="en-US"/>
              <a:pPr/>
              <a:t>51</a:t>
            </a:fld>
            <a:endParaRPr lang="en-US"/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012451-CB89-4EB8-9EEB-570275AEDBF2}" type="slidenum">
              <a:rPr lang="en-US"/>
              <a:pPr/>
              <a:t>52</a:t>
            </a:fld>
            <a:endParaRPr lang="en-US"/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012451-CB89-4EB8-9EEB-570275AEDBF2}" type="slidenum">
              <a:rPr lang="en-US"/>
              <a:pPr/>
              <a:t>53</a:t>
            </a:fld>
            <a:endParaRPr lang="en-US"/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7739D9-F5F2-4A44-9364-ABBFD7DBDB28}" type="slidenum">
              <a:rPr lang="en-US"/>
              <a:pPr/>
              <a:t>54</a:t>
            </a:fld>
            <a:endParaRPr lang="en-US"/>
          </a:p>
        </p:txBody>
      </p:sp>
      <p:sp>
        <p:nvSpPr>
          <p:cNvPr id="425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3E8D19-4856-42C1-92D4-990633DAD62A}" type="slidenum">
              <a:rPr lang="en-US"/>
              <a:pPr/>
              <a:t>6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1283EB-B2AA-4A76-BE83-B65A15D48ED3}" type="slidenum">
              <a:rPr lang="en-US"/>
              <a:pPr/>
              <a:t>55</a:t>
            </a:fld>
            <a:endParaRPr lang="en-US"/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18BB28-A4B1-4986-9FFA-591290F212F7}" type="slidenum">
              <a:rPr lang="en-US"/>
              <a:pPr/>
              <a:t>56</a:t>
            </a:fld>
            <a:endParaRPr lang="en-US"/>
          </a:p>
        </p:txBody>
      </p:sp>
      <p:sp>
        <p:nvSpPr>
          <p:cNvPr id="428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401A20-72C9-48B4-A98E-66077BE6E969}" type="slidenum">
              <a:rPr lang="en-US"/>
              <a:pPr/>
              <a:t>57</a:t>
            </a:fld>
            <a:endParaRPr lang="en-US"/>
          </a:p>
        </p:txBody>
      </p:sp>
      <p:sp>
        <p:nvSpPr>
          <p:cNvPr id="432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FC8B6B-D2A4-44CA-9BAC-33B2B4AC0FA0}" type="slidenum">
              <a:rPr lang="en-US"/>
              <a:pPr/>
              <a:t>58</a:t>
            </a:fld>
            <a:endParaRPr lang="en-US"/>
          </a:p>
        </p:txBody>
      </p:sp>
      <p:sp>
        <p:nvSpPr>
          <p:cNvPr id="43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70578F-B208-487E-B244-AF9BC1B7941E}" type="slidenum">
              <a:rPr lang="en-US"/>
              <a:pPr/>
              <a:t>59</a:t>
            </a:fld>
            <a:endParaRPr lang="en-US"/>
          </a:p>
        </p:txBody>
      </p:sp>
      <p:sp>
        <p:nvSpPr>
          <p:cNvPr id="43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5AECE5-4CA4-4220-8AB4-0F9DACF7D101}" type="slidenum">
              <a:rPr lang="en-US"/>
              <a:pPr/>
              <a:t>60</a:t>
            </a:fld>
            <a:endParaRPr lang="en-US"/>
          </a:p>
        </p:txBody>
      </p:sp>
      <p:sp>
        <p:nvSpPr>
          <p:cNvPr id="44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8DA5C0-6024-4D78-B351-59BF957BD9B5}" type="slidenum">
              <a:rPr lang="en-US"/>
              <a:pPr/>
              <a:t>7</a:t>
            </a:fld>
            <a:endParaRPr lang="en-US"/>
          </a:p>
        </p:txBody>
      </p:sp>
      <p:sp>
        <p:nvSpPr>
          <p:cNvPr id="40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79D5CF-DD4A-43FD-94A5-8E551B65776C}" type="slidenum">
              <a:rPr lang="en-US"/>
              <a:pPr/>
              <a:t>8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5C6CE0-A8F2-4292-9727-7699C943F896}" type="slidenum">
              <a:rPr lang="en-US"/>
              <a:pPr/>
              <a:t>9</a:t>
            </a:fld>
            <a:endParaRPr lang="en-US"/>
          </a:p>
        </p:txBody>
      </p:sp>
      <p:sp>
        <p:nvSpPr>
          <p:cNvPr id="409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80B664-D04C-4C19-AC92-6C4ADF6887F9}" type="slidenum">
              <a:rPr lang="en-US"/>
              <a:pPr/>
              <a:t>10</a:t>
            </a:fld>
            <a:endParaRPr lang="en-US"/>
          </a:p>
        </p:txBody>
      </p:sp>
      <p:sp>
        <p:nvSpPr>
          <p:cNvPr id="410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CAFD86-D9EA-497F-B66D-B060AECC78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07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A39ADB-641D-40EB-B456-E365CD6AC4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28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-76200"/>
            <a:ext cx="19431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-76200"/>
            <a:ext cx="56769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463E67-C81B-49A9-97FB-1C13580626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78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F2A3E27-F665-4496-9E0F-5CB4951E80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93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4E5EC2-0E33-4345-9F03-4696E39F8B9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79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214405-275A-46CD-AB4E-1C6A86FB37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425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173D33-7E9D-4421-997D-AC43D4BBAF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28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2CF09B-7BE8-41A5-AFA4-55F0B23B89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88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7B891D-03FC-47A3-84EF-4D0AC447BE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39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19602E-CC80-409C-811D-EA1D77FD05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49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2BFF98-2082-452D-8A19-242E48471A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37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AAFA36-1BB9-4F3E-A0EA-F728822F08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53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581150" y="-571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EFA0D56F-BF10-41DE-B5EB-EA1DC7F1D2C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A2B72-8D07-4E6C-AAB8-2F49DE2575C6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76200"/>
            <a:ext cx="8686800" cy="1143000"/>
          </a:xfrm>
        </p:spPr>
        <p:txBody>
          <a:bodyPr/>
          <a:lstStyle/>
          <a:p>
            <a:r>
              <a:rPr lang="en-US" dirty="0"/>
              <a:t>Lecture #6</a:t>
            </a:r>
            <a:endParaRPr lang="en-US" baseline="30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58200" cy="3048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accent2"/>
                </a:solidFill>
              </a:rPr>
              <a:t>Inheritance </a:t>
            </a:r>
          </a:p>
          <a:p>
            <a:pPr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4194" name="Rectangle 98"/>
          <p:cNvSpPr>
            <a:spLocks noChangeArrowheads="1"/>
          </p:cNvSpPr>
          <p:nvPr/>
        </p:nvSpPr>
        <p:spPr bwMode="auto">
          <a:xfrm>
            <a:off x="528637" y="4403725"/>
            <a:ext cx="8005763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dirty="0"/>
              <a:t>From Wikipedia: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“Inheritance is a way to form new classes (instances of which are called objects) using classes that have already been defined.”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5" y="1819591"/>
            <a:ext cx="4619625" cy="191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71ACF-FE02-4D51-BC95-6A6D2CF6219B}" type="slidenum">
              <a:rPr lang="en-US"/>
              <a:pPr/>
              <a:t>10</a:t>
            </a:fld>
            <a:endParaRPr lang="en-US"/>
          </a:p>
        </p:txBody>
      </p:sp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</a:t>
            </a:r>
          </a:p>
        </p:txBody>
      </p:sp>
      <p:grpSp>
        <p:nvGrpSpPr>
          <p:cNvPr id="365571" name="Group 3"/>
          <p:cNvGrpSpPr>
            <a:grpSpLocks/>
          </p:cNvGrpSpPr>
          <p:nvPr/>
        </p:nvGrpSpPr>
        <p:grpSpPr bwMode="auto">
          <a:xfrm>
            <a:off x="304800" y="838200"/>
            <a:ext cx="4038600" cy="4124326"/>
            <a:chOff x="336" y="528"/>
            <a:chExt cx="2544" cy="2598"/>
          </a:xfrm>
        </p:grpSpPr>
        <p:sp>
          <p:nvSpPr>
            <p:cNvPr id="365572" name="Rectangle 4"/>
            <p:cNvSpPr>
              <a:spLocks noChangeArrowheads="1"/>
            </p:cNvSpPr>
            <p:nvPr/>
          </p:nvSpPr>
          <p:spPr bwMode="auto">
            <a:xfrm>
              <a:off x="344" y="559"/>
              <a:ext cx="2176" cy="2554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573" name="Rectangle 5"/>
            <p:cNvSpPr>
              <a:spLocks noChangeArrowheads="1"/>
            </p:cNvSpPr>
            <p:nvPr/>
          </p:nvSpPr>
          <p:spPr bwMode="auto">
            <a:xfrm>
              <a:off x="336" y="528"/>
              <a:ext cx="2544" cy="2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class Robot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{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public: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void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setX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(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newX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)</a:t>
              </a:r>
            </a:p>
            <a:p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  {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m_x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=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newX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; }</a:t>
              </a:r>
            </a:p>
            <a:p>
              <a:endParaRPr lang="en-US" sz="800" b="1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getX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()</a:t>
              </a:r>
            </a:p>
            <a:p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  { return(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m_x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); }</a:t>
              </a:r>
            </a:p>
            <a:p>
              <a:br>
                <a:rPr lang="en-US" sz="800" b="1" dirty="0">
                  <a:solidFill>
                    <a:schemeClr val="tx1"/>
                  </a:solidFill>
                  <a:latin typeface="Courier New" pitchFamily="49" charset="0"/>
                </a:rPr>
              </a:b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void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setY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(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newY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)</a:t>
              </a:r>
            </a:p>
            <a:p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  {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m_y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=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newY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; }</a:t>
              </a:r>
            </a:p>
            <a:p>
              <a:endParaRPr lang="en-US" sz="800" b="1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getY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()</a:t>
              </a:r>
            </a:p>
            <a:p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  { return(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newY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); }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private: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m_x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,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m_y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;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};</a:t>
              </a:r>
            </a:p>
          </p:txBody>
        </p:sp>
      </p:grpSp>
      <p:grpSp>
        <p:nvGrpSpPr>
          <p:cNvPr id="365574" name="Group 6"/>
          <p:cNvGrpSpPr>
            <a:grpSpLocks/>
          </p:cNvGrpSpPr>
          <p:nvPr/>
        </p:nvGrpSpPr>
        <p:grpSpPr bwMode="auto">
          <a:xfrm>
            <a:off x="3841750" y="871538"/>
            <a:ext cx="5913438" cy="4170363"/>
            <a:chOff x="820" y="1567"/>
            <a:chExt cx="3456" cy="2627"/>
          </a:xfrm>
        </p:grpSpPr>
        <p:sp>
          <p:nvSpPr>
            <p:cNvPr id="365575" name="Rectangle 7"/>
            <p:cNvSpPr>
              <a:spLocks noChangeArrowheads="1"/>
            </p:cNvSpPr>
            <p:nvPr/>
          </p:nvSpPr>
          <p:spPr bwMode="auto">
            <a:xfrm>
              <a:off x="831" y="1603"/>
              <a:ext cx="2956" cy="2443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576" name="Rectangle 8"/>
            <p:cNvSpPr>
              <a:spLocks noChangeArrowheads="1"/>
            </p:cNvSpPr>
            <p:nvPr/>
          </p:nvSpPr>
          <p:spPr bwMode="auto">
            <a:xfrm>
              <a:off x="820" y="1567"/>
              <a:ext cx="3456" cy="26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class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ShieldedRobot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i="1" u="sng" dirty="0">
                  <a:solidFill>
                    <a:srgbClr val="6600CC"/>
                  </a:solidFill>
                  <a:latin typeface="Courier New" pitchFamily="49" charset="0"/>
                </a:rPr>
                <a:t>is a kind of</a:t>
              </a:r>
              <a:r>
                <a:rPr lang="en-US" sz="1700" b="1" i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Robot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{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public: </a:t>
              </a:r>
            </a:p>
            <a:p>
              <a:r>
                <a:rPr lang="en-US" sz="1700" b="1" dirty="0">
                  <a:solidFill>
                    <a:srgbClr val="FF0000"/>
                  </a:solidFill>
                  <a:latin typeface="Courier New" pitchFamily="49" charset="0"/>
                </a:rPr>
                <a:t>  // </a:t>
              </a:r>
              <a:r>
                <a:rPr lang="en-US" sz="1700" b="1" dirty="0" err="1">
                  <a:solidFill>
                    <a:srgbClr val="FF0000"/>
                  </a:solidFill>
                  <a:latin typeface="Courier New" pitchFamily="49" charset="0"/>
                </a:rPr>
                <a:t>ShieldedRobot</a:t>
              </a:r>
              <a:r>
                <a:rPr lang="en-US" sz="1700" b="1" dirty="0">
                  <a:solidFill>
                    <a:srgbClr val="FF0000"/>
                  </a:solidFill>
                  <a:latin typeface="Courier New" pitchFamily="49" charset="0"/>
                </a:rPr>
                <a:t> can do everything </a:t>
              </a:r>
            </a:p>
            <a:p>
              <a:r>
                <a:rPr lang="en-US" sz="1700" b="1" dirty="0">
                  <a:solidFill>
                    <a:srgbClr val="FF0000"/>
                  </a:solidFill>
                  <a:latin typeface="Courier New" pitchFamily="49" charset="0"/>
                </a:rPr>
                <a:t>  // a Robot does, 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plus:</a:t>
              </a:r>
            </a:p>
            <a:p>
              <a:endParaRPr lang="en-US" sz="800" b="1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r>
                <a:rPr lang="en-US" sz="1800" dirty="0">
                  <a:solidFill>
                    <a:srgbClr val="006666"/>
                  </a:solidFill>
                  <a:latin typeface="Courier New" pitchFamily="49" charset="0"/>
                </a:rPr>
                <a:t>  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void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setShield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(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s)</a:t>
              </a:r>
            </a:p>
            <a:p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  {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m_shield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= s; }</a:t>
              </a:r>
            </a:p>
            <a:p>
              <a:endParaRPr lang="en-US" sz="1700" b="1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getShield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()</a:t>
              </a:r>
            </a:p>
            <a:p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  { return(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m_shield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); }</a:t>
              </a:r>
            </a:p>
            <a:p>
              <a:endParaRPr lang="en-US" sz="1200" b="1" dirty="0">
                <a:solidFill>
                  <a:srgbClr val="006666"/>
                </a:solidFill>
                <a:latin typeface="Courier New" pitchFamily="49" charset="0"/>
              </a:endParaRP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private: </a:t>
              </a:r>
            </a:p>
            <a:p>
              <a:r>
                <a:rPr lang="en-US" sz="1700" b="1" dirty="0">
                  <a:solidFill>
                    <a:srgbClr val="FF0000"/>
                  </a:solidFill>
                  <a:latin typeface="Courier New" pitchFamily="49" charset="0"/>
                </a:rPr>
                <a:t>  // a </a:t>
              </a:r>
              <a:r>
                <a:rPr lang="en-US" sz="1700" b="1" dirty="0" err="1">
                  <a:solidFill>
                    <a:srgbClr val="FF0000"/>
                  </a:solidFill>
                  <a:latin typeface="Courier New" pitchFamily="49" charset="0"/>
                </a:rPr>
                <a:t>ShieldedRobot</a:t>
              </a:r>
              <a:r>
                <a:rPr lang="en-US" sz="1700" b="1" dirty="0">
                  <a:solidFill>
                    <a:srgbClr val="FF0000"/>
                  </a:solidFill>
                  <a:latin typeface="Courier New" pitchFamily="49" charset="0"/>
                </a:rPr>
                <a:t> has </a:t>
              </a:r>
              <a:r>
                <a:rPr lang="en-US" sz="1700" b="1" dirty="0" err="1">
                  <a:solidFill>
                    <a:srgbClr val="FF0000"/>
                  </a:solidFill>
                  <a:latin typeface="Courier New" pitchFamily="49" charset="0"/>
                </a:rPr>
                <a:t>x,y</a:t>
              </a:r>
              <a:r>
                <a:rPr lang="en-US" sz="1700" b="1" dirty="0">
                  <a:solidFill>
                    <a:srgbClr val="FF0000"/>
                  </a:solidFill>
                  <a:latin typeface="Courier New" pitchFamily="49" charset="0"/>
                </a:rPr>
                <a:t> PLUS a</a:t>
              </a:r>
            </a:p>
            <a:p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</a:rPr>
                <a:t> 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accent2"/>
                  </a:solidFill>
                  <a:latin typeface="Courier New" pitchFamily="49" charset="0"/>
                </a:rPr>
                <a:t>m_shield</a:t>
              </a:r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;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};</a:t>
              </a:r>
            </a:p>
          </p:txBody>
        </p:sp>
      </p:grpSp>
      <p:sp>
        <p:nvSpPr>
          <p:cNvPr id="365580" name="Text Box 12"/>
          <p:cNvSpPr txBox="1">
            <a:spLocks noChangeArrowheads="1"/>
          </p:cNvSpPr>
          <p:nvPr/>
        </p:nvSpPr>
        <p:spPr bwMode="auto">
          <a:xfrm>
            <a:off x="2895600" y="4794250"/>
            <a:ext cx="2803973" cy="1754326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main(void)</a:t>
            </a:r>
          </a:p>
          <a:p>
            <a:r>
              <a:rPr lang="en-US" sz="1800" b="1" dirty="0">
                <a:latin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ShieldedRobot</a:t>
            </a:r>
            <a:r>
              <a:rPr lang="en-US" sz="1800" b="1" dirty="0">
                <a:latin typeface="Courier New" pitchFamily="49" charset="0"/>
              </a:rPr>
              <a:t> r;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r.setX</a:t>
            </a:r>
            <a:r>
              <a:rPr lang="en-US" sz="1800" b="1" dirty="0">
                <a:latin typeface="Courier New" pitchFamily="49" charset="0"/>
              </a:rPr>
              <a:t>(5);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r.setShield</a:t>
            </a:r>
            <a:r>
              <a:rPr lang="en-US" sz="1800" b="1" dirty="0">
                <a:latin typeface="Courier New" pitchFamily="49" charset="0"/>
              </a:rPr>
              <a:t>(10);</a:t>
            </a:r>
          </a:p>
          <a:p>
            <a:r>
              <a:rPr lang="en-US" sz="1800" b="1" dirty="0">
                <a:latin typeface="Courier New" pitchFamily="49" charset="0"/>
              </a:rPr>
              <a:t>   ...</a:t>
            </a:r>
          </a:p>
        </p:txBody>
      </p:sp>
      <p:sp>
        <p:nvSpPr>
          <p:cNvPr id="365581" name="Line 13"/>
          <p:cNvSpPr>
            <a:spLocks noChangeShapeType="1"/>
          </p:cNvSpPr>
          <p:nvPr/>
        </p:nvSpPr>
        <p:spPr bwMode="auto">
          <a:xfrm>
            <a:off x="3065463" y="5529263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365582" name="Group 14"/>
          <p:cNvGrpSpPr>
            <a:grpSpLocks/>
          </p:cNvGrpSpPr>
          <p:nvPr/>
        </p:nvGrpSpPr>
        <p:grpSpPr bwMode="auto">
          <a:xfrm>
            <a:off x="5334000" y="4872038"/>
            <a:ext cx="3594100" cy="1757362"/>
            <a:chOff x="4256" y="3069"/>
            <a:chExt cx="1360" cy="1107"/>
          </a:xfrm>
        </p:grpSpPr>
        <p:sp>
          <p:nvSpPr>
            <p:cNvPr id="365583" name="Rectangle 15"/>
            <p:cNvSpPr>
              <a:spLocks noChangeArrowheads="1"/>
            </p:cNvSpPr>
            <p:nvPr/>
          </p:nvSpPr>
          <p:spPr bwMode="auto">
            <a:xfrm>
              <a:off x="4656" y="3120"/>
              <a:ext cx="960" cy="1056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584" name="Text Box 16"/>
            <p:cNvSpPr txBox="1">
              <a:spLocks noChangeArrowheads="1"/>
            </p:cNvSpPr>
            <p:nvPr/>
          </p:nvSpPr>
          <p:spPr bwMode="auto">
            <a:xfrm>
              <a:off x="4256" y="3069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      r</a:t>
              </a:r>
            </a:p>
          </p:txBody>
        </p:sp>
        <p:sp>
          <p:nvSpPr>
            <p:cNvPr id="365585" name="Rectangle 17"/>
            <p:cNvSpPr>
              <a:spLocks noChangeArrowheads="1"/>
            </p:cNvSpPr>
            <p:nvPr/>
          </p:nvSpPr>
          <p:spPr bwMode="auto">
            <a:xfrm>
              <a:off x="4704" y="3600"/>
              <a:ext cx="856" cy="52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586" name="Text Box 18"/>
            <p:cNvSpPr txBox="1">
              <a:spLocks noChangeArrowheads="1"/>
            </p:cNvSpPr>
            <p:nvPr/>
          </p:nvSpPr>
          <p:spPr bwMode="auto">
            <a:xfrm>
              <a:off x="4678" y="3586"/>
              <a:ext cx="5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Robot data:</a:t>
              </a:r>
            </a:p>
          </p:txBody>
        </p:sp>
        <p:sp>
          <p:nvSpPr>
            <p:cNvPr id="365587" name="Text Box 19"/>
            <p:cNvSpPr txBox="1">
              <a:spLocks noChangeArrowheads="1"/>
            </p:cNvSpPr>
            <p:nvPr/>
          </p:nvSpPr>
          <p:spPr bwMode="auto">
            <a:xfrm>
              <a:off x="4704" y="3744"/>
              <a:ext cx="26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990000"/>
                  </a:solidFill>
                </a:rPr>
                <a:t>m_x:</a:t>
              </a:r>
            </a:p>
            <a:p>
              <a:r>
                <a:rPr lang="en-US" sz="1800">
                  <a:solidFill>
                    <a:srgbClr val="990000"/>
                  </a:solidFill>
                </a:rPr>
                <a:t>m_y:</a:t>
              </a:r>
            </a:p>
          </p:txBody>
        </p:sp>
        <p:sp>
          <p:nvSpPr>
            <p:cNvPr id="365588" name="Rectangle 20"/>
            <p:cNvSpPr>
              <a:spLocks noChangeArrowheads="1"/>
            </p:cNvSpPr>
            <p:nvPr/>
          </p:nvSpPr>
          <p:spPr bwMode="auto">
            <a:xfrm>
              <a:off x="4706" y="3182"/>
              <a:ext cx="856" cy="37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589" name="Text Box 21"/>
            <p:cNvSpPr txBox="1">
              <a:spLocks noChangeArrowheads="1"/>
            </p:cNvSpPr>
            <p:nvPr/>
          </p:nvSpPr>
          <p:spPr bwMode="auto">
            <a:xfrm>
              <a:off x="4680" y="3168"/>
              <a:ext cx="8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ShieldedRobot data:</a:t>
              </a:r>
            </a:p>
          </p:txBody>
        </p:sp>
        <p:sp>
          <p:nvSpPr>
            <p:cNvPr id="365590" name="Text Box 22"/>
            <p:cNvSpPr txBox="1">
              <a:spLocks noChangeArrowheads="1"/>
            </p:cNvSpPr>
            <p:nvPr/>
          </p:nvSpPr>
          <p:spPr bwMode="auto">
            <a:xfrm>
              <a:off x="4680" y="3326"/>
              <a:ext cx="75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990000"/>
                  </a:solidFill>
                </a:rPr>
                <a:t>m_shield:</a:t>
              </a:r>
            </a:p>
          </p:txBody>
        </p:sp>
      </p:grpSp>
      <p:sp>
        <p:nvSpPr>
          <p:cNvPr id="365591" name="Line 23"/>
          <p:cNvSpPr>
            <a:spLocks noChangeShapeType="1"/>
          </p:cNvSpPr>
          <p:nvPr/>
        </p:nvSpPr>
        <p:spPr bwMode="auto">
          <a:xfrm>
            <a:off x="3068638" y="581342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5593" name="Text Box 25"/>
          <p:cNvSpPr txBox="1">
            <a:spLocks noChangeArrowheads="1"/>
          </p:cNvSpPr>
          <p:nvPr/>
        </p:nvSpPr>
        <p:spPr bwMode="auto">
          <a:xfrm>
            <a:off x="76200" y="5151438"/>
            <a:ext cx="28892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C++ automatically determines which function to call… </a:t>
            </a:r>
          </a:p>
        </p:txBody>
      </p:sp>
      <p:sp>
        <p:nvSpPr>
          <p:cNvPr id="365594" name="Line 26"/>
          <p:cNvSpPr>
            <a:spLocks noChangeShapeType="1"/>
          </p:cNvSpPr>
          <p:nvPr/>
        </p:nvSpPr>
        <p:spPr bwMode="auto">
          <a:xfrm>
            <a:off x="384175" y="179705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5595" name="Text Box 27"/>
          <p:cNvSpPr txBox="1">
            <a:spLocks noChangeArrowheads="1"/>
          </p:cNvSpPr>
          <p:nvPr/>
        </p:nvSpPr>
        <p:spPr bwMode="auto">
          <a:xfrm>
            <a:off x="2563813" y="139065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5</a:t>
            </a:r>
          </a:p>
        </p:txBody>
      </p:sp>
      <p:sp>
        <p:nvSpPr>
          <p:cNvPr id="365596" name="Line 28"/>
          <p:cNvSpPr>
            <a:spLocks noChangeShapeType="1"/>
          </p:cNvSpPr>
          <p:nvPr/>
        </p:nvSpPr>
        <p:spPr bwMode="auto">
          <a:xfrm>
            <a:off x="581025" y="2046288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5597" name="Text Box 29"/>
          <p:cNvSpPr txBox="1">
            <a:spLocks noChangeArrowheads="1"/>
          </p:cNvSpPr>
          <p:nvPr/>
        </p:nvSpPr>
        <p:spPr bwMode="auto">
          <a:xfrm>
            <a:off x="7127875" y="594836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5</a:t>
            </a:r>
          </a:p>
        </p:txBody>
      </p:sp>
      <p:sp>
        <p:nvSpPr>
          <p:cNvPr id="365603" name="Line 35"/>
          <p:cNvSpPr>
            <a:spLocks noChangeShapeType="1"/>
          </p:cNvSpPr>
          <p:nvPr/>
        </p:nvSpPr>
        <p:spPr bwMode="auto">
          <a:xfrm>
            <a:off x="3079750" y="6059992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5604" name="Line 36"/>
          <p:cNvSpPr>
            <a:spLocks noChangeShapeType="1"/>
          </p:cNvSpPr>
          <p:nvPr/>
        </p:nvSpPr>
        <p:spPr bwMode="auto">
          <a:xfrm>
            <a:off x="3886200" y="247015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5605" name="Text Box 37"/>
          <p:cNvSpPr txBox="1">
            <a:spLocks noChangeArrowheads="1"/>
          </p:cNvSpPr>
          <p:nvPr/>
        </p:nvSpPr>
        <p:spPr bwMode="auto">
          <a:xfrm>
            <a:off x="6527240" y="2092867"/>
            <a:ext cx="454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10</a:t>
            </a:r>
          </a:p>
        </p:txBody>
      </p:sp>
      <p:sp>
        <p:nvSpPr>
          <p:cNvPr id="365606" name="Line 38"/>
          <p:cNvSpPr>
            <a:spLocks noChangeShapeType="1"/>
          </p:cNvSpPr>
          <p:nvPr/>
        </p:nvSpPr>
        <p:spPr bwMode="auto">
          <a:xfrm>
            <a:off x="4119563" y="27432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5607" name="Text Box 39"/>
          <p:cNvSpPr txBox="1">
            <a:spLocks noChangeArrowheads="1"/>
          </p:cNvSpPr>
          <p:nvPr/>
        </p:nvSpPr>
        <p:spPr bwMode="auto">
          <a:xfrm>
            <a:off x="7607300" y="5262563"/>
            <a:ext cx="454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65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81" grpId="0" animBg="1"/>
      <p:bldP spid="365581" grpId="1" animBg="1"/>
      <p:bldP spid="365591" grpId="0" animBg="1"/>
      <p:bldP spid="365591" grpId="1" animBg="1"/>
      <p:bldP spid="365593" grpId="0"/>
      <p:bldP spid="365594" grpId="0" animBg="1"/>
      <p:bldP spid="365594" grpId="1" animBg="1"/>
      <p:bldP spid="365595" grpId="0"/>
      <p:bldP spid="365595" grpId="1"/>
      <p:bldP spid="365596" grpId="0" animBg="1"/>
      <p:bldP spid="365596" grpId="1" animBg="1"/>
      <p:bldP spid="365597" grpId="0"/>
      <p:bldP spid="365603" grpId="0" animBg="1"/>
      <p:bldP spid="365603" grpId="1" animBg="1"/>
      <p:bldP spid="365604" grpId="0" animBg="1"/>
      <p:bldP spid="365604" grpId="1" animBg="1"/>
      <p:bldP spid="365605" grpId="0"/>
      <p:bldP spid="365605" grpId="1"/>
      <p:bldP spid="365606" grpId="0" animBg="1"/>
      <p:bldP spid="365606" grpId="1" animBg="1"/>
      <p:bldP spid="36560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1B2C-F1A0-460B-8793-4AF6B96E67A1}" type="slidenum">
              <a:rPr lang="en-US"/>
              <a:pPr/>
              <a:t>11</a:t>
            </a:fld>
            <a:endParaRPr lang="en-US"/>
          </a:p>
        </p:txBody>
      </p:sp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sz="3600" dirty="0"/>
              <a:t>“Is a” vs. “Has a”</a:t>
            </a:r>
          </a:p>
        </p:txBody>
      </p:sp>
      <p:sp>
        <p:nvSpPr>
          <p:cNvPr id="330755" name="Text Box 3"/>
          <p:cNvSpPr txBox="1">
            <a:spLocks noChangeArrowheads="1"/>
          </p:cNvSpPr>
          <p:nvPr/>
        </p:nvSpPr>
        <p:spPr bwMode="auto">
          <a:xfrm>
            <a:off x="76200" y="816114"/>
            <a:ext cx="8839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/>
              <a:t> “A </a:t>
            </a:r>
            <a:r>
              <a:rPr lang="en-US" dirty="0">
                <a:solidFill>
                  <a:srgbClr val="FF3300"/>
                </a:solidFill>
              </a:rPr>
              <a:t>Student</a:t>
            </a:r>
            <a:r>
              <a:rPr lang="en-US" dirty="0"/>
              <a:t> </a:t>
            </a:r>
            <a:r>
              <a:rPr lang="en-US" i="1" u="sng" dirty="0">
                <a:solidFill>
                  <a:srgbClr val="006666"/>
                </a:solidFill>
              </a:rPr>
              <a:t>is a type of</a:t>
            </a:r>
            <a:r>
              <a:rPr lang="en-US" i="1" dirty="0">
                <a:solidFill>
                  <a:srgbClr val="006666"/>
                </a:solidFill>
              </a:rPr>
              <a:t>  </a:t>
            </a:r>
            <a:r>
              <a:rPr lang="en-US" dirty="0">
                <a:solidFill>
                  <a:srgbClr val="FF3300"/>
                </a:solidFill>
              </a:rPr>
              <a:t>Person</a:t>
            </a:r>
            <a:r>
              <a:rPr lang="en-US" dirty="0"/>
              <a:t> (plus an ID#, GPA, etc.).” </a:t>
            </a:r>
          </a:p>
        </p:txBody>
      </p:sp>
      <p:sp>
        <p:nvSpPr>
          <p:cNvPr id="330756" name="Text Box 4"/>
          <p:cNvSpPr txBox="1">
            <a:spLocks noChangeArrowheads="1"/>
          </p:cNvSpPr>
          <p:nvPr/>
        </p:nvSpPr>
        <p:spPr bwMode="auto">
          <a:xfrm>
            <a:off x="228600" y="2133600"/>
            <a:ext cx="86106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Any time we have such a relationship: “</a:t>
            </a:r>
            <a:r>
              <a:rPr lang="en-US" dirty="0">
                <a:solidFill>
                  <a:srgbClr val="FF3300"/>
                </a:solidFill>
              </a:rPr>
              <a:t>A</a:t>
            </a:r>
            <a:r>
              <a:rPr lang="en-US" dirty="0"/>
              <a:t> </a:t>
            </a:r>
            <a:r>
              <a:rPr lang="en-US" i="1" u="sng" dirty="0">
                <a:solidFill>
                  <a:srgbClr val="006666"/>
                </a:solidFill>
              </a:rPr>
              <a:t>is a type of</a:t>
            </a:r>
            <a:r>
              <a:rPr lang="en-US" i="1" dirty="0">
                <a:solidFill>
                  <a:srgbClr val="006666"/>
                </a:solidFill>
              </a:rPr>
              <a:t> </a:t>
            </a:r>
            <a:r>
              <a:rPr lang="en-US" dirty="0">
                <a:solidFill>
                  <a:srgbClr val="FF3300"/>
                </a:solidFill>
              </a:rPr>
              <a:t>B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/>
              <a:t>” </a:t>
            </a:r>
            <a:br>
              <a:rPr lang="en-US" dirty="0"/>
            </a:br>
            <a:r>
              <a:rPr lang="en-US" dirty="0">
                <a:solidFill>
                  <a:srgbClr val="6600CC"/>
                </a:solidFill>
              </a:rPr>
              <a:t>C++ inheritance </a:t>
            </a:r>
            <a:r>
              <a:rPr lang="en-US" dirty="0"/>
              <a:t>may be warranted.</a:t>
            </a:r>
          </a:p>
        </p:txBody>
      </p:sp>
      <p:sp>
        <p:nvSpPr>
          <p:cNvPr id="330757" name="Text Box 5"/>
          <p:cNvSpPr txBox="1">
            <a:spLocks noChangeArrowheads="1"/>
          </p:cNvSpPr>
          <p:nvPr/>
        </p:nvSpPr>
        <p:spPr bwMode="auto">
          <a:xfrm>
            <a:off x="4132263" y="3104614"/>
            <a:ext cx="4833937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In contrast, consider a </a:t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</a:rPr>
              <a:t>Person</a:t>
            </a:r>
            <a:r>
              <a:rPr lang="en-US" dirty="0"/>
              <a:t> and </a:t>
            </a:r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dirty="0">
                <a:solidFill>
                  <a:schemeClr val="accent2"/>
                </a:solidFill>
              </a:rPr>
              <a:t>name</a:t>
            </a:r>
            <a:r>
              <a:rPr lang="en-US" dirty="0"/>
              <a:t>.</a:t>
            </a:r>
          </a:p>
          <a:p>
            <a:pPr algn="ctr"/>
            <a:endParaRPr lang="en-US" sz="1600" dirty="0"/>
          </a:p>
          <a:p>
            <a:pPr algn="ctr"/>
            <a:r>
              <a:rPr lang="en-US" dirty="0"/>
              <a:t>A person </a:t>
            </a:r>
            <a:r>
              <a:rPr lang="en-US" i="1" u="sng" dirty="0">
                <a:solidFill>
                  <a:srgbClr val="006666"/>
                </a:solidFill>
              </a:rPr>
              <a:t>has a</a:t>
            </a:r>
            <a:r>
              <a:rPr lang="en-US" i="1" dirty="0"/>
              <a:t> </a:t>
            </a:r>
            <a:r>
              <a:rPr lang="en-US" dirty="0"/>
              <a:t>name, </a:t>
            </a:r>
            <a:br>
              <a:rPr lang="en-US" dirty="0"/>
            </a:br>
            <a:r>
              <a:rPr lang="en-US" dirty="0"/>
              <a:t>but you </a:t>
            </a:r>
            <a:r>
              <a:rPr lang="en-US" dirty="0">
                <a:solidFill>
                  <a:srgbClr val="FF0000"/>
                </a:solidFill>
              </a:rPr>
              <a:t>wouldn’t</a:t>
            </a:r>
            <a:r>
              <a:rPr lang="en-US" dirty="0"/>
              <a:t> say that </a:t>
            </a:r>
            <a:br>
              <a:rPr lang="en-US" dirty="0"/>
            </a:br>
            <a:r>
              <a:rPr lang="en-US" dirty="0"/>
              <a:t>“a </a:t>
            </a:r>
            <a:r>
              <a:rPr lang="en-US" dirty="0">
                <a:solidFill>
                  <a:schemeClr val="accent2"/>
                </a:solidFill>
              </a:rPr>
              <a:t>person</a:t>
            </a:r>
            <a:r>
              <a:rPr lang="en-US" dirty="0"/>
              <a:t> </a:t>
            </a:r>
            <a:r>
              <a:rPr lang="en-US" i="1" u="sng" dirty="0">
                <a:solidFill>
                  <a:srgbClr val="006666"/>
                </a:solidFill>
              </a:rPr>
              <a:t>is a type of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name</a:t>
            </a:r>
            <a:r>
              <a:rPr lang="en-US" dirty="0"/>
              <a:t>.”</a:t>
            </a:r>
          </a:p>
          <a:p>
            <a:pPr algn="ctr"/>
            <a:endParaRPr lang="en-US" sz="1600" dirty="0"/>
          </a:p>
          <a:p>
            <a:pPr algn="ctr"/>
            <a:r>
              <a:rPr lang="en-US" dirty="0"/>
              <a:t>In this case, you’d simply make </a:t>
            </a:r>
            <a:br>
              <a:rPr lang="en-US" dirty="0"/>
            </a:br>
            <a:r>
              <a:rPr lang="en-US" dirty="0"/>
              <a:t>the name a member variable.</a:t>
            </a:r>
          </a:p>
          <a:p>
            <a:pPr algn="ctr"/>
            <a:endParaRPr lang="en-US" sz="1600" dirty="0"/>
          </a:p>
          <a:p>
            <a:pPr algn="ctr"/>
            <a:r>
              <a:rPr lang="en-US" dirty="0"/>
              <a:t>See the difference between </a:t>
            </a:r>
            <a:br>
              <a:rPr lang="en-US" dirty="0"/>
            </a:br>
            <a:r>
              <a:rPr lang="en-US" dirty="0">
                <a:solidFill>
                  <a:srgbClr val="006666"/>
                </a:solidFill>
              </a:rPr>
              <a:t>Student &amp; Person </a:t>
            </a:r>
            <a:r>
              <a:rPr lang="en-US" dirty="0"/>
              <a:t>vs.  </a:t>
            </a:r>
            <a:r>
              <a:rPr lang="en-US" dirty="0">
                <a:solidFill>
                  <a:srgbClr val="990000"/>
                </a:solidFill>
              </a:rPr>
              <a:t>Person &amp; name</a:t>
            </a:r>
            <a:r>
              <a:rPr lang="en-US" dirty="0"/>
              <a:t>?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52400" y="3124200"/>
            <a:ext cx="3886200" cy="3692525"/>
            <a:chOff x="152400" y="3124200"/>
            <a:chExt cx="3886200" cy="3692525"/>
          </a:xfrm>
        </p:grpSpPr>
        <p:sp>
          <p:nvSpPr>
            <p:cNvPr id="330761" name="Rectangle 9"/>
            <p:cNvSpPr>
              <a:spLocks noChangeArrowheads="1"/>
            </p:cNvSpPr>
            <p:nvPr/>
          </p:nvSpPr>
          <p:spPr bwMode="auto">
            <a:xfrm>
              <a:off x="152400" y="3127375"/>
              <a:ext cx="3886200" cy="368935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762" name="Text Box 10"/>
            <p:cNvSpPr txBox="1">
              <a:spLocks noChangeArrowheads="1"/>
            </p:cNvSpPr>
            <p:nvPr/>
          </p:nvSpPr>
          <p:spPr bwMode="auto">
            <a:xfrm>
              <a:off x="152400" y="3124200"/>
              <a:ext cx="3870325" cy="3662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class Person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string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getName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(void);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void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setName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(string &amp; n);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getAge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(void);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void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setAge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(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age);</a:t>
              </a:r>
            </a:p>
            <a:p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string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m_sName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m_nAge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r>
                <a:rPr lang="en-US" sz="1800" b="1" dirty="0">
                  <a:latin typeface="Courier New" pitchFamily="49" charset="0"/>
                </a:rPr>
                <a:t>};</a:t>
              </a:r>
              <a:r>
                <a:rPr lang="en-US" sz="1800" dirty="0"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228600" y="1447800"/>
            <a:ext cx="8534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“A </a:t>
            </a:r>
            <a:r>
              <a:rPr lang="en-US" dirty="0" err="1">
                <a:solidFill>
                  <a:srgbClr val="FF3300"/>
                </a:solidFill>
              </a:rPr>
              <a:t>ShieldedRobot</a:t>
            </a:r>
            <a:r>
              <a:rPr lang="en-US" dirty="0">
                <a:solidFill>
                  <a:srgbClr val="FF3300"/>
                </a:solidFill>
              </a:rPr>
              <a:t> </a:t>
            </a:r>
            <a:r>
              <a:rPr lang="en-US" i="1" u="sng" dirty="0">
                <a:solidFill>
                  <a:srgbClr val="006666"/>
                </a:solidFill>
              </a:rPr>
              <a:t>is a type of</a:t>
            </a:r>
            <a:r>
              <a:rPr lang="en-US" i="1" dirty="0"/>
              <a:t> </a:t>
            </a:r>
            <a:r>
              <a:rPr lang="en-US" dirty="0"/>
              <a:t> </a:t>
            </a:r>
            <a:r>
              <a:rPr lang="en-US" dirty="0">
                <a:solidFill>
                  <a:srgbClr val="FF3300"/>
                </a:solidFill>
              </a:rPr>
              <a:t>Robot</a:t>
            </a:r>
            <a:r>
              <a:rPr lang="en-US" dirty="0"/>
              <a:t> (plus a shield strength, etc.).”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81000" y="5867400"/>
            <a:ext cx="2286000" cy="304800"/>
          </a:xfrm>
          <a:prstGeom prst="rect">
            <a:avLst/>
          </a:prstGeom>
          <a:noFill/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0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0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07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07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07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07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07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07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5" grpId="0"/>
      <p:bldP spid="330756" grpId="0"/>
      <p:bldP spid="330757" grpId="0" uiExpand="1" build="p" autoUpdateAnimBg="0"/>
      <p:bldP spid="2" grpId="0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2C86-CDEF-49CA-A8C9-5EBD8DCDD78C}" type="slidenum">
              <a:rPr lang="en-US"/>
              <a:pPr/>
              <a:t>12</a:t>
            </a:fld>
            <a:endParaRPr lang="en-US"/>
          </a:p>
        </p:txBody>
      </p:sp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</a:t>
            </a:r>
          </a:p>
        </p:txBody>
      </p:sp>
      <p:sp>
        <p:nvSpPr>
          <p:cNvPr id="382980" name="Rectangle 4"/>
          <p:cNvSpPr>
            <a:spLocks noChangeArrowheads="1"/>
          </p:cNvSpPr>
          <p:nvPr/>
        </p:nvSpPr>
        <p:spPr bwMode="auto">
          <a:xfrm>
            <a:off x="3048000" y="1219200"/>
            <a:ext cx="22098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Animal</a:t>
            </a:r>
          </a:p>
        </p:txBody>
      </p:sp>
      <p:sp>
        <p:nvSpPr>
          <p:cNvPr id="382989" name="Line 13"/>
          <p:cNvSpPr>
            <a:spLocks noChangeShapeType="1"/>
          </p:cNvSpPr>
          <p:nvPr/>
        </p:nvSpPr>
        <p:spPr bwMode="auto">
          <a:xfrm flipH="1">
            <a:off x="2057400" y="1752600"/>
            <a:ext cx="16764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2990" name="Line 14"/>
          <p:cNvSpPr>
            <a:spLocks noChangeShapeType="1"/>
          </p:cNvSpPr>
          <p:nvPr/>
        </p:nvSpPr>
        <p:spPr bwMode="auto">
          <a:xfrm>
            <a:off x="4308475" y="1755775"/>
            <a:ext cx="3175" cy="852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2991" name="Line 15"/>
          <p:cNvSpPr>
            <a:spLocks noChangeShapeType="1"/>
          </p:cNvSpPr>
          <p:nvPr/>
        </p:nvSpPr>
        <p:spPr bwMode="auto">
          <a:xfrm>
            <a:off x="4938713" y="1757363"/>
            <a:ext cx="2036762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2992" name="Line 16"/>
          <p:cNvSpPr>
            <a:spLocks noChangeShapeType="1"/>
          </p:cNvSpPr>
          <p:nvPr/>
        </p:nvSpPr>
        <p:spPr bwMode="auto">
          <a:xfrm>
            <a:off x="6940550" y="3124200"/>
            <a:ext cx="671513" cy="6334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2993" name="Line 17"/>
          <p:cNvSpPr>
            <a:spLocks noChangeShapeType="1"/>
          </p:cNvSpPr>
          <p:nvPr/>
        </p:nvSpPr>
        <p:spPr bwMode="auto">
          <a:xfrm flipH="1">
            <a:off x="5302250" y="3119438"/>
            <a:ext cx="1116013" cy="6334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2994" name="Line 18"/>
          <p:cNvSpPr>
            <a:spLocks noChangeShapeType="1"/>
          </p:cNvSpPr>
          <p:nvPr/>
        </p:nvSpPr>
        <p:spPr bwMode="auto">
          <a:xfrm flipH="1">
            <a:off x="3276600" y="4243388"/>
            <a:ext cx="1116013" cy="6334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2995" name="Line 19"/>
          <p:cNvSpPr>
            <a:spLocks noChangeShapeType="1"/>
          </p:cNvSpPr>
          <p:nvPr/>
        </p:nvSpPr>
        <p:spPr bwMode="auto">
          <a:xfrm>
            <a:off x="5032375" y="4273550"/>
            <a:ext cx="671513" cy="6334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2997" name="Text Box 21"/>
          <p:cNvSpPr txBox="1">
            <a:spLocks noChangeArrowheads="1"/>
          </p:cNvSpPr>
          <p:nvPr/>
        </p:nvSpPr>
        <p:spPr bwMode="auto">
          <a:xfrm>
            <a:off x="6461125" y="1951038"/>
            <a:ext cx="904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“is a”</a:t>
            </a:r>
          </a:p>
        </p:txBody>
      </p:sp>
      <p:sp>
        <p:nvSpPr>
          <p:cNvPr id="382998" name="Text Box 22"/>
          <p:cNvSpPr txBox="1">
            <a:spLocks noChangeArrowheads="1"/>
          </p:cNvSpPr>
          <p:nvPr/>
        </p:nvSpPr>
        <p:spPr bwMode="auto">
          <a:xfrm>
            <a:off x="2041525" y="5837238"/>
            <a:ext cx="5018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“A </a:t>
            </a:r>
            <a:r>
              <a:rPr lang="en-US" sz="2400">
                <a:solidFill>
                  <a:srgbClr val="6600CC"/>
                </a:solidFill>
              </a:rPr>
              <a:t>mammal</a:t>
            </a:r>
            <a:r>
              <a:rPr lang="en-US" sz="2400"/>
              <a:t> is an </a:t>
            </a:r>
            <a:r>
              <a:rPr lang="en-US" sz="2400">
                <a:solidFill>
                  <a:srgbClr val="6600CC"/>
                </a:solidFill>
              </a:rPr>
              <a:t>animal</a:t>
            </a:r>
            <a:r>
              <a:rPr lang="en-US" sz="2400"/>
              <a:t> (with fur)”</a:t>
            </a:r>
          </a:p>
        </p:txBody>
      </p:sp>
      <p:sp>
        <p:nvSpPr>
          <p:cNvPr id="383000" name="Text Box 24"/>
          <p:cNvSpPr txBox="1">
            <a:spLocks noChangeArrowheads="1"/>
          </p:cNvSpPr>
          <p:nvPr/>
        </p:nvSpPr>
        <p:spPr bwMode="auto">
          <a:xfrm>
            <a:off x="7315200" y="3276600"/>
            <a:ext cx="904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“is a”</a:t>
            </a:r>
          </a:p>
        </p:txBody>
      </p:sp>
      <p:sp>
        <p:nvSpPr>
          <p:cNvPr id="383001" name="Text Box 25"/>
          <p:cNvSpPr txBox="1">
            <a:spLocks noChangeArrowheads="1"/>
          </p:cNvSpPr>
          <p:nvPr/>
        </p:nvSpPr>
        <p:spPr bwMode="auto">
          <a:xfrm>
            <a:off x="1620838" y="6324600"/>
            <a:ext cx="5915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“A </a:t>
            </a:r>
            <a:r>
              <a:rPr lang="en-US" sz="2400">
                <a:solidFill>
                  <a:srgbClr val="6600CC"/>
                </a:solidFill>
              </a:rPr>
              <a:t>marsupial</a:t>
            </a:r>
            <a:r>
              <a:rPr lang="en-US" sz="2400"/>
              <a:t> is a </a:t>
            </a:r>
            <a:r>
              <a:rPr lang="en-US" sz="2400">
                <a:solidFill>
                  <a:srgbClr val="6600CC"/>
                </a:solidFill>
              </a:rPr>
              <a:t>mammal</a:t>
            </a:r>
            <a:r>
              <a:rPr lang="en-US" sz="2400"/>
              <a:t> (with a pouch)”</a:t>
            </a:r>
          </a:p>
        </p:txBody>
      </p:sp>
      <p:sp>
        <p:nvSpPr>
          <p:cNvPr id="383006" name="Text Box 30"/>
          <p:cNvSpPr txBox="1">
            <a:spLocks noChangeArrowheads="1"/>
          </p:cNvSpPr>
          <p:nvPr/>
        </p:nvSpPr>
        <p:spPr bwMode="auto">
          <a:xfrm>
            <a:off x="441325" y="3398838"/>
            <a:ext cx="2692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/>
              <a:t>This is called a “</a:t>
            </a:r>
            <a:r>
              <a:rPr lang="en-US" sz="2400">
                <a:solidFill>
                  <a:srgbClr val="990099"/>
                </a:solidFill>
              </a:rPr>
              <a:t>Class Hierarchy</a:t>
            </a:r>
            <a:r>
              <a:rPr lang="en-US" sz="2400"/>
              <a:t>”</a:t>
            </a:r>
          </a:p>
        </p:txBody>
      </p:sp>
      <p:sp>
        <p:nvSpPr>
          <p:cNvPr id="382984" name="Rectangle 8"/>
          <p:cNvSpPr>
            <a:spLocks noChangeArrowheads="1"/>
          </p:cNvSpPr>
          <p:nvPr/>
        </p:nvSpPr>
        <p:spPr bwMode="auto">
          <a:xfrm>
            <a:off x="6019800" y="3733800"/>
            <a:ext cx="22098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Marsupial</a:t>
            </a:r>
          </a:p>
        </p:txBody>
      </p:sp>
      <p:sp>
        <p:nvSpPr>
          <p:cNvPr id="382983" name="Rectangle 7"/>
          <p:cNvSpPr>
            <a:spLocks noChangeArrowheads="1"/>
          </p:cNvSpPr>
          <p:nvPr/>
        </p:nvSpPr>
        <p:spPr bwMode="auto">
          <a:xfrm>
            <a:off x="3505200" y="3733800"/>
            <a:ext cx="22098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Primate</a:t>
            </a:r>
          </a:p>
        </p:txBody>
      </p:sp>
      <p:sp>
        <p:nvSpPr>
          <p:cNvPr id="382987" name="Rectangle 11"/>
          <p:cNvSpPr>
            <a:spLocks noChangeArrowheads="1"/>
          </p:cNvSpPr>
          <p:nvPr/>
        </p:nvSpPr>
        <p:spPr bwMode="auto">
          <a:xfrm>
            <a:off x="2590800" y="4876800"/>
            <a:ext cx="22098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Ape</a:t>
            </a:r>
          </a:p>
        </p:txBody>
      </p:sp>
      <p:sp>
        <p:nvSpPr>
          <p:cNvPr id="382988" name="Rectangle 12"/>
          <p:cNvSpPr>
            <a:spLocks noChangeArrowheads="1"/>
          </p:cNvSpPr>
          <p:nvPr/>
        </p:nvSpPr>
        <p:spPr bwMode="auto">
          <a:xfrm>
            <a:off x="5029200" y="4876800"/>
            <a:ext cx="22098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Human</a:t>
            </a:r>
          </a:p>
        </p:txBody>
      </p:sp>
      <p:sp>
        <p:nvSpPr>
          <p:cNvPr id="382981" name="Rectangle 5"/>
          <p:cNvSpPr>
            <a:spLocks noChangeArrowheads="1"/>
          </p:cNvSpPr>
          <p:nvPr/>
        </p:nvSpPr>
        <p:spPr bwMode="auto">
          <a:xfrm>
            <a:off x="457200" y="2590800"/>
            <a:ext cx="22098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Fish</a:t>
            </a:r>
          </a:p>
        </p:txBody>
      </p:sp>
      <p:sp>
        <p:nvSpPr>
          <p:cNvPr id="382986" name="Rectangle 10"/>
          <p:cNvSpPr>
            <a:spLocks noChangeArrowheads="1"/>
          </p:cNvSpPr>
          <p:nvPr/>
        </p:nvSpPr>
        <p:spPr bwMode="auto">
          <a:xfrm>
            <a:off x="3200400" y="2590800"/>
            <a:ext cx="22098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Reptile</a:t>
            </a:r>
          </a:p>
        </p:txBody>
      </p:sp>
      <p:sp>
        <p:nvSpPr>
          <p:cNvPr id="382982" name="Rectangle 6"/>
          <p:cNvSpPr>
            <a:spLocks noChangeArrowheads="1"/>
          </p:cNvSpPr>
          <p:nvPr/>
        </p:nvSpPr>
        <p:spPr bwMode="auto">
          <a:xfrm>
            <a:off x="6019800" y="2590800"/>
            <a:ext cx="22098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Mammal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3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3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97" grpId="0"/>
      <p:bldP spid="382998" grpId="0"/>
      <p:bldP spid="383000" grpId="0"/>
      <p:bldP spid="383001" grpId="0"/>
      <p:bldP spid="38300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CDACE-05E1-4530-A37E-81EAC9F1D7E5}" type="slidenum">
              <a:rPr lang="en-US"/>
              <a:pPr/>
              <a:t>13</a:t>
            </a:fld>
            <a:endParaRPr lang="en-US"/>
          </a:p>
        </p:txBody>
      </p:sp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sz="3600" dirty="0"/>
              <a:t>Inheritance: Terminology</a:t>
            </a:r>
          </a:p>
        </p:txBody>
      </p:sp>
      <p:sp>
        <p:nvSpPr>
          <p:cNvPr id="386075" name="Text Box 27"/>
          <p:cNvSpPr txBox="1">
            <a:spLocks noChangeArrowheads="1"/>
          </p:cNvSpPr>
          <p:nvPr/>
        </p:nvSpPr>
        <p:spPr bwMode="auto">
          <a:xfrm>
            <a:off x="1772554" y="1674324"/>
            <a:ext cx="56188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 both </a:t>
            </a:r>
            <a:r>
              <a:rPr lang="en-US" dirty="0">
                <a:solidFill>
                  <a:srgbClr val="6600CC"/>
                </a:solidFill>
              </a:rPr>
              <a:t>Animal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dirty="0">
                <a:solidFill>
                  <a:srgbClr val="6600CC"/>
                </a:solidFill>
              </a:rPr>
              <a:t>Mammal </a:t>
            </a:r>
            <a:r>
              <a:rPr lang="en-US" dirty="0">
                <a:solidFill>
                  <a:schemeClr val="tx1"/>
                </a:solidFill>
              </a:rPr>
              <a:t>are </a:t>
            </a:r>
            <a:r>
              <a:rPr lang="en-US" dirty="0">
                <a:solidFill>
                  <a:srgbClr val="FF0000"/>
                </a:solidFill>
              </a:rPr>
              <a:t>base classes.</a:t>
            </a:r>
          </a:p>
        </p:txBody>
      </p:sp>
      <p:sp>
        <p:nvSpPr>
          <p:cNvPr id="18" name="Text Box 27"/>
          <p:cNvSpPr txBox="1">
            <a:spLocks noChangeArrowheads="1"/>
          </p:cNvSpPr>
          <p:nvPr/>
        </p:nvSpPr>
        <p:spPr bwMode="auto">
          <a:xfrm>
            <a:off x="1626237" y="795498"/>
            <a:ext cx="620073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 class that serves as the basis for other classes 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is called a </a:t>
            </a:r>
            <a:r>
              <a:rPr lang="en-US" dirty="0">
                <a:solidFill>
                  <a:srgbClr val="FF0000"/>
                </a:solidFill>
              </a:rPr>
              <a:t>base class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or a </a:t>
            </a:r>
            <a:r>
              <a:rPr lang="en-US" dirty="0">
                <a:solidFill>
                  <a:srgbClr val="FF0000"/>
                </a:solidFill>
              </a:rPr>
              <a:t>superclass.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81000" y="3886200"/>
            <a:ext cx="6934200" cy="2667000"/>
            <a:chOff x="457200" y="3733800"/>
            <a:chExt cx="8229600" cy="3048000"/>
          </a:xfrm>
        </p:grpSpPr>
        <p:sp>
          <p:nvSpPr>
            <p:cNvPr id="386068" name="Line 20"/>
            <p:cNvSpPr>
              <a:spLocks noChangeShapeType="1"/>
            </p:cNvSpPr>
            <p:nvPr/>
          </p:nvSpPr>
          <p:spPr bwMode="auto">
            <a:xfrm flipH="1">
              <a:off x="2057400" y="4267200"/>
              <a:ext cx="1676400" cy="838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6069" name="Line 21"/>
            <p:cNvSpPr>
              <a:spLocks noChangeShapeType="1"/>
            </p:cNvSpPr>
            <p:nvPr/>
          </p:nvSpPr>
          <p:spPr bwMode="auto">
            <a:xfrm>
              <a:off x="4308475" y="4270375"/>
              <a:ext cx="3175" cy="8524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6070" name="Line 22"/>
            <p:cNvSpPr>
              <a:spLocks noChangeShapeType="1"/>
            </p:cNvSpPr>
            <p:nvPr/>
          </p:nvSpPr>
          <p:spPr bwMode="auto">
            <a:xfrm>
              <a:off x="4938713" y="4271963"/>
              <a:ext cx="2036762" cy="838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6071" name="Line 23"/>
            <p:cNvSpPr>
              <a:spLocks noChangeShapeType="1"/>
            </p:cNvSpPr>
            <p:nvPr/>
          </p:nvSpPr>
          <p:spPr bwMode="auto">
            <a:xfrm>
              <a:off x="7397750" y="5638800"/>
              <a:ext cx="671513" cy="6334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6062" name="Rectangle 14"/>
            <p:cNvSpPr>
              <a:spLocks noChangeArrowheads="1"/>
            </p:cNvSpPr>
            <p:nvPr/>
          </p:nvSpPr>
          <p:spPr bwMode="auto">
            <a:xfrm>
              <a:off x="3048000" y="3733800"/>
              <a:ext cx="2209800" cy="5334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dirty="0"/>
                <a:t>Animal</a:t>
              </a:r>
            </a:p>
          </p:txBody>
        </p:sp>
        <p:sp>
          <p:nvSpPr>
            <p:cNvPr id="386063" name="Rectangle 15"/>
            <p:cNvSpPr>
              <a:spLocks noChangeArrowheads="1"/>
            </p:cNvSpPr>
            <p:nvPr/>
          </p:nvSpPr>
          <p:spPr bwMode="auto">
            <a:xfrm>
              <a:off x="457200" y="5105400"/>
              <a:ext cx="2209800" cy="5334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Fish</a:t>
              </a:r>
            </a:p>
          </p:txBody>
        </p:sp>
        <p:sp>
          <p:nvSpPr>
            <p:cNvPr id="386064" name="Rectangle 16"/>
            <p:cNvSpPr>
              <a:spLocks noChangeArrowheads="1"/>
            </p:cNvSpPr>
            <p:nvPr/>
          </p:nvSpPr>
          <p:spPr bwMode="auto">
            <a:xfrm>
              <a:off x="6019800" y="5105400"/>
              <a:ext cx="2209800" cy="5334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Mammal</a:t>
              </a:r>
            </a:p>
          </p:txBody>
        </p:sp>
        <p:sp>
          <p:nvSpPr>
            <p:cNvPr id="386066" name="Rectangle 18"/>
            <p:cNvSpPr>
              <a:spLocks noChangeArrowheads="1"/>
            </p:cNvSpPr>
            <p:nvPr/>
          </p:nvSpPr>
          <p:spPr bwMode="auto">
            <a:xfrm>
              <a:off x="6477000" y="6248400"/>
              <a:ext cx="2209800" cy="5334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Marsupial</a:t>
              </a:r>
            </a:p>
          </p:txBody>
        </p:sp>
        <p:sp>
          <p:nvSpPr>
            <p:cNvPr id="386067" name="Rectangle 19"/>
            <p:cNvSpPr>
              <a:spLocks noChangeArrowheads="1"/>
            </p:cNvSpPr>
            <p:nvPr/>
          </p:nvSpPr>
          <p:spPr bwMode="auto">
            <a:xfrm>
              <a:off x="3200400" y="5105400"/>
              <a:ext cx="2209800" cy="5334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Reptile</a:t>
              </a:r>
            </a:p>
          </p:txBody>
        </p:sp>
      </p:grpSp>
      <p:sp>
        <p:nvSpPr>
          <p:cNvPr id="19" name="Text Box 27"/>
          <p:cNvSpPr txBox="1">
            <a:spLocks noChangeArrowheads="1"/>
          </p:cNvSpPr>
          <p:nvPr/>
        </p:nvSpPr>
        <p:spPr bwMode="auto">
          <a:xfrm>
            <a:off x="950678" y="3048000"/>
            <a:ext cx="740779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 </a:t>
            </a:r>
            <a:r>
              <a:rPr lang="en-US" dirty="0">
                <a:solidFill>
                  <a:srgbClr val="6600CC"/>
                </a:solidFill>
              </a:rPr>
              <a:t>Fish, Reptile, Mammal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dirty="0">
                <a:solidFill>
                  <a:srgbClr val="6600CC"/>
                </a:solidFill>
              </a:rPr>
              <a:t>Marsupial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are </a:t>
            </a:r>
            <a:r>
              <a:rPr lang="en-US" dirty="0">
                <a:solidFill>
                  <a:srgbClr val="FF0000"/>
                </a:solidFill>
              </a:rPr>
              <a:t>derived classes</a:t>
            </a:r>
            <a:r>
              <a:rPr lang="en-US" dirty="0"/>
              <a:t>.</a:t>
            </a:r>
          </a:p>
        </p:txBody>
      </p:sp>
      <p:sp>
        <p:nvSpPr>
          <p:cNvPr id="20" name="Text Box 27"/>
          <p:cNvSpPr txBox="1">
            <a:spLocks noChangeArrowheads="1"/>
          </p:cNvSpPr>
          <p:nvPr/>
        </p:nvSpPr>
        <p:spPr bwMode="auto">
          <a:xfrm>
            <a:off x="457200" y="2209800"/>
            <a:ext cx="8382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 class that is derived from a base class 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is called a </a:t>
            </a:r>
            <a:r>
              <a:rPr lang="en-US" dirty="0">
                <a:solidFill>
                  <a:srgbClr val="FF0000"/>
                </a:solidFill>
              </a:rPr>
              <a:t>derived class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or a </a:t>
            </a:r>
            <a:r>
              <a:rPr lang="en-US" dirty="0">
                <a:solidFill>
                  <a:srgbClr val="FF0000"/>
                </a:solidFill>
              </a:rPr>
              <a:t>subclass. </a:t>
            </a:r>
          </a:p>
        </p:txBody>
      </p:sp>
      <p:sp>
        <p:nvSpPr>
          <p:cNvPr id="2" name="Left Arrow 1"/>
          <p:cNvSpPr/>
          <p:nvPr/>
        </p:nvSpPr>
        <p:spPr bwMode="auto">
          <a:xfrm>
            <a:off x="4596386" y="3576698"/>
            <a:ext cx="1713706" cy="1033463"/>
          </a:xfrm>
          <a:prstGeom prst="leftArrow">
            <a:avLst/>
          </a:prstGeom>
          <a:solidFill>
            <a:srgbClr val="FF8B8B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Base class</a:t>
            </a:r>
          </a:p>
        </p:txBody>
      </p:sp>
      <p:sp>
        <p:nvSpPr>
          <p:cNvPr id="21" name="Left Arrow 20"/>
          <p:cNvSpPr/>
          <p:nvPr/>
        </p:nvSpPr>
        <p:spPr bwMode="auto">
          <a:xfrm rot="19332579">
            <a:off x="6772374" y="4025626"/>
            <a:ext cx="1713706" cy="1033463"/>
          </a:xfrm>
          <a:prstGeom prst="leftArrow">
            <a:avLst/>
          </a:prstGeom>
          <a:solidFill>
            <a:srgbClr val="FF8B8B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Base class</a:t>
            </a:r>
          </a:p>
        </p:txBody>
      </p:sp>
      <p:sp>
        <p:nvSpPr>
          <p:cNvPr id="22" name="Left Arrow 21"/>
          <p:cNvSpPr/>
          <p:nvPr/>
        </p:nvSpPr>
        <p:spPr bwMode="auto">
          <a:xfrm flipH="1">
            <a:off x="3912971" y="5804913"/>
            <a:ext cx="1540268" cy="1033463"/>
          </a:xfrm>
          <a:prstGeom prst="leftArrow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Derived class</a:t>
            </a:r>
          </a:p>
        </p:txBody>
      </p:sp>
      <p:sp>
        <p:nvSpPr>
          <p:cNvPr id="24" name="Left Arrow 23"/>
          <p:cNvSpPr/>
          <p:nvPr/>
        </p:nvSpPr>
        <p:spPr bwMode="auto">
          <a:xfrm rot="1376943">
            <a:off x="6900551" y="5384025"/>
            <a:ext cx="1736665" cy="1033463"/>
          </a:xfrm>
          <a:prstGeom prst="leftArrow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Derived class</a:t>
            </a:r>
          </a:p>
        </p:txBody>
      </p:sp>
      <p:sp>
        <p:nvSpPr>
          <p:cNvPr id="26" name="Left Arrow 25"/>
          <p:cNvSpPr/>
          <p:nvPr/>
        </p:nvSpPr>
        <p:spPr bwMode="auto">
          <a:xfrm rot="18254173" flipH="1">
            <a:off x="336523" y="5644255"/>
            <a:ext cx="1444512" cy="1033463"/>
          </a:xfrm>
          <a:prstGeom prst="leftArrow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Derived class</a:t>
            </a:r>
          </a:p>
        </p:txBody>
      </p:sp>
      <p:sp>
        <p:nvSpPr>
          <p:cNvPr id="27" name="Left Arrow 26"/>
          <p:cNvSpPr/>
          <p:nvPr/>
        </p:nvSpPr>
        <p:spPr bwMode="auto">
          <a:xfrm rot="18254173" flipH="1">
            <a:off x="2072934" y="5644254"/>
            <a:ext cx="1444511" cy="1033463"/>
          </a:xfrm>
          <a:prstGeom prst="leftArrow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Derived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75" grpId="0"/>
      <p:bldP spid="18" grpId="0"/>
      <p:bldP spid="19" grpId="0"/>
      <p:bldP spid="20" grpId="0"/>
      <p:bldP spid="2" grpId="0" animBg="1"/>
      <p:bldP spid="21" grpId="0" animBg="1"/>
      <p:bldP spid="22" grpId="0" animBg="1"/>
      <p:bldP spid="24" grpId="0" animBg="1"/>
      <p:bldP spid="26" grpId="0" animBg="1"/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8ECC-7C43-45FF-94B2-82E3D691B5EC}" type="slidenum">
              <a:rPr lang="en-US"/>
              <a:pPr/>
              <a:t>14</a:t>
            </a:fld>
            <a:endParaRPr lang="en-US"/>
          </a:p>
        </p:txBody>
      </p:sp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</a:t>
            </a:r>
          </a:p>
        </p:txBody>
      </p:sp>
      <p:sp>
        <p:nvSpPr>
          <p:cNvPr id="334851" name="Text Box 3"/>
          <p:cNvSpPr txBox="1">
            <a:spLocks noChangeArrowheads="1"/>
          </p:cNvSpPr>
          <p:nvPr/>
        </p:nvSpPr>
        <p:spPr bwMode="auto">
          <a:xfrm>
            <a:off x="381000" y="990600"/>
            <a:ext cx="5699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In C++, you can inherit more than once:</a:t>
            </a:r>
          </a:p>
        </p:txBody>
      </p:sp>
      <p:sp>
        <p:nvSpPr>
          <p:cNvPr id="334852" name="Rectangle 4"/>
          <p:cNvSpPr>
            <a:spLocks noChangeArrowheads="1"/>
          </p:cNvSpPr>
          <p:nvPr/>
        </p:nvSpPr>
        <p:spPr bwMode="auto">
          <a:xfrm>
            <a:off x="228600" y="1524000"/>
            <a:ext cx="3352800" cy="3429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53" name="Text Box 5"/>
          <p:cNvSpPr txBox="1">
            <a:spLocks noChangeArrowheads="1"/>
          </p:cNvSpPr>
          <p:nvPr/>
        </p:nvSpPr>
        <p:spPr bwMode="auto">
          <a:xfrm>
            <a:off x="257175" y="1773238"/>
            <a:ext cx="3324225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class Person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{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public: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  string getName(void);</a:t>
            </a: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  ...</a:t>
            </a: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private: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latin typeface="Courier New" pitchFamily="49" charset="0"/>
                <a:ea typeface="MS Mincho" pitchFamily="49" charset="-128"/>
              </a:rPr>
              <a:t>  </a:t>
            </a:r>
            <a:r>
              <a:rPr lang="en-US" sz="1800" b="1">
                <a:latin typeface="Courier New" pitchFamily="49" charset="0"/>
              </a:rPr>
              <a:t>string m_sName;</a:t>
            </a:r>
          </a:p>
          <a:p>
            <a:r>
              <a:rPr lang="en-US" sz="1800" b="1">
                <a:latin typeface="Courier New" pitchFamily="49" charset="0"/>
              </a:rPr>
              <a:t>  int    m_nAge;</a:t>
            </a:r>
          </a:p>
          <a:p>
            <a:r>
              <a:rPr lang="en-US" sz="1800" b="1">
                <a:latin typeface="Courier New" pitchFamily="49" charset="0"/>
              </a:rPr>
              <a:t>};</a:t>
            </a:r>
            <a:r>
              <a:rPr lang="en-US" sz="1800">
                <a:latin typeface="Courier New" pitchFamily="49" charset="0"/>
              </a:rPr>
              <a:t> </a:t>
            </a:r>
          </a:p>
        </p:txBody>
      </p:sp>
      <p:grpSp>
        <p:nvGrpSpPr>
          <p:cNvPr id="334854" name="Group 6"/>
          <p:cNvGrpSpPr>
            <a:grpSpLocks/>
          </p:cNvGrpSpPr>
          <p:nvPr/>
        </p:nvGrpSpPr>
        <p:grpSpPr bwMode="auto">
          <a:xfrm>
            <a:off x="1219200" y="3060700"/>
            <a:ext cx="3352800" cy="3291660"/>
            <a:chOff x="2976" y="1835"/>
            <a:chExt cx="2112" cy="1737"/>
          </a:xfrm>
        </p:grpSpPr>
        <p:sp>
          <p:nvSpPr>
            <p:cNvPr id="334855" name="Rectangle 7"/>
            <p:cNvSpPr>
              <a:spLocks noChangeArrowheads="1"/>
            </p:cNvSpPr>
            <p:nvPr/>
          </p:nvSpPr>
          <p:spPr bwMode="auto">
            <a:xfrm>
              <a:off x="2976" y="1835"/>
              <a:ext cx="2112" cy="17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856" name="Text Box 8"/>
            <p:cNvSpPr txBox="1">
              <a:spLocks noChangeArrowheads="1"/>
            </p:cNvSpPr>
            <p:nvPr/>
          </p:nvSpPr>
          <p:spPr bwMode="auto">
            <a:xfrm>
              <a:off x="2976" y="1867"/>
              <a:ext cx="1920" cy="17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700" b="1" dirty="0"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700" b="1" dirty="0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Student</a:t>
              </a:r>
              <a:r>
                <a:rPr lang="en-US" sz="1700" b="1" dirty="0"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i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is</a:t>
              </a:r>
            </a:p>
            <a:p>
              <a:r>
                <a:rPr lang="en-US" sz="1700" b="1" i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  a kind of</a:t>
              </a:r>
              <a:r>
                <a:rPr lang="en-US" sz="1700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Person</a:t>
              </a:r>
            </a:p>
            <a:p>
              <a:r>
                <a:rPr lang="en-US" sz="1700" b="1" dirty="0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700" dirty="0">
                <a:latin typeface="Courier New" pitchFamily="49" charset="0"/>
              </a:endParaRPr>
            </a:p>
            <a:p>
              <a:r>
                <a:rPr lang="en-US" sz="1700" b="1" dirty="0"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// new stuff:</a:t>
              </a:r>
              <a:endParaRPr lang="en-US" sz="1700" dirty="0">
                <a:solidFill>
                  <a:srgbClr val="6600CC"/>
                </a:solidFill>
                <a:latin typeface="Courier New" pitchFamily="49" charset="0"/>
              </a:endParaRPr>
            </a:p>
            <a:p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GetStudentID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</a:p>
            <a:p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r>
                <a:rPr lang="en-US" sz="1700" b="1" dirty="0"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// new stuff:</a:t>
              </a:r>
            </a:p>
            <a:p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m_studentID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  <a:endParaRPr lang="en-US" sz="1700" dirty="0">
                <a:solidFill>
                  <a:srgbClr val="6600CC"/>
                </a:solidFill>
                <a:latin typeface="Courier New" pitchFamily="49" charset="0"/>
              </a:endParaRPr>
            </a:p>
            <a:p>
              <a:r>
                <a:rPr lang="en-US" sz="1700" b="1" dirty="0">
                  <a:latin typeface="Courier New" pitchFamily="49" charset="0"/>
                </a:rPr>
                <a:t>};</a:t>
              </a:r>
              <a:r>
                <a:rPr lang="en-US" sz="1700" dirty="0">
                  <a:latin typeface="Courier New" pitchFamily="49" charset="0"/>
                </a:rPr>
                <a:t> </a:t>
              </a:r>
            </a:p>
          </p:txBody>
        </p:sp>
      </p:grpSp>
      <p:grpSp>
        <p:nvGrpSpPr>
          <p:cNvPr id="334857" name="Group 9"/>
          <p:cNvGrpSpPr>
            <a:grpSpLocks/>
          </p:cNvGrpSpPr>
          <p:nvPr/>
        </p:nvGrpSpPr>
        <p:grpSpPr bwMode="auto">
          <a:xfrm>
            <a:off x="4019550" y="3886200"/>
            <a:ext cx="3937000" cy="2879725"/>
            <a:chOff x="2976" y="1835"/>
            <a:chExt cx="2112" cy="1725"/>
          </a:xfrm>
        </p:grpSpPr>
        <p:sp>
          <p:nvSpPr>
            <p:cNvPr id="334858" name="Rectangle 10"/>
            <p:cNvSpPr>
              <a:spLocks noChangeArrowheads="1"/>
            </p:cNvSpPr>
            <p:nvPr/>
          </p:nvSpPr>
          <p:spPr bwMode="auto">
            <a:xfrm>
              <a:off x="2976" y="1835"/>
              <a:ext cx="2112" cy="170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859" name="Text Box 11"/>
            <p:cNvSpPr txBox="1">
              <a:spLocks noChangeArrowheads="1"/>
            </p:cNvSpPr>
            <p:nvPr/>
          </p:nvSpPr>
          <p:spPr bwMode="auto">
            <a:xfrm>
              <a:off x="2976" y="1860"/>
              <a:ext cx="2076" cy="1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CompSciStudent</a:t>
              </a:r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i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is</a:t>
              </a:r>
            </a:p>
            <a:p>
              <a:r>
                <a:rPr lang="en-US" sz="1800" b="1" i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  a kind of</a:t>
              </a:r>
              <a:r>
                <a:rPr lang="en-US" sz="1800" b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Student</a:t>
              </a: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  // new stuff:</a:t>
              </a:r>
              <a:endParaRPr lang="en-US" sz="1800">
                <a:solidFill>
                  <a:srgbClr val="FF3300"/>
                </a:solidFill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  void saySomethingSmart();</a:t>
              </a: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  // new stuff:</a:t>
              </a:r>
            </a:p>
            <a:p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  string m_smartIdea;</a:t>
              </a:r>
              <a:endParaRPr lang="en-US" sz="1800">
                <a:solidFill>
                  <a:srgbClr val="FF3300"/>
                </a:solidFill>
                <a:latin typeface="Courier New" pitchFamily="49" charset="0"/>
              </a:endParaRPr>
            </a:p>
            <a:p>
              <a:r>
                <a:rPr lang="en-US" sz="1800" b="1">
                  <a:latin typeface="Courier New" pitchFamily="49" charset="0"/>
                </a:rPr>
                <a:t>};</a:t>
              </a:r>
              <a:r>
                <a:rPr lang="en-US" sz="1800"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334860" name="Text Box 12"/>
          <p:cNvSpPr txBox="1">
            <a:spLocks noChangeArrowheads="1"/>
          </p:cNvSpPr>
          <p:nvPr/>
        </p:nvSpPr>
        <p:spPr bwMode="auto">
          <a:xfrm>
            <a:off x="4572000" y="1417638"/>
            <a:ext cx="451485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So now a </a:t>
            </a:r>
            <a:r>
              <a:rPr lang="en-US" sz="2400" dirty="0" err="1"/>
              <a:t>CompSciStudent</a:t>
            </a:r>
            <a:r>
              <a:rPr lang="en-US" sz="2400" dirty="0"/>
              <a:t> object can </a:t>
            </a:r>
            <a:r>
              <a:rPr lang="en-US" sz="2400" dirty="0">
                <a:solidFill>
                  <a:srgbClr val="6600CC"/>
                </a:solidFill>
              </a:rPr>
              <a:t>say smart things</a:t>
            </a:r>
            <a:r>
              <a:rPr lang="en-US" sz="2400" dirty="0"/>
              <a:t>, has a </a:t>
            </a:r>
            <a:r>
              <a:rPr lang="en-US" sz="2400" dirty="0">
                <a:solidFill>
                  <a:srgbClr val="006666"/>
                </a:solidFill>
              </a:rPr>
              <a:t>student ID</a:t>
            </a:r>
            <a:r>
              <a:rPr lang="en-US" sz="2400" dirty="0"/>
              <a:t>, and she also has a </a:t>
            </a:r>
            <a:r>
              <a:rPr lang="en-US" sz="2400" dirty="0">
                <a:solidFill>
                  <a:srgbClr val="FF3300"/>
                </a:solidFill>
              </a:rPr>
              <a:t>name</a:t>
            </a:r>
            <a:r>
              <a:rPr lang="en-US" sz="2400" dirty="0"/>
              <a:t>!</a:t>
            </a:r>
          </a:p>
        </p:txBody>
      </p:sp>
      <p:sp>
        <p:nvSpPr>
          <p:cNvPr id="334862" name="Text Box 14"/>
          <p:cNvSpPr txBox="1">
            <a:spLocks noChangeArrowheads="1"/>
          </p:cNvSpPr>
          <p:nvPr/>
        </p:nvSpPr>
        <p:spPr bwMode="auto">
          <a:xfrm>
            <a:off x="6324600" y="0"/>
            <a:ext cx="2819400" cy="1415772"/>
          </a:xfrm>
          <a:prstGeom prst="rect">
            <a:avLst/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7030A0"/>
                </a:solidFill>
              </a:rPr>
              <a:t>Now let’s see the </a:t>
            </a:r>
            <a:br>
              <a:rPr lang="en-US" sz="1800" dirty="0">
                <a:solidFill>
                  <a:srgbClr val="7030A0"/>
                </a:solidFill>
              </a:rPr>
            </a:br>
            <a:r>
              <a:rPr lang="en-US" sz="1800" dirty="0">
                <a:solidFill>
                  <a:srgbClr val="7030A0"/>
                </a:solidFill>
              </a:rPr>
              <a:t>actual C++ syntax…</a:t>
            </a:r>
          </a:p>
          <a:p>
            <a:pPr algn="ctr"/>
            <a:endParaRPr lang="en-US" sz="1200" dirty="0">
              <a:solidFill>
                <a:srgbClr val="7030A0"/>
              </a:solidFill>
            </a:endParaRPr>
          </a:p>
          <a:p>
            <a:pPr algn="ctr"/>
            <a:r>
              <a:rPr lang="en-US" sz="1800" dirty="0">
                <a:solidFill>
                  <a:srgbClr val="7030A0"/>
                </a:solidFill>
              </a:rPr>
              <a:t>(I </a:t>
            </a:r>
            <a:r>
              <a:rPr lang="en-US" sz="1800" dirty="0">
                <a:solidFill>
                  <a:srgbClr val="FF0000"/>
                </a:solidFill>
              </a:rPr>
              <a:t>cheated</a:t>
            </a:r>
            <a:r>
              <a:rPr lang="en-US" sz="1800" dirty="0">
                <a:solidFill>
                  <a:srgbClr val="7030A0"/>
                </a:solidFill>
              </a:rPr>
              <a:t> on the previous examples.)</a:t>
            </a:r>
          </a:p>
        </p:txBody>
      </p:sp>
      <p:sp>
        <p:nvSpPr>
          <p:cNvPr id="334864" name="Rectangle 16"/>
          <p:cNvSpPr>
            <a:spLocks noChangeArrowheads="1"/>
          </p:cNvSpPr>
          <p:nvPr/>
        </p:nvSpPr>
        <p:spPr bwMode="auto">
          <a:xfrm>
            <a:off x="6324600" y="1874838"/>
            <a:ext cx="2530475" cy="3349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65" name="Line 17"/>
          <p:cNvSpPr>
            <a:spLocks noChangeShapeType="1"/>
          </p:cNvSpPr>
          <p:nvPr/>
        </p:nvSpPr>
        <p:spPr bwMode="auto">
          <a:xfrm flipH="1">
            <a:off x="6188075" y="2209800"/>
            <a:ext cx="776288" cy="31845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66" name="Rectangle 18"/>
          <p:cNvSpPr>
            <a:spLocks noChangeArrowheads="1"/>
          </p:cNvSpPr>
          <p:nvPr/>
        </p:nvSpPr>
        <p:spPr bwMode="auto">
          <a:xfrm>
            <a:off x="5514975" y="2195513"/>
            <a:ext cx="1631950" cy="3349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67" name="Line 19"/>
          <p:cNvSpPr>
            <a:spLocks noChangeShapeType="1"/>
          </p:cNvSpPr>
          <p:nvPr/>
        </p:nvSpPr>
        <p:spPr bwMode="auto">
          <a:xfrm flipH="1">
            <a:off x="3260725" y="2530475"/>
            <a:ext cx="2894013" cy="1965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68" name="Rectangle 20"/>
          <p:cNvSpPr>
            <a:spLocks noChangeArrowheads="1"/>
          </p:cNvSpPr>
          <p:nvPr/>
        </p:nvSpPr>
        <p:spPr bwMode="auto">
          <a:xfrm>
            <a:off x="6762750" y="2590800"/>
            <a:ext cx="900113" cy="3349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69" name="Line 21"/>
          <p:cNvSpPr>
            <a:spLocks noChangeShapeType="1"/>
          </p:cNvSpPr>
          <p:nvPr/>
        </p:nvSpPr>
        <p:spPr bwMode="auto">
          <a:xfrm flipH="1">
            <a:off x="3489325" y="2667000"/>
            <a:ext cx="3273425" cy="15081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4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4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4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4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34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34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34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34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3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3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34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34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60" grpId="0" autoUpdateAnimBg="0"/>
      <p:bldP spid="334862" grpId="0" animBg="1" autoUpdateAnimBg="0"/>
      <p:bldP spid="334864" grpId="0" animBg="1"/>
      <p:bldP spid="334864" grpId="1" animBg="1"/>
      <p:bldP spid="334865" grpId="0" animBg="1"/>
      <p:bldP spid="334865" grpId="1" animBg="1"/>
      <p:bldP spid="334866" grpId="0" animBg="1"/>
      <p:bldP spid="334866" grpId="1" animBg="1"/>
      <p:bldP spid="334867" grpId="0" animBg="1"/>
      <p:bldP spid="334867" grpId="1" animBg="1"/>
      <p:bldP spid="334868" grpId="0" animBg="1"/>
      <p:bldP spid="334868" grpId="1" animBg="1"/>
      <p:bldP spid="334869" grpId="0" animBg="1"/>
      <p:bldP spid="334869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2C3D-DDF3-40BB-B375-1A4D7BD49376}" type="slidenum">
              <a:rPr lang="en-US"/>
              <a:pPr/>
              <a:t>15</a:t>
            </a:fld>
            <a:endParaRPr lang="en-US"/>
          </a:p>
        </p:txBody>
      </p:sp>
      <p:sp>
        <p:nvSpPr>
          <p:cNvPr id="335877" name="Rectangle 5"/>
          <p:cNvSpPr>
            <a:spLocks noChangeArrowheads="1"/>
          </p:cNvSpPr>
          <p:nvPr/>
        </p:nvSpPr>
        <p:spPr bwMode="auto">
          <a:xfrm>
            <a:off x="127000" y="969963"/>
            <a:ext cx="3683000" cy="477043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3600"/>
              <a:t>Proper Inheritance Syntax</a:t>
            </a:r>
          </a:p>
        </p:txBody>
      </p:sp>
      <p:sp>
        <p:nvSpPr>
          <p:cNvPr id="335875" name="Rectangle 3"/>
          <p:cNvSpPr>
            <a:spLocks noChangeArrowheads="1"/>
          </p:cNvSpPr>
          <p:nvPr/>
        </p:nvSpPr>
        <p:spPr bwMode="auto">
          <a:xfrm>
            <a:off x="-304800" y="1003300"/>
            <a:ext cx="5181600" cy="4964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base 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Robot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void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setX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newX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{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newX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 }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0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getX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{ return(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); }     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0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void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setY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newY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{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newY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 }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0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getY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()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{ return(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); }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35882" name="Rectangle 10"/>
          <p:cNvSpPr>
            <a:spLocks noChangeArrowheads="1"/>
          </p:cNvSpPr>
          <p:nvPr/>
        </p:nvSpPr>
        <p:spPr bwMode="auto">
          <a:xfrm>
            <a:off x="3962400" y="973137"/>
            <a:ext cx="5133975" cy="322103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5883" name="Rectangle 11"/>
          <p:cNvSpPr>
            <a:spLocks noChangeArrowheads="1"/>
          </p:cNvSpPr>
          <p:nvPr/>
        </p:nvSpPr>
        <p:spPr bwMode="auto">
          <a:xfrm>
            <a:off x="3539528" y="990600"/>
            <a:ext cx="5857352" cy="3554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derived 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is a kind of</a:t>
            </a:r>
            <a:b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void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setShield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s)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{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m_shield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= s; }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0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getShield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{ return(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m_shield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); }     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0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m_shield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35884" name="Text Box 12"/>
          <p:cNvSpPr txBox="1">
            <a:spLocks noChangeArrowheads="1"/>
          </p:cNvSpPr>
          <p:nvPr/>
        </p:nvSpPr>
        <p:spPr bwMode="auto">
          <a:xfrm>
            <a:off x="3810000" y="4391561"/>
            <a:ext cx="5348288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This line says that </a:t>
            </a:r>
            <a:r>
              <a:rPr lang="en-US" dirty="0" err="1">
                <a:solidFill>
                  <a:schemeClr val="accent2"/>
                </a:solidFill>
              </a:rPr>
              <a:t>ShieldedRobot</a:t>
            </a:r>
            <a:r>
              <a:rPr lang="en-US" dirty="0"/>
              <a:t> </a:t>
            </a:r>
            <a:r>
              <a:rPr lang="en-US" dirty="0">
                <a:solidFill>
                  <a:srgbClr val="FF3300"/>
                </a:solidFill>
              </a:rPr>
              <a:t>publicly</a:t>
            </a:r>
            <a:r>
              <a:rPr lang="en-US" dirty="0"/>
              <a:t> states that it is a subclass of </a:t>
            </a:r>
            <a:r>
              <a:rPr lang="en-US" dirty="0">
                <a:solidFill>
                  <a:schemeClr val="accent2"/>
                </a:solidFill>
              </a:rPr>
              <a:t>Robot</a:t>
            </a:r>
            <a:r>
              <a:rPr lang="en-US" dirty="0"/>
              <a:t>. 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 </a:t>
            </a:r>
          </a:p>
        </p:txBody>
      </p:sp>
      <p:sp>
        <p:nvSpPr>
          <p:cNvPr id="335886" name="Text Box 14"/>
          <p:cNvSpPr txBox="1">
            <a:spLocks noChangeArrowheads="1"/>
          </p:cNvSpPr>
          <p:nvPr/>
        </p:nvSpPr>
        <p:spPr bwMode="auto">
          <a:xfrm>
            <a:off x="3923665" y="5229761"/>
            <a:ext cx="513397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This causes our </a:t>
            </a:r>
            <a:r>
              <a:rPr lang="en-US" dirty="0" err="1">
                <a:solidFill>
                  <a:srgbClr val="990000"/>
                </a:solidFill>
              </a:rPr>
              <a:t>ShieldedRobot</a:t>
            </a:r>
            <a:r>
              <a:rPr lang="en-US" dirty="0"/>
              <a:t> class to have all of the </a:t>
            </a:r>
            <a:r>
              <a:rPr lang="en-US" dirty="0">
                <a:solidFill>
                  <a:schemeClr val="tx1"/>
                </a:solidFill>
              </a:rPr>
              <a:t>member variables and functions</a:t>
            </a:r>
            <a:r>
              <a:rPr lang="en-US" dirty="0"/>
              <a:t> of </a:t>
            </a:r>
            <a:r>
              <a:rPr lang="en-US" dirty="0">
                <a:solidFill>
                  <a:srgbClr val="990000"/>
                </a:solidFill>
              </a:rPr>
              <a:t>Robot</a:t>
            </a:r>
            <a:r>
              <a:rPr lang="en-US" dirty="0"/>
              <a:t> </a:t>
            </a:r>
            <a:r>
              <a:rPr lang="en-US" dirty="0">
                <a:solidFill>
                  <a:srgbClr val="6600CC"/>
                </a:solidFill>
              </a:rPr>
              <a:t>PLUS</a:t>
            </a:r>
            <a:r>
              <a:rPr lang="en-US" dirty="0"/>
              <a:t> its own members as well!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6682154" y="1324205"/>
            <a:ext cx="1623646" cy="180871"/>
          </a:xfrm>
          <a:prstGeom prst="line">
            <a:avLst/>
          </a:prstGeom>
          <a:solidFill>
            <a:srgbClr val="CCFFFF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6629400" y="1246531"/>
            <a:ext cx="1713554" cy="384149"/>
          </a:xfrm>
          <a:prstGeom prst="rect">
            <a:avLst/>
          </a:prstGeom>
          <a:solidFill>
            <a:srgbClr val="FFFF99"/>
          </a:solidFill>
          <a:ln w="317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508292" y="1233316"/>
            <a:ext cx="1603022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: 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public</a:t>
            </a:r>
            <a:endParaRPr lang="en-US" sz="1700" dirty="0"/>
          </a:p>
        </p:txBody>
      </p:sp>
      <p:sp>
        <p:nvSpPr>
          <p:cNvPr id="9" name="Rectangle 8"/>
          <p:cNvSpPr/>
          <p:nvPr/>
        </p:nvSpPr>
        <p:spPr>
          <a:xfrm>
            <a:off x="8294629" y="1241753"/>
            <a:ext cx="841897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  <a:t>Robot</a:t>
            </a:r>
            <a:endParaRPr lang="en-US" sz="1700" dirty="0"/>
          </a:p>
        </p:txBody>
      </p:sp>
      <p:sp>
        <p:nvSpPr>
          <p:cNvPr id="335885" name="Rectangle 13"/>
          <p:cNvSpPr>
            <a:spLocks noChangeArrowheads="1"/>
          </p:cNvSpPr>
          <p:nvPr/>
        </p:nvSpPr>
        <p:spPr bwMode="auto">
          <a:xfrm>
            <a:off x="4038600" y="1280795"/>
            <a:ext cx="4441825" cy="2635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37445E-6 L -0.06979 0.00023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35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35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35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84" grpId="0" autoUpdateAnimBg="0"/>
      <p:bldP spid="335886" grpId="0" autoUpdateAnimBg="0"/>
      <p:bldP spid="16" grpId="0" animBg="1"/>
      <p:bldP spid="2" grpId="0"/>
      <p:bldP spid="9" grpId="0"/>
      <p:bldP spid="33588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542510" y="914400"/>
            <a:ext cx="8024296" cy="18288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485C-34F3-4235-9F81-EECF48833182}" type="slidenum">
              <a:rPr lang="en-US"/>
              <a:pPr/>
              <a:t>16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The Three Uses of Inheritance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69821" y="1195137"/>
            <a:ext cx="7542449" cy="1705057"/>
            <a:chOff x="769821" y="1195137"/>
            <a:chExt cx="7542449" cy="1705057"/>
          </a:xfrm>
        </p:grpSpPr>
        <p:grpSp>
          <p:nvGrpSpPr>
            <p:cNvPr id="3" name="Group 2"/>
            <p:cNvGrpSpPr/>
            <p:nvPr/>
          </p:nvGrpSpPr>
          <p:grpSpPr>
            <a:xfrm>
              <a:off x="769821" y="1290935"/>
              <a:ext cx="7542449" cy="1609259"/>
              <a:chOff x="815859" y="925810"/>
              <a:chExt cx="7542449" cy="1609259"/>
            </a:xfrm>
          </p:grpSpPr>
          <p:sp>
            <p:nvSpPr>
              <p:cNvPr id="445448" name="Text Box 8"/>
              <p:cNvSpPr txBox="1">
                <a:spLocks noChangeArrowheads="1"/>
              </p:cNvSpPr>
              <p:nvPr/>
            </p:nvSpPr>
            <p:spPr bwMode="auto">
              <a:xfrm>
                <a:off x="3703638" y="925810"/>
                <a:ext cx="1024639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6600CC"/>
                    </a:solidFill>
                  </a:rPr>
                  <a:t>Reuse</a:t>
                </a:r>
              </a:p>
            </p:txBody>
          </p:sp>
          <p:sp>
            <p:nvSpPr>
              <p:cNvPr id="445449" name="Rectangle 9"/>
              <p:cNvSpPr>
                <a:spLocks noChangeArrowheads="1"/>
              </p:cNvSpPr>
              <p:nvPr/>
            </p:nvSpPr>
            <p:spPr bwMode="auto">
              <a:xfrm>
                <a:off x="815859" y="1519406"/>
                <a:ext cx="7542449" cy="10156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dirty="0"/>
                  <a:t>Reuse is when you </a:t>
                </a:r>
                <a:r>
                  <a:rPr lang="en-US" dirty="0">
                    <a:solidFill>
                      <a:schemeClr val="accent2"/>
                    </a:solidFill>
                  </a:rPr>
                  <a:t>write code once</a:t>
                </a:r>
                <a:r>
                  <a:rPr lang="en-US" dirty="0"/>
                  <a:t> in a base class and reuse </a:t>
                </a:r>
                <a:br>
                  <a:rPr lang="en-US" dirty="0"/>
                </a:br>
                <a:r>
                  <a:rPr lang="en-US" dirty="0"/>
                  <a:t>the same code in your derived classes (to reduce duplication).</a:t>
                </a:r>
              </a:p>
              <a:p>
                <a:pPr algn="ctr"/>
                <a:endParaRPr lang="en-US" dirty="0"/>
              </a:p>
            </p:txBody>
          </p:sp>
        </p:grpSp>
        <p:pic>
          <p:nvPicPr>
            <p:cNvPr id="1028" name="Picture 4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85" r="13385"/>
            <a:stretch/>
          </p:blipFill>
          <p:spPr bwMode="auto">
            <a:xfrm>
              <a:off x="4572000" y="1195137"/>
              <a:ext cx="797508" cy="69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Group 7"/>
          <p:cNvGrpSpPr/>
          <p:nvPr/>
        </p:nvGrpSpPr>
        <p:grpSpPr>
          <a:xfrm>
            <a:off x="606308" y="2951704"/>
            <a:ext cx="8034572" cy="1571758"/>
            <a:chOff x="606308" y="2951704"/>
            <a:chExt cx="8034572" cy="1571758"/>
          </a:xfrm>
        </p:grpSpPr>
        <p:grpSp>
          <p:nvGrpSpPr>
            <p:cNvPr id="4" name="Group 3"/>
            <p:cNvGrpSpPr/>
            <p:nvPr/>
          </p:nvGrpSpPr>
          <p:grpSpPr>
            <a:xfrm>
              <a:off x="606308" y="3124200"/>
              <a:ext cx="8034572" cy="1399262"/>
              <a:chOff x="606308" y="2944138"/>
              <a:chExt cx="8034572" cy="1399262"/>
            </a:xfrm>
          </p:grpSpPr>
          <p:sp>
            <p:nvSpPr>
              <p:cNvPr id="445444" name="Text Box 4"/>
              <p:cNvSpPr txBox="1">
                <a:spLocks noChangeArrowheads="1"/>
              </p:cNvSpPr>
              <p:nvPr/>
            </p:nvSpPr>
            <p:spPr bwMode="auto">
              <a:xfrm>
                <a:off x="3429000" y="2944138"/>
                <a:ext cx="1592103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6600CC"/>
                    </a:solidFill>
                  </a:rPr>
                  <a:t>Extension</a:t>
                </a:r>
              </a:p>
            </p:txBody>
          </p:sp>
          <p:sp>
            <p:nvSpPr>
              <p:cNvPr id="445445" name="Rectangle 5"/>
              <p:cNvSpPr>
                <a:spLocks noChangeArrowheads="1"/>
              </p:cNvSpPr>
              <p:nvPr/>
            </p:nvSpPr>
            <p:spPr bwMode="auto">
              <a:xfrm>
                <a:off x="606308" y="3481626"/>
                <a:ext cx="8034572" cy="8617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dirty="0"/>
                  <a:t>Extension is when you </a:t>
                </a:r>
                <a:r>
                  <a:rPr lang="en-US" dirty="0">
                    <a:solidFill>
                      <a:schemeClr val="accent2"/>
                    </a:solidFill>
                  </a:rPr>
                  <a:t>add </a:t>
                </a:r>
                <a:r>
                  <a:rPr lang="en-US" i="1" dirty="0">
                    <a:solidFill>
                      <a:schemeClr val="accent2"/>
                    </a:solidFill>
                  </a:rPr>
                  <a:t>new</a:t>
                </a:r>
                <a:r>
                  <a:rPr lang="en-US" dirty="0">
                    <a:solidFill>
                      <a:schemeClr val="accent2"/>
                    </a:solidFill>
                  </a:rPr>
                  <a:t> behaviors</a:t>
                </a:r>
                <a:r>
                  <a:rPr lang="en-US" dirty="0"/>
                  <a:t> (member functions) </a:t>
                </a:r>
                <a:br>
                  <a:rPr lang="en-US" dirty="0"/>
                </a:br>
                <a:r>
                  <a:rPr lang="en-US" dirty="0">
                    <a:solidFill>
                      <a:schemeClr val="accent2"/>
                    </a:solidFill>
                  </a:rPr>
                  <a:t>or data</a:t>
                </a:r>
                <a:r>
                  <a:rPr lang="en-US" dirty="0"/>
                  <a:t> to a derived class that were not present in a base class.</a:t>
                </a:r>
              </a:p>
              <a:p>
                <a:pPr algn="ctr"/>
                <a:endParaRPr lang="en-US" sz="1000" dirty="0"/>
              </a:p>
            </p:txBody>
          </p:sp>
        </p:grpSp>
        <p:pic>
          <p:nvPicPr>
            <p:cNvPr id="20" name="Picture 24" descr="MCIN00912_0000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3684" y="2951704"/>
              <a:ext cx="501316" cy="787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5052384" y="2989804"/>
            <a:ext cx="793750" cy="685006"/>
            <a:chOff x="5226050" y="2989804"/>
            <a:chExt cx="793750" cy="685006"/>
          </a:xfrm>
        </p:grpSpPr>
        <p:sp>
          <p:nvSpPr>
            <p:cNvPr id="21" name="AutoShape 25"/>
            <p:cNvSpPr>
              <a:spLocks noChangeArrowheads="1"/>
            </p:cNvSpPr>
            <p:nvPr/>
          </p:nvSpPr>
          <p:spPr bwMode="auto">
            <a:xfrm>
              <a:off x="5285956" y="3027904"/>
              <a:ext cx="681033" cy="609600"/>
            </a:xfrm>
            <a:prstGeom prst="bracketPair">
              <a:avLst>
                <a:gd name="adj" fmla="val 16667"/>
              </a:avLst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AutoShape 26"/>
            <p:cNvSpPr>
              <a:spLocks noChangeArrowheads="1"/>
            </p:cNvSpPr>
            <p:nvPr/>
          </p:nvSpPr>
          <p:spPr bwMode="auto">
            <a:xfrm>
              <a:off x="5331673" y="3067592"/>
              <a:ext cx="590386" cy="510381"/>
            </a:xfrm>
            <a:prstGeom prst="bracketPair">
              <a:avLst>
                <a:gd name="adj" fmla="val 16667"/>
              </a:avLst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AutoShape 27"/>
            <p:cNvSpPr>
              <a:spLocks noChangeArrowheads="1"/>
            </p:cNvSpPr>
            <p:nvPr/>
          </p:nvSpPr>
          <p:spPr bwMode="auto">
            <a:xfrm>
              <a:off x="5226050" y="2989804"/>
              <a:ext cx="793750" cy="685006"/>
            </a:xfrm>
            <a:prstGeom prst="bracketPair">
              <a:avLst>
                <a:gd name="adj" fmla="val 16667"/>
              </a:avLst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5800" y="4523462"/>
            <a:ext cx="7944804" cy="1596112"/>
            <a:chOff x="685800" y="4523462"/>
            <a:chExt cx="7944804" cy="1596112"/>
          </a:xfrm>
        </p:grpSpPr>
        <p:grpSp>
          <p:nvGrpSpPr>
            <p:cNvPr id="5" name="Group 4"/>
            <p:cNvGrpSpPr/>
            <p:nvPr/>
          </p:nvGrpSpPr>
          <p:grpSpPr>
            <a:xfrm>
              <a:off x="685800" y="4719935"/>
              <a:ext cx="7944804" cy="1399639"/>
              <a:chOff x="685800" y="4719935"/>
              <a:chExt cx="7944804" cy="1399639"/>
            </a:xfrm>
          </p:grpSpPr>
          <p:sp>
            <p:nvSpPr>
              <p:cNvPr id="445446" name="Text Box 6"/>
              <p:cNvSpPr txBox="1">
                <a:spLocks noChangeArrowheads="1"/>
              </p:cNvSpPr>
              <p:nvPr/>
            </p:nvSpPr>
            <p:spPr bwMode="auto">
              <a:xfrm>
                <a:off x="3175000" y="4719935"/>
                <a:ext cx="2182008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6600CC"/>
                    </a:solidFill>
                  </a:rPr>
                  <a:t>Specialization</a:t>
                </a:r>
              </a:p>
            </p:txBody>
          </p:sp>
          <p:sp>
            <p:nvSpPr>
              <p:cNvPr id="445447" name="Rectangle 7"/>
              <p:cNvSpPr>
                <a:spLocks noChangeArrowheads="1"/>
              </p:cNvSpPr>
              <p:nvPr/>
            </p:nvSpPr>
            <p:spPr bwMode="auto">
              <a:xfrm>
                <a:off x="685800" y="5257800"/>
                <a:ext cx="7944804" cy="8617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dirty="0"/>
                  <a:t>Specialization is when you </a:t>
                </a:r>
                <a:r>
                  <a:rPr lang="en-US" dirty="0">
                    <a:solidFill>
                      <a:schemeClr val="accent2"/>
                    </a:solidFill>
                  </a:rPr>
                  <a:t>redefine an existing behavior</a:t>
                </a:r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(from the base class) with a new behavior (in your derived class).</a:t>
                </a:r>
              </a:p>
              <a:p>
                <a:pPr algn="ctr"/>
                <a:endParaRPr lang="en-US" sz="1000" dirty="0"/>
              </a:p>
            </p:txBody>
          </p:sp>
        </p:grp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0073" y="4523462"/>
              <a:ext cx="960628" cy="8569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90053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ntr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C732D-81F2-483A-B1C0-54A268E98745}" type="slidenum">
              <a:rPr lang="en-US"/>
              <a:pPr/>
              <a:t>17</a:t>
            </a:fld>
            <a:endParaRPr lang="en-US"/>
          </a:p>
        </p:txBody>
      </p:sp>
      <p:sp>
        <p:nvSpPr>
          <p:cNvPr id="356354" name="Rectangle 2"/>
          <p:cNvSpPr>
            <a:spLocks noChangeArrowheads="1"/>
          </p:cNvSpPr>
          <p:nvPr/>
        </p:nvSpPr>
        <p:spPr bwMode="auto">
          <a:xfrm>
            <a:off x="4435475" y="838200"/>
            <a:ext cx="4638675" cy="3161494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355" name="Rectangle 3"/>
          <p:cNvSpPr>
            <a:spLocks noChangeArrowheads="1"/>
          </p:cNvSpPr>
          <p:nvPr/>
        </p:nvSpPr>
        <p:spPr bwMode="auto">
          <a:xfrm>
            <a:off x="261938" y="849312"/>
            <a:ext cx="3962400" cy="3149679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6361" name="Group 9"/>
          <p:cNvGrpSpPr>
            <a:grpSpLocks/>
          </p:cNvGrpSpPr>
          <p:nvPr/>
        </p:nvGrpSpPr>
        <p:grpSpPr bwMode="auto">
          <a:xfrm>
            <a:off x="5486400" y="4724134"/>
            <a:ext cx="4556125" cy="2030711"/>
            <a:chOff x="2207" y="3166"/>
            <a:chExt cx="1848" cy="1130"/>
          </a:xfrm>
        </p:grpSpPr>
        <p:sp>
          <p:nvSpPr>
            <p:cNvPr id="356362" name="Rectangle 10"/>
            <p:cNvSpPr>
              <a:spLocks noChangeArrowheads="1"/>
            </p:cNvSpPr>
            <p:nvPr/>
          </p:nvSpPr>
          <p:spPr bwMode="auto">
            <a:xfrm>
              <a:off x="2207" y="3202"/>
              <a:ext cx="1451" cy="1062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6363" name="Text Box 11"/>
            <p:cNvSpPr txBox="1">
              <a:spLocks noChangeArrowheads="1"/>
            </p:cNvSpPr>
            <p:nvPr/>
          </p:nvSpPr>
          <p:spPr bwMode="auto">
            <a:xfrm>
              <a:off x="2207" y="3166"/>
              <a:ext cx="1848" cy="11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 err="1">
                  <a:latin typeface="Courier New" pitchFamily="49" charset="0"/>
                </a:rPr>
                <a:t>int</a:t>
              </a:r>
              <a:r>
                <a:rPr lang="en-US" sz="1800" b="1" dirty="0">
                  <a:latin typeface="Courier New" pitchFamily="49" charset="0"/>
                </a:rPr>
                <a:t> main()</a:t>
              </a:r>
            </a:p>
            <a:p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r>
                <a:rPr lang="en-US" sz="1800" b="1" dirty="0">
                  <a:latin typeface="Courier New" pitchFamily="49" charset="0"/>
                </a:rPr>
                <a:t>  Whiner </a:t>
              </a:r>
              <a:r>
                <a:rPr lang="en-US" sz="1800" b="1" dirty="0" err="1">
                  <a:latin typeface="Courier New" pitchFamily="49" charset="0"/>
                </a:rPr>
                <a:t>joe</a:t>
              </a:r>
              <a:r>
                <a:rPr lang="en-US" sz="1800" b="1" dirty="0">
                  <a:latin typeface="Courier New" pitchFamily="49" charset="0"/>
                </a:rPr>
                <a:t>;</a:t>
              </a:r>
            </a:p>
            <a:p>
              <a:endParaRPr lang="en-US" sz="1800" b="1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</a:rPr>
                <a:t> </a:t>
              </a:r>
            </a:p>
            <a:p>
              <a:endParaRPr lang="en-US" sz="1800" b="1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356367" name="Line 15"/>
          <p:cNvSpPr>
            <a:spLocks noChangeShapeType="1"/>
          </p:cNvSpPr>
          <p:nvPr/>
        </p:nvSpPr>
        <p:spPr bwMode="auto">
          <a:xfrm>
            <a:off x="5486400" y="545337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377" name="Text Box 25"/>
          <p:cNvSpPr txBox="1">
            <a:spLocks noChangeArrowheads="1"/>
          </p:cNvSpPr>
          <p:nvPr/>
        </p:nvSpPr>
        <p:spPr bwMode="auto">
          <a:xfrm>
            <a:off x="244475" y="849312"/>
            <a:ext cx="3631122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class Person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string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getName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()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</a:t>
            </a:r>
            <a:r>
              <a:rPr lang="en-US" sz="1600" b="1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{ return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m_name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; }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void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goToBathroom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()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 {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“splat!”; }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...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};</a:t>
            </a:r>
            <a:r>
              <a:rPr lang="en-US" sz="1800" dirty="0">
                <a:latin typeface="Courier New" pitchFamily="49" charset="0"/>
              </a:rPr>
              <a:t> </a:t>
            </a:r>
          </a:p>
        </p:txBody>
      </p:sp>
      <p:sp>
        <p:nvSpPr>
          <p:cNvPr id="356378" name="Text Box 26"/>
          <p:cNvSpPr txBox="1">
            <a:spLocks noChangeArrowheads="1"/>
          </p:cNvSpPr>
          <p:nvPr/>
        </p:nvSpPr>
        <p:spPr bwMode="auto">
          <a:xfrm>
            <a:off x="4438650" y="860653"/>
            <a:ext cx="3733714" cy="907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 b="1" dirty="0">
                <a:latin typeface="Courier New" pitchFamily="49" charset="0"/>
                <a:ea typeface="MS Mincho" pitchFamily="49" charset="-128"/>
              </a:rPr>
              <a:t>class Whiner: public Person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public:</a:t>
            </a:r>
          </a:p>
        </p:txBody>
      </p:sp>
      <p:sp>
        <p:nvSpPr>
          <p:cNvPr id="2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sz="3600" dirty="0"/>
              <a:t>Inheritance: Reuse</a:t>
            </a:r>
          </a:p>
        </p:txBody>
      </p:sp>
      <p:sp>
        <p:nvSpPr>
          <p:cNvPr id="30" name="Text Box 14"/>
          <p:cNvSpPr txBox="1">
            <a:spLocks noChangeArrowheads="1"/>
          </p:cNvSpPr>
          <p:nvPr/>
        </p:nvSpPr>
        <p:spPr bwMode="auto">
          <a:xfrm>
            <a:off x="76200" y="4164449"/>
            <a:ext cx="534680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marL="0" indent="0" algn="ctr"/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Every </a:t>
            </a:r>
            <a:r>
              <a:rPr lang="en-US" sz="1800" dirty="0">
                <a:solidFill>
                  <a:srgbClr val="FF0000"/>
                </a:solidFill>
                <a:latin typeface="Comic Sans MS" pitchFamily="66" charset="0"/>
              </a:rPr>
              <a:t>public method 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in the base class is automatically reused/exposed in the derived class (just as if it were defined there)</a:t>
            </a:r>
            <a:r>
              <a:rPr lang="en-US" sz="2000" dirty="0">
                <a:solidFill>
                  <a:schemeClr val="tx2"/>
                </a:solidFill>
                <a:latin typeface="Comic Sans MS" pitchFamily="66" charset="0"/>
              </a:rPr>
              <a:t>.</a:t>
            </a:r>
            <a:endParaRPr lang="en-US" sz="14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88864" y="1669790"/>
            <a:ext cx="457200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void 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complain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()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{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“I hate homework!”;</a:t>
            </a:r>
            <a:br>
              <a:rPr lang="en-US" sz="1800" b="1" dirty="0">
                <a:latin typeface="Courier New" pitchFamily="49" charset="0"/>
                <a:ea typeface="MS Mincho" pitchFamily="49" charset="-128"/>
              </a:rPr>
            </a:br>
            <a:endParaRPr lang="en-US" sz="1800" b="1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11168" y="242415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}	</a:t>
            </a:r>
          </a:p>
          <a:p>
            <a:r>
              <a:rPr lang="en-US" sz="1800" b="1" dirty="0">
                <a:latin typeface="Courier New" pitchFamily="49" charset="0"/>
              </a:rPr>
              <a:t>};</a:t>
            </a:r>
            <a:r>
              <a:rPr lang="en-US" sz="1800" dirty="0">
                <a:latin typeface="Courier New" pitchFamily="49" charset="0"/>
              </a:rPr>
              <a:t> </a:t>
            </a:r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648789" y="1667102"/>
            <a:ext cx="2528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string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getName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();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52632" y="2224450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goToBathroom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();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761104" y="5613400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err="1">
                <a:latin typeface="Courier New" pitchFamily="49" charset="0"/>
              </a:rPr>
              <a:t>joe.goToBathroom</a:t>
            </a:r>
            <a:r>
              <a:rPr lang="en-US" sz="1800" b="1" dirty="0">
                <a:latin typeface="Courier New" pitchFamily="49" charset="0"/>
              </a:rPr>
              <a:t>();</a:t>
            </a:r>
            <a:endParaRPr lang="en-US" sz="1800" dirty="0"/>
          </a:p>
        </p:txBody>
      </p:sp>
      <p:sp>
        <p:nvSpPr>
          <p:cNvPr id="39" name="Line 15"/>
          <p:cNvSpPr>
            <a:spLocks noChangeShapeType="1"/>
          </p:cNvSpPr>
          <p:nvPr/>
        </p:nvSpPr>
        <p:spPr bwMode="auto">
          <a:xfrm>
            <a:off x="5486400" y="579888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15"/>
          <p:cNvSpPr>
            <a:spLocks noChangeShapeType="1"/>
          </p:cNvSpPr>
          <p:nvPr/>
        </p:nvSpPr>
        <p:spPr bwMode="auto">
          <a:xfrm>
            <a:off x="5486400" y="608831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15"/>
          <p:cNvSpPr>
            <a:spLocks noChangeShapeType="1"/>
          </p:cNvSpPr>
          <p:nvPr/>
        </p:nvSpPr>
        <p:spPr bwMode="auto">
          <a:xfrm>
            <a:off x="4403802" y="209993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15"/>
          <p:cNvSpPr>
            <a:spLocks noChangeShapeType="1"/>
          </p:cNvSpPr>
          <p:nvPr/>
        </p:nvSpPr>
        <p:spPr bwMode="auto">
          <a:xfrm>
            <a:off x="836431" y="267922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 Box 14"/>
          <p:cNvSpPr txBox="1">
            <a:spLocks noChangeArrowheads="1"/>
          </p:cNvSpPr>
          <p:nvPr/>
        </p:nvSpPr>
        <p:spPr bwMode="auto">
          <a:xfrm>
            <a:off x="425682" y="6094312"/>
            <a:ext cx="43749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marL="0" indent="0" algn="ctr"/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And of course, your derived class </a:t>
            </a:r>
            <a:br>
              <a:rPr lang="en-US" sz="1800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can call them too!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937632" y="3023475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goToBathroom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765587" y="5888973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err="1">
                <a:latin typeface="Courier New" pitchFamily="49" charset="0"/>
              </a:rPr>
              <a:t>joe.complain</a:t>
            </a:r>
            <a:r>
              <a:rPr lang="en-US" sz="1800" b="1" dirty="0">
                <a:latin typeface="Courier New" pitchFamily="49" charset="0"/>
              </a:rPr>
              <a:t>();</a:t>
            </a:r>
            <a:endParaRPr lang="en-US" sz="1800" dirty="0"/>
          </a:p>
        </p:txBody>
      </p:sp>
      <p:sp>
        <p:nvSpPr>
          <p:cNvPr id="49" name="Line 15"/>
          <p:cNvSpPr>
            <a:spLocks noChangeShapeType="1"/>
          </p:cNvSpPr>
          <p:nvPr/>
        </p:nvSpPr>
        <p:spPr bwMode="auto">
          <a:xfrm>
            <a:off x="4446334" y="2408741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15"/>
          <p:cNvSpPr>
            <a:spLocks noChangeShapeType="1"/>
          </p:cNvSpPr>
          <p:nvPr/>
        </p:nvSpPr>
        <p:spPr bwMode="auto">
          <a:xfrm>
            <a:off x="4710793" y="29509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15"/>
          <p:cNvSpPr>
            <a:spLocks noChangeShapeType="1"/>
          </p:cNvSpPr>
          <p:nvPr/>
        </p:nvSpPr>
        <p:spPr bwMode="auto">
          <a:xfrm>
            <a:off x="4724400" y="320198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15"/>
          <p:cNvSpPr>
            <a:spLocks noChangeShapeType="1"/>
          </p:cNvSpPr>
          <p:nvPr/>
        </p:nvSpPr>
        <p:spPr bwMode="auto">
          <a:xfrm>
            <a:off x="417015" y="240105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15"/>
          <p:cNvSpPr>
            <a:spLocks noChangeShapeType="1"/>
          </p:cNvSpPr>
          <p:nvPr/>
        </p:nvSpPr>
        <p:spPr bwMode="auto">
          <a:xfrm>
            <a:off x="832998" y="267922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2"/>
          <p:cNvSpPr>
            <a:spLocks noChangeArrowheads="1"/>
          </p:cNvSpPr>
          <p:nvPr/>
        </p:nvSpPr>
        <p:spPr bwMode="auto">
          <a:xfrm>
            <a:off x="4702513" y="1687285"/>
            <a:ext cx="3146087" cy="537165"/>
          </a:xfrm>
          <a:prstGeom prst="rect">
            <a:avLst/>
          </a:prstGeom>
          <a:solidFill>
            <a:srgbClr val="CCFFFF">
              <a:alpha val="85098"/>
            </a:srgbClr>
          </a:solidFill>
          <a:ln w="317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Text Box 14"/>
          <p:cNvSpPr txBox="1">
            <a:spLocks noChangeArrowheads="1"/>
          </p:cNvSpPr>
          <p:nvPr/>
        </p:nvSpPr>
        <p:spPr bwMode="auto">
          <a:xfrm>
            <a:off x="228600" y="5297269"/>
            <a:ext cx="49196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marL="0" indent="0" algn="ctr"/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And, as such, they may be used normally </a:t>
            </a:r>
            <a:br>
              <a:rPr lang="en-US" sz="1800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by the rest of your program.</a:t>
            </a:r>
          </a:p>
        </p:txBody>
      </p:sp>
    </p:spTree>
    <p:extLst>
      <p:ext uri="{BB962C8B-B14F-4D97-AF65-F5344CB8AC3E}">
        <p14:creationId xmlns:p14="http://schemas.microsoft.com/office/powerpoint/2010/main" val="39088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3.7037E-6 L 1.11022E-16 0.0775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6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43694E-6 L -3.33333E-6 0.080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4.52568E-6 L 0.43732 -0.04512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58" y="-2267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3.07265E-6 L 0.43663 -0.0041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23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0 L -0.43975 0.04444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97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0.07751 L 1.11022E-16 0.12193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67" grpId="0" animBg="1"/>
      <p:bldP spid="356367" grpId="1" animBg="1"/>
      <p:bldP spid="30" grpId="0" autoUpdateAnimBg="0"/>
      <p:bldP spid="3" grpId="0"/>
      <p:bldP spid="4" grpId="0"/>
      <p:bldP spid="4" grpId="1"/>
      <p:bldP spid="6" grpId="0"/>
      <p:bldP spid="35" grpId="0"/>
      <p:bldP spid="38" grpId="0"/>
      <p:bldP spid="39" grpId="0" animBg="1"/>
      <p:bldP spid="39" grpId="1" animBg="1"/>
      <p:bldP spid="42" grpId="0" animBg="1"/>
      <p:bldP spid="42" grpId="1" animBg="1"/>
      <p:bldP spid="43" grpId="0" animBg="1"/>
      <p:bldP spid="43" grpId="1" animBg="1"/>
      <p:bldP spid="43" grpId="2" animBg="1"/>
      <p:bldP spid="44" grpId="0" animBg="1"/>
      <p:bldP spid="44" grpId="1" animBg="1"/>
      <p:bldP spid="45" grpId="0" autoUpdateAnimBg="0"/>
      <p:bldP spid="46" grpId="0"/>
      <p:bldP spid="48" grpId="0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3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891D-03FC-47A3-84EF-4D0AC447BEDF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47800"/>
            <a:ext cx="772847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08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scream2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DCF6-041F-4C4A-88E1-2A417F8F7B38}" type="slidenum">
              <a:rPr lang="en-US"/>
              <a:pPr/>
              <a:t>19</a:t>
            </a:fld>
            <a:endParaRPr lang="en-US"/>
          </a:p>
        </p:txBody>
      </p:sp>
      <p:sp>
        <p:nvSpPr>
          <p:cNvPr id="344104" name="Rectangle 40"/>
          <p:cNvSpPr>
            <a:spLocks noChangeArrowheads="1"/>
          </p:cNvSpPr>
          <p:nvPr/>
        </p:nvSpPr>
        <p:spPr bwMode="auto">
          <a:xfrm>
            <a:off x="431800" y="1016000"/>
            <a:ext cx="3683000" cy="3375531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4126" name="Rectangle 62"/>
          <p:cNvSpPr>
            <a:spLocks noChangeArrowheads="1"/>
          </p:cNvSpPr>
          <p:nvPr/>
        </p:nvSpPr>
        <p:spPr bwMode="auto">
          <a:xfrm>
            <a:off x="485616" y="2964377"/>
            <a:ext cx="3552984" cy="1127760"/>
          </a:xfrm>
          <a:prstGeom prst="rect">
            <a:avLst/>
          </a:prstGeom>
          <a:solidFill>
            <a:srgbClr val="FFDAD1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105" name="Rectangle 41"/>
          <p:cNvSpPr>
            <a:spLocks noChangeArrowheads="1"/>
          </p:cNvSpPr>
          <p:nvPr/>
        </p:nvSpPr>
        <p:spPr bwMode="auto">
          <a:xfrm>
            <a:off x="0" y="990600"/>
            <a:ext cx="5181600" cy="340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base 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Robot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Robot(void);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getX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getY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  <a:b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</a:br>
            <a:endParaRPr lang="en-US" sz="8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private:  // methods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 void </a:t>
            </a:r>
            <a:r>
              <a:rPr lang="en-US" sz="17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chargeBattery</a:t>
            </a: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();</a:t>
            </a:r>
            <a:br>
              <a:rPr lang="en-US" sz="17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</a:br>
            <a:endParaRPr lang="en-US" sz="300" b="1" dirty="0">
              <a:solidFill>
                <a:schemeClr val="accent2">
                  <a:lumMod val="75000"/>
                </a:schemeClr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private:  // data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,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44106" name="Rectangle 42"/>
          <p:cNvSpPr>
            <a:spLocks noChangeArrowheads="1"/>
          </p:cNvSpPr>
          <p:nvPr/>
        </p:nvSpPr>
        <p:spPr bwMode="auto">
          <a:xfrm>
            <a:off x="4394200" y="950040"/>
            <a:ext cx="4570413" cy="359410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4107" name="Rectangle 43"/>
          <p:cNvSpPr>
            <a:spLocks noChangeArrowheads="1"/>
          </p:cNvSpPr>
          <p:nvPr/>
        </p:nvSpPr>
        <p:spPr bwMode="auto">
          <a:xfrm>
            <a:off x="3962400" y="911940"/>
            <a:ext cx="5181600" cy="3924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derived 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: public Robot </a:t>
            </a:r>
            <a:b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(void)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m_shield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= 1;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getShield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0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m_shield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 	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44124" name="Text Box 60"/>
          <p:cNvSpPr txBox="1">
            <a:spLocks noChangeArrowheads="1"/>
          </p:cNvSpPr>
          <p:nvPr/>
        </p:nvSpPr>
        <p:spPr bwMode="auto">
          <a:xfrm>
            <a:off x="152400" y="5616714"/>
            <a:ext cx="89916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Private members </a:t>
            </a:r>
            <a:r>
              <a:rPr lang="en-US" dirty="0"/>
              <a:t>in the </a:t>
            </a:r>
            <a:r>
              <a:rPr lang="en-US" dirty="0">
                <a:solidFill>
                  <a:srgbClr val="FF0000"/>
                </a:solidFill>
              </a:rPr>
              <a:t>base class</a:t>
            </a:r>
            <a:r>
              <a:rPr lang="en-US" dirty="0"/>
              <a:t> are </a:t>
            </a:r>
            <a:br>
              <a:rPr lang="en-US" dirty="0"/>
            </a:br>
            <a:r>
              <a:rPr lang="en-US" dirty="0">
                <a:solidFill>
                  <a:srgbClr val="6600CC"/>
                </a:solidFill>
              </a:rPr>
              <a:t>hidden</a:t>
            </a:r>
            <a:r>
              <a:rPr lang="en-US" dirty="0"/>
              <a:t> from the </a:t>
            </a:r>
            <a:r>
              <a:rPr lang="en-US" dirty="0">
                <a:solidFill>
                  <a:srgbClr val="FF0000"/>
                </a:solidFill>
              </a:rPr>
              <a:t>derived class(</a:t>
            </a:r>
            <a:r>
              <a:rPr lang="en-US" dirty="0" err="1">
                <a:solidFill>
                  <a:srgbClr val="FF0000"/>
                </a:solidFill>
              </a:rPr>
              <a:t>es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!</a:t>
            </a:r>
            <a:endParaRPr lang="en-US" dirty="0">
              <a:solidFill>
                <a:srgbClr val="990000"/>
              </a:solidFill>
            </a:endParaRPr>
          </a:p>
        </p:txBody>
      </p:sp>
      <p:sp>
        <p:nvSpPr>
          <p:cNvPr id="344128" name="AutoShape 64"/>
          <p:cNvSpPr>
            <a:spLocks noChangeArrowheads="1"/>
          </p:cNvSpPr>
          <p:nvPr/>
        </p:nvSpPr>
        <p:spPr bwMode="auto">
          <a:xfrm>
            <a:off x="5305425" y="685800"/>
            <a:ext cx="3724275" cy="1600200"/>
          </a:xfrm>
          <a:prstGeom prst="wedgeRoundRectCallout">
            <a:avLst>
              <a:gd name="adj1" fmla="val -43060"/>
              <a:gd name="adj2" fmla="val 84978"/>
              <a:gd name="adj3" fmla="val 16667"/>
            </a:avLst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THIS IS ILLEGAL!</a:t>
            </a:r>
          </a:p>
          <a:p>
            <a:pPr algn="ctr"/>
            <a:endParaRPr lang="en-US" sz="1100" dirty="0"/>
          </a:p>
          <a:p>
            <a:pPr algn="ctr"/>
            <a:r>
              <a:rPr lang="en-US" dirty="0"/>
              <a:t>The </a:t>
            </a:r>
            <a:r>
              <a:rPr lang="en-US" dirty="0">
                <a:solidFill>
                  <a:srgbClr val="6600CC"/>
                </a:solidFill>
              </a:rPr>
              <a:t>derived</a:t>
            </a:r>
            <a:r>
              <a:rPr lang="en-US" dirty="0"/>
              <a:t> class may </a:t>
            </a:r>
            <a:r>
              <a:rPr lang="en-US" dirty="0">
                <a:solidFill>
                  <a:srgbClr val="FF3300"/>
                </a:solidFill>
              </a:rPr>
              <a:t>not</a:t>
            </a:r>
            <a:r>
              <a:rPr lang="en-US" dirty="0"/>
              <a:t> access </a:t>
            </a:r>
            <a:r>
              <a:rPr lang="en-US" dirty="0">
                <a:solidFill>
                  <a:srgbClr val="FF3300"/>
                </a:solidFill>
              </a:rPr>
              <a:t>private members</a:t>
            </a:r>
            <a:r>
              <a:rPr lang="en-US" dirty="0"/>
              <a:t> of the </a:t>
            </a:r>
            <a:r>
              <a:rPr lang="en-US" dirty="0">
                <a:solidFill>
                  <a:srgbClr val="6600CC"/>
                </a:solidFill>
              </a:rPr>
              <a:t>base</a:t>
            </a:r>
            <a:r>
              <a:rPr lang="en-US" dirty="0"/>
              <a:t> class!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685800" y="76200"/>
            <a:ext cx="7772400" cy="11430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r>
              <a:rPr lang="en-US" sz="3600" kern="0"/>
              <a:t>Inheritance: Reuse</a:t>
            </a:r>
            <a:endParaRPr lang="en-US" sz="3600" kern="0" dirty="0"/>
          </a:p>
        </p:txBody>
      </p:sp>
      <p:sp>
        <p:nvSpPr>
          <p:cNvPr id="13" name="Text Box 61"/>
          <p:cNvSpPr txBox="1">
            <a:spLocks noChangeArrowheads="1"/>
          </p:cNvSpPr>
          <p:nvPr/>
        </p:nvSpPr>
        <p:spPr bwMode="auto">
          <a:xfrm>
            <a:off x="5194300" y="2733497"/>
            <a:ext cx="369043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</a:rPr>
              <a:t>chargeBattery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</a:rPr>
              <a:t>();  </a:t>
            </a:r>
            <a:r>
              <a:rPr lang="en-US" sz="2200" dirty="0">
                <a:solidFill>
                  <a:srgbClr val="FF0000"/>
                </a:solidFill>
              </a:rPr>
              <a:t>// FAIL!</a:t>
            </a:r>
          </a:p>
        </p:txBody>
      </p:sp>
      <p:sp>
        <p:nvSpPr>
          <p:cNvPr id="14" name="Text Box 60"/>
          <p:cNvSpPr txBox="1">
            <a:spLocks noChangeArrowheads="1"/>
          </p:cNvSpPr>
          <p:nvPr/>
        </p:nvSpPr>
        <p:spPr bwMode="auto">
          <a:xfrm>
            <a:off x="152400" y="4724400"/>
            <a:ext cx="899159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/>
              <a:t>Only </a:t>
            </a:r>
            <a:r>
              <a:rPr lang="en-US" dirty="0">
                <a:solidFill>
                  <a:srgbClr val="FF0000"/>
                </a:solidFill>
              </a:rPr>
              <a:t>public members </a:t>
            </a:r>
            <a:r>
              <a:rPr lang="en-US" dirty="0"/>
              <a:t>in the base class are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exposed/reused</a:t>
            </a:r>
            <a:r>
              <a:rPr lang="en-US" dirty="0"/>
              <a:t> in the </a:t>
            </a:r>
            <a:r>
              <a:rPr lang="en-US" dirty="0">
                <a:solidFill>
                  <a:srgbClr val="FF0000"/>
                </a:solidFill>
              </a:rPr>
              <a:t>derived class(</a:t>
            </a:r>
            <a:r>
              <a:rPr lang="en-US" dirty="0" err="1">
                <a:solidFill>
                  <a:srgbClr val="FF0000"/>
                </a:solidFill>
              </a:rPr>
              <a:t>es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15" name="AutoShape 64"/>
          <p:cNvSpPr>
            <a:spLocks noChangeArrowheads="1"/>
          </p:cNvSpPr>
          <p:nvPr/>
        </p:nvSpPr>
        <p:spPr bwMode="auto">
          <a:xfrm>
            <a:off x="505936" y="838200"/>
            <a:ext cx="3724275" cy="1600200"/>
          </a:xfrm>
          <a:prstGeom prst="wedgeRoundRectCallout">
            <a:avLst>
              <a:gd name="adj1" fmla="val -43060"/>
              <a:gd name="adj2" fmla="val 84978"/>
              <a:gd name="adj3" fmla="val 16667"/>
            </a:avLst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These </a:t>
            </a:r>
            <a:r>
              <a:rPr lang="en-US" dirty="0">
                <a:solidFill>
                  <a:srgbClr val="FF0000"/>
                </a:solidFill>
              </a:rPr>
              <a:t>methods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and </a:t>
            </a:r>
            <a:r>
              <a:rPr lang="en-US" dirty="0">
                <a:solidFill>
                  <a:srgbClr val="FF0000"/>
                </a:solidFill>
              </a:rPr>
              <a:t>variables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are </a:t>
            </a:r>
            <a:r>
              <a:rPr lang="en-US" dirty="0">
                <a:solidFill>
                  <a:srgbClr val="FF0000"/>
                </a:solidFill>
              </a:rPr>
              <a:t>hidden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from all </a:t>
            </a:r>
            <a:r>
              <a:rPr lang="en-US" dirty="0">
                <a:solidFill>
                  <a:srgbClr val="FF0000"/>
                </a:solidFill>
              </a:rPr>
              <a:t>derived classes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and can’t be reused directly.</a:t>
            </a:r>
          </a:p>
        </p:txBody>
      </p:sp>
      <p:sp>
        <p:nvSpPr>
          <p:cNvPr id="344125" name="Text Box 61"/>
          <p:cNvSpPr txBox="1">
            <a:spLocks noChangeArrowheads="1"/>
          </p:cNvSpPr>
          <p:nvPr/>
        </p:nvSpPr>
        <p:spPr bwMode="auto">
          <a:xfrm>
            <a:off x="5194300" y="2715340"/>
            <a:ext cx="3389069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 dirty="0" err="1">
                <a:solidFill>
                  <a:srgbClr val="6600CC"/>
                </a:solidFill>
              </a:rPr>
              <a:t>m_x</a:t>
            </a:r>
            <a:r>
              <a:rPr lang="en-US" sz="2200" dirty="0">
                <a:solidFill>
                  <a:srgbClr val="6600CC"/>
                </a:solidFill>
              </a:rPr>
              <a:t> = </a:t>
            </a:r>
            <a:r>
              <a:rPr lang="en-US" sz="2200" dirty="0" err="1">
                <a:solidFill>
                  <a:srgbClr val="6600CC"/>
                </a:solidFill>
              </a:rPr>
              <a:t>m_y</a:t>
            </a:r>
            <a:r>
              <a:rPr lang="en-US" sz="2200" dirty="0">
                <a:solidFill>
                  <a:srgbClr val="6600CC"/>
                </a:solidFill>
              </a:rPr>
              <a:t> = 0; </a:t>
            </a:r>
            <a:r>
              <a:rPr lang="en-US" sz="2200" dirty="0">
                <a:solidFill>
                  <a:srgbClr val="FF0000"/>
                </a:solidFill>
              </a:rPr>
              <a:t>// FAIL!</a:t>
            </a:r>
          </a:p>
        </p:txBody>
      </p:sp>
    </p:spTree>
    <p:extLst>
      <p:ext uri="{BB962C8B-B14F-4D97-AF65-F5344CB8AC3E}">
        <p14:creationId xmlns:p14="http://schemas.microsoft.com/office/powerpoint/2010/main" val="169303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44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44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44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126" grpId="0" animBg="1"/>
      <p:bldP spid="344124" grpId="0"/>
      <p:bldP spid="344128" grpId="0" animBg="1"/>
      <p:bldP spid="344128" grpId="1" animBg="1"/>
      <p:bldP spid="13" grpId="0" autoUpdateAnimBg="0"/>
      <p:bldP spid="13" grpId="1"/>
      <p:bldP spid="14" grpId="0"/>
      <p:bldP spid="15" grpId="0" animBg="1"/>
      <p:bldP spid="15" grpId="1" animBg="1"/>
      <p:bldP spid="344125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349-86FD-47DD-A9A7-0A383510F8F0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0938A7-038A-4B82-974B-6FB6069EC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61" y="1219200"/>
            <a:ext cx="7422078" cy="47625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0E689A0-2C9A-4B06-90EE-D4DB0E4A1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85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2E8A-10A9-4A97-B1CD-3984D0BC1BDA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400394" name="Text Box 10"/>
          <p:cNvSpPr txBox="1">
            <a:spLocks noChangeArrowheads="1"/>
          </p:cNvSpPr>
          <p:nvPr/>
        </p:nvSpPr>
        <p:spPr bwMode="auto">
          <a:xfrm>
            <a:off x="350838" y="685800"/>
            <a:ext cx="86407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If you would like your </a:t>
            </a:r>
            <a:r>
              <a:rPr lang="en-US" sz="1800" dirty="0">
                <a:solidFill>
                  <a:srgbClr val="6600CC"/>
                </a:solidFill>
              </a:rPr>
              <a:t>derived</a:t>
            </a:r>
            <a:r>
              <a:rPr lang="en-US" sz="1800" dirty="0"/>
              <a:t> class to be able to reuse </a:t>
            </a:r>
            <a:br>
              <a:rPr lang="en-US" sz="1800" dirty="0"/>
            </a:br>
            <a:r>
              <a:rPr lang="en-US" sz="1800" dirty="0"/>
              <a:t>one or more </a:t>
            </a:r>
            <a:r>
              <a:rPr lang="en-US" sz="1800" dirty="0">
                <a:solidFill>
                  <a:srgbClr val="FF0000"/>
                </a:solidFill>
              </a:rPr>
              <a:t>private member</a:t>
            </a:r>
            <a:r>
              <a:rPr lang="en-US" sz="1200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functions</a:t>
            </a:r>
            <a:r>
              <a:rPr lang="en-US" sz="1800" dirty="0"/>
              <a:t> of the </a:t>
            </a:r>
            <a:r>
              <a:rPr lang="en-US" sz="1800" dirty="0">
                <a:solidFill>
                  <a:srgbClr val="6600CC"/>
                </a:solidFill>
              </a:rPr>
              <a:t>base</a:t>
            </a:r>
            <a:r>
              <a:rPr lang="en-US" sz="1800" dirty="0"/>
              <a:t> class…</a:t>
            </a:r>
          </a:p>
        </p:txBody>
      </p:sp>
      <p:sp>
        <p:nvSpPr>
          <p:cNvPr id="400395" name="Text Box 11"/>
          <p:cNvSpPr txBox="1">
            <a:spLocks noChangeArrowheads="1"/>
          </p:cNvSpPr>
          <p:nvPr/>
        </p:nvSpPr>
        <p:spPr bwMode="auto">
          <a:xfrm>
            <a:off x="685800" y="1371600"/>
            <a:ext cx="79105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800" dirty="0"/>
              <a:t>But you don’t want the rest of your program to use them…</a:t>
            </a:r>
          </a:p>
        </p:txBody>
      </p:sp>
      <p:sp>
        <p:nvSpPr>
          <p:cNvPr id="400396" name="Text Box 12"/>
          <p:cNvSpPr txBox="1">
            <a:spLocks noChangeArrowheads="1"/>
          </p:cNvSpPr>
          <p:nvPr/>
        </p:nvSpPr>
        <p:spPr bwMode="auto">
          <a:xfrm>
            <a:off x="654966" y="1828800"/>
            <a:ext cx="79105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800" dirty="0"/>
              <a:t>Then make them </a:t>
            </a:r>
            <a:r>
              <a:rPr lang="en-US" sz="1800" dirty="0">
                <a:solidFill>
                  <a:srgbClr val="990000"/>
                </a:solidFill>
              </a:rPr>
              <a:t>protected</a:t>
            </a:r>
            <a:r>
              <a:rPr lang="en-US" sz="1800" dirty="0"/>
              <a:t> instead of </a:t>
            </a:r>
            <a:r>
              <a:rPr lang="en-US" sz="1800" dirty="0">
                <a:solidFill>
                  <a:srgbClr val="990000"/>
                </a:solidFill>
              </a:rPr>
              <a:t>private</a:t>
            </a:r>
            <a:r>
              <a:rPr lang="en-US" sz="1800" dirty="0"/>
              <a:t> in the base class:</a:t>
            </a:r>
          </a:p>
        </p:txBody>
      </p:sp>
      <p:sp>
        <p:nvSpPr>
          <p:cNvPr id="400397" name="Rectangle 13"/>
          <p:cNvSpPr>
            <a:spLocks noChangeArrowheads="1"/>
          </p:cNvSpPr>
          <p:nvPr/>
        </p:nvSpPr>
        <p:spPr bwMode="auto">
          <a:xfrm>
            <a:off x="350838" y="3733800"/>
            <a:ext cx="3535362" cy="294163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00398" name="Rectangle 14"/>
          <p:cNvSpPr>
            <a:spLocks noChangeArrowheads="1"/>
          </p:cNvSpPr>
          <p:nvPr/>
        </p:nvSpPr>
        <p:spPr bwMode="auto">
          <a:xfrm>
            <a:off x="4191000" y="3505200"/>
            <a:ext cx="4876800" cy="3216275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7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00410" name="Rectangle 26"/>
          <p:cNvSpPr>
            <a:spLocks noChangeArrowheads="1"/>
          </p:cNvSpPr>
          <p:nvPr/>
        </p:nvSpPr>
        <p:spPr bwMode="auto">
          <a:xfrm>
            <a:off x="4191000" y="3429000"/>
            <a:ext cx="4953000" cy="338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ShieldedRobot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: public Robot </a:t>
            </a:r>
            <a:b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ShieldedRobot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(void) {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m_shield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= 1;</a:t>
            </a:r>
          </a:p>
          <a:p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     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void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setShield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s);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m_shield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; 	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</p:txBody>
      </p:sp>
      <p:grpSp>
        <p:nvGrpSpPr>
          <p:cNvPr id="400400" name="Group 16"/>
          <p:cNvGrpSpPr>
            <a:grpSpLocks/>
          </p:cNvGrpSpPr>
          <p:nvPr/>
        </p:nvGrpSpPr>
        <p:grpSpPr bwMode="auto">
          <a:xfrm>
            <a:off x="4343400" y="4259263"/>
            <a:ext cx="4773613" cy="1923418"/>
            <a:chOff x="144" y="3120"/>
            <a:chExt cx="2784" cy="1346"/>
          </a:xfrm>
        </p:grpSpPr>
        <p:sp>
          <p:nvSpPr>
            <p:cNvPr id="400401" name="Rectangle 17"/>
            <p:cNvSpPr>
              <a:spLocks noChangeArrowheads="1"/>
            </p:cNvSpPr>
            <p:nvPr/>
          </p:nvSpPr>
          <p:spPr bwMode="auto">
            <a:xfrm>
              <a:off x="152" y="3152"/>
              <a:ext cx="2703" cy="112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402" name="Rectangle 18"/>
            <p:cNvSpPr>
              <a:spLocks noChangeArrowheads="1"/>
            </p:cNvSpPr>
            <p:nvPr/>
          </p:nvSpPr>
          <p:spPr bwMode="auto">
            <a:xfrm>
              <a:off x="144" y="3120"/>
              <a:ext cx="2784" cy="1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main()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ShieldedRobot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stan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stan.chargeBattery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endParaRPr lang="en-US" sz="1700" dirty="0">
                <a:solidFill>
                  <a:srgbClr val="FF0000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7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22" name="Rectangle 41"/>
          <p:cNvSpPr>
            <a:spLocks noChangeArrowheads="1"/>
          </p:cNvSpPr>
          <p:nvPr/>
        </p:nvSpPr>
        <p:spPr bwMode="auto">
          <a:xfrm>
            <a:off x="-106680" y="3693160"/>
            <a:ext cx="5181600" cy="2970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Robot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Robot(void);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getX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()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const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…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private:  // methods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 void </a:t>
            </a:r>
            <a:r>
              <a:rPr lang="en-US" sz="17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chargeBattery</a:t>
            </a: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();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private:  // data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,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grpSp>
        <p:nvGrpSpPr>
          <p:cNvPr id="400405" name="Group 21"/>
          <p:cNvGrpSpPr>
            <a:grpSpLocks/>
          </p:cNvGrpSpPr>
          <p:nvPr/>
        </p:nvGrpSpPr>
        <p:grpSpPr bwMode="auto">
          <a:xfrm>
            <a:off x="368935" y="5247640"/>
            <a:ext cx="1273175" cy="354013"/>
            <a:chOff x="789" y="3978"/>
            <a:chExt cx="802" cy="223"/>
          </a:xfrm>
        </p:grpSpPr>
        <p:sp>
          <p:nvSpPr>
            <p:cNvPr id="400403" name="Rectangle 19"/>
            <p:cNvSpPr>
              <a:spLocks noChangeArrowheads="1"/>
            </p:cNvSpPr>
            <p:nvPr/>
          </p:nvSpPr>
          <p:spPr bwMode="auto">
            <a:xfrm>
              <a:off x="816" y="4032"/>
              <a:ext cx="705" cy="16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404" name="Text Box 20"/>
            <p:cNvSpPr txBox="1">
              <a:spLocks noChangeArrowheads="1"/>
            </p:cNvSpPr>
            <p:nvPr/>
          </p:nvSpPr>
          <p:spPr bwMode="auto">
            <a:xfrm>
              <a:off x="789" y="3978"/>
              <a:ext cx="802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700" dirty="0">
                  <a:solidFill>
                    <a:srgbClr val="FF0000"/>
                  </a:solidFill>
                </a:rPr>
                <a:t>protected:</a:t>
              </a:r>
            </a:p>
          </p:txBody>
        </p:sp>
      </p:grp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228601" y="2286000"/>
            <a:ext cx="876324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This lets your derived class (</a:t>
            </a:r>
            <a:r>
              <a:rPr lang="en-US" sz="1800" i="1" dirty="0"/>
              <a:t>and</a:t>
            </a:r>
            <a:r>
              <a:rPr lang="en-US" sz="1800" dirty="0"/>
              <a:t> its derived classes) </a:t>
            </a:r>
            <a:br>
              <a:rPr lang="en-US" sz="1800" dirty="0"/>
            </a:br>
            <a:r>
              <a:rPr lang="en-US" sz="1800" dirty="0"/>
              <a:t>reuse these member functions from the base class.</a:t>
            </a:r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>
          <a:xfrm>
            <a:off x="685800" y="76200"/>
            <a:ext cx="7772400" cy="11430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r>
              <a:rPr lang="en-US" sz="3600" kern="0" dirty="0"/>
              <a:t>Inheritance: Reuse</a:t>
            </a:r>
            <a:endParaRPr lang="en-US" sz="3600" kern="0" dirty="0">
              <a:solidFill>
                <a:srgbClr val="FF3300"/>
              </a:solidFill>
            </a:endParaRPr>
          </a:p>
        </p:txBody>
      </p:sp>
      <p:sp>
        <p:nvSpPr>
          <p:cNvPr id="27" name="AutoShape 64"/>
          <p:cNvSpPr>
            <a:spLocks noChangeArrowheads="1"/>
          </p:cNvSpPr>
          <p:nvPr/>
        </p:nvSpPr>
        <p:spPr bwMode="auto">
          <a:xfrm>
            <a:off x="5638800" y="5247640"/>
            <a:ext cx="3429000" cy="1552264"/>
          </a:xfrm>
          <a:prstGeom prst="wedgeRoundRectCallout">
            <a:avLst>
              <a:gd name="adj1" fmla="val -63947"/>
              <a:gd name="adj2" fmla="val -63018"/>
              <a:gd name="adj3" fmla="val 16667"/>
            </a:avLst>
          </a:prstGeom>
          <a:solidFill>
            <a:schemeClr val="accent3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e.g., you’d like your </a:t>
            </a:r>
            <a:r>
              <a:rPr lang="en-US" dirty="0" err="1">
                <a:solidFill>
                  <a:srgbClr val="6600CC"/>
                </a:solidFill>
              </a:rPr>
              <a:t>ShieldedRobot</a:t>
            </a:r>
            <a:r>
              <a:rPr lang="en-US" dirty="0">
                <a:solidFill>
                  <a:srgbClr val="6600CC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to be able to call </a:t>
            </a:r>
            <a:r>
              <a:rPr lang="en-US" dirty="0">
                <a:solidFill>
                  <a:srgbClr val="6600CC"/>
                </a:solidFill>
              </a:rPr>
              <a:t>Robot’s </a:t>
            </a:r>
            <a:r>
              <a:rPr lang="en-US" dirty="0" err="1">
                <a:solidFill>
                  <a:srgbClr val="FF0000"/>
                </a:solidFill>
              </a:rPr>
              <a:t>chargeBattery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>
                <a:solidFill>
                  <a:schemeClr val="tx1"/>
                </a:solidFill>
              </a:rPr>
              <a:t>method…</a:t>
            </a:r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381002" y="2971800"/>
            <a:ext cx="86867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But still prevents the rest of your program from seeing/using them!</a:t>
            </a:r>
          </a:p>
        </p:txBody>
      </p:sp>
      <p:sp>
        <p:nvSpPr>
          <p:cNvPr id="2" name="Left Arrow 1"/>
          <p:cNvSpPr/>
          <p:nvPr/>
        </p:nvSpPr>
        <p:spPr bwMode="auto">
          <a:xfrm rot="20757999">
            <a:off x="1514611" y="4722874"/>
            <a:ext cx="1828800" cy="776132"/>
          </a:xfrm>
          <a:prstGeom prst="leftArrow">
            <a:avLst/>
          </a:prstGeom>
          <a:solidFill>
            <a:srgbClr val="FFDAD1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Change this!</a:t>
            </a:r>
          </a:p>
        </p:txBody>
      </p:sp>
      <p:sp>
        <p:nvSpPr>
          <p:cNvPr id="3" name="Rectangle 2"/>
          <p:cNvSpPr/>
          <p:nvPr/>
        </p:nvSpPr>
        <p:spPr>
          <a:xfrm>
            <a:off x="4724400" y="4784231"/>
            <a:ext cx="2528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</a:rPr>
              <a:t>chargeBattery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(); </a:t>
            </a:r>
          </a:p>
        </p:txBody>
      </p:sp>
      <p:grpSp>
        <p:nvGrpSpPr>
          <p:cNvPr id="400406" name="Group 22"/>
          <p:cNvGrpSpPr>
            <a:grpSpLocks/>
          </p:cNvGrpSpPr>
          <p:nvPr/>
        </p:nvGrpSpPr>
        <p:grpSpPr bwMode="auto">
          <a:xfrm>
            <a:off x="4692502" y="4757880"/>
            <a:ext cx="4312664" cy="411277"/>
            <a:chOff x="816" y="3966"/>
            <a:chExt cx="875" cy="230"/>
          </a:xfrm>
        </p:grpSpPr>
        <p:sp>
          <p:nvSpPr>
            <p:cNvPr id="400407" name="Rectangle 23"/>
            <p:cNvSpPr>
              <a:spLocks noChangeArrowheads="1"/>
            </p:cNvSpPr>
            <p:nvPr/>
          </p:nvSpPr>
          <p:spPr bwMode="auto">
            <a:xfrm>
              <a:off x="816" y="4032"/>
              <a:ext cx="705" cy="16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408" name="Text Box 24"/>
            <p:cNvSpPr txBox="1">
              <a:spLocks noChangeArrowheads="1"/>
            </p:cNvSpPr>
            <p:nvPr/>
          </p:nvSpPr>
          <p:spPr bwMode="auto">
            <a:xfrm>
              <a:off x="820" y="3966"/>
              <a:ext cx="871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 err="1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chargeBattery</a:t>
              </a:r>
              <a:r>
                <a:rPr lang="en-US" sz="18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(); </a:t>
              </a:r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// Now i</a:t>
              </a:r>
              <a:r>
                <a:rPr lang="en-US" dirty="0">
                  <a:solidFill>
                    <a:srgbClr val="006666"/>
                  </a:solidFill>
                </a:rPr>
                <a:t>t’s OK!</a:t>
              </a:r>
            </a:p>
          </p:txBody>
        </p:sp>
      </p:grpSp>
      <p:sp>
        <p:nvSpPr>
          <p:cNvPr id="400412" name="Rectangle 28"/>
          <p:cNvSpPr>
            <a:spLocks noChangeArrowheads="1"/>
          </p:cNvSpPr>
          <p:nvPr/>
        </p:nvSpPr>
        <p:spPr bwMode="auto">
          <a:xfrm>
            <a:off x="7369040" y="5331023"/>
            <a:ext cx="162256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// STILL FAILS!</a:t>
            </a:r>
          </a:p>
        </p:txBody>
      </p:sp>
      <p:sp>
        <p:nvSpPr>
          <p:cNvPr id="26" name="AutoShape 64"/>
          <p:cNvSpPr>
            <a:spLocks noChangeArrowheads="1"/>
          </p:cNvSpPr>
          <p:nvPr/>
        </p:nvSpPr>
        <p:spPr bwMode="auto">
          <a:xfrm>
            <a:off x="4343401" y="4036153"/>
            <a:ext cx="4724400" cy="2685322"/>
          </a:xfrm>
          <a:prstGeom prst="wedgeRoundRectCallout">
            <a:avLst>
              <a:gd name="adj1" fmla="val -92124"/>
              <a:gd name="adj2" fmla="val 32191"/>
              <a:gd name="adj3" fmla="val 16667"/>
            </a:avLst>
          </a:prstGeom>
          <a:solidFill>
            <a:schemeClr val="accent3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But</a:t>
            </a:r>
            <a:r>
              <a:rPr lang="en-US" dirty="0">
                <a:solidFill>
                  <a:srgbClr val="FF0000"/>
                </a:solidFill>
              </a:rPr>
              <a:t> never ever </a:t>
            </a:r>
            <a:r>
              <a:rPr lang="en-US" dirty="0">
                <a:solidFill>
                  <a:schemeClr val="tx1"/>
                </a:solidFill>
              </a:rPr>
              <a:t>make your </a:t>
            </a:r>
            <a:r>
              <a:rPr lang="en-US" dirty="0">
                <a:solidFill>
                  <a:srgbClr val="FF0000"/>
                </a:solidFill>
              </a:rPr>
              <a:t>member variables protected (or public)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  <a:p>
            <a:pPr algn="ctr"/>
            <a:br>
              <a:rPr lang="en-US" sz="1000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 class’s member variables are for it to access alone!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dirty="0"/>
              <a:t>If you </a:t>
            </a:r>
            <a:r>
              <a:rPr lang="en-US" dirty="0">
                <a:solidFill>
                  <a:srgbClr val="FF0000"/>
                </a:solidFill>
              </a:rPr>
              <a:t>expose member variables </a:t>
            </a:r>
            <a:r>
              <a:rPr lang="en-US" dirty="0"/>
              <a:t>to a </a:t>
            </a:r>
            <a:r>
              <a:rPr lang="en-US" dirty="0">
                <a:solidFill>
                  <a:srgbClr val="FF0000"/>
                </a:solidFill>
              </a:rPr>
              <a:t>derived class</a:t>
            </a:r>
            <a:r>
              <a:rPr lang="en-US" dirty="0"/>
              <a:t>, you violate encapsulation – and that’s bad!</a:t>
            </a:r>
          </a:p>
        </p:txBody>
      </p:sp>
    </p:spTree>
    <p:extLst>
      <p:ext uri="{BB962C8B-B14F-4D97-AF65-F5344CB8AC3E}">
        <p14:creationId xmlns:p14="http://schemas.microsoft.com/office/powerpoint/2010/main" val="113220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00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00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400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400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400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400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400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400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00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00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00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94" grpId="0"/>
      <p:bldP spid="400395" grpId="0"/>
      <p:bldP spid="400396" grpId="0"/>
      <p:bldP spid="400398" grpId="0" animBg="1"/>
      <p:bldP spid="400410" grpId="0"/>
      <p:bldP spid="23" grpId="0"/>
      <p:bldP spid="27" grpId="0" animBg="1"/>
      <p:bldP spid="27" grpId="1" animBg="1"/>
      <p:bldP spid="24" grpId="0"/>
      <p:bldP spid="2" grpId="0" animBg="1"/>
      <p:bldP spid="2" grpId="1" animBg="1"/>
      <p:bldP spid="3" grpId="0"/>
      <p:bldP spid="3" grpId="1"/>
      <p:bldP spid="400412" grpId="0"/>
      <p:bldP spid="26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D315-9001-4BEE-8E96-EA59FBF9680B}" type="slidenum">
              <a:rPr lang="en-US"/>
              <a:pPr/>
              <a:t>21</a:t>
            </a:fld>
            <a:endParaRPr lang="en-US"/>
          </a:p>
        </p:txBody>
      </p:sp>
      <p:sp>
        <p:nvSpPr>
          <p:cNvPr id="455682" name="Title 1"/>
          <p:cNvSpPr>
            <a:spLocks noGrp="1"/>
          </p:cNvSpPr>
          <p:nvPr>
            <p:ph type="title" idx="4294967295"/>
          </p:nvPr>
        </p:nvSpPr>
        <p:spPr>
          <a:xfrm>
            <a:off x="457200" y="-76200"/>
            <a:ext cx="8382000" cy="1143000"/>
          </a:xfrm>
        </p:spPr>
        <p:txBody>
          <a:bodyPr/>
          <a:lstStyle/>
          <a:p>
            <a:r>
              <a:rPr lang="en-US" altLang="zh-TW" sz="3600" dirty="0">
                <a:ea typeface="新細明體" pitchFamily="18" charset="-120"/>
              </a:rPr>
              <a:t>Reuse Summary</a:t>
            </a:r>
            <a:br>
              <a:rPr lang="en-US" altLang="zh-TW" sz="3600" dirty="0">
                <a:ea typeface="新細明體" pitchFamily="18" charset="-120"/>
              </a:rPr>
            </a:br>
            <a:endParaRPr lang="en-US" altLang="zh-TW" sz="2000" dirty="0">
              <a:ea typeface="新細明體" pitchFamily="18" charset="-120"/>
            </a:endParaRPr>
          </a:p>
        </p:txBody>
      </p:sp>
      <p:sp>
        <p:nvSpPr>
          <p:cNvPr id="455683" name="Text Box 3"/>
          <p:cNvSpPr txBox="1">
            <a:spLocks noChangeArrowheads="1"/>
          </p:cNvSpPr>
          <p:nvPr/>
        </p:nvSpPr>
        <p:spPr bwMode="auto">
          <a:xfrm>
            <a:off x="747713" y="1219200"/>
            <a:ext cx="7699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If I define a </a:t>
            </a:r>
            <a:r>
              <a:rPr lang="en-US" dirty="0">
                <a:solidFill>
                  <a:srgbClr val="6600CC"/>
                </a:solidFill>
              </a:rPr>
              <a:t>public</a:t>
            </a:r>
            <a:r>
              <a:rPr lang="en-US" dirty="0"/>
              <a:t> member variable/function in a base class B:</a:t>
            </a:r>
          </a:p>
        </p:txBody>
      </p:sp>
      <p:sp>
        <p:nvSpPr>
          <p:cNvPr id="455684" name="Text Box 4"/>
          <p:cNvSpPr txBox="1">
            <a:spLocks noChangeArrowheads="1"/>
          </p:cNvSpPr>
          <p:nvPr/>
        </p:nvSpPr>
        <p:spPr bwMode="auto">
          <a:xfrm>
            <a:off x="1066800" y="1690688"/>
            <a:ext cx="41386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/>
              <a:t>Any function in class B may access it.</a:t>
            </a:r>
          </a:p>
        </p:txBody>
      </p:sp>
      <p:sp>
        <p:nvSpPr>
          <p:cNvPr id="455685" name="Text Box 5"/>
          <p:cNvSpPr txBox="1">
            <a:spLocks noChangeArrowheads="1"/>
          </p:cNvSpPr>
          <p:nvPr/>
        </p:nvSpPr>
        <p:spPr bwMode="auto">
          <a:xfrm>
            <a:off x="1066800" y="2071688"/>
            <a:ext cx="6149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Any function in all classes derived from B may access it.</a:t>
            </a:r>
          </a:p>
        </p:txBody>
      </p:sp>
      <p:sp>
        <p:nvSpPr>
          <p:cNvPr id="455686" name="Text Box 6"/>
          <p:cNvSpPr txBox="1">
            <a:spLocks noChangeArrowheads="1"/>
          </p:cNvSpPr>
          <p:nvPr/>
        </p:nvSpPr>
        <p:spPr bwMode="auto">
          <a:xfrm>
            <a:off x="1066800" y="2452688"/>
            <a:ext cx="555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All classes/functions unrelated to B may access it.</a:t>
            </a:r>
          </a:p>
        </p:txBody>
      </p:sp>
      <p:sp>
        <p:nvSpPr>
          <p:cNvPr id="455687" name="Text Box 7"/>
          <p:cNvSpPr txBox="1">
            <a:spLocks noChangeArrowheads="1"/>
          </p:cNvSpPr>
          <p:nvPr/>
        </p:nvSpPr>
        <p:spPr bwMode="auto">
          <a:xfrm>
            <a:off x="762000" y="3048000"/>
            <a:ext cx="7851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If I define a </a:t>
            </a:r>
            <a:r>
              <a:rPr lang="en-US">
                <a:solidFill>
                  <a:srgbClr val="6600CC"/>
                </a:solidFill>
              </a:rPr>
              <a:t>private</a:t>
            </a:r>
            <a:r>
              <a:rPr lang="en-US"/>
              <a:t> member variable/function in a base class B:</a:t>
            </a:r>
          </a:p>
        </p:txBody>
      </p:sp>
      <p:sp>
        <p:nvSpPr>
          <p:cNvPr id="455688" name="Text Box 8"/>
          <p:cNvSpPr txBox="1">
            <a:spLocks noChangeArrowheads="1"/>
          </p:cNvSpPr>
          <p:nvPr/>
        </p:nvSpPr>
        <p:spPr bwMode="auto">
          <a:xfrm>
            <a:off x="1066800" y="3521075"/>
            <a:ext cx="41386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Any function in class B may access it.</a:t>
            </a:r>
          </a:p>
        </p:txBody>
      </p:sp>
      <p:sp>
        <p:nvSpPr>
          <p:cNvPr id="455689" name="Text Box 9"/>
          <p:cNvSpPr txBox="1">
            <a:spLocks noChangeArrowheads="1"/>
          </p:cNvSpPr>
          <p:nvPr/>
        </p:nvSpPr>
        <p:spPr bwMode="auto">
          <a:xfrm>
            <a:off x="1066800" y="4267200"/>
            <a:ext cx="5757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No classes/functions unrelated to B may access it </a:t>
            </a:r>
            <a:r>
              <a:rPr lang="en-US" sz="1800">
                <a:solidFill>
                  <a:srgbClr val="FF3300"/>
                </a:solidFill>
              </a:rPr>
              <a:t>*</a:t>
            </a:r>
            <a:r>
              <a:rPr lang="en-US" sz="1800"/>
              <a:t>.</a:t>
            </a:r>
          </a:p>
        </p:txBody>
      </p:sp>
      <p:sp>
        <p:nvSpPr>
          <p:cNvPr id="455690" name="Text Box 10"/>
          <p:cNvSpPr txBox="1">
            <a:spLocks noChangeArrowheads="1"/>
          </p:cNvSpPr>
          <p:nvPr/>
        </p:nvSpPr>
        <p:spPr bwMode="auto">
          <a:xfrm>
            <a:off x="762000" y="4876800"/>
            <a:ext cx="8197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If I define a </a:t>
            </a:r>
            <a:r>
              <a:rPr lang="en-US" dirty="0">
                <a:solidFill>
                  <a:srgbClr val="6600CC"/>
                </a:solidFill>
              </a:rPr>
              <a:t>protected</a:t>
            </a:r>
            <a:r>
              <a:rPr lang="en-US" dirty="0"/>
              <a:t> member variable/function in a base class B:</a:t>
            </a:r>
          </a:p>
        </p:txBody>
      </p:sp>
      <p:sp>
        <p:nvSpPr>
          <p:cNvPr id="455691" name="Text Box 11"/>
          <p:cNvSpPr txBox="1">
            <a:spLocks noChangeArrowheads="1"/>
          </p:cNvSpPr>
          <p:nvPr/>
        </p:nvSpPr>
        <p:spPr bwMode="auto">
          <a:xfrm>
            <a:off x="1066800" y="5334000"/>
            <a:ext cx="41777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/>
              <a:t>Any </a:t>
            </a:r>
            <a:r>
              <a:rPr lang="en-US" sz="1800"/>
              <a:t>function in class </a:t>
            </a:r>
            <a:r>
              <a:rPr lang="en-US" sz="1800" dirty="0"/>
              <a:t>B may access it.</a:t>
            </a:r>
          </a:p>
        </p:txBody>
      </p:sp>
      <p:sp>
        <p:nvSpPr>
          <p:cNvPr id="455692" name="Text Box 12"/>
          <p:cNvSpPr txBox="1">
            <a:spLocks noChangeArrowheads="1"/>
          </p:cNvSpPr>
          <p:nvPr/>
        </p:nvSpPr>
        <p:spPr bwMode="auto">
          <a:xfrm>
            <a:off x="1066800" y="5715000"/>
            <a:ext cx="63388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/>
              <a:t>Any function in all classes derived from B may access it.</a:t>
            </a:r>
          </a:p>
        </p:txBody>
      </p:sp>
      <p:sp>
        <p:nvSpPr>
          <p:cNvPr id="455693" name="Text Box 13"/>
          <p:cNvSpPr txBox="1">
            <a:spLocks noChangeArrowheads="1"/>
          </p:cNvSpPr>
          <p:nvPr/>
        </p:nvSpPr>
        <p:spPr bwMode="auto">
          <a:xfrm>
            <a:off x="1066800" y="6096000"/>
            <a:ext cx="5757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/>
              <a:t>No classes/functions unrelated to B may access it </a:t>
            </a:r>
            <a:r>
              <a:rPr lang="en-US" sz="1800" dirty="0">
                <a:solidFill>
                  <a:srgbClr val="FF3300"/>
                </a:solidFill>
              </a:rPr>
              <a:t>*</a:t>
            </a:r>
            <a:r>
              <a:rPr lang="en-US" sz="1800" dirty="0"/>
              <a:t>.</a:t>
            </a:r>
          </a:p>
        </p:txBody>
      </p:sp>
      <p:sp>
        <p:nvSpPr>
          <p:cNvPr id="455694" name="Text Box 14"/>
          <p:cNvSpPr txBox="1">
            <a:spLocks noChangeArrowheads="1"/>
          </p:cNvSpPr>
          <p:nvPr/>
        </p:nvSpPr>
        <p:spPr bwMode="auto">
          <a:xfrm>
            <a:off x="1066800" y="3892550"/>
            <a:ext cx="6038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No functions in classes derived from B may access it </a:t>
            </a:r>
            <a:r>
              <a:rPr lang="en-US" sz="1800">
                <a:solidFill>
                  <a:srgbClr val="FF3300"/>
                </a:solidFill>
              </a:rPr>
              <a:t>*</a:t>
            </a:r>
            <a:r>
              <a:rPr lang="en-US" sz="1800"/>
              <a:t>.</a:t>
            </a:r>
          </a:p>
        </p:txBody>
      </p:sp>
      <p:sp>
        <p:nvSpPr>
          <p:cNvPr id="455695" name="Text Box 15"/>
          <p:cNvSpPr txBox="1">
            <a:spLocks noChangeArrowheads="1"/>
          </p:cNvSpPr>
          <p:nvPr/>
        </p:nvSpPr>
        <p:spPr bwMode="auto">
          <a:xfrm>
            <a:off x="7467600" y="6127750"/>
            <a:ext cx="16764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FF3300"/>
                </a:solidFill>
              </a:rPr>
              <a:t>* </a:t>
            </a:r>
            <a:r>
              <a:rPr lang="en-US" sz="1400">
                <a:solidFill>
                  <a:schemeClr val="tx1"/>
                </a:solidFill>
              </a:rPr>
              <a:t>Unless the other class/func is a </a:t>
            </a:r>
            <a:r>
              <a:rPr lang="en-US" sz="1400">
                <a:solidFill>
                  <a:srgbClr val="FF3300"/>
                </a:solidFill>
              </a:rPr>
              <a:t>“friend”</a:t>
            </a:r>
            <a:r>
              <a:rPr lang="en-US" sz="1400">
                <a:solidFill>
                  <a:schemeClr val="tx1"/>
                </a:solidFill>
              </a:rPr>
              <a:t> of B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4171283" y="1322436"/>
            <a:ext cx="1123387" cy="270389"/>
          </a:xfrm>
          <a:prstGeom prst="line">
            <a:avLst/>
          </a:prstGeom>
          <a:solidFill>
            <a:srgbClr val="CCFF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/>
        </p:nvCxnSpPr>
        <p:spPr bwMode="auto">
          <a:xfrm>
            <a:off x="4643719" y="4940042"/>
            <a:ext cx="1123387" cy="270389"/>
          </a:xfrm>
          <a:prstGeom prst="line">
            <a:avLst/>
          </a:prstGeom>
          <a:solidFill>
            <a:srgbClr val="CCFF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7716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683" grpId="0"/>
      <p:bldP spid="455684" grpId="0"/>
      <p:bldP spid="455685" grpId="0"/>
      <p:bldP spid="455686" grpId="0"/>
      <p:bldP spid="455687" grpId="0"/>
      <p:bldP spid="455688" grpId="0"/>
      <p:bldP spid="455689" grpId="0"/>
      <p:bldP spid="455690" grpId="0"/>
      <p:bldP spid="455691" grpId="0"/>
      <p:bldP spid="455692" grpId="0"/>
      <p:bldP spid="455693" grpId="0"/>
      <p:bldP spid="455694" grpId="0"/>
      <p:bldP spid="45569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528897" y="2824704"/>
            <a:ext cx="8024296" cy="169875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485C-34F3-4235-9F81-EECF48833182}" type="slidenum">
              <a:rPr lang="en-US"/>
              <a:pPr/>
              <a:t>22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The Three Uses of Inheritance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69821" y="1195137"/>
            <a:ext cx="7542449" cy="1705057"/>
            <a:chOff x="769821" y="1195137"/>
            <a:chExt cx="7542449" cy="1705057"/>
          </a:xfrm>
        </p:grpSpPr>
        <p:grpSp>
          <p:nvGrpSpPr>
            <p:cNvPr id="3" name="Group 2"/>
            <p:cNvGrpSpPr/>
            <p:nvPr/>
          </p:nvGrpSpPr>
          <p:grpSpPr>
            <a:xfrm>
              <a:off x="769821" y="1290935"/>
              <a:ext cx="7542449" cy="1609259"/>
              <a:chOff x="815859" y="925810"/>
              <a:chExt cx="7542449" cy="1609259"/>
            </a:xfrm>
          </p:grpSpPr>
          <p:sp>
            <p:nvSpPr>
              <p:cNvPr id="445448" name="Text Box 8"/>
              <p:cNvSpPr txBox="1">
                <a:spLocks noChangeArrowheads="1"/>
              </p:cNvSpPr>
              <p:nvPr/>
            </p:nvSpPr>
            <p:spPr bwMode="auto">
              <a:xfrm>
                <a:off x="3703638" y="925810"/>
                <a:ext cx="1024639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6600CC"/>
                    </a:solidFill>
                  </a:rPr>
                  <a:t>Reuse</a:t>
                </a:r>
              </a:p>
            </p:txBody>
          </p:sp>
          <p:sp>
            <p:nvSpPr>
              <p:cNvPr id="445449" name="Rectangle 9"/>
              <p:cNvSpPr>
                <a:spLocks noChangeArrowheads="1"/>
              </p:cNvSpPr>
              <p:nvPr/>
            </p:nvSpPr>
            <p:spPr bwMode="auto">
              <a:xfrm>
                <a:off x="815859" y="1519406"/>
                <a:ext cx="7542449" cy="10156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dirty="0"/>
                  <a:t>Reuse is when you </a:t>
                </a:r>
                <a:r>
                  <a:rPr lang="en-US" dirty="0">
                    <a:solidFill>
                      <a:schemeClr val="accent2"/>
                    </a:solidFill>
                  </a:rPr>
                  <a:t>write code once</a:t>
                </a:r>
                <a:r>
                  <a:rPr lang="en-US" dirty="0"/>
                  <a:t> in a base class and reuse </a:t>
                </a:r>
                <a:br>
                  <a:rPr lang="en-US" dirty="0"/>
                </a:br>
                <a:r>
                  <a:rPr lang="en-US" dirty="0"/>
                  <a:t>the same code in your derived classes (to reduce duplication).</a:t>
                </a:r>
              </a:p>
              <a:p>
                <a:pPr algn="ctr"/>
                <a:endParaRPr lang="en-US" dirty="0"/>
              </a:p>
            </p:txBody>
          </p:sp>
        </p:grpSp>
        <p:pic>
          <p:nvPicPr>
            <p:cNvPr id="1028" name="Picture 4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85" r="13385"/>
            <a:stretch/>
          </p:blipFill>
          <p:spPr bwMode="auto">
            <a:xfrm>
              <a:off x="4572000" y="1195137"/>
              <a:ext cx="797508" cy="69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Group 7"/>
          <p:cNvGrpSpPr/>
          <p:nvPr/>
        </p:nvGrpSpPr>
        <p:grpSpPr>
          <a:xfrm>
            <a:off x="606308" y="2951704"/>
            <a:ext cx="8034572" cy="1571758"/>
            <a:chOff x="606308" y="2951704"/>
            <a:chExt cx="8034572" cy="1571758"/>
          </a:xfrm>
        </p:grpSpPr>
        <p:grpSp>
          <p:nvGrpSpPr>
            <p:cNvPr id="4" name="Group 3"/>
            <p:cNvGrpSpPr/>
            <p:nvPr/>
          </p:nvGrpSpPr>
          <p:grpSpPr>
            <a:xfrm>
              <a:off x="606308" y="3124200"/>
              <a:ext cx="8034572" cy="1399262"/>
              <a:chOff x="606308" y="2944138"/>
              <a:chExt cx="8034572" cy="1399262"/>
            </a:xfrm>
          </p:grpSpPr>
          <p:sp>
            <p:nvSpPr>
              <p:cNvPr id="445444" name="Text Box 4"/>
              <p:cNvSpPr txBox="1">
                <a:spLocks noChangeArrowheads="1"/>
              </p:cNvSpPr>
              <p:nvPr/>
            </p:nvSpPr>
            <p:spPr bwMode="auto">
              <a:xfrm>
                <a:off x="3429000" y="2944138"/>
                <a:ext cx="1592103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6600CC"/>
                    </a:solidFill>
                  </a:rPr>
                  <a:t>Extension</a:t>
                </a:r>
              </a:p>
            </p:txBody>
          </p:sp>
          <p:sp>
            <p:nvSpPr>
              <p:cNvPr id="445445" name="Rectangle 5"/>
              <p:cNvSpPr>
                <a:spLocks noChangeArrowheads="1"/>
              </p:cNvSpPr>
              <p:nvPr/>
            </p:nvSpPr>
            <p:spPr bwMode="auto">
              <a:xfrm>
                <a:off x="606308" y="3481626"/>
                <a:ext cx="8034572" cy="8617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dirty="0"/>
                  <a:t>Extension is when you </a:t>
                </a:r>
                <a:r>
                  <a:rPr lang="en-US" dirty="0">
                    <a:solidFill>
                      <a:schemeClr val="accent2"/>
                    </a:solidFill>
                  </a:rPr>
                  <a:t>add </a:t>
                </a:r>
                <a:r>
                  <a:rPr lang="en-US" i="1" dirty="0">
                    <a:solidFill>
                      <a:schemeClr val="accent2"/>
                    </a:solidFill>
                  </a:rPr>
                  <a:t>new</a:t>
                </a:r>
                <a:r>
                  <a:rPr lang="en-US" dirty="0">
                    <a:solidFill>
                      <a:schemeClr val="accent2"/>
                    </a:solidFill>
                  </a:rPr>
                  <a:t> behaviors</a:t>
                </a:r>
                <a:r>
                  <a:rPr lang="en-US" dirty="0"/>
                  <a:t> (member functions) </a:t>
                </a:r>
                <a:br>
                  <a:rPr lang="en-US" dirty="0"/>
                </a:br>
                <a:r>
                  <a:rPr lang="en-US" dirty="0">
                    <a:solidFill>
                      <a:schemeClr val="accent2"/>
                    </a:solidFill>
                  </a:rPr>
                  <a:t>or data</a:t>
                </a:r>
                <a:r>
                  <a:rPr lang="en-US" dirty="0"/>
                  <a:t> to a derived class that were not present in a base class.</a:t>
                </a:r>
              </a:p>
              <a:p>
                <a:pPr algn="ctr"/>
                <a:endParaRPr lang="en-US" sz="1000" dirty="0"/>
              </a:p>
            </p:txBody>
          </p:sp>
        </p:grpSp>
        <p:pic>
          <p:nvPicPr>
            <p:cNvPr id="20" name="Picture 24" descr="MCIN00912_0000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3684" y="2951704"/>
              <a:ext cx="501316" cy="787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5052384" y="2989804"/>
            <a:ext cx="793750" cy="685006"/>
            <a:chOff x="5226050" y="2989804"/>
            <a:chExt cx="793750" cy="685006"/>
          </a:xfrm>
        </p:grpSpPr>
        <p:sp>
          <p:nvSpPr>
            <p:cNvPr id="21" name="AutoShape 25"/>
            <p:cNvSpPr>
              <a:spLocks noChangeArrowheads="1"/>
            </p:cNvSpPr>
            <p:nvPr/>
          </p:nvSpPr>
          <p:spPr bwMode="auto">
            <a:xfrm>
              <a:off x="5285956" y="3027904"/>
              <a:ext cx="681033" cy="609600"/>
            </a:xfrm>
            <a:prstGeom prst="bracketPair">
              <a:avLst>
                <a:gd name="adj" fmla="val 16667"/>
              </a:avLst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AutoShape 26"/>
            <p:cNvSpPr>
              <a:spLocks noChangeArrowheads="1"/>
            </p:cNvSpPr>
            <p:nvPr/>
          </p:nvSpPr>
          <p:spPr bwMode="auto">
            <a:xfrm>
              <a:off x="5331673" y="3067592"/>
              <a:ext cx="590386" cy="510381"/>
            </a:xfrm>
            <a:prstGeom prst="bracketPair">
              <a:avLst>
                <a:gd name="adj" fmla="val 16667"/>
              </a:avLst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AutoShape 27"/>
            <p:cNvSpPr>
              <a:spLocks noChangeArrowheads="1"/>
            </p:cNvSpPr>
            <p:nvPr/>
          </p:nvSpPr>
          <p:spPr bwMode="auto">
            <a:xfrm>
              <a:off x="5226050" y="2989804"/>
              <a:ext cx="793750" cy="685006"/>
            </a:xfrm>
            <a:prstGeom prst="bracketPair">
              <a:avLst>
                <a:gd name="adj" fmla="val 16667"/>
              </a:avLst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5800" y="4523462"/>
            <a:ext cx="7944804" cy="1596112"/>
            <a:chOff x="685800" y="4523462"/>
            <a:chExt cx="7944804" cy="1596112"/>
          </a:xfrm>
        </p:grpSpPr>
        <p:grpSp>
          <p:nvGrpSpPr>
            <p:cNvPr id="5" name="Group 4"/>
            <p:cNvGrpSpPr/>
            <p:nvPr/>
          </p:nvGrpSpPr>
          <p:grpSpPr>
            <a:xfrm>
              <a:off x="685800" y="4719935"/>
              <a:ext cx="7944804" cy="1399639"/>
              <a:chOff x="685800" y="4719935"/>
              <a:chExt cx="7944804" cy="1399639"/>
            </a:xfrm>
          </p:grpSpPr>
          <p:sp>
            <p:nvSpPr>
              <p:cNvPr id="445446" name="Text Box 6"/>
              <p:cNvSpPr txBox="1">
                <a:spLocks noChangeArrowheads="1"/>
              </p:cNvSpPr>
              <p:nvPr/>
            </p:nvSpPr>
            <p:spPr bwMode="auto">
              <a:xfrm>
                <a:off x="3175000" y="4719935"/>
                <a:ext cx="2182008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6600CC"/>
                    </a:solidFill>
                  </a:rPr>
                  <a:t>Specialization</a:t>
                </a:r>
              </a:p>
            </p:txBody>
          </p:sp>
          <p:sp>
            <p:nvSpPr>
              <p:cNvPr id="445447" name="Rectangle 7"/>
              <p:cNvSpPr>
                <a:spLocks noChangeArrowheads="1"/>
              </p:cNvSpPr>
              <p:nvPr/>
            </p:nvSpPr>
            <p:spPr bwMode="auto">
              <a:xfrm>
                <a:off x="685800" y="5257800"/>
                <a:ext cx="7944804" cy="8617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dirty="0"/>
                  <a:t>Specialization is when you </a:t>
                </a:r>
                <a:r>
                  <a:rPr lang="en-US" dirty="0">
                    <a:solidFill>
                      <a:schemeClr val="accent2"/>
                    </a:solidFill>
                  </a:rPr>
                  <a:t>redefine an existing behavior</a:t>
                </a:r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(from the base class) with a new behavior (in your derived class).</a:t>
                </a:r>
              </a:p>
              <a:p>
                <a:pPr algn="ctr"/>
                <a:endParaRPr lang="en-US" sz="1000" dirty="0"/>
              </a:p>
            </p:txBody>
          </p:sp>
        </p:grp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0073" y="4523462"/>
              <a:ext cx="960628" cy="8569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062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C732D-81F2-483A-B1C0-54A268E98745}" type="slidenum">
              <a:rPr lang="en-US"/>
              <a:pPr/>
              <a:t>23</a:t>
            </a:fld>
            <a:endParaRPr lang="en-US"/>
          </a:p>
        </p:txBody>
      </p:sp>
      <p:sp>
        <p:nvSpPr>
          <p:cNvPr id="356354" name="Rectangle 2"/>
          <p:cNvSpPr>
            <a:spLocks noChangeArrowheads="1"/>
          </p:cNvSpPr>
          <p:nvPr/>
        </p:nvSpPr>
        <p:spPr bwMode="auto">
          <a:xfrm>
            <a:off x="4435475" y="838200"/>
            <a:ext cx="4638675" cy="3161494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355" name="Rectangle 3"/>
          <p:cNvSpPr>
            <a:spLocks noChangeArrowheads="1"/>
          </p:cNvSpPr>
          <p:nvPr/>
        </p:nvSpPr>
        <p:spPr bwMode="auto">
          <a:xfrm>
            <a:off x="261938" y="849312"/>
            <a:ext cx="3962400" cy="3149679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6361" name="Group 9"/>
          <p:cNvGrpSpPr>
            <a:grpSpLocks/>
          </p:cNvGrpSpPr>
          <p:nvPr/>
        </p:nvGrpSpPr>
        <p:grpSpPr bwMode="auto">
          <a:xfrm>
            <a:off x="5486400" y="4724134"/>
            <a:ext cx="4556125" cy="2030711"/>
            <a:chOff x="2207" y="3166"/>
            <a:chExt cx="1848" cy="1130"/>
          </a:xfrm>
        </p:grpSpPr>
        <p:sp>
          <p:nvSpPr>
            <p:cNvPr id="356362" name="Rectangle 10"/>
            <p:cNvSpPr>
              <a:spLocks noChangeArrowheads="1"/>
            </p:cNvSpPr>
            <p:nvPr/>
          </p:nvSpPr>
          <p:spPr bwMode="auto">
            <a:xfrm>
              <a:off x="2207" y="3202"/>
              <a:ext cx="1451" cy="1062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6363" name="Text Box 11"/>
            <p:cNvSpPr txBox="1">
              <a:spLocks noChangeArrowheads="1"/>
            </p:cNvSpPr>
            <p:nvPr/>
          </p:nvSpPr>
          <p:spPr bwMode="auto">
            <a:xfrm>
              <a:off x="2207" y="3166"/>
              <a:ext cx="1848" cy="11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 err="1">
                  <a:latin typeface="Courier New" pitchFamily="49" charset="0"/>
                </a:rPr>
                <a:t>int</a:t>
              </a:r>
              <a:r>
                <a:rPr lang="en-US" sz="1800" b="1" dirty="0">
                  <a:latin typeface="Courier New" pitchFamily="49" charset="0"/>
                </a:rPr>
                <a:t> main()</a:t>
              </a:r>
            </a:p>
            <a:p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r>
                <a:rPr lang="en-US" sz="1800" b="1" dirty="0">
                  <a:latin typeface="Courier New" pitchFamily="49" charset="0"/>
                </a:rPr>
                <a:t>  Whiner </a:t>
              </a:r>
              <a:r>
                <a:rPr lang="en-US" sz="1800" b="1" dirty="0" err="1">
                  <a:latin typeface="Courier New" pitchFamily="49" charset="0"/>
                </a:rPr>
                <a:t>joe</a:t>
              </a:r>
              <a:r>
                <a:rPr lang="en-US" sz="1800" b="1" dirty="0">
                  <a:latin typeface="Courier New" pitchFamily="49" charset="0"/>
                </a:rPr>
                <a:t>;</a:t>
              </a:r>
            </a:p>
            <a:p>
              <a:endParaRPr lang="en-US" sz="1800" b="1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</a:rPr>
                <a:t> </a:t>
              </a:r>
            </a:p>
            <a:p>
              <a:endParaRPr lang="en-US" sz="1800" b="1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356367" name="Line 15"/>
          <p:cNvSpPr>
            <a:spLocks noChangeShapeType="1"/>
          </p:cNvSpPr>
          <p:nvPr/>
        </p:nvSpPr>
        <p:spPr bwMode="auto">
          <a:xfrm>
            <a:off x="5486400" y="545337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377" name="Text Box 25"/>
          <p:cNvSpPr txBox="1">
            <a:spLocks noChangeArrowheads="1"/>
          </p:cNvSpPr>
          <p:nvPr/>
        </p:nvSpPr>
        <p:spPr bwMode="auto">
          <a:xfrm>
            <a:off x="244475" y="849312"/>
            <a:ext cx="3631122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class Person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string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getName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()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</a:t>
            </a:r>
            <a:r>
              <a:rPr lang="en-US" sz="1600" b="1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{ return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m_name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; }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void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goToBathroom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()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 {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“splat!”; }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...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};</a:t>
            </a:r>
            <a:r>
              <a:rPr lang="en-US" sz="1800" dirty="0">
                <a:latin typeface="Courier New" pitchFamily="49" charset="0"/>
              </a:rPr>
              <a:t> </a:t>
            </a:r>
          </a:p>
        </p:txBody>
      </p:sp>
      <p:sp>
        <p:nvSpPr>
          <p:cNvPr id="356378" name="Text Box 26"/>
          <p:cNvSpPr txBox="1">
            <a:spLocks noChangeArrowheads="1"/>
          </p:cNvSpPr>
          <p:nvPr/>
        </p:nvSpPr>
        <p:spPr bwMode="auto">
          <a:xfrm>
            <a:off x="4438650" y="860653"/>
            <a:ext cx="3733714" cy="3262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 b="1" dirty="0">
                <a:latin typeface="Courier New" pitchFamily="49" charset="0"/>
                <a:ea typeface="MS Mincho" pitchFamily="49" charset="-128"/>
              </a:rPr>
              <a:t>class Whiner: public Person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</a:t>
            </a:r>
          </a:p>
          <a:p>
            <a:endParaRPr lang="en-US" sz="1800" b="1" dirty="0">
              <a:latin typeface="Courier New" pitchFamily="49" charset="0"/>
              <a:ea typeface="MS Mincho" pitchFamily="49" charset="-128"/>
            </a:endParaRPr>
          </a:p>
          <a:p>
            <a:endParaRPr lang="en-US" sz="1800" b="1" dirty="0">
              <a:latin typeface="Courier New" pitchFamily="49" charset="0"/>
              <a:ea typeface="MS Mincho" pitchFamily="49" charset="-128"/>
            </a:endParaRPr>
          </a:p>
          <a:p>
            <a:endParaRPr lang="en-US" sz="1800" b="1" dirty="0">
              <a:latin typeface="Courier New" pitchFamily="49" charset="0"/>
              <a:ea typeface="MS Mincho" pitchFamily="49" charset="-128"/>
            </a:endParaRPr>
          </a:p>
          <a:p>
            <a:endParaRPr lang="en-US" sz="1800" b="1" dirty="0">
              <a:latin typeface="Courier New" pitchFamily="49" charset="0"/>
              <a:ea typeface="MS Mincho" pitchFamily="49" charset="-128"/>
            </a:endParaRPr>
          </a:p>
          <a:p>
            <a:endParaRPr lang="en-US" sz="1800" b="1" dirty="0">
              <a:latin typeface="Courier New" pitchFamily="49" charset="0"/>
              <a:ea typeface="MS Mincho" pitchFamily="49" charset="-128"/>
            </a:endParaRPr>
          </a:p>
          <a:p>
            <a:endParaRPr lang="en-US" sz="1800" b="1" dirty="0">
              <a:latin typeface="Courier New" pitchFamily="49" charset="0"/>
              <a:ea typeface="MS Mincho" pitchFamily="49" charset="-128"/>
            </a:endParaRPr>
          </a:p>
          <a:p>
            <a:br>
              <a:rPr lang="en-US" sz="1800" b="1" dirty="0">
                <a:latin typeface="Courier New" pitchFamily="49" charset="0"/>
                <a:ea typeface="MS Mincho" pitchFamily="49" charset="-128"/>
              </a:rPr>
            </a:br>
            <a:endParaRPr lang="en-US" sz="500" b="1" dirty="0"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};</a:t>
            </a:r>
          </a:p>
        </p:txBody>
      </p:sp>
      <p:sp>
        <p:nvSpPr>
          <p:cNvPr id="2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sz="3600" dirty="0"/>
              <a:t>Inheritance: Extension</a:t>
            </a:r>
          </a:p>
        </p:txBody>
      </p:sp>
      <p:sp>
        <p:nvSpPr>
          <p:cNvPr id="30" name="Text Box 14"/>
          <p:cNvSpPr txBox="1">
            <a:spLocks noChangeArrowheads="1"/>
          </p:cNvSpPr>
          <p:nvPr/>
        </p:nvSpPr>
        <p:spPr bwMode="auto">
          <a:xfrm>
            <a:off x="76200" y="4114800"/>
            <a:ext cx="534680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marL="0" indent="0" algn="ctr"/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Extension is the process of adding new </a:t>
            </a:r>
            <a:br>
              <a:rPr lang="en-US" sz="1800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methods or data to a derived class.</a:t>
            </a:r>
            <a:endParaRPr lang="en-US" sz="14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63901" y="1371600"/>
            <a:ext cx="3631122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void 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complain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()</a:t>
            </a:r>
          </a:p>
          <a:p>
            <a:r>
              <a:rPr lang="en-US" sz="1600" b="1" dirty="0">
                <a:latin typeface="Courier New" pitchFamily="49" charset="0"/>
                <a:ea typeface="MS Mincho" pitchFamily="49" charset="-128"/>
              </a:rPr>
              <a:t>  {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“I hate ” &lt;&lt; </a:t>
            </a:r>
            <a:br>
              <a:rPr lang="en-US" sz="1800" b="1" dirty="0">
                <a:latin typeface="Courier New" pitchFamily="49" charset="0"/>
                <a:ea typeface="MS Mincho" pitchFamily="49" charset="-128"/>
              </a:rPr>
            </a:b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       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whatIHate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;</a:t>
            </a:r>
            <a:br>
              <a:rPr lang="en-US" sz="1800" b="1" dirty="0">
                <a:latin typeface="Courier New" pitchFamily="49" charset="0"/>
                <a:ea typeface="MS Mincho" pitchFamily="49" charset="-128"/>
              </a:rPr>
            </a:br>
            <a:r>
              <a:rPr lang="en-US" sz="1600" b="1" dirty="0">
                <a:latin typeface="Courier New" pitchFamily="49" charset="0"/>
                <a:ea typeface="MS Mincho" pitchFamily="49" charset="-128"/>
              </a:rPr>
              <a:t>  }</a:t>
            </a:r>
            <a:br>
              <a:rPr lang="en-US" sz="1800" b="1" dirty="0">
                <a:latin typeface="Courier New" pitchFamily="49" charset="0"/>
                <a:ea typeface="MS Mincho" pitchFamily="49" charset="-128"/>
              </a:rPr>
            </a:br>
            <a:endParaRPr lang="en-US" sz="1800" b="1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34" name="Text Box 14"/>
          <p:cNvSpPr txBox="1">
            <a:spLocks noChangeArrowheads="1"/>
          </p:cNvSpPr>
          <p:nvPr/>
        </p:nvSpPr>
        <p:spPr bwMode="auto">
          <a:xfrm>
            <a:off x="289772" y="4750951"/>
            <a:ext cx="49196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marL="0" indent="0" algn="ctr"/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All </a:t>
            </a:r>
            <a:r>
              <a:rPr lang="en-US" sz="1800" dirty="0">
                <a:solidFill>
                  <a:srgbClr val="FF0000"/>
                </a:solidFill>
                <a:latin typeface="Comic Sans MS" pitchFamily="66" charset="0"/>
              </a:rPr>
              <a:t>public extensions 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may be used normally by the rest of your program.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435027" y="3058633"/>
            <a:ext cx="28039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private: 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string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whatIHate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;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761104" y="5594499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err="1">
                <a:latin typeface="Courier New" pitchFamily="49" charset="0"/>
              </a:rPr>
              <a:t>joe.complain</a:t>
            </a:r>
            <a:r>
              <a:rPr lang="en-US" sz="1800" b="1" dirty="0">
                <a:latin typeface="Courier New" pitchFamily="49" charset="0"/>
              </a:rPr>
              <a:t>();</a:t>
            </a:r>
            <a:endParaRPr lang="en-US" sz="1800" dirty="0"/>
          </a:p>
        </p:txBody>
      </p:sp>
      <p:sp>
        <p:nvSpPr>
          <p:cNvPr id="37" name="Line 15"/>
          <p:cNvSpPr>
            <a:spLocks noChangeShapeType="1"/>
          </p:cNvSpPr>
          <p:nvPr/>
        </p:nvSpPr>
        <p:spPr bwMode="auto">
          <a:xfrm>
            <a:off x="5489681" y="578158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15"/>
          <p:cNvSpPr>
            <a:spLocks noChangeShapeType="1"/>
          </p:cNvSpPr>
          <p:nvPr/>
        </p:nvSpPr>
        <p:spPr bwMode="auto">
          <a:xfrm>
            <a:off x="4495800" y="181816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15"/>
          <p:cNvSpPr>
            <a:spLocks noChangeShapeType="1"/>
          </p:cNvSpPr>
          <p:nvPr/>
        </p:nvSpPr>
        <p:spPr bwMode="auto">
          <a:xfrm>
            <a:off x="4758068" y="235156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Text Box 14"/>
          <p:cNvSpPr txBox="1">
            <a:spLocks noChangeArrowheads="1"/>
          </p:cNvSpPr>
          <p:nvPr/>
        </p:nvSpPr>
        <p:spPr bwMode="auto">
          <a:xfrm>
            <a:off x="304800" y="5418275"/>
            <a:ext cx="49196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marL="0" indent="0" algn="ctr"/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But while these extend your derived class, they’re </a:t>
            </a:r>
            <a:r>
              <a:rPr lang="en-US" sz="1800" dirty="0">
                <a:solidFill>
                  <a:srgbClr val="FF0000"/>
                </a:solidFill>
                <a:latin typeface="Comic Sans MS" pitchFamily="66" charset="0"/>
              </a:rPr>
              <a:t>unknown to your base class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!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55078" y="2491565"/>
            <a:ext cx="4044697" cy="1482853"/>
            <a:chOff x="255078" y="2491565"/>
            <a:chExt cx="4044697" cy="1482853"/>
          </a:xfrm>
        </p:grpSpPr>
        <p:sp>
          <p:nvSpPr>
            <p:cNvPr id="55" name="Rectangle 3"/>
            <p:cNvSpPr>
              <a:spLocks noChangeArrowheads="1"/>
            </p:cNvSpPr>
            <p:nvPr/>
          </p:nvSpPr>
          <p:spPr bwMode="auto">
            <a:xfrm>
              <a:off x="319898" y="2551814"/>
              <a:ext cx="3810000" cy="1422604"/>
            </a:xfrm>
            <a:prstGeom prst="rect">
              <a:avLst/>
            </a:prstGeom>
            <a:solidFill>
              <a:srgbClr val="CCFFFF"/>
            </a:solidFill>
            <a:ln w="317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Text Box 25"/>
            <p:cNvSpPr txBox="1">
              <a:spLocks noChangeArrowheads="1"/>
            </p:cNvSpPr>
            <p:nvPr/>
          </p:nvSpPr>
          <p:spPr bwMode="auto">
            <a:xfrm>
              <a:off x="255078" y="2491565"/>
              <a:ext cx="4044697" cy="1477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 dirty="0">
                  <a:latin typeface="Courier New" pitchFamily="49" charset="0"/>
                </a:rPr>
                <a:t>   {</a:t>
              </a:r>
            </a:p>
            <a:p>
              <a:r>
                <a:rPr lang="en-US" sz="1800" b="1" dirty="0">
                  <a:latin typeface="Courier New" pitchFamily="49" charset="0"/>
                </a:rPr>
                <a:t>     if (</a:t>
              </a:r>
              <a:r>
                <a:rPr lang="en-US" sz="1800" b="1" dirty="0" err="1">
                  <a:latin typeface="Courier New" pitchFamily="49" charset="0"/>
                </a:rPr>
                <a:t>iAmConstipated</a:t>
              </a:r>
              <a:r>
                <a:rPr lang="en-US" sz="1800" b="1" dirty="0">
                  <a:latin typeface="Courier New" pitchFamily="49" charset="0"/>
                </a:rPr>
                <a:t>)</a:t>
              </a:r>
            </a:p>
            <a:p>
              <a:r>
                <a:rPr lang="en-US" sz="1800" b="1" dirty="0">
                  <a:latin typeface="Courier New" pitchFamily="49" charset="0"/>
                </a:rPr>
                <a:t>       complain(); </a:t>
              </a:r>
              <a:r>
                <a:rPr lang="en-US" sz="1800" b="1" dirty="0">
                  <a:solidFill>
                    <a:srgbClr val="FF0000"/>
                  </a:solidFill>
                  <a:latin typeface="Courier New" pitchFamily="49" charset="0"/>
                </a:rPr>
                <a:t>// ERROR;</a:t>
              </a:r>
            </a:p>
            <a:p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   }</a:t>
              </a:r>
              <a:b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</a:b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};</a:t>
              </a:r>
            </a:p>
          </p:txBody>
        </p:sp>
      </p:grpSp>
      <p:sp>
        <p:nvSpPr>
          <p:cNvPr id="57" name="Text Box 14"/>
          <p:cNvSpPr txBox="1">
            <a:spLocks noChangeArrowheads="1"/>
          </p:cNvSpPr>
          <p:nvPr/>
        </p:nvSpPr>
        <p:spPr bwMode="auto">
          <a:xfrm>
            <a:off x="319898" y="6135469"/>
            <a:ext cx="49196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marL="0" indent="0" algn="ctr"/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Your </a:t>
            </a:r>
            <a:r>
              <a:rPr lang="en-US" sz="1800" dirty="0">
                <a:solidFill>
                  <a:srgbClr val="FF0000"/>
                </a:solidFill>
                <a:latin typeface="Comic Sans MS" pitchFamily="66" charset="0"/>
              </a:rPr>
              <a:t>base class 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only </a:t>
            </a:r>
            <a:r>
              <a:rPr lang="en-US" sz="1800" dirty="0">
                <a:solidFill>
                  <a:srgbClr val="FF0000"/>
                </a:solidFill>
                <a:latin typeface="Comic Sans MS" pitchFamily="66" charset="0"/>
              </a:rPr>
              <a:t>knows about itself 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– it knows nothing about classes derived from it!</a:t>
            </a:r>
          </a:p>
        </p:txBody>
      </p:sp>
    </p:spTree>
    <p:extLst>
      <p:ext uri="{BB962C8B-B14F-4D97-AF65-F5344CB8AC3E}">
        <p14:creationId xmlns:p14="http://schemas.microsoft.com/office/powerpoint/2010/main" val="257886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67" grpId="0" animBg="1"/>
      <p:bldP spid="356367" grpId="1" animBg="1"/>
      <p:bldP spid="30" grpId="0" autoUpdateAnimBg="0"/>
      <p:bldP spid="3" grpId="0"/>
      <p:bldP spid="34" grpId="0" autoUpdateAnimBg="0"/>
      <p:bldP spid="33" grpId="0"/>
      <p:bldP spid="36" grpId="0"/>
      <p:bldP spid="37" grpId="0" animBg="1"/>
      <p:bldP spid="37" grpId="1" animBg="1"/>
      <p:bldP spid="40" grpId="0" animBg="1"/>
      <p:bldP spid="40" grpId="1" animBg="1"/>
      <p:bldP spid="41" grpId="0" animBg="1"/>
      <p:bldP spid="41" grpId="1" animBg="1"/>
      <p:bldP spid="47" grpId="0" autoUpdateAnimBg="0"/>
      <p:bldP spid="57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592695" y="4453268"/>
            <a:ext cx="8024296" cy="169875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485C-34F3-4235-9F81-EECF48833182}" type="slidenum">
              <a:rPr lang="en-US"/>
              <a:pPr/>
              <a:t>24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The Three Uses of Inheritance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69821" y="1195137"/>
            <a:ext cx="7542449" cy="1705057"/>
            <a:chOff x="769821" y="1195137"/>
            <a:chExt cx="7542449" cy="1705057"/>
          </a:xfrm>
        </p:grpSpPr>
        <p:grpSp>
          <p:nvGrpSpPr>
            <p:cNvPr id="3" name="Group 2"/>
            <p:cNvGrpSpPr/>
            <p:nvPr/>
          </p:nvGrpSpPr>
          <p:grpSpPr>
            <a:xfrm>
              <a:off x="769821" y="1290935"/>
              <a:ext cx="7542449" cy="1609259"/>
              <a:chOff x="815859" y="925810"/>
              <a:chExt cx="7542449" cy="1609259"/>
            </a:xfrm>
          </p:grpSpPr>
          <p:sp>
            <p:nvSpPr>
              <p:cNvPr id="445448" name="Text Box 8"/>
              <p:cNvSpPr txBox="1">
                <a:spLocks noChangeArrowheads="1"/>
              </p:cNvSpPr>
              <p:nvPr/>
            </p:nvSpPr>
            <p:spPr bwMode="auto">
              <a:xfrm>
                <a:off x="3703638" y="925810"/>
                <a:ext cx="1024639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6600CC"/>
                    </a:solidFill>
                  </a:rPr>
                  <a:t>Reuse</a:t>
                </a:r>
              </a:p>
            </p:txBody>
          </p:sp>
          <p:sp>
            <p:nvSpPr>
              <p:cNvPr id="445449" name="Rectangle 9"/>
              <p:cNvSpPr>
                <a:spLocks noChangeArrowheads="1"/>
              </p:cNvSpPr>
              <p:nvPr/>
            </p:nvSpPr>
            <p:spPr bwMode="auto">
              <a:xfrm>
                <a:off x="815859" y="1519406"/>
                <a:ext cx="7542449" cy="10156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dirty="0"/>
                  <a:t>Reuse is when you </a:t>
                </a:r>
                <a:r>
                  <a:rPr lang="en-US" dirty="0">
                    <a:solidFill>
                      <a:schemeClr val="accent2"/>
                    </a:solidFill>
                  </a:rPr>
                  <a:t>write code once</a:t>
                </a:r>
                <a:r>
                  <a:rPr lang="en-US" dirty="0"/>
                  <a:t> in a base class and reuse </a:t>
                </a:r>
                <a:br>
                  <a:rPr lang="en-US" dirty="0"/>
                </a:br>
                <a:r>
                  <a:rPr lang="en-US" dirty="0"/>
                  <a:t>the same code in your derived classes (to reduce duplication).</a:t>
                </a:r>
              </a:p>
              <a:p>
                <a:pPr algn="ctr"/>
                <a:endParaRPr lang="en-US" dirty="0"/>
              </a:p>
            </p:txBody>
          </p:sp>
        </p:grpSp>
        <p:pic>
          <p:nvPicPr>
            <p:cNvPr id="1028" name="Picture 4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85" r="13385"/>
            <a:stretch/>
          </p:blipFill>
          <p:spPr bwMode="auto">
            <a:xfrm>
              <a:off x="4572000" y="1195137"/>
              <a:ext cx="797508" cy="69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Group 7"/>
          <p:cNvGrpSpPr/>
          <p:nvPr/>
        </p:nvGrpSpPr>
        <p:grpSpPr>
          <a:xfrm>
            <a:off x="606308" y="2951704"/>
            <a:ext cx="8034572" cy="1571758"/>
            <a:chOff x="606308" y="2951704"/>
            <a:chExt cx="8034572" cy="1571758"/>
          </a:xfrm>
        </p:grpSpPr>
        <p:grpSp>
          <p:nvGrpSpPr>
            <p:cNvPr id="4" name="Group 3"/>
            <p:cNvGrpSpPr/>
            <p:nvPr/>
          </p:nvGrpSpPr>
          <p:grpSpPr>
            <a:xfrm>
              <a:off x="606308" y="3124200"/>
              <a:ext cx="8034572" cy="1399262"/>
              <a:chOff x="606308" y="2944138"/>
              <a:chExt cx="8034572" cy="1399262"/>
            </a:xfrm>
          </p:grpSpPr>
          <p:sp>
            <p:nvSpPr>
              <p:cNvPr id="445444" name="Text Box 4"/>
              <p:cNvSpPr txBox="1">
                <a:spLocks noChangeArrowheads="1"/>
              </p:cNvSpPr>
              <p:nvPr/>
            </p:nvSpPr>
            <p:spPr bwMode="auto">
              <a:xfrm>
                <a:off x="3429000" y="2944138"/>
                <a:ext cx="1592103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6600CC"/>
                    </a:solidFill>
                  </a:rPr>
                  <a:t>Extension</a:t>
                </a:r>
              </a:p>
            </p:txBody>
          </p:sp>
          <p:sp>
            <p:nvSpPr>
              <p:cNvPr id="445445" name="Rectangle 5"/>
              <p:cNvSpPr>
                <a:spLocks noChangeArrowheads="1"/>
              </p:cNvSpPr>
              <p:nvPr/>
            </p:nvSpPr>
            <p:spPr bwMode="auto">
              <a:xfrm>
                <a:off x="606308" y="3481626"/>
                <a:ext cx="8034572" cy="8617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dirty="0"/>
                  <a:t>Extension is when you </a:t>
                </a:r>
                <a:r>
                  <a:rPr lang="en-US" dirty="0">
                    <a:solidFill>
                      <a:schemeClr val="accent2"/>
                    </a:solidFill>
                  </a:rPr>
                  <a:t>add </a:t>
                </a:r>
                <a:r>
                  <a:rPr lang="en-US" i="1" dirty="0">
                    <a:solidFill>
                      <a:schemeClr val="accent2"/>
                    </a:solidFill>
                  </a:rPr>
                  <a:t>new</a:t>
                </a:r>
                <a:r>
                  <a:rPr lang="en-US" dirty="0">
                    <a:solidFill>
                      <a:schemeClr val="accent2"/>
                    </a:solidFill>
                  </a:rPr>
                  <a:t> behaviors</a:t>
                </a:r>
                <a:r>
                  <a:rPr lang="en-US" dirty="0"/>
                  <a:t> (member functions) </a:t>
                </a:r>
                <a:br>
                  <a:rPr lang="en-US" dirty="0"/>
                </a:br>
                <a:r>
                  <a:rPr lang="en-US" dirty="0">
                    <a:solidFill>
                      <a:schemeClr val="accent2"/>
                    </a:solidFill>
                  </a:rPr>
                  <a:t>or data</a:t>
                </a:r>
                <a:r>
                  <a:rPr lang="en-US" dirty="0"/>
                  <a:t> to a derived class that were not present in a base class.</a:t>
                </a:r>
              </a:p>
              <a:p>
                <a:pPr algn="ctr"/>
                <a:endParaRPr lang="en-US" sz="1000" dirty="0"/>
              </a:p>
            </p:txBody>
          </p:sp>
        </p:grpSp>
        <p:pic>
          <p:nvPicPr>
            <p:cNvPr id="20" name="Picture 24" descr="MCIN00912_0000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3684" y="2951704"/>
              <a:ext cx="501316" cy="787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5052384" y="2989804"/>
            <a:ext cx="793750" cy="685006"/>
            <a:chOff x="5226050" y="2989804"/>
            <a:chExt cx="793750" cy="685006"/>
          </a:xfrm>
        </p:grpSpPr>
        <p:sp>
          <p:nvSpPr>
            <p:cNvPr id="21" name="AutoShape 25"/>
            <p:cNvSpPr>
              <a:spLocks noChangeArrowheads="1"/>
            </p:cNvSpPr>
            <p:nvPr/>
          </p:nvSpPr>
          <p:spPr bwMode="auto">
            <a:xfrm>
              <a:off x="5285956" y="3027904"/>
              <a:ext cx="681033" cy="609600"/>
            </a:xfrm>
            <a:prstGeom prst="bracketPair">
              <a:avLst>
                <a:gd name="adj" fmla="val 16667"/>
              </a:avLst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AutoShape 26"/>
            <p:cNvSpPr>
              <a:spLocks noChangeArrowheads="1"/>
            </p:cNvSpPr>
            <p:nvPr/>
          </p:nvSpPr>
          <p:spPr bwMode="auto">
            <a:xfrm>
              <a:off x="5331673" y="3067592"/>
              <a:ext cx="590386" cy="510381"/>
            </a:xfrm>
            <a:prstGeom prst="bracketPair">
              <a:avLst>
                <a:gd name="adj" fmla="val 16667"/>
              </a:avLst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AutoShape 27"/>
            <p:cNvSpPr>
              <a:spLocks noChangeArrowheads="1"/>
            </p:cNvSpPr>
            <p:nvPr/>
          </p:nvSpPr>
          <p:spPr bwMode="auto">
            <a:xfrm>
              <a:off x="5226050" y="2989804"/>
              <a:ext cx="793750" cy="685006"/>
            </a:xfrm>
            <a:prstGeom prst="bracketPair">
              <a:avLst>
                <a:gd name="adj" fmla="val 16667"/>
              </a:avLst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5800" y="4523462"/>
            <a:ext cx="7944804" cy="1596112"/>
            <a:chOff x="685800" y="4523462"/>
            <a:chExt cx="7944804" cy="1596112"/>
          </a:xfrm>
        </p:grpSpPr>
        <p:grpSp>
          <p:nvGrpSpPr>
            <p:cNvPr id="5" name="Group 4"/>
            <p:cNvGrpSpPr/>
            <p:nvPr/>
          </p:nvGrpSpPr>
          <p:grpSpPr>
            <a:xfrm>
              <a:off x="685800" y="4719935"/>
              <a:ext cx="7944804" cy="1399639"/>
              <a:chOff x="685800" y="4719935"/>
              <a:chExt cx="7944804" cy="1399639"/>
            </a:xfrm>
          </p:grpSpPr>
          <p:sp>
            <p:nvSpPr>
              <p:cNvPr id="445446" name="Text Box 6"/>
              <p:cNvSpPr txBox="1">
                <a:spLocks noChangeArrowheads="1"/>
              </p:cNvSpPr>
              <p:nvPr/>
            </p:nvSpPr>
            <p:spPr bwMode="auto">
              <a:xfrm>
                <a:off x="3175000" y="4719935"/>
                <a:ext cx="2182008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6600CC"/>
                    </a:solidFill>
                  </a:rPr>
                  <a:t>Specialization</a:t>
                </a:r>
              </a:p>
            </p:txBody>
          </p:sp>
          <p:sp>
            <p:nvSpPr>
              <p:cNvPr id="445447" name="Rectangle 7"/>
              <p:cNvSpPr>
                <a:spLocks noChangeArrowheads="1"/>
              </p:cNvSpPr>
              <p:nvPr/>
            </p:nvSpPr>
            <p:spPr bwMode="auto">
              <a:xfrm>
                <a:off x="685800" y="5257800"/>
                <a:ext cx="7944804" cy="8617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dirty="0"/>
                  <a:t>Specialization is when you </a:t>
                </a:r>
                <a:r>
                  <a:rPr lang="en-US" dirty="0">
                    <a:solidFill>
                      <a:schemeClr val="accent2"/>
                    </a:solidFill>
                  </a:rPr>
                  <a:t>redefine an existing behavior</a:t>
                </a:r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(from the base class) with a new behavior (in your derived class).</a:t>
                </a:r>
              </a:p>
              <a:p>
                <a:pPr algn="ctr"/>
                <a:endParaRPr lang="en-US" sz="1000" dirty="0"/>
              </a:p>
            </p:txBody>
          </p:sp>
        </p:grp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0073" y="4523462"/>
              <a:ext cx="960628" cy="8569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974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4F047-257D-48E3-A73E-5AA32E8888C4}" type="slidenum">
              <a:rPr lang="en-US"/>
              <a:pPr/>
              <a:t>25</a:t>
            </a:fld>
            <a:endParaRPr lang="en-US"/>
          </a:p>
        </p:txBody>
      </p:sp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Inheritance: Specialization/Overriding</a:t>
            </a:r>
          </a:p>
        </p:txBody>
      </p:sp>
      <p:sp>
        <p:nvSpPr>
          <p:cNvPr id="391172" name="Text Box 4"/>
          <p:cNvSpPr txBox="1">
            <a:spLocks noChangeArrowheads="1"/>
          </p:cNvSpPr>
          <p:nvPr/>
        </p:nvSpPr>
        <p:spPr bwMode="auto">
          <a:xfrm>
            <a:off x="336550" y="1052331"/>
            <a:ext cx="8502650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dirty="0"/>
              <a:t>In addition to </a:t>
            </a:r>
            <a:r>
              <a:rPr lang="en-US" sz="2400" dirty="0">
                <a:solidFill>
                  <a:srgbClr val="6600CC"/>
                </a:solidFill>
              </a:rPr>
              <a:t>adding entirely new functions</a:t>
            </a:r>
            <a:r>
              <a:rPr lang="en-US" sz="2400" dirty="0"/>
              <a:t> and variables to a derived class…</a:t>
            </a:r>
          </a:p>
          <a:p>
            <a:pPr algn="ctr"/>
            <a:endParaRPr lang="en-US" sz="1000" dirty="0"/>
          </a:p>
          <a:p>
            <a:pPr algn="ctr"/>
            <a:r>
              <a:rPr lang="en-US" sz="2400" dirty="0"/>
              <a:t>You can also </a:t>
            </a:r>
            <a:r>
              <a:rPr lang="en-US" sz="2400" i="1" dirty="0">
                <a:solidFill>
                  <a:srgbClr val="6600CC"/>
                </a:solidFill>
              </a:rPr>
              <a:t>override or </a:t>
            </a:r>
            <a:r>
              <a:rPr lang="en-US" sz="2400" i="1" dirty="0">
                <a:solidFill>
                  <a:srgbClr val="FF0000"/>
                </a:solidFill>
              </a:rPr>
              <a:t>specialize</a:t>
            </a:r>
            <a:r>
              <a:rPr lang="en-US" sz="2400" i="1" dirty="0">
                <a:solidFill>
                  <a:srgbClr val="6600CC"/>
                </a:solidFill>
              </a:rPr>
              <a:t> </a:t>
            </a:r>
            <a:r>
              <a:rPr lang="en-US" sz="2400" dirty="0">
                <a:solidFill>
                  <a:srgbClr val="6600CC"/>
                </a:solidFill>
              </a:rPr>
              <a:t>existing functions</a:t>
            </a:r>
            <a:r>
              <a:rPr lang="en-US" sz="2400" dirty="0"/>
              <a:t> from the base class in your derived class.</a:t>
            </a:r>
          </a:p>
        </p:txBody>
      </p:sp>
      <p:grpSp>
        <p:nvGrpSpPr>
          <p:cNvPr id="391175" name="Group 7"/>
          <p:cNvGrpSpPr>
            <a:grpSpLocks/>
          </p:cNvGrpSpPr>
          <p:nvPr/>
        </p:nvGrpSpPr>
        <p:grpSpPr bwMode="auto">
          <a:xfrm>
            <a:off x="111125" y="4119563"/>
            <a:ext cx="3827463" cy="2586037"/>
            <a:chOff x="336" y="2160"/>
            <a:chExt cx="2094" cy="1992"/>
          </a:xfrm>
        </p:grpSpPr>
        <p:sp>
          <p:nvSpPr>
            <p:cNvPr id="391174" name="Rectangle 6"/>
            <p:cNvSpPr>
              <a:spLocks noChangeArrowheads="1"/>
            </p:cNvSpPr>
            <p:nvPr/>
          </p:nvSpPr>
          <p:spPr bwMode="auto">
            <a:xfrm>
              <a:off x="347" y="2160"/>
              <a:ext cx="2053" cy="198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173" name="Text Box 5"/>
            <p:cNvSpPr txBox="1">
              <a:spLocks noChangeArrowheads="1"/>
            </p:cNvSpPr>
            <p:nvPr/>
          </p:nvSpPr>
          <p:spPr bwMode="auto">
            <a:xfrm>
              <a:off x="336" y="2177"/>
              <a:ext cx="2094" cy="1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class Student</a:t>
              </a: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  void </a:t>
              </a:r>
              <a:r>
                <a:rPr lang="en-US" sz="1800" b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WhatDoISay</a:t>
              </a:r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()</a:t>
              </a: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  { </a:t>
              </a: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    cout &lt;&lt; “Go bruins!”; </a:t>
              </a: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  }</a:t>
              </a:r>
            </a:p>
            <a:p>
              <a:r>
                <a:rPr lang="en-US" sz="1800" b="1">
                  <a:latin typeface="Courier New" pitchFamily="49" charset="0"/>
                  <a:ea typeface="MS Mincho" pitchFamily="49" charset="-128"/>
                </a:rPr>
                <a:t>   ...</a:t>
              </a:r>
            </a:p>
            <a:p>
              <a:r>
                <a:rPr lang="en-US" sz="1800" b="1">
                  <a:latin typeface="Courier New" pitchFamily="49" charset="0"/>
                </a:rPr>
                <a:t>};</a:t>
              </a:r>
              <a:r>
                <a:rPr lang="en-US" sz="1800"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391176" name="Text Box 8"/>
          <p:cNvSpPr txBox="1">
            <a:spLocks noChangeArrowheads="1"/>
          </p:cNvSpPr>
          <p:nvPr/>
        </p:nvSpPr>
        <p:spPr bwMode="auto">
          <a:xfrm>
            <a:off x="4251325" y="4254500"/>
            <a:ext cx="466407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dirty="0"/>
              <a:t>For example, I can replace the </a:t>
            </a:r>
            <a:r>
              <a:rPr lang="en-US" sz="2400" dirty="0" err="1">
                <a:solidFill>
                  <a:srgbClr val="C00000"/>
                </a:solidFill>
              </a:rPr>
              <a:t>WhatDoISay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function in my base class with a new version in my derived class…</a:t>
            </a:r>
          </a:p>
          <a:p>
            <a:pPr algn="ctr"/>
            <a:r>
              <a:rPr lang="en-US" sz="2400" dirty="0"/>
              <a:t> </a:t>
            </a:r>
          </a:p>
        </p:txBody>
      </p:sp>
      <p:grpSp>
        <p:nvGrpSpPr>
          <p:cNvPr id="391178" name="Group 10"/>
          <p:cNvGrpSpPr>
            <a:grpSpLocks/>
          </p:cNvGrpSpPr>
          <p:nvPr/>
        </p:nvGrpSpPr>
        <p:grpSpPr bwMode="auto">
          <a:xfrm>
            <a:off x="4038600" y="4114800"/>
            <a:ext cx="4933950" cy="2601913"/>
            <a:chOff x="336" y="2160"/>
            <a:chExt cx="2094" cy="1983"/>
          </a:xfrm>
        </p:grpSpPr>
        <p:sp>
          <p:nvSpPr>
            <p:cNvPr id="391179" name="Rectangle 11"/>
            <p:cNvSpPr>
              <a:spLocks noChangeArrowheads="1"/>
            </p:cNvSpPr>
            <p:nvPr/>
          </p:nvSpPr>
          <p:spPr bwMode="auto">
            <a:xfrm>
              <a:off x="347" y="2160"/>
              <a:ext cx="2053" cy="198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180" name="Text Box 12"/>
            <p:cNvSpPr txBox="1">
              <a:spLocks noChangeArrowheads="1"/>
            </p:cNvSpPr>
            <p:nvPr/>
          </p:nvSpPr>
          <p:spPr bwMode="auto">
            <a:xfrm>
              <a:off x="336" y="2177"/>
              <a:ext cx="2094" cy="19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NerdyStudent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: 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public Student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 void </a:t>
              </a:r>
              <a:r>
                <a:rPr lang="en-US" sz="1800" b="1" dirty="0" err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WhatDoISay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()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 { 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  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&lt;&lt; “I love circuits!”; 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 }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 ...</a:t>
              </a:r>
            </a:p>
            <a:p>
              <a:r>
                <a:rPr lang="en-US" sz="1800" b="1" dirty="0">
                  <a:latin typeface="Courier New" pitchFamily="49" charset="0"/>
                </a:rPr>
                <a:t>};</a:t>
              </a:r>
              <a:r>
                <a:rPr lang="en-US" sz="1800" dirty="0"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391181" name="Text Box 13"/>
          <p:cNvSpPr txBox="1">
            <a:spLocks noChangeArrowheads="1"/>
          </p:cNvSpPr>
          <p:nvPr/>
        </p:nvSpPr>
        <p:spPr bwMode="auto">
          <a:xfrm>
            <a:off x="150813" y="2970031"/>
            <a:ext cx="88185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dirty="0"/>
              <a:t>If you do this, you should </a:t>
            </a:r>
            <a:r>
              <a:rPr lang="en-US" sz="2400" dirty="0">
                <a:solidFill>
                  <a:srgbClr val="006666"/>
                </a:solidFill>
              </a:rPr>
              <a:t>always</a:t>
            </a:r>
            <a:r>
              <a:rPr lang="en-US" sz="2400" dirty="0"/>
              <a:t> insert the </a:t>
            </a:r>
            <a:r>
              <a:rPr lang="en-US" sz="2400" dirty="0">
                <a:solidFill>
                  <a:srgbClr val="FF3300"/>
                </a:solidFill>
              </a:rPr>
              <a:t>virtual</a:t>
            </a:r>
            <a:r>
              <a:rPr lang="en-US" sz="2400" dirty="0"/>
              <a:t> keyword in front of </a:t>
            </a:r>
            <a:r>
              <a:rPr lang="en-US" sz="2400" i="1" dirty="0">
                <a:solidFill>
                  <a:srgbClr val="990000"/>
                </a:solidFill>
              </a:rPr>
              <a:t>both</a:t>
            </a:r>
            <a:r>
              <a:rPr lang="en-US" sz="2400" dirty="0"/>
              <a:t> the original and replacement functions!</a:t>
            </a:r>
          </a:p>
        </p:txBody>
      </p:sp>
      <p:grpSp>
        <p:nvGrpSpPr>
          <p:cNvPr id="391184" name="Group 16"/>
          <p:cNvGrpSpPr>
            <a:grpSpLocks/>
          </p:cNvGrpSpPr>
          <p:nvPr/>
        </p:nvGrpSpPr>
        <p:grpSpPr bwMode="auto">
          <a:xfrm>
            <a:off x="381000" y="4967288"/>
            <a:ext cx="3597275" cy="366712"/>
            <a:chOff x="1413" y="4224"/>
            <a:chExt cx="2266" cy="231"/>
          </a:xfrm>
        </p:grpSpPr>
        <p:sp>
          <p:nvSpPr>
            <p:cNvPr id="391182" name="Rectangle 14"/>
            <p:cNvSpPr>
              <a:spLocks noChangeArrowheads="1"/>
            </p:cNvSpPr>
            <p:nvPr/>
          </p:nvSpPr>
          <p:spPr bwMode="auto">
            <a:xfrm>
              <a:off x="1440" y="4224"/>
              <a:ext cx="1632" cy="192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183" name="Text Box 15"/>
            <p:cNvSpPr txBox="1">
              <a:spLocks noChangeArrowheads="1"/>
            </p:cNvSpPr>
            <p:nvPr/>
          </p:nvSpPr>
          <p:spPr bwMode="auto">
            <a:xfrm>
              <a:off x="1413" y="4224"/>
              <a:ext cx="226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</a:rPr>
                <a:t>virtual </a:t>
              </a:r>
              <a:r>
                <a:rPr lang="en-US" sz="1800" b="1">
                  <a:latin typeface="Courier New" pitchFamily="49" charset="0"/>
                </a:rPr>
                <a:t>void </a:t>
              </a:r>
              <a:r>
                <a:rPr lang="en-US" sz="1800" b="1">
                  <a:solidFill>
                    <a:srgbClr val="990000"/>
                  </a:solidFill>
                  <a:latin typeface="Courier New" pitchFamily="49" charset="0"/>
                </a:rPr>
                <a:t>WhatDoISay</a:t>
              </a:r>
              <a:r>
                <a:rPr lang="en-US" sz="1800" b="1">
                  <a:latin typeface="Courier New" pitchFamily="49" charset="0"/>
                </a:rPr>
                <a:t>()</a:t>
              </a:r>
            </a:p>
          </p:txBody>
        </p:sp>
      </p:grpSp>
      <p:grpSp>
        <p:nvGrpSpPr>
          <p:cNvPr id="391185" name="Group 17"/>
          <p:cNvGrpSpPr>
            <a:grpSpLocks/>
          </p:cNvGrpSpPr>
          <p:nvPr/>
        </p:nvGrpSpPr>
        <p:grpSpPr bwMode="auto">
          <a:xfrm>
            <a:off x="4481513" y="4967288"/>
            <a:ext cx="3597275" cy="366712"/>
            <a:chOff x="1413" y="4224"/>
            <a:chExt cx="2266" cy="231"/>
          </a:xfrm>
        </p:grpSpPr>
        <p:sp>
          <p:nvSpPr>
            <p:cNvPr id="391186" name="Rectangle 18"/>
            <p:cNvSpPr>
              <a:spLocks noChangeArrowheads="1"/>
            </p:cNvSpPr>
            <p:nvPr/>
          </p:nvSpPr>
          <p:spPr bwMode="auto">
            <a:xfrm>
              <a:off x="1440" y="4224"/>
              <a:ext cx="1632" cy="192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187" name="Text Box 19"/>
            <p:cNvSpPr txBox="1">
              <a:spLocks noChangeArrowheads="1"/>
            </p:cNvSpPr>
            <p:nvPr/>
          </p:nvSpPr>
          <p:spPr bwMode="auto">
            <a:xfrm>
              <a:off x="1413" y="4224"/>
              <a:ext cx="226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solidFill>
                    <a:srgbClr val="FF3300"/>
                  </a:solidFill>
                  <a:latin typeface="Courier New" pitchFamily="49" charset="0"/>
                </a:rPr>
                <a:t>virtual </a:t>
              </a:r>
              <a:r>
                <a:rPr lang="en-US" sz="1800" b="1">
                  <a:latin typeface="Courier New" pitchFamily="49" charset="0"/>
                </a:rPr>
                <a:t>void </a:t>
              </a:r>
              <a:r>
                <a:rPr lang="en-US" sz="1800" b="1">
                  <a:solidFill>
                    <a:srgbClr val="990000"/>
                  </a:solidFill>
                  <a:latin typeface="Courier New" pitchFamily="49" charset="0"/>
                </a:rPr>
                <a:t>WhatDoISay</a:t>
              </a:r>
              <a:r>
                <a:rPr lang="en-US" sz="1800" b="1">
                  <a:latin typeface="Courier New" pitchFamily="49" charset="0"/>
                </a:rPr>
                <a:t>()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91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91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1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1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1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1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1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1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2" grpId="0" build="p"/>
      <p:bldP spid="391176" grpId="0"/>
      <p:bldP spid="391176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sz="3200" dirty="0"/>
              <a:t>Inheritance: Specialization/Overriding</a:t>
            </a:r>
          </a:p>
        </p:txBody>
      </p:sp>
      <p:sp>
        <p:nvSpPr>
          <p:cNvPr id="62" name="Text Box 4"/>
          <p:cNvSpPr txBox="1">
            <a:spLocks noChangeArrowheads="1"/>
          </p:cNvSpPr>
          <p:nvPr/>
        </p:nvSpPr>
        <p:spPr bwMode="auto">
          <a:xfrm>
            <a:off x="336550" y="1052331"/>
            <a:ext cx="8502650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dirty="0"/>
              <a:t>In addition to </a:t>
            </a:r>
            <a:r>
              <a:rPr lang="en-US" sz="2400" dirty="0">
                <a:solidFill>
                  <a:srgbClr val="6600CC"/>
                </a:solidFill>
              </a:rPr>
              <a:t>adding entirely new functions</a:t>
            </a:r>
            <a:r>
              <a:rPr lang="en-US" sz="2400" dirty="0"/>
              <a:t> and variables to a derived class…</a:t>
            </a:r>
          </a:p>
          <a:p>
            <a:pPr algn="ctr"/>
            <a:endParaRPr lang="en-US" sz="1000" dirty="0"/>
          </a:p>
          <a:p>
            <a:pPr algn="ctr"/>
            <a:r>
              <a:rPr lang="en-US" sz="2400" dirty="0"/>
              <a:t>You can also </a:t>
            </a:r>
            <a:r>
              <a:rPr lang="en-US" sz="2400" i="1" dirty="0">
                <a:solidFill>
                  <a:srgbClr val="6600CC"/>
                </a:solidFill>
              </a:rPr>
              <a:t>override or </a:t>
            </a:r>
            <a:r>
              <a:rPr lang="en-US" sz="2400" i="1" dirty="0">
                <a:solidFill>
                  <a:srgbClr val="FF0000"/>
                </a:solidFill>
              </a:rPr>
              <a:t>specialize</a:t>
            </a:r>
            <a:r>
              <a:rPr lang="en-US" sz="2400" i="1" dirty="0">
                <a:solidFill>
                  <a:srgbClr val="6600CC"/>
                </a:solidFill>
              </a:rPr>
              <a:t> </a:t>
            </a:r>
            <a:r>
              <a:rPr lang="en-US" sz="2400" dirty="0">
                <a:solidFill>
                  <a:srgbClr val="6600CC"/>
                </a:solidFill>
              </a:rPr>
              <a:t>existing functions</a:t>
            </a:r>
            <a:r>
              <a:rPr lang="en-US" sz="2400" dirty="0"/>
              <a:t> from the base class in your derived class.</a:t>
            </a:r>
          </a:p>
        </p:txBody>
      </p:sp>
      <p:sp>
        <p:nvSpPr>
          <p:cNvPr id="63" name="Text Box 13"/>
          <p:cNvSpPr txBox="1">
            <a:spLocks noChangeArrowheads="1"/>
          </p:cNvSpPr>
          <p:nvPr/>
        </p:nvSpPr>
        <p:spPr bwMode="auto">
          <a:xfrm>
            <a:off x="150813" y="2970031"/>
            <a:ext cx="88185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dirty="0"/>
              <a:t>If you do this, you should </a:t>
            </a:r>
            <a:r>
              <a:rPr lang="en-US" sz="2400" dirty="0">
                <a:solidFill>
                  <a:srgbClr val="006666"/>
                </a:solidFill>
              </a:rPr>
              <a:t>always</a:t>
            </a:r>
            <a:r>
              <a:rPr lang="en-US" sz="2400" dirty="0"/>
              <a:t> insert the </a:t>
            </a:r>
            <a:r>
              <a:rPr lang="en-US" sz="2400" dirty="0">
                <a:solidFill>
                  <a:srgbClr val="FF3300"/>
                </a:solidFill>
              </a:rPr>
              <a:t>virtual</a:t>
            </a:r>
            <a:r>
              <a:rPr lang="en-US" sz="2400" dirty="0"/>
              <a:t> keyword in front of </a:t>
            </a:r>
            <a:r>
              <a:rPr lang="en-US" sz="2400" i="1" dirty="0">
                <a:solidFill>
                  <a:srgbClr val="990000"/>
                </a:solidFill>
              </a:rPr>
              <a:t>both</a:t>
            </a:r>
            <a:r>
              <a:rPr lang="en-US" sz="2400" dirty="0"/>
              <a:t> the original and replacement functions!</a:t>
            </a:r>
          </a:p>
        </p:txBody>
      </p:sp>
      <p:sp>
        <p:nvSpPr>
          <p:cNvPr id="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133A-2590-43E8-9930-F84370FBC073}" type="slidenum">
              <a:rPr lang="en-US"/>
              <a:pPr/>
              <a:t>26</a:t>
            </a:fld>
            <a:endParaRPr lang="en-US"/>
          </a:p>
        </p:txBody>
      </p:sp>
      <p:grpSp>
        <p:nvGrpSpPr>
          <p:cNvPr id="439315" name="Group 19"/>
          <p:cNvGrpSpPr>
            <a:grpSpLocks/>
          </p:cNvGrpSpPr>
          <p:nvPr/>
        </p:nvGrpSpPr>
        <p:grpSpPr bwMode="auto">
          <a:xfrm>
            <a:off x="111125" y="4114800"/>
            <a:ext cx="8861425" cy="2601913"/>
            <a:chOff x="70" y="2592"/>
            <a:chExt cx="5582" cy="1639"/>
          </a:xfrm>
        </p:grpSpPr>
        <p:grpSp>
          <p:nvGrpSpPr>
            <p:cNvPr id="439300" name="Group 4"/>
            <p:cNvGrpSpPr>
              <a:grpSpLocks/>
            </p:cNvGrpSpPr>
            <p:nvPr/>
          </p:nvGrpSpPr>
          <p:grpSpPr bwMode="auto">
            <a:xfrm>
              <a:off x="70" y="2595"/>
              <a:ext cx="2411" cy="1629"/>
              <a:chOff x="336" y="2160"/>
              <a:chExt cx="2094" cy="1992"/>
            </a:xfrm>
          </p:grpSpPr>
          <p:sp>
            <p:nvSpPr>
              <p:cNvPr id="439301" name="Rectangle 5"/>
              <p:cNvSpPr>
                <a:spLocks noChangeArrowheads="1"/>
              </p:cNvSpPr>
              <p:nvPr/>
            </p:nvSpPr>
            <p:spPr bwMode="auto">
              <a:xfrm>
                <a:off x="347" y="2160"/>
                <a:ext cx="2053" cy="1983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9302" name="Text Box 6"/>
              <p:cNvSpPr txBox="1">
                <a:spLocks noChangeArrowheads="1"/>
              </p:cNvSpPr>
              <p:nvPr/>
            </p:nvSpPr>
            <p:spPr bwMode="auto">
              <a:xfrm>
                <a:off x="336" y="2177"/>
                <a:ext cx="2094" cy="19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class Student</a:t>
                </a:r>
              </a:p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{</a:t>
                </a:r>
                <a:endParaRPr lang="en-US" sz="1800">
                  <a:latin typeface="Courier New" pitchFamily="49" charset="0"/>
                </a:endParaRPr>
              </a:p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public:</a:t>
                </a:r>
              </a:p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  void </a:t>
                </a:r>
                <a:r>
                  <a:rPr lang="en-US" sz="1800" b="1">
                    <a:solidFill>
                      <a:srgbClr val="990000"/>
                    </a:solidFill>
                    <a:latin typeface="Courier New" pitchFamily="49" charset="0"/>
                    <a:ea typeface="MS Mincho" pitchFamily="49" charset="-128"/>
                  </a:rPr>
                  <a:t>WhatDoISay</a:t>
                </a:r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()</a:t>
                </a:r>
              </a:p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  { </a:t>
                </a:r>
              </a:p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    cout &lt;&lt; “Go bruins!”; </a:t>
                </a:r>
              </a:p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  }</a:t>
                </a:r>
              </a:p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   ...</a:t>
                </a:r>
              </a:p>
              <a:p>
                <a:r>
                  <a:rPr lang="en-US" sz="1800" b="1">
                    <a:latin typeface="Courier New" pitchFamily="49" charset="0"/>
                  </a:rPr>
                  <a:t>};</a:t>
                </a:r>
                <a:r>
                  <a:rPr lang="en-US" sz="1800">
                    <a:latin typeface="Courier New" pitchFamily="49" charset="0"/>
                  </a:rPr>
                  <a:t> </a:t>
                </a:r>
              </a:p>
            </p:txBody>
          </p:sp>
        </p:grpSp>
        <p:sp>
          <p:nvSpPr>
            <p:cNvPr id="439303" name="Text Box 7"/>
            <p:cNvSpPr txBox="1">
              <a:spLocks noChangeArrowheads="1"/>
            </p:cNvSpPr>
            <p:nvPr/>
          </p:nvSpPr>
          <p:spPr bwMode="auto">
            <a:xfrm>
              <a:off x="2678" y="2680"/>
              <a:ext cx="2938" cy="1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400"/>
                <a:t>For example, I can replace the </a:t>
              </a:r>
              <a:r>
                <a:rPr lang="en-US" sz="2400">
                  <a:solidFill>
                    <a:srgbClr val="006666"/>
                  </a:solidFill>
                </a:rPr>
                <a:t>WhatDoISay</a:t>
              </a:r>
              <a:r>
                <a:rPr lang="en-US" sz="2400"/>
                <a:t> function in my base class with a new version in my derived class…</a:t>
              </a:r>
            </a:p>
            <a:p>
              <a:pPr algn="ctr"/>
              <a:r>
                <a:rPr lang="en-US" sz="2400"/>
                <a:t> </a:t>
              </a:r>
            </a:p>
          </p:txBody>
        </p:sp>
        <p:grpSp>
          <p:nvGrpSpPr>
            <p:cNvPr id="439304" name="Group 8"/>
            <p:cNvGrpSpPr>
              <a:grpSpLocks/>
            </p:cNvGrpSpPr>
            <p:nvPr/>
          </p:nvGrpSpPr>
          <p:grpSpPr bwMode="auto">
            <a:xfrm>
              <a:off x="2544" y="2592"/>
              <a:ext cx="3108" cy="1639"/>
              <a:chOff x="336" y="2160"/>
              <a:chExt cx="2094" cy="1983"/>
            </a:xfrm>
          </p:grpSpPr>
          <p:sp>
            <p:nvSpPr>
              <p:cNvPr id="439305" name="Rectangle 9"/>
              <p:cNvSpPr>
                <a:spLocks noChangeArrowheads="1"/>
              </p:cNvSpPr>
              <p:nvPr/>
            </p:nvSpPr>
            <p:spPr bwMode="auto">
              <a:xfrm>
                <a:off x="347" y="2160"/>
                <a:ext cx="2053" cy="1983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9306" name="Text Box 10"/>
              <p:cNvSpPr txBox="1">
                <a:spLocks noChangeArrowheads="1"/>
              </p:cNvSpPr>
              <p:nvPr/>
            </p:nvSpPr>
            <p:spPr bwMode="auto">
              <a:xfrm>
                <a:off x="336" y="2177"/>
                <a:ext cx="2094" cy="19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class NerdyStudent: </a:t>
                </a:r>
                <a:r>
                  <a:rPr lang="en-US" sz="1800" b="1">
                    <a:solidFill>
                      <a:srgbClr val="FF3300"/>
                    </a:solidFill>
                    <a:latin typeface="Courier New" pitchFamily="49" charset="0"/>
                    <a:ea typeface="MS Mincho" pitchFamily="49" charset="-128"/>
                  </a:rPr>
                  <a:t>public Student</a:t>
                </a:r>
              </a:p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{</a:t>
                </a:r>
                <a:endParaRPr lang="en-US" sz="1800">
                  <a:latin typeface="Courier New" pitchFamily="49" charset="0"/>
                </a:endParaRPr>
              </a:p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public:</a:t>
                </a:r>
              </a:p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   void </a:t>
                </a:r>
                <a:r>
                  <a:rPr lang="en-US" sz="1800" b="1">
                    <a:solidFill>
                      <a:srgbClr val="990000"/>
                    </a:solidFill>
                    <a:latin typeface="Courier New" pitchFamily="49" charset="0"/>
                    <a:ea typeface="MS Mincho" pitchFamily="49" charset="-128"/>
                  </a:rPr>
                  <a:t>WhatDoISay</a:t>
                </a:r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()</a:t>
                </a:r>
              </a:p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   { </a:t>
                </a:r>
              </a:p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     cout &lt;&lt; “I love circuits!”; </a:t>
                </a:r>
              </a:p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   }</a:t>
                </a:r>
              </a:p>
              <a:p>
                <a:r>
                  <a:rPr lang="en-US" sz="1800" b="1">
                    <a:latin typeface="Courier New" pitchFamily="49" charset="0"/>
                    <a:ea typeface="MS Mincho" pitchFamily="49" charset="-128"/>
                  </a:rPr>
                  <a:t>   ...</a:t>
                </a:r>
              </a:p>
              <a:p>
                <a:r>
                  <a:rPr lang="en-US" sz="1800" b="1">
                    <a:latin typeface="Courier New" pitchFamily="49" charset="0"/>
                  </a:rPr>
                  <a:t>};</a:t>
                </a:r>
                <a:r>
                  <a:rPr lang="en-US" sz="1800">
                    <a:latin typeface="Courier New" pitchFamily="49" charset="0"/>
                  </a:rPr>
                  <a:t> </a:t>
                </a:r>
              </a:p>
            </p:txBody>
          </p:sp>
        </p:grpSp>
        <p:grpSp>
          <p:nvGrpSpPr>
            <p:cNvPr id="439308" name="Group 12"/>
            <p:cNvGrpSpPr>
              <a:grpSpLocks/>
            </p:cNvGrpSpPr>
            <p:nvPr/>
          </p:nvGrpSpPr>
          <p:grpSpPr bwMode="auto">
            <a:xfrm>
              <a:off x="240" y="3129"/>
              <a:ext cx="2266" cy="231"/>
              <a:chOff x="1413" y="4224"/>
              <a:chExt cx="2266" cy="231"/>
            </a:xfrm>
          </p:grpSpPr>
          <p:sp>
            <p:nvSpPr>
              <p:cNvPr id="439309" name="Rectangle 13"/>
              <p:cNvSpPr>
                <a:spLocks noChangeArrowheads="1"/>
              </p:cNvSpPr>
              <p:nvPr/>
            </p:nvSpPr>
            <p:spPr bwMode="auto">
              <a:xfrm>
                <a:off x="1440" y="4224"/>
                <a:ext cx="1632" cy="19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9310" name="Text Box 14"/>
              <p:cNvSpPr txBox="1">
                <a:spLocks noChangeArrowheads="1"/>
              </p:cNvSpPr>
              <p:nvPr/>
            </p:nvSpPr>
            <p:spPr bwMode="auto">
              <a:xfrm>
                <a:off x="1413" y="4224"/>
                <a:ext cx="226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FF3300"/>
                    </a:solidFill>
                    <a:latin typeface="Courier New" pitchFamily="49" charset="0"/>
                  </a:rPr>
                  <a:t>virtual </a:t>
                </a:r>
                <a:r>
                  <a:rPr lang="en-US" sz="1800" b="1">
                    <a:latin typeface="Courier New" pitchFamily="49" charset="0"/>
                  </a:rPr>
                  <a:t>void </a:t>
                </a:r>
                <a:r>
                  <a:rPr lang="en-US" sz="1800" b="1">
                    <a:solidFill>
                      <a:srgbClr val="990000"/>
                    </a:solidFill>
                    <a:latin typeface="Courier New" pitchFamily="49" charset="0"/>
                  </a:rPr>
                  <a:t>WhatDoISay</a:t>
                </a:r>
                <a:r>
                  <a:rPr lang="en-US" sz="1800" b="1">
                    <a:latin typeface="Courier New" pitchFamily="49" charset="0"/>
                  </a:rPr>
                  <a:t>()</a:t>
                </a:r>
              </a:p>
            </p:txBody>
          </p:sp>
        </p:grpSp>
        <p:grpSp>
          <p:nvGrpSpPr>
            <p:cNvPr id="439311" name="Group 15"/>
            <p:cNvGrpSpPr>
              <a:grpSpLocks/>
            </p:cNvGrpSpPr>
            <p:nvPr/>
          </p:nvGrpSpPr>
          <p:grpSpPr bwMode="auto">
            <a:xfrm>
              <a:off x="2823" y="3129"/>
              <a:ext cx="2266" cy="231"/>
              <a:chOff x="1413" y="4224"/>
              <a:chExt cx="2266" cy="231"/>
            </a:xfrm>
          </p:grpSpPr>
          <p:sp>
            <p:nvSpPr>
              <p:cNvPr id="439312" name="Rectangle 16"/>
              <p:cNvSpPr>
                <a:spLocks noChangeArrowheads="1"/>
              </p:cNvSpPr>
              <p:nvPr/>
            </p:nvSpPr>
            <p:spPr bwMode="auto">
              <a:xfrm>
                <a:off x="1440" y="4224"/>
                <a:ext cx="1632" cy="19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9313" name="Text Box 17"/>
              <p:cNvSpPr txBox="1">
                <a:spLocks noChangeArrowheads="1"/>
              </p:cNvSpPr>
              <p:nvPr/>
            </p:nvSpPr>
            <p:spPr bwMode="auto">
              <a:xfrm>
                <a:off x="1413" y="4224"/>
                <a:ext cx="226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FF3300"/>
                    </a:solidFill>
                    <a:latin typeface="Courier New" pitchFamily="49" charset="0"/>
                  </a:rPr>
                  <a:t>virtual </a:t>
                </a:r>
                <a:r>
                  <a:rPr lang="en-US" sz="1800" b="1">
                    <a:latin typeface="Courier New" pitchFamily="49" charset="0"/>
                  </a:rPr>
                  <a:t>void </a:t>
                </a:r>
                <a:r>
                  <a:rPr lang="en-US" sz="1800" b="1">
                    <a:solidFill>
                      <a:srgbClr val="990000"/>
                    </a:solidFill>
                    <a:latin typeface="Courier New" pitchFamily="49" charset="0"/>
                  </a:rPr>
                  <a:t>WhatDoISay</a:t>
                </a:r>
                <a:r>
                  <a:rPr lang="en-US" sz="1800" b="1">
                    <a:latin typeface="Courier New" pitchFamily="49" charset="0"/>
                  </a:rPr>
                  <a:t>()</a:t>
                </a:r>
              </a:p>
            </p:txBody>
          </p:sp>
        </p:grpSp>
      </p:grpSp>
      <p:grpSp>
        <p:nvGrpSpPr>
          <p:cNvPr id="439316" name="Group 20"/>
          <p:cNvGrpSpPr>
            <a:grpSpLocks/>
          </p:cNvGrpSpPr>
          <p:nvPr/>
        </p:nvGrpSpPr>
        <p:grpSpPr bwMode="auto">
          <a:xfrm>
            <a:off x="685800" y="3810000"/>
            <a:ext cx="4591050" cy="2752394"/>
            <a:chOff x="2976" y="1835"/>
            <a:chExt cx="2499" cy="1949"/>
          </a:xfrm>
        </p:grpSpPr>
        <p:sp>
          <p:nvSpPr>
            <p:cNvPr id="439317" name="Rectangle 21"/>
            <p:cNvSpPr>
              <a:spLocks noChangeArrowheads="1"/>
            </p:cNvSpPr>
            <p:nvPr/>
          </p:nvSpPr>
          <p:spPr bwMode="auto">
            <a:xfrm>
              <a:off x="2976" y="1835"/>
              <a:ext cx="2112" cy="170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18" name="Text Box 22"/>
            <p:cNvSpPr txBox="1">
              <a:spLocks noChangeArrowheads="1"/>
            </p:cNvSpPr>
            <p:nvPr/>
          </p:nvSpPr>
          <p:spPr bwMode="auto">
            <a:xfrm>
              <a:off x="2976" y="1866"/>
              <a:ext cx="2499" cy="19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700" b="1" dirty="0" err="1"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latin typeface="Courier New" pitchFamily="49" charset="0"/>
                  <a:ea typeface="MS Mincho" pitchFamily="49" charset="-128"/>
                </a:rPr>
                <a:t> main()</a:t>
              </a:r>
            </a:p>
            <a:p>
              <a:r>
                <a:rPr lang="en-US" sz="1700" b="1" dirty="0">
                  <a:latin typeface="Courier New" pitchFamily="49" charset="0"/>
                  <a:ea typeface="MS Mincho" pitchFamily="49" charset="-128"/>
                </a:rPr>
                <a:t>{ </a:t>
              </a:r>
            </a:p>
            <a:p>
              <a:r>
                <a:rPr lang="en-US" sz="1700" b="1" dirty="0">
                  <a:latin typeface="Courier New" pitchFamily="49" charset="0"/>
                  <a:ea typeface="MS Mincho" pitchFamily="49" charset="-128"/>
                </a:rPr>
                <a:t>  Student       </a:t>
              </a:r>
              <a:r>
                <a:rPr lang="en-US" sz="1700" b="1" dirty="0" err="1">
                  <a:latin typeface="Courier New" pitchFamily="49" charset="0"/>
                  <a:ea typeface="MS Mincho" pitchFamily="49" charset="-128"/>
                </a:rPr>
                <a:t>carey</a:t>
              </a:r>
              <a:r>
                <a:rPr lang="en-US" sz="1700" b="1" dirty="0"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r>
                <a:rPr lang="en-US" sz="1700" b="1" dirty="0"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latin typeface="Courier New" pitchFamily="49" charset="0"/>
                  <a:ea typeface="MS Mincho" pitchFamily="49" charset="-128"/>
                </a:rPr>
                <a:t>NerdyStudent</a:t>
              </a:r>
              <a:r>
                <a:rPr lang="en-US" sz="1700" b="1" dirty="0"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latin typeface="Courier New" pitchFamily="49" charset="0"/>
                  <a:ea typeface="MS Mincho" pitchFamily="49" charset="-128"/>
                </a:rPr>
                <a:t>davidS</a:t>
              </a:r>
              <a:r>
                <a:rPr lang="en-US" sz="1700" b="1" dirty="0"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endParaRPr lang="en-US" sz="1700" b="1" dirty="0">
                <a:latin typeface="Courier New" pitchFamily="49" charset="0"/>
                <a:ea typeface="MS Mincho" pitchFamily="49" charset="-128"/>
              </a:endParaRPr>
            </a:p>
            <a:p>
              <a:r>
                <a:rPr lang="en-US" sz="1700" b="1" dirty="0"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latin typeface="Courier New" pitchFamily="49" charset="0"/>
                  <a:ea typeface="MS Mincho" pitchFamily="49" charset="-128"/>
                </a:rPr>
                <a:t>carey.WhatDoISay</a:t>
              </a:r>
              <a:r>
                <a:rPr lang="en-US" sz="1700" b="1" dirty="0">
                  <a:latin typeface="Courier New" pitchFamily="49" charset="0"/>
                  <a:ea typeface="MS Mincho" pitchFamily="49" charset="-128"/>
                </a:rPr>
                <a:t>(); </a:t>
              </a:r>
            </a:p>
            <a:p>
              <a:r>
                <a:rPr lang="en-US" sz="1700" b="1" dirty="0"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latin typeface="Courier New" pitchFamily="49" charset="0"/>
                  <a:ea typeface="MS Mincho" pitchFamily="49" charset="-128"/>
                </a:rPr>
                <a:t>davidS.WhatDoISay</a:t>
              </a:r>
              <a:r>
                <a:rPr lang="en-US" sz="1700" b="1" dirty="0">
                  <a:latin typeface="Courier New" pitchFamily="49" charset="0"/>
                  <a:ea typeface="MS Mincho" pitchFamily="49" charset="-128"/>
                </a:rPr>
                <a:t>();</a:t>
              </a:r>
            </a:p>
            <a:p>
              <a:r>
                <a:rPr lang="en-US" sz="1700" b="1" dirty="0"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r>
                <a:rPr lang="en-US" sz="1700" b="1" dirty="0"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700" dirty="0">
                <a:latin typeface="Courier New" pitchFamily="49" charset="0"/>
              </a:endParaRPr>
            </a:p>
            <a:p>
              <a:endParaRPr lang="en-US" sz="1700" dirty="0">
                <a:latin typeface="Courier New" pitchFamily="49" charset="0"/>
              </a:endParaRPr>
            </a:p>
          </p:txBody>
        </p:sp>
      </p:grpSp>
      <p:sp>
        <p:nvSpPr>
          <p:cNvPr id="439319" name="Line 23"/>
          <p:cNvSpPr>
            <a:spLocks noChangeShapeType="1"/>
          </p:cNvSpPr>
          <p:nvPr/>
        </p:nvSpPr>
        <p:spPr bwMode="auto">
          <a:xfrm>
            <a:off x="685800" y="4521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9338" name="Group 42"/>
          <p:cNvGrpSpPr>
            <a:grpSpLocks/>
          </p:cNvGrpSpPr>
          <p:nvPr/>
        </p:nvGrpSpPr>
        <p:grpSpPr bwMode="auto">
          <a:xfrm>
            <a:off x="5133975" y="3924300"/>
            <a:ext cx="2654300" cy="904875"/>
            <a:chOff x="950" y="4392"/>
            <a:chExt cx="1672" cy="570"/>
          </a:xfrm>
        </p:grpSpPr>
        <p:sp>
          <p:nvSpPr>
            <p:cNvPr id="439329" name="Rectangle 33"/>
            <p:cNvSpPr>
              <a:spLocks noChangeArrowheads="1"/>
            </p:cNvSpPr>
            <p:nvPr/>
          </p:nvSpPr>
          <p:spPr bwMode="auto">
            <a:xfrm>
              <a:off x="1554" y="4422"/>
              <a:ext cx="1068" cy="540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22" name="Rectangle 26"/>
            <p:cNvSpPr>
              <a:spLocks noChangeArrowheads="1"/>
            </p:cNvSpPr>
            <p:nvPr/>
          </p:nvSpPr>
          <p:spPr bwMode="auto">
            <a:xfrm>
              <a:off x="1584" y="4464"/>
              <a:ext cx="1008" cy="456"/>
            </a:xfrm>
            <a:prstGeom prst="rect">
              <a:avLst/>
            </a:prstGeom>
            <a:solidFill>
              <a:srgbClr val="FFE9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23" name="Text Box 27"/>
            <p:cNvSpPr txBox="1">
              <a:spLocks noChangeArrowheads="1"/>
            </p:cNvSpPr>
            <p:nvPr/>
          </p:nvSpPr>
          <p:spPr bwMode="auto">
            <a:xfrm>
              <a:off x="950" y="4392"/>
              <a:ext cx="6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carey</a:t>
              </a:r>
            </a:p>
          </p:txBody>
        </p:sp>
        <p:sp>
          <p:nvSpPr>
            <p:cNvPr id="439324" name="Text Box 28"/>
            <p:cNvSpPr txBox="1">
              <a:spLocks noChangeArrowheads="1"/>
            </p:cNvSpPr>
            <p:nvPr/>
          </p:nvSpPr>
          <p:spPr bwMode="auto">
            <a:xfrm>
              <a:off x="1604" y="4577"/>
              <a:ext cx="41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6600CC"/>
                  </a:solidFill>
                </a:rPr>
                <a:t>name</a:t>
              </a:r>
            </a:p>
          </p:txBody>
        </p:sp>
        <p:sp>
          <p:nvSpPr>
            <p:cNvPr id="439325" name="Text Box 29"/>
            <p:cNvSpPr txBox="1">
              <a:spLocks noChangeArrowheads="1"/>
            </p:cNvSpPr>
            <p:nvPr/>
          </p:nvSpPr>
          <p:spPr bwMode="auto">
            <a:xfrm>
              <a:off x="1622" y="4721"/>
              <a:ext cx="3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6600CC"/>
                  </a:solidFill>
                </a:rPr>
                <a:t>GPA</a:t>
              </a:r>
            </a:p>
          </p:txBody>
        </p:sp>
        <p:sp>
          <p:nvSpPr>
            <p:cNvPr id="439326" name="Rectangle 30"/>
            <p:cNvSpPr>
              <a:spLocks noChangeArrowheads="1"/>
            </p:cNvSpPr>
            <p:nvPr/>
          </p:nvSpPr>
          <p:spPr bwMode="auto">
            <a:xfrm>
              <a:off x="2046" y="4626"/>
              <a:ext cx="474" cy="12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27" name="Rectangle 31"/>
            <p:cNvSpPr>
              <a:spLocks noChangeArrowheads="1"/>
            </p:cNvSpPr>
            <p:nvPr/>
          </p:nvSpPr>
          <p:spPr bwMode="auto">
            <a:xfrm>
              <a:off x="2046" y="4782"/>
              <a:ext cx="474" cy="12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28" name="Text Box 32"/>
            <p:cNvSpPr txBox="1">
              <a:spLocks noChangeArrowheads="1"/>
            </p:cNvSpPr>
            <p:nvPr/>
          </p:nvSpPr>
          <p:spPr bwMode="auto">
            <a:xfrm>
              <a:off x="1580" y="4433"/>
              <a:ext cx="103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Student’s data:</a:t>
              </a:r>
            </a:p>
          </p:txBody>
        </p:sp>
      </p:grpSp>
      <p:sp>
        <p:nvSpPr>
          <p:cNvPr id="439339" name="Line 43"/>
          <p:cNvSpPr>
            <a:spLocks noChangeShapeType="1"/>
          </p:cNvSpPr>
          <p:nvPr/>
        </p:nvSpPr>
        <p:spPr bwMode="auto">
          <a:xfrm>
            <a:off x="676275" y="4800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9352" name="Group 56"/>
          <p:cNvGrpSpPr>
            <a:grpSpLocks/>
          </p:cNvGrpSpPr>
          <p:nvPr/>
        </p:nvGrpSpPr>
        <p:grpSpPr bwMode="auto">
          <a:xfrm>
            <a:off x="5029200" y="4953000"/>
            <a:ext cx="2865438" cy="1552575"/>
            <a:chOff x="-1296" y="4470"/>
            <a:chExt cx="1805" cy="978"/>
          </a:xfrm>
        </p:grpSpPr>
        <p:sp>
          <p:nvSpPr>
            <p:cNvPr id="439330" name="Rectangle 34"/>
            <p:cNvSpPr>
              <a:spLocks noChangeArrowheads="1"/>
            </p:cNvSpPr>
            <p:nvPr/>
          </p:nvSpPr>
          <p:spPr bwMode="auto">
            <a:xfrm>
              <a:off x="-596" y="4542"/>
              <a:ext cx="1068" cy="906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31" name="Rectangle 35"/>
            <p:cNvSpPr>
              <a:spLocks noChangeArrowheads="1"/>
            </p:cNvSpPr>
            <p:nvPr/>
          </p:nvSpPr>
          <p:spPr bwMode="auto">
            <a:xfrm>
              <a:off x="-566" y="4584"/>
              <a:ext cx="1008" cy="456"/>
            </a:xfrm>
            <a:prstGeom prst="rect">
              <a:avLst/>
            </a:prstGeom>
            <a:solidFill>
              <a:srgbClr val="FFE9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32" name="Text Box 36"/>
            <p:cNvSpPr txBox="1">
              <a:spLocks noChangeArrowheads="1"/>
            </p:cNvSpPr>
            <p:nvPr/>
          </p:nvSpPr>
          <p:spPr bwMode="auto">
            <a:xfrm>
              <a:off x="-1296" y="4470"/>
              <a:ext cx="7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DavidS</a:t>
              </a:r>
            </a:p>
          </p:txBody>
        </p:sp>
        <p:sp>
          <p:nvSpPr>
            <p:cNvPr id="439333" name="Text Box 37"/>
            <p:cNvSpPr txBox="1">
              <a:spLocks noChangeArrowheads="1"/>
            </p:cNvSpPr>
            <p:nvPr/>
          </p:nvSpPr>
          <p:spPr bwMode="auto">
            <a:xfrm>
              <a:off x="-546" y="4697"/>
              <a:ext cx="41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6600CC"/>
                  </a:solidFill>
                </a:rPr>
                <a:t>name</a:t>
              </a:r>
            </a:p>
          </p:txBody>
        </p:sp>
        <p:sp>
          <p:nvSpPr>
            <p:cNvPr id="439334" name="Text Box 38"/>
            <p:cNvSpPr txBox="1">
              <a:spLocks noChangeArrowheads="1"/>
            </p:cNvSpPr>
            <p:nvPr/>
          </p:nvSpPr>
          <p:spPr bwMode="auto">
            <a:xfrm>
              <a:off x="-528" y="4841"/>
              <a:ext cx="3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6600CC"/>
                  </a:solidFill>
                </a:rPr>
                <a:t>GPA</a:t>
              </a:r>
            </a:p>
          </p:txBody>
        </p:sp>
        <p:sp>
          <p:nvSpPr>
            <p:cNvPr id="439335" name="Rectangle 39"/>
            <p:cNvSpPr>
              <a:spLocks noChangeArrowheads="1"/>
            </p:cNvSpPr>
            <p:nvPr/>
          </p:nvSpPr>
          <p:spPr bwMode="auto">
            <a:xfrm>
              <a:off x="-104" y="4746"/>
              <a:ext cx="474" cy="12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36" name="Rectangle 40"/>
            <p:cNvSpPr>
              <a:spLocks noChangeArrowheads="1"/>
            </p:cNvSpPr>
            <p:nvPr/>
          </p:nvSpPr>
          <p:spPr bwMode="auto">
            <a:xfrm>
              <a:off x="-104" y="4902"/>
              <a:ext cx="474" cy="12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37" name="Text Box 41"/>
            <p:cNvSpPr txBox="1">
              <a:spLocks noChangeArrowheads="1"/>
            </p:cNvSpPr>
            <p:nvPr/>
          </p:nvSpPr>
          <p:spPr bwMode="auto">
            <a:xfrm>
              <a:off x="-570" y="4553"/>
              <a:ext cx="103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Student’s data:</a:t>
              </a:r>
            </a:p>
          </p:txBody>
        </p:sp>
        <p:sp>
          <p:nvSpPr>
            <p:cNvPr id="439346" name="Rectangle 50"/>
            <p:cNvSpPr>
              <a:spLocks noChangeArrowheads="1"/>
            </p:cNvSpPr>
            <p:nvPr/>
          </p:nvSpPr>
          <p:spPr bwMode="auto">
            <a:xfrm>
              <a:off x="-572" y="5071"/>
              <a:ext cx="1008" cy="342"/>
            </a:xfrm>
            <a:prstGeom prst="rect">
              <a:avLst/>
            </a:prstGeom>
            <a:solidFill>
              <a:srgbClr val="FFE9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47" name="Text Box 51"/>
            <p:cNvSpPr txBox="1">
              <a:spLocks noChangeArrowheads="1"/>
            </p:cNvSpPr>
            <p:nvPr/>
          </p:nvSpPr>
          <p:spPr bwMode="auto">
            <a:xfrm>
              <a:off x="-623" y="5215"/>
              <a:ext cx="6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6600CC"/>
                  </a:solidFill>
                </a:rPr>
                <a:t>favScientist</a:t>
              </a:r>
            </a:p>
          </p:txBody>
        </p:sp>
        <p:sp>
          <p:nvSpPr>
            <p:cNvPr id="439349" name="Rectangle 53"/>
            <p:cNvSpPr>
              <a:spLocks noChangeArrowheads="1"/>
            </p:cNvSpPr>
            <p:nvPr/>
          </p:nvSpPr>
          <p:spPr bwMode="auto">
            <a:xfrm>
              <a:off x="-2" y="5233"/>
              <a:ext cx="366" cy="12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51" name="Text Box 55"/>
            <p:cNvSpPr txBox="1">
              <a:spLocks noChangeArrowheads="1"/>
            </p:cNvSpPr>
            <p:nvPr/>
          </p:nvSpPr>
          <p:spPr bwMode="auto">
            <a:xfrm>
              <a:off x="-576" y="5071"/>
              <a:ext cx="108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NerdyStudent’s data:</a:t>
              </a:r>
            </a:p>
          </p:txBody>
        </p:sp>
      </p:grpSp>
      <p:sp>
        <p:nvSpPr>
          <p:cNvPr id="439353" name="Line 57"/>
          <p:cNvSpPr>
            <a:spLocks noChangeShapeType="1"/>
          </p:cNvSpPr>
          <p:nvPr/>
        </p:nvSpPr>
        <p:spPr bwMode="auto">
          <a:xfrm>
            <a:off x="685800" y="53149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54" name="AutoShape 58"/>
          <p:cNvSpPr>
            <a:spLocks noChangeArrowheads="1"/>
          </p:cNvSpPr>
          <p:nvPr/>
        </p:nvSpPr>
        <p:spPr bwMode="auto">
          <a:xfrm>
            <a:off x="1609725" y="2657475"/>
            <a:ext cx="3095625" cy="1447800"/>
          </a:xfrm>
          <a:prstGeom prst="wedgeRoundRectCallout">
            <a:avLst>
              <a:gd name="adj1" fmla="val -32306"/>
              <a:gd name="adj2" fmla="val 128509"/>
              <a:gd name="adj3" fmla="val 16667"/>
            </a:avLst>
          </a:prstGeom>
          <a:solidFill>
            <a:srgbClr val="CDFF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C++: </a:t>
            </a:r>
            <a:r>
              <a:rPr lang="en-US" sz="1800" dirty="0"/>
              <a:t>Hmmm. Since </a:t>
            </a:r>
            <a:r>
              <a:rPr lang="en-US" sz="1800" dirty="0" err="1"/>
              <a:t>carey</a:t>
            </a:r>
            <a:r>
              <a:rPr lang="en-US" sz="1800" dirty="0"/>
              <a:t> is a regular </a:t>
            </a:r>
            <a:r>
              <a:rPr lang="en-US" sz="1800" dirty="0">
                <a:solidFill>
                  <a:srgbClr val="6600CC"/>
                </a:solidFill>
              </a:rPr>
              <a:t>Student</a:t>
            </a:r>
            <a:r>
              <a:rPr lang="en-US" sz="1800" dirty="0"/>
              <a:t>, I’ll call Student’s version of </a:t>
            </a:r>
            <a:r>
              <a:rPr lang="en-US" sz="1800" dirty="0" err="1"/>
              <a:t>WhatDoISay</a:t>
            </a:r>
            <a:r>
              <a:rPr lang="en-US" sz="1800" dirty="0"/>
              <a:t>()…</a:t>
            </a:r>
          </a:p>
        </p:txBody>
      </p:sp>
      <p:sp>
        <p:nvSpPr>
          <p:cNvPr id="439355" name="Line 59"/>
          <p:cNvSpPr>
            <a:spLocks noChangeShapeType="1"/>
          </p:cNvSpPr>
          <p:nvPr/>
        </p:nvSpPr>
        <p:spPr bwMode="auto">
          <a:xfrm>
            <a:off x="152400" y="19431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56" name="Line 60"/>
          <p:cNvSpPr>
            <a:spLocks noChangeShapeType="1"/>
          </p:cNvSpPr>
          <p:nvPr/>
        </p:nvSpPr>
        <p:spPr bwMode="auto">
          <a:xfrm>
            <a:off x="333375" y="24955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57" name="Text Box 61"/>
          <p:cNvSpPr txBox="1">
            <a:spLocks noChangeArrowheads="1"/>
          </p:cNvSpPr>
          <p:nvPr/>
        </p:nvSpPr>
        <p:spPr bwMode="auto">
          <a:xfrm>
            <a:off x="736600" y="6161088"/>
            <a:ext cx="1595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6600CC"/>
                </a:solidFill>
              </a:rPr>
              <a:t>Go bruins!</a:t>
            </a:r>
          </a:p>
        </p:txBody>
      </p:sp>
      <p:sp>
        <p:nvSpPr>
          <p:cNvPr id="439358" name="Line 62"/>
          <p:cNvSpPr>
            <a:spLocks noChangeShapeType="1"/>
          </p:cNvSpPr>
          <p:nvPr/>
        </p:nvSpPr>
        <p:spPr bwMode="auto">
          <a:xfrm>
            <a:off x="142875" y="27622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59" name="Line 63"/>
          <p:cNvSpPr>
            <a:spLocks noChangeShapeType="1"/>
          </p:cNvSpPr>
          <p:nvPr/>
        </p:nvSpPr>
        <p:spPr bwMode="auto">
          <a:xfrm>
            <a:off x="685800" y="55816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60" name="AutoShape 64"/>
          <p:cNvSpPr>
            <a:spLocks noChangeArrowheads="1"/>
          </p:cNvSpPr>
          <p:nvPr/>
        </p:nvSpPr>
        <p:spPr bwMode="auto">
          <a:xfrm>
            <a:off x="3552825" y="3295650"/>
            <a:ext cx="3838575" cy="1447800"/>
          </a:xfrm>
          <a:prstGeom prst="wedgeRoundRectCallout">
            <a:avLst>
              <a:gd name="adj1" fmla="val -88338"/>
              <a:gd name="adj2" fmla="val 100218"/>
              <a:gd name="adj3" fmla="val 16667"/>
            </a:avLst>
          </a:prstGeom>
          <a:solidFill>
            <a:srgbClr val="CDFF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C++: </a:t>
            </a:r>
            <a:r>
              <a:rPr lang="en-US" dirty="0"/>
              <a:t>Hmmm. Since </a:t>
            </a:r>
            <a:r>
              <a:rPr lang="en-US" dirty="0" err="1"/>
              <a:t>davidS</a:t>
            </a:r>
            <a:r>
              <a:rPr lang="en-US" dirty="0"/>
              <a:t> is a  </a:t>
            </a:r>
            <a:r>
              <a:rPr lang="en-US" dirty="0" err="1">
                <a:solidFill>
                  <a:srgbClr val="6600CC"/>
                </a:solidFill>
              </a:rPr>
              <a:t>NerdyStudent</a:t>
            </a:r>
            <a:r>
              <a:rPr lang="en-US" dirty="0"/>
              <a:t>, I’ll call </a:t>
            </a:r>
            <a:r>
              <a:rPr lang="en-US" dirty="0" err="1"/>
              <a:t>NerdyStudent’s</a:t>
            </a:r>
            <a:r>
              <a:rPr lang="en-US" dirty="0"/>
              <a:t> version of </a:t>
            </a:r>
            <a:r>
              <a:rPr lang="en-US" dirty="0" err="1"/>
              <a:t>WhatDoISay</a:t>
            </a:r>
            <a:r>
              <a:rPr lang="en-US" dirty="0"/>
              <a:t>()…</a:t>
            </a:r>
          </a:p>
        </p:txBody>
      </p:sp>
      <p:sp>
        <p:nvSpPr>
          <p:cNvPr id="439361" name="Line 65"/>
          <p:cNvSpPr>
            <a:spLocks noChangeShapeType="1"/>
          </p:cNvSpPr>
          <p:nvPr/>
        </p:nvSpPr>
        <p:spPr bwMode="auto">
          <a:xfrm>
            <a:off x="4200525" y="19431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62" name="Line 66"/>
          <p:cNvSpPr>
            <a:spLocks noChangeShapeType="1"/>
          </p:cNvSpPr>
          <p:nvPr/>
        </p:nvSpPr>
        <p:spPr bwMode="auto">
          <a:xfrm>
            <a:off x="4381500" y="24955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63" name="Line 67"/>
          <p:cNvSpPr>
            <a:spLocks noChangeShapeType="1"/>
          </p:cNvSpPr>
          <p:nvPr/>
        </p:nvSpPr>
        <p:spPr bwMode="auto">
          <a:xfrm>
            <a:off x="4191000" y="27622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64" name="Text Box 68"/>
          <p:cNvSpPr txBox="1">
            <a:spLocks noChangeArrowheads="1"/>
          </p:cNvSpPr>
          <p:nvPr/>
        </p:nvSpPr>
        <p:spPr bwMode="auto">
          <a:xfrm>
            <a:off x="762000" y="6457950"/>
            <a:ext cx="22653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6600CC"/>
                </a:solidFill>
              </a:rPr>
              <a:t>I love circuits!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3.33333E-6 L -1.38889E-6 -0.4666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393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33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39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39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439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  <p:bldP spid="439319" grpId="0" animBg="1"/>
      <p:bldP spid="439319" grpId="1" animBg="1"/>
      <p:bldP spid="439339" grpId="0" animBg="1"/>
      <p:bldP spid="439339" grpId="1" animBg="1"/>
      <p:bldP spid="439353" grpId="0" animBg="1"/>
      <p:bldP spid="439353" grpId="1" animBg="1"/>
      <p:bldP spid="439354" grpId="0" animBg="1"/>
      <p:bldP spid="439354" grpId="1" animBg="1"/>
      <p:bldP spid="439355" grpId="0" animBg="1"/>
      <p:bldP spid="439355" grpId="1" animBg="1"/>
      <p:bldP spid="439356" grpId="0" animBg="1"/>
      <p:bldP spid="439356" grpId="1" animBg="1"/>
      <p:bldP spid="439357" grpId="0"/>
      <p:bldP spid="439358" grpId="0" animBg="1"/>
      <p:bldP spid="439358" grpId="1" animBg="1"/>
      <p:bldP spid="439359" grpId="0" animBg="1"/>
      <p:bldP spid="439359" grpId="1" animBg="1"/>
      <p:bldP spid="439360" grpId="0" animBg="1"/>
      <p:bldP spid="439360" grpId="1" animBg="1"/>
      <p:bldP spid="439361" grpId="0" animBg="1"/>
      <p:bldP spid="439361" grpId="1" animBg="1"/>
      <p:bldP spid="439362" grpId="0" animBg="1"/>
      <p:bldP spid="439362" grpId="1" animBg="1"/>
      <p:bldP spid="439363" grpId="0" animBg="1"/>
      <p:bldP spid="439363" grpId="1" animBg="1"/>
      <p:bldP spid="43936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978D-2E53-4B23-A91E-BE865D5FA016}" type="slidenum">
              <a:rPr lang="en-US"/>
              <a:pPr/>
              <a:t>27</a:t>
            </a:fld>
            <a:endParaRPr lang="en-US"/>
          </a:p>
        </p:txBody>
      </p:sp>
      <p:sp>
        <p:nvSpPr>
          <p:cNvPr id="399363" name="Text Box 3"/>
          <p:cNvSpPr txBox="1">
            <a:spLocks noChangeArrowheads="1"/>
          </p:cNvSpPr>
          <p:nvPr/>
        </p:nvSpPr>
        <p:spPr bwMode="auto">
          <a:xfrm>
            <a:off x="336550" y="977900"/>
            <a:ext cx="850265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dirty="0"/>
              <a:t>If you define your member functions OUTSIDE your class, you must only use the </a:t>
            </a:r>
            <a:r>
              <a:rPr lang="en-US" sz="2400" dirty="0">
                <a:solidFill>
                  <a:srgbClr val="006666"/>
                </a:solidFill>
              </a:rPr>
              <a:t>virtual</a:t>
            </a:r>
            <a:r>
              <a:rPr lang="en-US" sz="2400" dirty="0"/>
              <a:t> keyword within your </a:t>
            </a:r>
            <a:r>
              <a:rPr lang="en-US" sz="2400" dirty="0">
                <a:solidFill>
                  <a:srgbClr val="006666"/>
                </a:solidFill>
              </a:rPr>
              <a:t>class definition</a:t>
            </a:r>
            <a:r>
              <a:rPr lang="en-US" sz="2400" dirty="0"/>
              <a:t>:</a:t>
            </a:r>
          </a:p>
        </p:txBody>
      </p:sp>
      <p:grpSp>
        <p:nvGrpSpPr>
          <p:cNvPr id="399364" name="Group 4"/>
          <p:cNvGrpSpPr>
            <a:grpSpLocks/>
          </p:cNvGrpSpPr>
          <p:nvPr/>
        </p:nvGrpSpPr>
        <p:grpSpPr bwMode="auto">
          <a:xfrm>
            <a:off x="111125" y="2466975"/>
            <a:ext cx="3949700" cy="3201988"/>
            <a:chOff x="336" y="2160"/>
            <a:chExt cx="2094" cy="1983"/>
          </a:xfrm>
        </p:grpSpPr>
        <p:sp>
          <p:nvSpPr>
            <p:cNvPr id="399365" name="Rectangle 5"/>
            <p:cNvSpPr>
              <a:spLocks noChangeArrowheads="1"/>
            </p:cNvSpPr>
            <p:nvPr/>
          </p:nvSpPr>
          <p:spPr bwMode="auto">
            <a:xfrm>
              <a:off x="347" y="2160"/>
              <a:ext cx="2053" cy="198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366" name="Text Box 6"/>
            <p:cNvSpPr txBox="1">
              <a:spLocks noChangeArrowheads="1"/>
            </p:cNvSpPr>
            <p:nvPr/>
          </p:nvSpPr>
          <p:spPr bwMode="auto">
            <a:xfrm>
              <a:off x="336" y="2177"/>
              <a:ext cx="2094" cy="1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class Student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void </a:t>
              </a:r>
              <a:r>
                <a:rPr lang="en-US" sz="1800" b="1" dirty="0" err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WhatDoISay</a:t>
              </a:r>
              <a:r>
                <a:rPr lang="en-US" sz="1800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r>
                <a:rPr lang="en-US" sz="1800" b="1" dirty="0">
                  <a:latin typeface="Courier New" pitchFamily="49" charset="0"/>
                </a:rPr>
                <a:t>};</a:t>
              </a:r>
              <a:endParaRPr lang="en-US" sz="1800" dirty="0">
                <a:latin typeface="Courier New" pitchFamily="49" charset="0"/>
              </a:endParaRPr>
            </a:p>
            <a:p>
              <a:endParaRPr lang="en-US" sz="1800" dirty="0">
                <a:latin typeface="Courier New" pitchFamily="49" charset="0"/>
              </a:endParaRPr>
            </a:p>
          </p:txBody>
        </p:sp>
      </p:grpSp>
      <p:grpSp>
        <p:nvGrpSpPr>
          <p:cNvPr id="399368" name="Group 8"/>
          <p:cNvGrpSpPr>
            <a:grpSpLocks/>
          </p:cNvGrpSpPr>
          <p:nvPr/>
        </p:nvGrpSpPr>
        <p:grpSpPr bwMode="auto">
          <a:xfrm>
            <a:off x="4038600" y="2462213"/>
            <a:ext cx="4933950" cy="3235325"/>
            <a:chOff x="336" y="2160"/>
            <a:chExt cx="2094" cy="1983"/>
          </a:xfrm>
        </p:grpSpPr>
        <p:sp>
          <p:nvSpPr>
            <p:cNvPr id="399369" name="Rectangle 9"/>
            <p:cNvSpPr>
              <a:spLocks noChangeArrowheads="1"/>
            </p:cNvSpPr>
            <p:nvPr/>
          </p:nvSpPr>
          <p:spPr bwMode="auto">
            <a:xfrm>
              <a:off x="347" y="2160"/>
              <a:ext cx="2053" cy="1983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370" name="Text Box 10"/>
            <p:cNvSpPr txBox="1">
              <a:spLocks noChangeArrowheads="1"/>
            </p:cNvSpPr>
            <p:nvPr/>
          </p:nvSpPr>
          <p:spPr bwMode="auto">
            <a:xfrm>
              <a:off x="336" y="2177"/>
              <a:ext cx="2094" cy="1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NerdyStudent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: 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public Student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public: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 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virtual </a:t>
              </a:r>
              <a:r>
                <a:rPr lang="en-US" sz="1800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void </a:t>
              </a:r>
              <a:r>
                <a:rPr lang="en-US" sz="1800" b="1" dirty="0" err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WhatDoISay</a:t>
              </a:r>
              <a:r>
                <a:rPr lang="en-US" sz="1800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 ...</a:t>
              </a:r>
            </a:p>
            <a:p>
              <a:r>
                <a:rPr lang="en-US" sz="1800" b="1" dirty="0">
                  <a:latin typeface="Courier New" pitchFamily="49" charset="0"/>
                </a:rPr>
                <a:t>};</a:t>
              </a:r>
              <a:r>
                <a:rPr lang="en-US" sz="1800" dirty="0">
                  <a:latin typeface="Courier New" pitchFamily="49" charset="0"/>
                </a:rPr>
                <a:t> </a:t>
              </a:r>
            </a:p>
            <a:p>
              <a:endParaRPr lang="en-US" sz="1800" dirty="0">
                <a:latin typeface="Courier New" pitchFamily="49" charset="0"/>
              </a:endParaRPr>
            </a:p>
          </p:txBody>
        </p:sp>
      </p:grpSp>
      <p:sp>
        <p:nvSpPr>
          <p:cNvPr id="399379" name="Text Box 19"/>
          <p:cNvSpPr txBox="1">
            <a:spLocks noChangeArrowheads="1"/>
          </p:cNvSpPr>
          <p:nvPr/>
        </p:nvSpPr>
        <p:spPr bwMode="auto">
          <a:xfrm>
            <a:off x="244475" y="5878513"/>
            <a:ext cx="34337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/>
              <a:t>Use </a:t>
            </a:r>
            <a:r>
              <a:rPr lang="en-US" sz="2400">
                <a:solidFill>
                  <a:srgbClr val="990000"/>
                </a:solidFill>
              </a:rPr>
              <a:t>virtual</a:t>
            </a:r>
            <a:r>
              <a:rPr lang="en-US" sz="2400"/>
              <a:t> here within your class definition:</a:t>
            </a:r>
          </a:p>
        </p:txBody>
      </p:sp>
      <p:grpSp>
        <p:nvGrpSpPr>
          <p:cNvPr id="399382" name="Group 22"/>
          <p:cNvGrpSpPr>
            <a:grpSpLocks/>
          </p:cNvGrpSpPr>
          <p:nvPr/>
        </p:nvGrpSpPr>
        <p:grpSpPr bwMode="auto">
          <a:xfrm>
            <a:off x="1066800" y="3581400"/>
            <a:ext cx="3768725" cy="2382838"/>
            <a:chOff x="672" y="2256"/>
            <a:chExt cx="2374" cy="1501"/>
          </a:xfrm>
        </p:grpSpPr>
        <p:sp>
          <p:nvSpPr>
            <p:cNvPr id="399380" name="Line 20"/>
            <p:cNvSpPr>
              <a:spLocks noChangeShapeType="1"/>
            </p:cNvSpPr>
            <p:nvPr/>
          </p:nvSpPr>
          <p:spPr bwMode="auto">
            <a:xfrm flipH="1" flipV="1">
              <a:off x="672" y="2256"/>
              <a:ext cx="691" cy="147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381" name="Line 21"/>
            <p:cNvSpPr>
              <a:spLocks noChangeShapeType="1"/>
            </p:cNvSpPr>
            <p:nvPr/>
          </p:nvSpPr>
          <p:spPr bwMode="auto">
            <a:xfrm flipV="1">
              <a:off x="1484" y="2266"/>
              <a:ext cx="1562" cy="149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9383" name="Text Box 23"/>
          <p:cNvSpPr txBox="1">
            <a:spLocks noChangeArrowheads="1"/>
          </p:cNvSpPr>
          <p:nvPr/>
        </p:nvSpPr>
        <p:spPr bwMode="auto">
          <a:xfrm>
            <a:off x="4765675" y="5921375"/>
            <a:ext cx="3706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/>
              <a:t>Don’t write </a:t>
            </a:r>
            <a:r>
              <a:rPr lang="en-US" sz="2400">
                <a:solidFill>
                  <a:srgbClr val="990000"/>
                </a:solidFill>
              </a:rPr>
              <a:t>virtual</a:t>
            </a:r>
            <a:r>
              <a:rPr lang="en-US" sz="2400"/>
              <a:t> here:</a:t>
            </a:r>
          </a:p>
        </p:txBody>
      </p:sp>
      <p:grpSp>
        <p:nvGrpSpPr>
          <p:cNvPr id="399387" name="Group 27"/>
          <p:cNvGrpSpPr>
            <a:grpSpLocks/>
          </p:cNvGrpSpPr>
          <p:nvPr/>
        </p:nvGrpSpPr>
        <p:grpSpPr bwMode="auto">
          <a:xfrm>
            <a:off x="249238" y="4637088"/>
            <a:ext cx="7553325" cy="1312862"/>
            <a:chOff x="157" y="2921"/>
            <a:chExt cx="4758" cy="827"/>
          </a:xfrm>
        </p:grpSpPr>
        <p:sp>
          <p:nvSpPr>
            <p:cNvPr id="399385" name="Line 25"/>
            <p:cNvSpPr>
              <a:spLocks noChangeShapeType="1"/>
            </p:cNvSpPr>
            <p:nvPr/>
          </p:nvSpPr>
          <p:spPr bwMode="auto">
            <a:xfrm flipH="1" flipV="1">
              <a:off x="157" y="2921"/>
              <a:ext cx="4758" cy="8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386" name="Line 26"/>
            <p:cNvSpPr>
              <a:spLocks noChangeShapeType="1"/>
            </p:cNvSpPr>
            <p:nvPr/>
          </p:nvSpPr>
          <p:spPr bwMode="auto">
            <a:xfrm flipH="1" flipV="1">
              <a:off x="2566" y="2921"/>
              <a:ext cx="2349" cy="8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sz="3200" dirty="0"/>
              <a:t>Inheritance: Specialization/Overriding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110607" y="331478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</a:rPr>
              <a:t>void Student::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</a:rPr>
              <a:t>WhatDoISay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</a:rPr>
              <a:t>()</a:t>
            </a:r>
          </a:p>
          <a:p>
            <a:r>
              <a:rPr lang="en-US" sz="1800" b="1" dirty="0">
                <a:latin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cout</a:t>
            </a:r>
            <a:r>
              <a:rPr lang="en-US" sz="1800" b="1" dirty="0">
                <a:latin typeface="Courier New" pitchFamily="49" charset="0"/>
              </a:rPr>
              <a:t> &lt;&lt; “Hello!”;</a:t>
            </a:r>
          </a:p>
          <a:p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4038600" y="3308995"/>
            <a:ext cx="4572000" cy="123110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</a:rPr>
              <a:t>void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</a:rPr>
              <a:t>NerdyStudent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</a:rPr>
              <a:t>::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</a:rPr>
              <a:t>WhatDoISay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</a:rPr>
              <a:t>()</a:t>
            </a:r>
          </a:p>
          <a:p>
            <a:r>
              <a:rPr lang="en-US" sz="1800" b="1" dirty="0">
                <a:latin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cout</a:t>
            </a:r>
            <a:r>
              <a:rPr lang="en-US" sz="1800" b="1" dirty="0">
                <a:latin typeface="Courier New" pitchFamily="49" charset="0"/>
              </a:rPr>
              <a:t> &lt;&lt; “I love circuits!”;</a:t>
            </a:r>
          </a:p>
          <a:p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3.33333E-6 L -2.77778E-6 0.15139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0.1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99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99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79" grpId="0"/>
      <p:bldP spid="399383" grpId="0"/>
      <p:bldP spid="3" grpId="0"/>
      <p:bldP spid="3" grpId="1"/>
      <p:bldP spid="4" grpId="0"/>
      <p:bldP spid="4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3200" dirty="0"/>
              <a:t>Specialization: When to Use Virtual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E5EC2-0E33-4345-9F03-4696E39F8B97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36550" y="977900"/>
            <a:ext cx="85026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dirty="0"/>
              <a:t>You only want to use the </a:t>
            </a:r>
            <a:r>
              <a:rPr lang="en-US" sz="2400" dirty="0">
                <a:solidFill>
                  <a:srgbClr val="FF0000"/>
                </a:solidFill>
              </a:rPr>
              <a:t>virtual</a:t>
            </a:r>
            <a:r>
              <a:rPr lang="en-US" sz="2400" dirty="0"/>
              <a:t> keyword for functions you intend to override in your subclasses.</a:t>
            </a: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304800" y="1886530"/>
            <a:ext cx="5486400" cy="2708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Robot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getX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() { return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 }</a:t>
            </a:r>
            <a:b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getY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() { return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 }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void talk() </a:t>
            </a:r>
            <a:b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   {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cout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&lt;&lt; “Buzz. Click. Beep.”; }</a:t>
            </a:r>
            <a:b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971800" y="3811756"/>
            <a:ext cx="6019800" cy="29700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ComedianRobot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: public Robot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// inherits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getX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() and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getY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()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virtual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void talk()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{ </a:t>
            </a:r>
            <a:b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cout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&lt;&lt; “Two robots walk into a bar…”;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1828800" y="371475"/>
            <a:ext cx="4953000" cy="1781175"/>
          </a:xfrm>
          <a:prstGeom prst="wedgeRoundRectCallout">
            <a:avLst>
              <a:gd name="adj1" fmla="val -55759"/>
              <a:gd name="adj2" fmla="val 81771"/>
              <a:gd name="adj3" fmla="val 16667"/>
            </a:avLst>
          </a:prstGeom>
          <a:solidFill>
            <a:srgbClr val="FFE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Since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the meaning of </a:t>
            </a:r>
            <a:r>
              <a:rPr kumimoji="0" lang="en-US" sz="2000" b="0" i="0" u="none" strike="noStrike" cap="none" normalizeH="0" dirty="0" err="1">
                <a:ln>
                  <a:noFill/>
                </a:ln>
                <a:solidFill>
                  <a:srgbClr val="7030A0"/>
                </a:solidFill>
                <a:effectLst/>
                <a:latin typeface="Comic Sans MS" pitchFamily="66" charset="0"/>
                <a:cs typeface="Times New Roman" pitchFamily="18" charset="0"/>
              </a:rPr>
              <a:t>getX</a:t>
            </a:r>
            <a:r>
              <a:rPr lang="en-US" dirty="0">
                <a:solidFill>
                  <a:srgbClr val="7030A0"/>
                </a:solidFill>
              </a:rPr>
              <a:t>()</a:t>
            </a:r>
            <a:r>
              <a:rPr lang="en-US" dirty="0"/>
              <a:t> is the same across all Robots…</a:t>
            </a:r>
            <a:br>
              <a:rPr lang="en-US" dirty="0"/>
            </a:br>
            <a:endParaRPr lang="en-US" sz="10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will never need to redefine it…</a:t>
            </a:r>
            <a:b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endParaRPr kumimoji="0" lang="en-US" sz="1000" b="0" i="0" u="none" strike="noStrike" cap="none" normalizeH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aseline="0" dirty="0"/>
              <a:t>So we </a:t>
            </a:r>
            <a:r>
              <a:rPr lang="en-US" baseline="0" dirty="0">
                <a:solidFill>
                  <a:srgbClr val="FF3300"/>
                </a:solidFill>
              </a:rPr>
              <a:t>won’t</a:t>
            </a:r>
            <a:r>
              <a:rPr lang="en-US" baseline="0" dirty="0"/>
              <a:t> make it a</a:t>
            </a:r>
            <a:r>
              <a:rPr lang="en-US" dirty="0"/>
              <a:t> </a:t>
            </a:r>
            <a:r>
              <a:rPr lang="en-US" dirty="0">
                <a:solidFill>
                  <a:srgbClr val="FF3300"/>
                </a:solidFill>
              </a:rPr>
              <a:t>virtual </a:t>
            </a:r>
            <a:r>
              <a:rPr lang="en-US" dirty="0"/>
              <a:t>function.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2590800" y="838201"/>
            <a:ext cx="5638800" cy="1828800"/>
          </a:xfrm>
          <a:prstGeom prst="wedgeRoundRectCallout">
            <a:avLst>
              <a:gd name="adj1" fmla="val -69028"/>
              <a:gd name="adj2" fmla="val 83375"/>
              <a:gd name="adj3" fmla="val 16667"/>
            </a:avLst>
          </a:prstGeom>
          <a:solidFill>
            <a:srgbClr val="FFE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But since subclasses of our Robot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might say different things tha</a:t>
            </a:r>
            <a:r>
              <a:rPr lang="en-US" dirty="0"/>
              <a:t>n our base Robot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…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baseline="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We should make </a:t>
            </a:r>
            <a:r>
              <a:rPr lang="en-US" dirty="0">
                <a:solidFill>
                  <a:srgbClr val="7030A0"/>
                </a:solidFill>
              </a:rPr>
              <a:t>talk() </a:t>
            </a:r>
            <a:r>
              <a:rPr lang="en-US" dirty="0">
                <a:solidFill>
                  <a:srgbClr val="FF3300"/>
                </a:solidFill>
              </a:rPr>
              <a:t>virtual</a:t>
            </a:r>
            <a:r>
              <a:rPr lang="en-US" dirty="0"/>
              <a:t> so it can</a:t>
            </a:r>
            <a:br>
              <a:rPr lang="en-US" dirty="0"/>
            </a:br>
            <a:r>
              <a:rPr lang="en-US" dirty="0"/>
              <a:t>be redefined!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5181600" y="2800350"/>
            <a:ext cx="3657600" cy="1390650"/>
          </a:xfrm>
          <a:prstGeom prst="wedgeRoundRectCallout">
            <a:avLst>
              <a:gd name="adj1" fmla="val -82599"/>
              <a:gd name="adj2" fmla="val 99813"/>
              <a:gd name="adj3" fmla="val 16667"/>
            </a:avLst>
          </a:prstGeom>
          <a:solidFill>
            <a:srgbClr val="FFE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Since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talk()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is 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virtual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in our base class,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 can safely define a new version in our derived class!</a:t>
            </a:r>
            <a:endParaRPr kumimoji="0" lang="en-US" sz="2000" b="0" i="0" u="none" strike="noStrike" cap="none" normalizeH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4305300" y="2971800"/>
            <a:ext cx="4267200" cy="1235734"/>
          </a:xfrm>
          <a:prstGeom prst="wedgeRoundRectCallout">
            <a:avLst>
              <a:gd name="adj1" fmla="val -55759"/>
              <a:gd name="adj2" fmla="val 81771"/>
              <a:gd name="adj3" fmla="val 16667"/>
            </a:avLst>
          </a:prstGeom>
          <a:solidFill>
            <a:srgbClr val="FFE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Our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derived class will simply inherit the original versions of </a:t>
            </a:r>
            <a:b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2000" b="0" i="0" u="none" strike="noStrike" cap="none" normalizeH="0" dirty="0" err="1">
                <a:ln>
                  <a:noFill/>
                </a:ln>
                <a:solidFill>
                  <a:srgbClr val="7030A0"/>
                </a:solidFill>
                <a:effectLst/>
                <a:latin typeface="Comic Sans MS" pitchFamily="66" charset="0"/>
                <a:cs typeface="Times New Roman" pitchFamily="18" charset="0"/>
              </a:rPr>
              <a:t>getX</a:t>
            </a:r>
            <a:r>
              <a:rPr lang="en-US" dirty="0">
                <a:solidFill>
                  <a:srgbClr val="7030A0"/>
                </a:solidFill>
              </a:rPr>
              <a:t>() </a:t>
            </a:r>
            <a:r>
              <a:rPr lang="en-US" dirty="0"/>
              <a:t>and </a:t>
            </a:r>
            <a:r>
              <a:rPr lang="en-US" dirty="0" err="1">
                <a:solidFill>
                  <a:srgbClr val="7030A0"/>
                </a:solidFill>
              </a:rPr>
              <a:t>getY</a:t>
            </a:r>
            <a:r>
              <a:rPr lang="en-US" dirty="0">
                <a:solidFill>
                  <a:srgbClr val="7030A0"/>
                </a:solidFill>
              </a:rPr>
              <a:t>()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990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10" grpId="0" uiExpand="1" build="p" animBg="1"/>
      <p:bldP spid="10" grpId="1" build="allAtOnce" animBg="1"/>
      <p:bldP spid="11" grpId="0" uiExpand="1" build="p" animBg="1"/>
      <p:bldP spid="11" grpId="1" build="allAtOnce" animBg="1"/>
      <p:bldP spid="12" grpId="0" build="p" animBg="1"/>
      <p:bldP spid="12" grpId="1" build="allAtOnce" animBg="1"/>
      <p:bldP spid="13" grpId="0" uiExpand="1" build="p" animBg="1"/>
      <p:bldP spid="13" grpId="1" uiExpand="1" build="allAtOnce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4A148-EF14-4501-94F3-0F72ACC73592}" type="slidenum">
              <a:rPr lang="en-US"/>
              <a:pPr/>
              <a:t>29</a:t>
            </a:fld>
            <a:endParaRPr lang="en-US"/>
          </a:p>
        </p:txBody>
      </p:sp>
      <p:sp>
        <p:nvSpPr>
          <p:cNvPr id="354349" name="Rectangle 45"/>
          <p:cNvSpPr>
            <a:spLocks noChangeArrowheads="1"/>
          </p:cNvSpPr>
          <p:nvPr/>
        </p:nvSpPr>
        <p:spPr bwMode="auto">
          <a:xfrm>
            <a:off x="4724400" y="989013"/>
            <a:ext cx="4191000" cy="26130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48" name="Rectangle 44"/>
          <p:cNvSpPr>
            <a:spLocks noChangeArrowheads="1"/>
          </p:cNvSpPr>
          <p:nvPr/>
        </p:nvSpPr>
        <p:spPr bwMode="auto">
          <a:xfrm>
            <a:off x="550863" y="1000125"/>
            <a:ext cx="3962400" cy="26019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458200" cy="1143000"/>
          </a:xfrm>
        </p:spPr>
        <p:txBody>
          <a:bodyPr/>
          <a:lstStyle/>
          <a:p>
            <a:r>
              <a:rPr lang="en-US" sz="3600" dirty="0"/>
              <a:t>Specialization: Method Visibility</a:t>
            </a:r>
          </a:p>
        </p:txBody>
      </p:sp>
      <p:sp>
        <p:nvSpPr>
          <p:cNvPr id="354344" name="Text Box 40"/>
          <p:cNvSpPr txBox="1">
            <a:spLocks noChangeArrowheads="1"/>
          </p:cNvSpPr>
          <p:nvPr/>
        </p:nvSpPr>
        <p:spPr bwMode="auto">
          <a:xfrm>
            <a:off x="533400" y="1000125"/>
            <a:ext cx="4006850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class Student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void 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cheer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()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{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“go bruins!”; }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void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goToBathroom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()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{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“splat!”; }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...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};</a:t>
            </a:r>
            <a:r>
              <a:rPr lang="en-US" sz="1800" dirty="0">
                <a:latin typeface="Courier New" pitchFamily="49" charset="0"/>
              </a:rPr>
              <a:t> </a:t>
            </a:r>
          </a:p>
        </p:txBody>
      </p:sp>
      <p:sp>
        <p:nvSpPr>
          <p:cNvPr id="354345" name="Text Box 41"/>
          <p:cNvSpPr txBox="1">
            <a:spLocks noChangeArrowheads="1"/>
          </p:cNvSpPr>
          <p:nvPr/>
        </p:nvSpPr>
        <p:spPr bwMode="auto">
          <a:xfrm>
            <a:off x="4727575" y="936625"/>
            <a:ext cx="4108817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 b="1" dirty="0"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500" b="1" dirty="0" err="1">
                <a:latin typeface="Courier New" pitchFamily="49" charset="0"/>
                <a:ea typeface="MS Mincho" pitchFamily="49" charset="-128"/>
              </a:rPr>
              <a:t>NerdyStudent</a:t>
            </a:r>
            <a:r>
              <a:rPr lang="en-US" sz="1500" b="1" dirty="0">
                <a:latin typeface="Courier New" pitchFamily="49" charset="0"/>
                <a:ea typeface="MS Mincho" pitchFamily="49" charset="-128"/>
              </a:rPr>
              <a:t>: public Student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</a:t>
            </a:r>
          </a:p>
          <a:p>
            <a:endParaRPr lang="en-US" sz="1800" b="1" dirty="0">
              <a:latin typeface="Courier New" pitchFamily="49" charset="0"/>
              <a:ea typeface="MS Mincho" pitchFamily="49" charset="-128"/>
            </a:endParaRPr>
          </a:p>
          <a:p>
            <a:endParaRPr lang="en-US" sz="1800" b="1" dirty="0">
              <a:latin typeface="Courier New" pitchFamily="49" charset="0"/>
              <a:ea typeface="MS Mincho" pitchFamily="49" charset="-128"/>
            </a:endParaRPr>
          </a:p>
          <a:p>
            <a:endParaRPr lang="en-US" sz="1800" b="1" dirty="0">
              <a:latin typeface="Courier New" pitchFamily="49" charset="0"/>
              <a:ea typeface="MS Mincho" pitchFamily="49" charset="-128"/>
            </a:endParaRPr>
          </a:p>
          <a:p>
            <a:r>
              <a:rPr lang="en-US" sz="1100" b="1" dirty="0">
                <a:latin typeface="Courier New" pitchFamily="49" charset="0"/>
                <a:ea typeface="MS Mincho" pitchFamily="49" charset="-128"/>
              </a:rPr>
              <a:t>    </a:t>
            </a:r>
            <a:endParaRPr lang="en-US" sz="11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...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};</a:t>
            </a:r>
            <a:r>
              <a:rPr lang="en-US" sz="1800" dirty="0">
                <a:latin typeface="Courier New" pitchFamily="49" charset="0"/>
              </a:rPr>
              <a:t> </a:t>
            </a:r>
          </a:p>
        </p:txBody>
      </p:sp>
      <p:grpSp>
        <p:nvGrpSpPr>
          <p:cNvPr id="354352" name="Group 48"/>
          <p:cNvGrpSpPr>
            <a:grpSpLocks/>
          </p:cNvGrpSpPr>
          <p:nvPr/>
        </p:nvGrpSpPr>
        <p:grpSpPr bwMode="auto">
          <a:xfrm>
            <a:off x="6096061" y="4408490"/>
            <a:ext cx="3293215" cy="1739900"/>
            <a:chOff x="2175" y="3175"/>
            <a:chExt cx="1796" cy="1096"/>
          </a:xfrm>
        </p:grpSpPr>
        <p:sp>
          <p:nvSpPr>
            <p:cNvPr id="354351" name="Rectangle 47"/>
            <p:cNvSpPr>
              <a:spLocks noChangeArrowheads="1"/>
            </p:cNvSpPr>
            <p:nvPr/>
          </p:nvSpPr>
          <p:spPr bwMode="auto">
            <a:xfrm>
              <a:off x="2207" y="3202"/>
              <a:ext cx="1547" cy="1062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4350" name="Text Box 46"/>
            <p:cNvSpPr txBox="1">
              <a:spLocks noChangeArrowheads="1"/>
            </p:cNvSpPr>
            <p:nvPr/>
          </p:nvSpPr>
          <p:spPr bwMode="auto">
            <a:xfrm>
              <a:off x="2175" y="3175"/>
              <a:ext cx="1796" cy="10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800" b="1" dirty="0" err="1">
                  <a:latin typeface="Courier New" pitchFamily="49" charset="0"/>
                </a:rPr>
                <a:t>int</a:t>
              </a:r>
              <a:r>
                <a:rPr lang="en-US" sz="1800" b="1" dirty="0">
                  <a:latin typeface="Courier New" pitchFamily="49" charset="0"/>
                </a:rPr>
                <a:t> main()</a:t>
              </a:r>
            </a:p>
            <a:p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NerdyStudent</a:t>
              </a:r>
              <a:r>
                <a:rPr lang="en-US" sz="1800" b="1" dirty="0">
                  <a:latin typeface="Courier New" pitchFamily="49" charset="0"/>
                </a:rPr>
                <a:t> lily;</a:t>
              </a:r>
            </a:p>
            <a:p>
              <a:endParaRPr lang="en-US" sz="1800" b="1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lily.cheer</a:t>
              </a:r>
              <a:r>
                <a:rPr lang="en-US" sz="1800" b="1" dirty="0">
                  <a:latin typeface="Courier New" pitchFamily="49" charset="0"/>
                </a:rPr>
                <a:t>();</a:t>
              </a:r>
            </a:p>
            <a:p>
              <a:r>
                <a:rPr lang="en-US" sz="1800" b="1" dirty="0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354353" name="Line 49"/>
          <p:cNvSpPr>
            <a:spLocks noChangeShapeType="1"/>
          </p:cNvSpPr>
          <p:nvPr/>
        </p:nvSpPr>
        <p:spPr bwMode="auto">
          <a:xfrm>
            <a:off x="6118225" y="51419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54" name="Line 50"/>
          <p:cNvSpPr>
            <a:spLocks noChangeShapeType="1"/>
          </p:cNvSpPr>
          <p:nvPr/>
        </p:nvSpPr>
        <p:spPr bwMode="auto">
          <a:xfrm>
            <a:off x="6113463" y="57038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55" name="Line 51"/>
          <p:cNvSpPr>
            <a:spLocks noChangeShapeType="1"/>
          </p:cNvSpPr>
          <p:nvPr/>
        </p:nvSpPr>
        <p:spPr bwMode="auto">
          <a:xfrm>
            <a:off x="4862513" y="19145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56" name="Line 52"/>
          <p:cNvSpPr>
            <a:spLocks noChangeShapeType="1"/>
          </p:cNvSpPr>
          <p:nvPr/>
        </p:nvSpPr>
        <p:spPr bwMode="auto">
          <a:xfrm>
            <a:off x="5094288" y="24542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58" name="Line 54"/>
          <p:cNvSpPr>
            <a:spLocks noChangeShapeType="1"/>
          </p:cNvSpPr>
          <p:nvPr/>
        </p:nvSpPr>
        <p:spPr bwMode="auto">
          <a:xfrm>
            <a:off x="4876800" y="27241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59" name="Line 55"/>
          <p:cNvSpPr>
            <a:spLocks noChangeShapeType="1"/>
          </p:cNvSpPr>
          <p:nvPr/>
        </p:nvSpPr>
        <p:spPr bwMode="auto">
          <a:xfrm>
            <a:off x="5932488" y="59864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360" name="Text Box 56"/>
          <p:cNvSpPr txBox="1">
            <a:spLocks noChangeArrowheads="1"/>
          </p:cNvSpPr>
          <p:nvPr/>
        </p:nvSpPr>
        <p:spPr bwMode="auto">
          <a:xfrm>
            <a:off x="2133600" y="6148390"/>
            <a:ext cx="2166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6600CC"/>
                </a:solidFill>
              </a:rPr>
              <a:t>go algorithms!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0" y="3962400"/>
            <a:ext cx="5399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If you </a:t>
            </a:r>
            <a:r>
              <a:rPr lang="en-US" dirty="0">
                <a:solidFill>
                  <a:srgbClr val="990000"/>
                </a:solidFill>
              </a:rPr>
              <a:t>redefine a function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in the derived class…</a:t>
            </a:r>
          </a:p>
        </p:txBody>
      </p:sp>
      <p:sp>
        <p:nvSpPr>
          <p:cNvPr id="3" name="Rectangle 2"/>
          <p:cNvSpPr/>
          <p:nvPr/>
        </p:nvSpPr>
        <p:spPr>
          <a:xfrm>
            <a:off x="587772" y="4706706"/>
            <a:ext cx="48331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 then the </a:t>
            </a:r>
            <a:r>
              <a:rPr lang="en-US" dirty="0">
                <a:solidFill>
                  <a:srgbClr val="006666"/>
                </a:solidFill>
              </a:rPr>
              <a:t>redefined version </a:t>
            </a:r>
            <a:r>
              <a:rPr lang="en-US" dirty="0">
                <a:solidFill>
                  <a:srgbClr val="FF0000"/>
                </a:solidFill>
              </a:rPr>
              <a:t>hides </a:t>
            </a:r>
            <a:r>
              <a:rPr lang="en-US" dirty="0">
                <a:solidFill>
                  <a:schemeClr val="tx1"/>
                </a:solidFill>
              </a:rPr>
              <a:t>the</a:t>
            </a:r>
            <a:r>
              <a:rPr lang="en-US" dirty="0">
                <a:solidFill>
                  <a:srgbClr val="006666"/>
                </a:solidFill>
              </a:rPr>
              <a:t> base version </a:t>
            </a:r>
            <a:r>
              <a:rPr lang="en-US" dirty="0">
                <a:solidFill>
                  <a:schemeClr val="tx1"/>
                </a:solidFill>
              </a:rPr>
              <a:t>of the function</a:t>
            </a:r>
            <a:r>
              <a:rPr lang="en-US" dirty="0"/>
              <a:t>…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82204" y="5562600"/>
            <a:ext cx="50442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(But only when using your derived class)</a:t>
            </a:r>
          </a:p>
        </p:txBody>
      </p:sp>
      <p:sp>
        <p:nvSpPr>
          <p:cNvPr id="4" name="Rectangle 3"/>
          <p:cNvSpPr/>
          <p:nvPr/>
        </p:nvSpPr>
        <p:spPr>
          <a:xfrm>
            <a:off x="4669466" y="1718932"/>
            <a:ext cx="4572000" cy="123110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   virtual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void 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cheer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() </a:t>
            </a:r>
            <a:br>
              <a:rPr lang="en-US" sz="1800" b="1" dirty="0">
                <a:latin typeface="Courier New" pitchFamily="49" charset="0"/>
                <a:ea typeface="MS Mincho" pitchFamily="49" charset="-128"/>
              </a:rPr>
            </a:b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{ 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“go algorithms!”; 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}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762000" y="1914525"/>
            <a:ext cx="3693042" cy="499066"/>
          </a:xfrm>
          <a:prstGeom prst="rect">
            <a:avLst/>
          </a:prstGeom>
          <a:solidFill>
            <a:srgbClr val="CCFFFF">
              <a:alpha val="80000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25" name="Group 48"/>
          <p:cNvGrpSpPr>
            <a:grpSpLocks/>
          </p:cNvGrpSpPr>
          <p:nvPr/>
        </p:nvGrpSpPr>
        <p:grpSpPr bwMode="auto">
          <a:xfrm>
            <a:off x="6100651" y="4408967"/>
            <a:ext cx="3293215" cy="1739900"/>
            <a:chOff x="2175" y="3175"/>
            <a:chExt cx="1796" cy="1096"/>
          </a:xfrm>
        </p:grpSpPr>
        <p:sp>
          <p:nvSpPr>
            <p:cNvPr id="26" name="Rectangle 47"/>
            <p:cNvSpPr>
              <a:spLocks noChangeArrowheads="1"/>
            </p:cNvSpPr>
            <p:nvPr/>
          </p:nvSpPr>
          <p:spPr bwMode="auto">
            <a:xfrm>
              <a:off x="2207" y="3202"/>
              <a:ext cx="1547" cy="1062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46"/>
            <p:cNvSpPr txBox="1">
              <a:spLocks noChangeArrowheads="1"/>
            </p:cNvSpPr>
            <p:nvPr/>
          </p:nvSpPr>
          <p:spPr bwMode="auto">
            <a:xfrm>
              <a:off x="2175" y="3175"/>
              <a:ext cx="1796" cy="10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800" b="1" dirty="0" err="1">
                  <a:latin typeface="Courier New" pitchFamily="49" charset="0"/>
                </a:rPr>
                <a:t>int</a:t>
              </a:r>
              <a:r>
                <a:rPr lang="en-US" sz="1800" b="1" dirty="0">
                  <a:latin typeface="Courier New" pitchFamily="49" charset="0"/>
                </a:rPr>
                <a:t> main()</a:t>
              </a:r>
            </a:p>
            <a:p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r>
                <a:rPr lang="en-US" sz="1800" b="1" dirty="0">
                  <a:latin typeface="Courier New" pitchFamily="49" charset="0"/>
                </a:rPr>
                <a:t>  Student </a:t>
              </a:r>
              <a:r>
                <a:rPr lang="en-US" sz="1800" b="1" dirty="0" err="1">
                  <a:latin typeface="Courier New" pitchFamily="49" charset="0"/>
                </a:rPr>
                <a:t>george</a:t>
              </a:r>
              <a:r>
                <a:rPr lang="en-US" sz="1800" b="1" dirty="0">
                  <a:latin typeface="Courier New" pitchFamily="49" charset="0"/>
                </a:rPr>
                <a:t>;</a:t>
              </a:r>
            </a:p>
            <a:p>
              <a:endParaRPr lang="en-US" sz="1800" b="1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george.cheer</a:t>
              </a:r>
              <a:r>
                <a:rPr lang="en-US" sz="1800" b="1" dirty="0">
                  <a:latin typeface="Courier New" pitchFamily="49" charset="0"/>
                </a:rPr>
                <a:t>();</a:t>
              </a:r>
            </a:p>
            <a:p>
              <a:r>
                <a:rPr lang="en-US" sz="1800" b="1" dirty="0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28" name="Line 55"/>
          <p:cNvSpPr>
            <a:spLocks noChangeShapeType="1"/>
          </p:cNvSpPr>
          <p:nvPr/>
        </p:nvSpPr>
        <p:spPr bwMode="auto">
          <a:xfrm>
            <a:off x="6144104" y="513128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55"/>
          <p:cNvSpPr>
            <a:spLocks noChangeShapeType="1"/>
          </p:cNvSpPr>
          <p:nvPr/>
        </p:nvSpPr>
        <p:spPr bwMode="auto">
          <a:xfrm>
            <a:off x="6133471" y="570318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55"/>
          <p:cNvSpPr>
            <a:spLocks noChangeShapeType="1"/>
          </p:cNvSpPr>
          <p:nvPr/>
        </p:nvSpPr>
        <p:spPr bwMode="auto">
          <a:xfrm>
            <a:off x="662765" y="199958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55"/>
          <p:cNvSpPr>
            <a:spLocks noChangeShapeType="1"/>
          </p:cNvSpPr>
          <p:nvPr/>
        </p:nvSpPr>
        <p:spPr bwMode="auto">
          <a:xfrm>
            <a:off x="967565" y="228624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Text Box 56"/>
          <p:cNvSpPr txBox="1">
            <a:spLocks noChangeArrowheads="1"/>
          </p:cNvSpPr>
          <p:nvPr/>
        </p:nvSpPr>
        <p:spPr bwMode="auto">
          <a:xfrm>
            <a:off x="2322952" y="6172200"/>
            <a:ext cx="15632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6600CC"/>
                </a:solidFill>
              </a:rPr>
              <a:t>go bruins!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4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4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5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354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354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354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53" grpId="0" animBg="1"/>
      <p:bldP spid="354353" grpId="1" animBg="1"/>
      <p:bldP spid="354354" grpId="0" animBg="1"/>
      <p:bldP spid="354354" grpId="1" animBg="1"/>
      <p:bldP spid="354355" grpId="0" animBg="1"/>
      <p:bldP spid="354355" grpId="1" animBg="1"/>
      <p:bldP spid="354356" grpId="0" animBg="1"/>
      <p:bldP spid="354356" grpId="1" animBg="1"/>
      <p:bldP spid="354358" grpId="0" animBg="1"/>
      <p:bldP spid="354358" grpId="1" animBg="1"/>
      <p:bldP spid="354359" grpId="0" animBg="1"/>
      <p:bldP spid="354359" grpId="1" animBg="1"/>
      <p:bldP spid="354360" grpId="0"/>
      <p:bldP spid="354360" grpId="1"/>
      <p:bldP spid="2" grpId="0"/>
      <p:bldP spid="3" grpId="0"/>
      <p:bldP spid="22" grpId="0"/>
      <p:bldP spid="4" grpId="0"/>
      <p:bldP spid="5" grpId="0" animBg="1"/>
      <p:bldP spid="5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509047" y="37708"/>
            <a:ext cx="828851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Inheritance</a:t>
            </a:r>
            <a:br>
              <a:rPr lang="en-US" sz="3200" dirty="0">
                <a:solidFill>
                  <a:schemeClr val="tx2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Why should you care?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09047" y="1279591"/>
            <a:ext cx="6042582" cy="531917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629" y="1279591"/>
            <a:ext cx="2402823" cy="13078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05440" y="1533392"/>
            <a:ext cx="55429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Inheritance is the basis of all Object Oriented Programming.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8890" y="5877580"/>
            <a:ext cx="554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So pay attention!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13478" t="-670" r="10774"/>
          <a:stretch/>
        </p:blipFill>
        <p:spPr>
          <a:xfrm>
            <a:off x="7554012" y="1273307"/>
            <a:ext cx="1320061" cy="131410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5440" y="2843642"/>
            <a:ext cx="5542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Using it can dramatically </a:t>
            </a:r>
            <a:br>
              <a:rPr lang="en-US" sz="2400" dirty="0"/>
            </a:br>
            <a:r>
              <a:rPr lang="en-US" sz="2400" dirty="0">
                <a:solidFill>
                  <a:srgbClr val="FF0000"/>
                </a:solidFill>
              </a:rPr>
              <a:t>simplify your programs</a:t>
            </a:r>
            <a:r>
              <a:rPr lang="en-US" sz="2400" dirty="0"/>
              <a:t> and make them </a:t>
            </a:r>
            <a:r>
              <a:rPr lang="en-US" sz="2400" dirty="0">
                <a:solidFill>
                  <a:srgbClr val="FF0000"/>
                </a:solidFill>
              </a:rPr>
              <a:t>more maintainable</a:t>
            </a:r>
            <a:r>
              <a:rPr lang="en-US" sz="2400" dirty="0"/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2750" y="4375725"/>
            <a:ext cx="5542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And you’ll almost certainly get grilled on it during internship interviews.</a:t>
            </a:r>
          </a:p>
        </p:txBody>
      </p:sp>
    </p:spTree>
    <p:extLst>
      <p:ext uri="{BB962C8B-B14F-4D97-AF65-F5344CB8AC3E}">
        <p14:creationId xmlns:p14="http://schemas.microsoft.com/office/powerpoint/2010/main" val="17615007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8CD55-7A64-4A53-A85F-8357ED35C660}" type="slidenum">
              <a:rPr lang="en-US"/>
              <a:pPr/>
              <a:t>30</a:t>
            </a:fld>
            <a:endParaRPr lang="en-US"/>
          </a:p>
        </p:txBody>
      </p:sp>
      <p:grpSp>
        <p:nvGrpSpPr>
          <p:cNvPr id="357383" name="Group 7"/>
          <p:cNvGrpSpPr>
            <a:grpSpLocks/>
          </p:cNvGrpSpPr>
          <p:nvPr/>
        </p:nvGrpSpPr>
        <p:grpSpPr bwMode="auto">
          <a:xfrm>
            <a:off x="5146675" y="4572000"/>
            <a:ext cx="4089400" cy="2014538"/>
            <a:chOff x="2207" y="3190"/>
            <a:chExt cx="1537" cy="1074"/>
          </a:xfrm>
        </p:grpSpPr>
        <p:sp>
          <p:nvSpPr>
            <p:cNvPr id="357384" name="Rectangle 8"/>
            <p:cNvSpPr>
              <a:spLocks noChangeArrowheads="1"/>
            </p:cNvSpPr>
            <p:nvPr/>
          </p:nvSpPr>
          <p:spPr bwMode="auto">
            <a:xfrm>
              <a:off x="2207" y="3202"/>
              <a:ext cx="1451" cy="1062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85" name="Text Box 9"/>
            <p:cNvSpPr txBox="1">
              <a:spLocks noChangeArrowheads="1"/>
            </p:cNvSpPr>
            <p:nvPr/>
          </p:nvSpPr>
          <p:spPr bwMode="auto">
            <a:xfrm>
              <a:off x="2207" y="3190"/>
              <a:ext cx="1537" cy="10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 err="1">
                  <a:latin typeface="Courier New" pitchFamily="49" charset="0"/>
                </a:rPr>
                <a:t>int</a:t>
              </a:r>
              <a:r>
                <a:rPr lang="en-US" sz="1800" b="1" dirty="0">
                  <a:latin typeface="Courier New" pitchFamily="49" charset="0"/>
                </a:rPr>
                <a:t> main()</a:t>
              </a:r>
            </a:p>
            <a:p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NerdyStudent</a:t>
              </a:r>
              <a:r>
                <a:rPr lang="en-US" sz="1800" b="1" dirty="0">
                  <a:latin typeface="Courier New" pitchFamily="49" charset="0"/>
                </a:rPr>
                <a:t> lily;</a:t>
              </a:r>
            </a:p>
            <a:p>
              <a:endParaRPr lang="en-US" sz="1800" b="1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lily.getExcitedAboutCS</a:t>
              </a:r>
              <a:r>
                <a:rPr lang="en-US" sz="1800" b="1" dirty="0">
                  <a:latin typeface="Courier New" pitchFamily="49" charset="0"/>
                </a:rPr>
                <a:t>();</a:t>
              </a:r>
            </a:p>
            <a:p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</a:rPr>
                <a:t> </a:t>
              </a:r>
            </a:p>
            <a:p>
              <a:r>
                <a:rPr lang="en-US" sz="1800" b="1" dirty="0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357412" name="Rectangle 36"/>
          <p:cNvSpPr>
            <a:spLocks noChangeArrowheads="1"/>
          </p:cNvSpPr>
          <p:nvPr/>
        </p:nvSpPr>
        <p:spPr bwMode="auto">
          <a:xfrm>
            <a:off x="4435475" y="989014"/>
            <a:ext cx="4638675" cy="3253378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13" name="Rectangle 37"/>
          <p:cNvSpPr>
            <a:spLocks noChangeArrowheads="1"/>
          </p:cNvSpPr>
          <p:nvPr/>
        </p:nvSpPr>
        <p:spPr bwMode="auto">
          <a:xfrm>
            <a:off x="261938" y="1000125"/>
            <a:ext cx="3962400" cy="26019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15" name="Text Box 39"/>
          <p:cNvSpPr txBox="1">
            <a:spLocks noChangeArrowheads="1"/>
          </p:cNvSpPr>
          <p:nvPr/>
        </p:nvSpPr>
        <p:spPr bwMode="auto">
          <a:xfrm>
            <a:off x="244475" y="1000125"/>
            <a:ext cx="4006850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class Student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void 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cheer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()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{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“go bruins!”; }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void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goToBathroom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()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{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“splat!”; }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...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};</a:t>
            </a:r>
            <a:r>
              <a:rPr lang="en-US" sz="1800" dirty="0">
                <a:latin typeface="Courier New" pitchFamily="49" charset="0"/>
              </a:rPr>
              <a:t> </a:t>
            </a:r>
          </a:p>
        </p:txBody>
      </p:sp>
      <p:sp>
        <p:nvSpPr>
          <p:cNvPr id="357416" name="Text Box 40"/>
          <p:cNvSpPr txBox="1">
            <a:spLocks noChangeArrowheads="1"/>
          </p:cNvSpPr>
          <p:nvPr/>
        </p:nvSpPr>
        <p:spPr bwMode="auto">
          <a:xfrm>
            <a:off x="4438650" y="914400"/>
            <a:ext cx="4653838" cy="340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 b="1" dirty="0"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700" b="1" dirty="0" err="1">
                <a:latin typeface="Courier New" pitchFamily="49" charset="0"/>
                <a:ea typeface="MS Mincho" pitchFamily="49" charset="-128"/>
              </a:rPr>
              <a:t>NerdyStudent</a:t>
            </a:r>
            <a:r>
              <a:rPr lang="en-US" sz="1700" b="1" dirty="0">
                <a:latin typeface="Courier New" pitchFamily="49" charset="0"/>
                <a:ea typeface="MS Mincho" pitchFamily="49" charset="-128"/>
              </a:rPr>
              <a:t>: public Student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void 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cheer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() </a:t>
            </a:r>
            <a:br>
              <a:rPr lang="en-US" sz="1800" b="1" dirty="0">
                <a:latin typeface="Courier New" pitchFamily="49" charset="0"/>
                <a:ea typeface="MS Mincho" pitchFamily="49" charset="-128"/>
              </a:rPr>
            </a:b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{ 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“go algorithms!”; 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}</a:t>
            </a:r>
          </a:p>
          <a:p>
            <a:endParaRPr lang="en-US" sz="1800" b="1" dirty="0">
              <a:latin typeface="Courier New" pitchFamily="49" charset="0"/>
            </a:endParaRPr>
          </a:p>
          <a:p>
            <a:endParaRPr lang="en-US" sz="1800" b="1" dirty="0">
              <a:latin typeface="Courier New" pitchFamily="49" charset="0"/>
            </a:endParaRPr>
          </a:p>
          <a:p>
            <a:endParaRPr lang="en-US" sz="1800" b="1" dirty="0">
              <a:latin typeface="Courier New" pitchFamily="49" charset="0"/>
            </a:endParaRP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};</a:t>
            </a:r>
            <a:r>
              <a:rPr lang="en-US" sz="1800" dirty="0">
                <a:latin typeface="Courier New" pitchFamily="49" charset="0"/>
              </a:rPr>
              <a:t> </a:t>
            </a:r>
          </a:p>
        </p:txBody>
      </p:sp>
      <p:sp>
        <p:nvSpPr>
          <p:cNvPr id="357425" name="Line 49"/>
          <p:cNvSpPr>
            <a:spLocks noChangeShapeType="1"/>
          </p:cNvSpPr>
          <p:nvPr/>
        </p:nvSpPr>
        <p:spPr bwMode="auto">
          <a:xfrm>
            <a:off x="5197054" y="530452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40" name="Rectangle 64"/>
          <p:cNvSpPr>
            <a:spLocks noChangeArrowheads="1"/>
          </p:cNvSpPr>
          <p:nvPr/>
        </p:nvSpPr>
        <p:spPr bwMode="auto">
          <a:xfrm>
            <a:off x="5440401" y="5987727"/>
            <a:ext cx="32175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lily.Student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::cheer();</a:t>
            </a:r>
          </a:p>
        </p:txBody>
      </p:sp>
      <p:sp>
        <p:nvSpPr>
          <p:cNvPr id="357441" name="Text Box 65"/>
          <p:cNvSpPr txBox="1">
            <a:spLocks noChangeArrowheads="1"/>
          </p:cNvSpPr>
          <p:nvPr/>
        </p:nvSpPr>
        <p:spPr bwMode="auto">
          <a:xfrm>
            <a:off x="1208881" y="6350297"/>
            <a:ext cx="2166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6600CC"/>
                </a:solidFill>
              </a:rPr>
              <a:t>go algorithms!</a:t>
            </a: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>
          <a:xfrm>
            <a:off x="69850" y="-76200"/>
            <a:ext cx="9074150" cy="1143000"/>
          </a:xfrm>
        </p:spPr>
        <p:txBody>
          <a:bodyPr/>
          <a:lstStyle/>
          <a:p>
            <a:r>
              <a:rPr lang="en-US" sz="2800" dirty="0"/>
              <a:t>Specialization: Reuse of Hidden Base-class Methods</a:t>
            </a:r>
          </a:p>
        </p:txBody>
      </p:sp>
      <p:sp>
        <p:nvSpPr>
          <p:cNvPr id="3" name="Rectangle 2"/>
          <p:cNvSpPr/>
          <p:nvPr/>
        </p:nvSpPr>
        <p:spPr>
          <a:xfrm>
            <a:off x="76200" y="4639270"/>
            <a:ext cx="44323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If you want to call the </a:t>
            </a:r>
            <a:r>
              <a:rPr lang="en-US" sz="1800" dirty="0">
                <a:solidFill>
                  <a:srgbClr val="C00000"/>
                </a:solidFill>
              </a:rPr>
              <a:t>base class’s version</a:t>
            </a:r>
            <a:r>
              <a:rPr lang="en-US" sz="1800" dirty="0"/>
              <a:t> of a method that’s </a:t>
            </a:r>
            <a:r>
              <a:rPr lang="en-US" sz="1800" dirty="0">
                <a:solidFill>
                  <a:srgbClr val="6600CC"/>
                </a:solidFill>
              </a:rPr>
              <a:t>been redefined </a:t>
            </a:r>
            <a:r>
              <a:rPr lang="en-US" sz="1800" dirty="0"/>
              <a:t>in the derived class…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312860" y="5602069"/>
            <a:ext cx="39589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You can do so by using the </a:t>
            </a:r>
            <a:r>
              <a:rPr lang="en-US" sz="1800" dirty="0" err="1">
                <a:solidFill>
                  <a:srgbClr val="6600CC"/>
                </a:solidFill>
              </a:rPr>
              <a:t>baseclass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::</a:t>
            </a:r>
            <a:r>
              <a:rPr lang="en-US" sz="1800" dirty="0">
                <a:solidFill>
                  <a:srgbClr val="FF0000"/>
                </a:solidFill>
              </a:rPr>
              <a:t>method()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800" dirty="0"/>
              <a:t>syntax…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4419600" y="28194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void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getExcitedAboutCS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()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{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}	</a:t>
            </a:r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4960785" y="3387503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 cheer(); 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88913" y="3653611"/>
            <a:ext cx="42068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Your </a:t>
            </a:r>
            <a:r>
              <a:rPr lang="en-US" sz="1800" dirty="0">
                <a:solidFill>
                  <a:srgbClr val="C00000"/>
                </a:solidFill>
              </a:rPr>
              <a:t>derived class </a:t>
            </a:r>
            <a:r>
              <a:rPr lang="en-US" sz="1800" dirty="0"/>
              <a:t>will, by default, always use the </a:t>
            </a:r>
            <a:r>
              <a:rPr lang="en-US" sz="1800" dirty="0">
                <a:solidFill>
                  <a:srgbClr val="C00000"/>
                </a:solidFill>
              </a:rPr>
              <a:t>most derived version </a:t>
            </a:r>
            <a:r>
              <a:rPr lang="en-US" sz="1800" dirty="0"/>
              <a:t>of a specialized method.</a:t>
            </a:r>
          </a:p>
        </p:txBody>
      </p:sp>
      <p:sp>
        <p:nvSpPr>
          <p:cNvPr id="41" name="Line 49"/>
          <p:cNvSpPr>
            <a:spLocks noChangeShapeType="1"/>
          </p:cNvSpPr>
          <p:nvPr/>
        </p:nvSpPr>
        <p:spPr bwMode="auto">
          <a:xfrm>
            <a:off x="5194449" y="585098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49"/>
          <p:cNvSpPr>
            <a:spLocks noChangeShapeType="1"/>
          </p:cNvSpPr>
          <p:nvPr/>
        </p:nvSpPr>
        <p:spPr bwMode="auto">
          <a:xfrm>
            <a:off x="4609952" y="299306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49"/>
          <p:cNvSpPr>
            <a:spLocks noChangeShapeType="1"/>
          </p:cNvSpPr>
          <p:nvPr/>
        </p:nvSpPr>
        <p:spPr bwMode="auto">
          <a:xfrm>
            <a:off x="4855534" y="3581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eft Arrow 6"/>
          <p:cNvSpPr/>
          <p:nvPr/>
        </p:nvSpPr>
        <p:spPr bwMode="auto">
          <a:xfrm rot="812081" flipH="1">
            <a:off x="2083560" y="969471"/>
            <a:ext cx="2899810" cy="1076236"/>
          </a:xfrm>
          <a:prstGeom prst="leftArrow">
            <a:avLst/>
          </a:prstGeom>
          <a:solidFill>
            <a:schemeClr val="bg2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FF0000"/>
                </a:solidFill>
              </a:rPr>
              <a:t>Uses the most-derived 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version of the method!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46" name="Line 49"/>
          <p:cNvSpPr>
            <a:spLocks noChangeShapeType="1"/>
          </p:cNvSpPr>
          <p:nvPr/>
        </p:nvSpPr>
        <p:spPr bwMode="auto">
          <a:xfrm>
            <a:off x="4634719" y="191386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49"/>
          <p:cNvSpPr>
            <a:spLocks noChangeShapeType="1"/>
          </p:cNvSpPr>
          <p:nvPr/>
        </p:nvSpPr>
        <p:spPr bwMode="auto">
          <a:xfrm>
            <a:off x="4900282" y="246201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Left Arrow 48"/>
          <p:cNvSpPr/>
          <p:nvPr/>
        </p:nvSpPr>
        <p:spPr bwMode="auto">
          <a:xfrm rot="20175043">
            <a:off x="3322224" y="894791"/>
            <a:ext cx="2300889" cy="1076236"/>
          </a:xfrm>
          <a:prstGeom prst="leftArrow">
            <a:avLst/>
          </a:prstGeom>
          <a:solidFill>
            <a:schemeClr val="bg2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FF0000"/>
                </a:solidFill>
              </a:rPr>
              <a:t>We want to use 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this one!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141343" y="3398808"/>
            <a:ext cx="1130061" cy="319177"/>
          </a:xfrm>
          <a:prstGeom prst="rect">
            <a:avLst/>
          </a:prstGeom>
          <a:solidFill>
            <a:srgbClr val="FFDAD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1" name="Line 49"/>
          <p:cNvSpPr>
            <a:spLocks noChangeShapeType="1"/>
          </p:cNvSpPr>
          <p:nvPr/>
        </p:nvSpPr>
        <p:spPr bwMode="auto">
          <a:xfrm>
            <a:off x="5198671" y="530392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49"/>
          <p:cNvSpPr>
            <a:spLocks noChangeShapeType="1"/>
          </p:cNvSpPr>
          <p:nvPr/>
        </p:nvSpPr>
        <p:spPr bwMode="auto">
          <a:xfrm>
            <a:off x="5190226" y="585014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49"/>
          <p:cNvSpPr>
            <a:spLocks noChangeShapeType="1"/>
          </p:cNvSpPr>
          <p:nvPr/>
        </p:nvSpPr>
        <p:spPr bwMode="auto">
          <a:xfrm>
            <a:off x="4615130" y="299306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49"/>
          <p:cNvSpPr>
            <a:spLocks noChangeShapeType="1"/>
          </p:cNvSpPr>
          <p:nvPr/>
        </p:nvSpPr>
        <p:spPr bwMode="auto">
          <a:xfrm>
            <a:off x="4850922" y="35814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49"/>
          <p:cNvSpPr>
            <a:spLocks noChangeShapeType="1"/>
          </p:cNvSpPr>
          <p:nvPr/>
        </p:nvSpPr>
        <p:spPr bwMode="auto">
          <a:xfrm>
            <a:off x="422696" y="200564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44" name="AutoShape 68"/>
          <p:cNvSpPr>
            <a:spLocks noChangeArrowheads="1"/>
          </p:cNvSpPr>
          <p:nvPr/>
        </p:nvSpPr>
        <p:spPr bwMode="auto">
          <a:xfrm>
            <a:off x="5664677" y="1025911"/>
            <a:ext cx="3100181" cy="1994471"/>
          </a:xfrm>
          <a:prstGeom prst="wedgeRoundRectCallout">
            <a:avLst>
              <a:gd name="adj1" fmla="val -44167"/>
              <a:gd name="adj2" fmla="val 69972"/>
              <a:gd name="adj3" fmla="val 16667"/>
            </a:avLst>
          </a:prstGeom>
          <a:solidFill>
            <a:srgbClr val="DDDDD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/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C++: </a:t>
            </a:r>
            <a:r>
              <a:rPr lang="en-US" sz="1800" dirty="0" err="1"/>
              <a:t>Ahh</a:t>
            </a:r>
            <a:r>
              <a:rPr lang="en-US" sz="1800" dirty="0"/>
              <a:t>, since the programmer prefixed this with </a:t>
            </a:r>
            <a:r>
              <a:rPr lang="en-US" sz="1800" dirty="0">
                <a:solidFill>
                  <a:srgbClr val="6600CC"/>
                </a:solidFill>
              </a:rPr>
              <a:t>Student::</a:t>
            </a:r>
            <a:r>
              <a:rPr lang="en-US" sz="1800" dirty="0"/>
              <a:t> I’ll call Student’s version of the </a:t>
            </a:r>
            <a:r>
              <a:rPr lang="en-US" sz="1800" dirty="0">
                <a:solidFill>
                  <a:srgbClr val="FF0000"/>
                </a:solidFill>
              </a:rPr>
              <a:t>cheer() </a:t>
            </a:r>
            <a:r>
              <a:rPr lang="en-US" sz="1800" dirty="0"/>
              <a:t>function!</a:t>
            </a:r>
          </a:p>
        </p:txBody>
      </p:sp>
      <p:sp>
        <p:nvSpPr>
          <p:cNvPr id="8" name="Rectangle 7"/>
          <p:cNvSpPr/>
          <p:nvPr/>
        </p:nvSpPr>
        <p:spPr>
          <a:xfrm>
            <a:off x="1064603" y="995709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Student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26992" y="3373977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::</a:t>
            </a:r>
          </a:p>
        </p:txBody>
      </p:sp>
      <p:sp>
        <p:nvSpPr>
          <p:cNvPr id="57" name="Line 49"/>
          <p:cNvSpPr>
            <a:spLocks noChangeShapeType="1"/>
          </p:cNvSpPr>
          <p:nvPr/>
        </p:nvSpPr>
        <p:spPr bwMode="auto">
          <a:xfrm>
            <a:off x="721747" y="229209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Text Box 65"/>
          <p:cNvSpPr txBox="1">
            <a:spLocks noChangeArrowheads="1"/>
          </p:cNvSpPr>
          <p:nvPr/>
        </p:nvSpPr>
        <p:spPr bwMode="auto">
          <a:xfrm>
            <a:off x="1510726" y="6350297"/>
            <a:ext cx="15632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6600CC"/>
                </a:solidFill>
              </a:rPr>
              <a:t>go bruins!</a:t>
            </a:r>
          </a:p>
        </p:txBody>
      </p:sp>
      <p:sp>
        <p:nvSpPr>
          <p:cNvPr id="60" name="Line 49"/>
          <p:cNvSpPr>
            <a:spLocks noChangeShapeType="1"/>
          </p:cNvSpPr>
          <p:nvPr/>
        </p:nvSpPr>
        <p:spPr bwMode="auto">
          <a:xfrm>
            <a:off x="5210004" y="6150091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49"/>
          <p:cNvSpPr>
            <a:spLocks noChangeShapeType="1"/>
          </p:cNvSpPr>
          <p:nvPr/>
        </p:nvSpPr>
        <p:spPr bwMode="auto">
          <a:xfrm>
            <a:off x="428798" y="201199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AutoShape 68"/>
          <p:cNvSpPr>
            <a:spLocks noChangeArrowheads="1"/>
          </p:cNvSpPr>
          <p:nvPr/>
        </p:nvSpPr>
        <p:spPr bwMode="auto">
          <a:xfrm>
            <a:off x="5817077" y="4315331"/>
            <a:ext cx="3100181" cy="1321174"/>
          </a:xfrm>
          <a:prstGeom prst="wedgeRoundRectCallout">
            <a:avLst>
              <a:gd name="adj1" fmla="val -44886"/>
              <a:gd name="adj2" fmla="val 78412"/>
              <a:gd name="adj3" fmla="val 16667"/>
            </a:avLst>
          </a:prstGeom>
          <a:solidFill>
            <a:srgbClr val="DDDDD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/>
            <a:r>
              <a:rPr lang="en-US" sz="1800" dirty="0"/>
              <a:t>You can also use this syntax, although it’s pretty rare.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7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7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57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574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3.33333E-6 L 0.12066 0.00023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0023 L 0.43629 0.35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58" y="1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357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357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425" grpId="0" animBg="1"/>
      <p:bldP spid="357425" grpId="1" animBg="1"/>
      <p:bldP spid="357440" grpId="0"/>
      <p:bldP spid="357441" grpId="0"/>
      <p:bldP spid="357441" grpId="1"/>
      <p:bldP spid="3" grpId="0"/>
      <p:bldP spid="4" grpId="0"/>
      <p:bldP spid="5" grpId="0"/>
      <p:bldP spid="6" grpId="0"/>
      <p:bldP spid="6" grpId="1"/>
      <p:bldP spid="40" grpId="0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7" grpId="0" animBg="1"/>
      <p:bldP spid="7" grpId="1" animBg="1"/>
      <p:bldP spid="46" grpId="0" animBg="1"/>
      <p:bldP spid="46" grpId="1" animBg="1"/>
      <p:bldP spid="47" grpId="0" animBg="1"/>
      <p:bldP spid="47" grpId="1" animBg="1"/>
      <p:bldP spid="49" grpId="0" animBg="1"/>
      <p:bldP spid="49" grpId="1" animBg="1"/>
      <p:bldP spid="10" grpId="0" animBg="1"/>
      <p:bldP spid="1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357444" grpId="0" animBg="1"/>
      <p:bldP spid="357444" grpId="1" animBg="1"/>
      <p:bldP spid="8" grpId="0"/>
      <p:bldP spid="8" grpId="1"/>
      <p:bldP spid="8" grpId="2"/>
      <p:bldP spid="9" grpId="0"/>
      <p:bldP spid="57" grpId="0" animBg="1"/>
      <p:bldP spid="57" grpId="1" animBg="1"/>
      <p:bldP spid="58" grpId="0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8CD55-7A64-4A53-A85F-8357ED35C660}" type="slidenum">
              <a:rPr lang="en-US"/>
              <a:pPr/>
              <a:t>31</a:t>
            </a:fld>
            <a:endParaRPr lang="en-US"/>
          </a:p>
        </p:txBody>
      </p:sp>
      <p:grpSp>
        <p:nvGrpSpPr>
          <p:cNvPr id="357383" name="Group 7"/>
          <p:cNvGrpSpPr>
            <a:grpSpLocks/>
          </p:cNvGrpSpPr>
          <p:nvPr/>
        </p:nvGrpSpPr>
        <p:grpSpPr bwMode="auto">
          <a:xfrm>
            <a:off x="4464204" y="4472771"/>
            <a:ext cx="4648134" cy="2215241"/>
            <a:chOff x="2207" y="3190"/>
            <a:chExt cx="1747" cy="1181"/>
          </a:xfrm>
        </p:grpSpPr>
        <p:sp>
          <p:nvSpPr>
            <p:cNvPr id="357384" name="Rectangle 8"/>
            <p:cNvSpPr>
              <a:spLocks noChangeArrowheads="1"/>
            </p:cNvSpPr>
            <p:nvPr/>
          </p:nvSpPr>
          <p:spPr bwMode="auto">
            <a:xfrm>
              <a:off x="2207" y="3202"/>
              <a:ext cx="1733" cy="1168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85" name="Text Box 9"/>
            <p:cNvSpPr txBox="1">
              <a:spLocks noChangeArrowheads="1"/>
            </p:cNvSpPr>
            <p:nvPr/>
          </p:nvSpPr>
          <p:spPr bwMode="auto">
            <a:xfrm>
              <a:off x="2207" y="3190"/>
              <a:ext cx="1747" cy="1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800" b="1" dirty="0" err="1">
                  <a:latin typeface="Courier New" pitchFamily="49" charset="0"/>
                </a:rPr>
                <a:t>int</a:t>
              </a:r>
              <a:r>
                <a:rPr lang="en-US" sz="1800" b="1" dirty="0">
                  <a:latin typeface="Courier New" pitchFamily="49" charset="0"/>
                </a:rPr>
                <a:t> main()</a:t>
              </a:r>
            </a:p>
            <a:p>
              <a:r>
                <a:rPr lang="en-US" sz="1800" b="1" dirty="0">
                  <a:latin typeface="Courier New" pitchFamily="49" charset="0"/>
                </a:rPr>
                <a:t>{</a:t>
              </a:r>
            </a:p>
            <a:p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NerdyStudent</a:t>
              </a:r>
              <a:r>
                <a:rPr lang="en-US" sz="1800" b="1" dirty="0">
                  <a:latin typeface="Courier New" pitchFamily="49" charset="0"/>
                </a:rPr>
                <a:t> </a:t>
              </a:r>
              <a:r>
                <a:rPr lang="en-US" sz="1800" b="1" dirty="0" err="1">
                  <a:latin typeface="Courier New" pitchFamily="49" charset="0"/>
                </a:rPr>
                <a:t>carey</a:t>
              </a:r>
              <a:r>
                <a:rPr lang="en-US" sz="1800" b="1" dirty="0">
                  <a:latin typeface="Courier New" pitchFamily="49" charset="0"/>
                </a:rPr>
                <a:t>;</a:t>
              </a:r>
            </a:p>
            <a:p>
              <a:endParaRPr lang="en-US" sz="1800" b="1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</a:rPr>
                <a:t>  string x = </a:t>
              </a:r>
              <a:r>
                <a:rPr lang="en-US" sz="1800" b="1" dirty="0" err="1">
                  <a:latin typeface="Courier New" pitchFamily="49" charset="0"/>
                </a:rPr>
                <a:t>carey.whatILike</a:t>
              </a:r>
              <a:r>
                <a:rPr lang="en-US" sz="1800" b="1" dirty="0">
                  <a:latin typeface="Courier New" pitchFamily="49" charset="0"/>
                </a:rPr>
                <a:t>();</a:t>
              </a:r>
            </a:p>
            <a:p>
              <a:endParaRPr lang="en-US" sz="1200" b="1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cout</a:t>
              </a:r>
              <a:r>
                <a:rPr lang="en-US" sz="1200" b="1" dirty="0">
                  <a:latin typeface="Courier New" pitchFamily="49" charset="0"/>
                </a:rPr>
                <a:t> </a:t>
              </a:r>
              <a:r>
                <a:rPr lang="en-US" sz="1800" b="1" dirty="0">
                  <a:latin typeface="Courier New" pitchFamily="49" charset="0"/>
                </a:rPr>
                <a:t>&lt;&lt;</a:t>
              </a:r>
              <a:r>
                <a:rPr lang="en-US" sz="1200" b="1" dirty="0">
                  <a:latin typeface="Courier New" pitchFamily="49" charset="0"/>
                </a:rPr>
                <a:t> </a:t>
              </a:r>
              <a:r>
                <a:rPr lang="en-US" sz="1800" b="1" dirty="0">
                  <a:latin typeface="Courier New" pitchFamily="49" charset="0"/>
                </a:rPr>
                <a:t>“Carey likes</a:t>
              </a:r>
              <a:r>
                <a:rPr lang="en-US" sz="1200" b="1" dirty="0">
                  <a:latin typeface="Courier New" pitchFamily="49" charset="0"/>
                </a:rPr>
                <a:t> </a:t>
              </a:r>
              <a:r>
                <a:rPr lang="en-US" sz="1800" b="1" dirty="0">
                  <a:latin typeface="Courier New" pitchFamily="49" charset="0"/>
                </a:rPr>
                <a:t>”</a:t>
              </a:r>
              <a:r>
                <a:rPr lang="en-US" sz="1400" b="1" dirty="0">
                  <a:latin typeface="Courier New" pitchFamily="49" charset="0"/>
                </a:rPr>
                <a:t> </a:t>
              </a:r>
              <a:r>
                <a:rPr lang="en-US" sz="1800" b="1" dirty="0">
                  <a:latin typeface="Courier New" pitchFamily="49" charset="0"/>
                </a:rPr>
                <a:t>&lt;&lt; x;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</a:rPr>
                <a:t> </a:t>
              </a:r>
            </a:p>
            <a:p>
              <a:r>
                <a:rPr lang="en-US" sz="1800" b="1" dirty="0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357412" name="Rectangle 36"/>
          <p:cNvSpPr>
            <a:spLocks noChangeArrowheads="1"/>
          </p:cNvSpPr>
          <p:nvPr/>
        </p:nvSpPr>
        <p:spPr bwMode="auto">
          <a:xfrm>
            <a:off x="4435475" y="989014"/>
            <a:ext cx="4638675" cy="3253378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13" name="Rectangle 37"/>
          <p:cNvSpPr>
            <a:spLocks noChangeArrowheads="1"/>
          </p:cNvSpPr>
          <p:nvPr/>
        </p:nvSpPr>
        <p:spPr bwMode="auto">
          <a:xfrm>
            <a:off x="261938" y="1000126"/>
            <a:ext cx="3962400" cy="4488358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15" name="Text Box 39"/>
          <p:cNvSpPr txBox="1">
            <a:spLocks noChangeArrowheads="1"/>
          </p:cNvSpPr>
          <p:nvPr/>
        </p:nvSpPr>
        <p:spPr bwMode="auto">
          <a:xfrm>
            <a:off x="244475" y="1000125"/>
            <a:ext cx="4044697" cy="4416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class Student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Student()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{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myFavorite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= “alcohol”;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}</a:t>
            </a:r>
          </a:p>
          <a:p>
            <a:endParaRPr lang="en-US" sz="1100" b="1" dirty="0"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string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whatILike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()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{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  return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myFavorite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;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}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private:</a:t>
            </a:r>
          </a:p>
          <a:p>
            <a:r>
              <a:rPr lang="en-US" sz="1800" b="1" dirty="0">
                <a:latin typeface="Courier New" pitchFamily="49" charset="0"/>
              </a:rPr>
              <a:t>  string </a:t>
            </a:r>
            <a:r>
              <a:rPr lang="en-US" sz="1800" b="1" dirty="0" err="1">
                <a:latin typeface="Courier New" pitchFamily="49" charset="0"/>
              </a:rPr>
              <a:t>myFavorite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</a:rPr>
              <a:t>};</a:t>
            </a:r>
            <a:r>
              <a:rPr lang="en-US" sz="1800" dirty="0">
                <a:latin typeface="Courier New" pitchFamily="49" charset="0"/>
              </a:rPr>
              <a:t> </a:t>
            </a:r>
          </a:p>
        </p:txBody>
      </p:sp>
      <p:sp>
        <p:nvSpPr>
          <p:cNvPr id="357416" name="Text Box 40"/>
          <p:cNvSpPr txBox="1">
            <a:spLocks noChangeArrowheads="1"/>
          </p:cNvSpPr>
          <p:nvPr/>
        </p:nvSpPr>
        <p:spPr bwMode="auto">
          <a:xfrm>
            <a:off x="4438650" y="914400"/>
            <a:ext cx="4653838" cy="340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 b="1" dirty="0">
                <a:latin typeface="Courier New" pitchFamily="49" charset="0"/>
                <a:ea typeface="MS Mincho" pitchFamily="49" charset="-128"/>
              </a:rPr>
              <a:t>class </a:t>
            </a:r>
            <a:r>
              <a:rPr lang="en-US" sz="1700" b="1" dirty="0" err="1">
                <a:latin typeface="Courier New" pitchFamily="49" charset="0"/>
                <a:ea typeface="MS Mincho" pitchFamily="49" charset="-128"/>
              </a:rPr>
              <a:t>NerdyStudent</a:t>
            </a:r>
            <a:r>
              <a:rPr lang="en-US" sz="1700" b="1" dirty="0">
                <a:latin typeface="Courier New" pitchFamily="49" charset="0"/>
                <a:ea typeface="MS Mincho" pitchFamily="49" charset="-128"/>
              </a:rPr>
              <a:t>: public Student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public: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virtual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string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whatILike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() </a:t>
            </a:r>
            <a:br>
              <a:rPr lang="en-US" sz="1800" b="1" dirty="0">
                <a:latin typeface="Courier New" pitchFamily="49" charset="0"/>
                <a:ea typeface="MS Mincho" pitchFamily="49" charset="-128"/>
              </a:rPr>
            </a:b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{ </a:t>
            </a:r>
          </a:p>
          <a:p>
            <a:endParaRPr lang="en-US" sz="1800" b="1" dirty="0">
              <a:latin typeface="Courier New" pitchFamily="49" charset="0"/>
              <a:ea typeface="MS Mincho" pitchFamily="49" charset="-128"/>
            </a:endParaRPr>
          </a:p>
          <a:p>
            <a:endParaRPr lang="en-US" sz="1800" b="1" dirty="0">
              <a:latin typeface="Courier New" pitchFamily="49" charset="0"/>
              <a:ea typeface="MS Mincho" pitchFamily="49" charset="-128"/>
            </a:endParaRPr>
          </a:p>
          <a:p>
            <a:endParaRPr lang="en-US" sz="1800" b="1" dirty="0">
              <a:latin typeface="Courier New" pitchFamily="49" charset="0"/>
              <a:ea typeface="MS Mincho" pitchFamily="49" charset="-128"/>
            </a:endParaRPr>
          </a:p>
          <a:p>
            <a:endParaRPr lang="en-US" sz="1800" b="1" dirty="0"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}</a:t>
            </a:r>
          </a:p>
          <a:p>
            <a:endParaRPr lang="en-US" sz="1800" b="1" dirty="0"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 dirty="0">
                <a:latin typeface="Courier New" pitchFamily="49" charset="0"/>
              </a:rPr>
              <a:t>};</a:t>
            </a:r>
            <a:r>
              <a:rPr lang="en-US" sz="1800" dirty="0">
                <a:latin typeface="Courier New" pitchFamily="49" charset="0"/>
              </a:rPr>
              <a:t> </a:t>
            </a: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>
          <a:xfrm>
            <a:off x="69850" y="-76200"/>
            <a:ext cx="9074150" cy="1143000"/>
          </a:xfrm>
        </p:spPr>
        <p:txBody>
          <a:bodyPr/>
          <a:lstStyle/>
          <a:p>
            <a:r>
              <a:rPr lang="en-US" sz="2800" dirty="0"/>
              <a:t>Specialization: Reuse of Hidden Base-class Methods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0" y="5507504"/>
            <a:ext cx="4464204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900" dirty="0"/>
              <a:t>Sometimes a method in your derived class will want to rely upon the overridden version in the base class…</a:t>
            </a:r>
          </a:p>
        </p:txBody>
      </p:sp>
      <p:sp>
        <p:nvSpPr>
          <p:cNvPr id="44" name="Left Arrow 43"/>
          <p:cNvSpPr/>
          <p:nvPr/>
        </p:nvSpPr>
        <p:spPr bwMode="auto">
          <a:xfrm rot="812081" flipH="1">
            <a:off x="2083559" y="1021334"/>
            <a:ext cx="2899810" cy="1076236"/>
          </a:xfrm>
          <a:prstGeom prst="leftArrow">
            <a:avLst/>
          </a:prstGeom>
          <a:solidFill>
            <a:schemeClr val="bg2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FF0000"/>
                </a:solidFill>
              </a:rPr>
              <a:t>This method here…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45" name="Left Arrow 44"/>
          <p:cNvSpPr/>
          <p:nvPr/>
        </p:nvSpPr>
        <p:spPr bwMode="auto">
          <a:xfrm rot="1568554">
            <a:off x="3954687" y="3427879"/>
            <a:ext cx="2775629" cy="1076236"/>
          </a:xfrm>
          <a:prstGeom prst="leftArrow">
            <a:avLst/>
          </a:prstGeom>
          <a:solidFill>
            <a:schemeClr val="bg2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FF0000"/>
                </a:solidFill>
              </a:rPr>
              <a:t>Needs to use this 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one that it overrides…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48" name="Rectangle 64"/>
          <p:cNvSpPr>
            <a:spLocks noChangeArrowheads="1"/>
          </p:cNvSpPr>
          <p:nvPr/>
        </p:nvSpPr>
        <p:spPr bwMode="auto">
          <a:xfrm>
            <a:off x="5179497" y="2279347"/>
            <a:ext cx="390683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fav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= </a:t>
            </a:r>
            <a:b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Student::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whatILike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  <p:sp>
        <p:nvSpPr>
          <p:cNvPr id="50" name="AutoShape 68"/>
          <p:cNvSpPr>
            <a:spLocks noChangeArrowheads="1"/>
          </p:cNvSpPr>
          <p:nvPr/>
        </p:nvSpPr>
        <p:spPr bwMode="auto">
          <a:xfrm>
            <a:off x="5532863" y="533400"/>
            <a:ext cx="3100181" cy="1530777"/>
          </a:xfrm>
          <a:prstGeom prst="wedgeRoundRectCallout">
            <a:avLst>
              <a:gd name="adj1" fmla="val -44167"/>
              <a:gd name="adj2" fmla="val 69972"/>
              <a:gd name="adj3" fmla="val 16667"/>
            </a:avLst>
          </a:prstGeom>
          <a:solidFill>
            <a:srgbClr val="DDDDD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/>
            <a:r>
              <a:rPr lang="en-US" sz="1800" dirty="0"/>
              <a:t>Here’s how we do it!</a:t>
            </a:r>
          </a:p>
          <a:p>
            <a:pPr algn="ctr"/>
            <a:endParaRPr lang="en-US" sz="1800" dirty="0"/>
          </a:p>
          <a:p>
            <a:pPr algn="ctr"/>
            <a:r>
              <a:rPr lang="en-US" sz="1800" dirty="0"/>
              <a:t>First, you call the base-version of the method…</a:t>
            </a:r>
          </a:p>
        </p:txBody>
      </p:sp>
      <p:sp>
        <p:nvSpPr>
          <p:cNvPr id="56" name="AutoShape 68"/>
          <p:cNvSpPr>
            <a:spLocks noChangeArrowheads="1"/>
          </p:cNvSpPr>
          <p:nvPr/>
        </p:nvSpPr>
        <p:spPr bwMode="auto">
          <a:xfrm>
            <a:off x="5238180" y="4114800"/>
            <a:ext cx="3100181" cy="1530777"/>
          </a:xfrm>
          <a:prstGeom prst="wedgeRoundRectCallout">
            <a:avLst>
              <a:gd name="adj1" fmla="val -38772"/>
              <a:gd name="adj2" fmla="val -95390"/>
              <a:gd name="adj3" fmla="val 16667"/>
            </a:avLst>
          </a:prstGeom>
          <a:solidFill>
            <a:srgbClr val="DDDDD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/>
            <a:r>
              <a:rPr lang="en-US" sz="1800" dirty="0"/>
              <a:t>Then you modify any result you get back, as required… and return it.</a:t>
            </a:r>
          </a:p>
        </p:txBody>
      </p:sp>
      <p:sp>
        <p:nvSpPr>
          <p:cNvPr id="63" name="Rectangle 64"/>
          <p:cNvSpPr>
            <a:spLocks noChangeArrowheads="1"/>
          </p:cNvSpPr>
          <p:nvPr/>
        </p:nvSpPr>
        <p:spPr bwMode="auto">
          <a:xfrm>
            <a:off x="5193536" y="2917902"/>
            <a:ext cx="363112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fav += “ 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bunsen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burners”;</a:t>
            </a:r>
            <a:b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return fav;</a:t>
            </a:r>
          </a:p>
        </p:txBody>
      </p:sp>
      <p:sp>
        <p:nvSpPr>
          <p:cNvPr id="64" name="Rectangle 63"/>
          <p:cNvSpPr/>
          <p:nvPr/>
        </p:nvSpPr>
        <p:spPr>
          <a:xfrm>
            <a:off x="-53898" y="6450977"/>
            <a:ext cx="446420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900" dirty="0"/>
              <a:t>Let’s see how this works!</a:t>
            </a:r>
          </a:p>
        </p:txBody>
      </p:sp>
      <p:sp>
        <p:nvSpPr>
          <p:cNvPr id="65" name="Line 49"/>
          <p:cNvSpPr>
            <a:spLocks noChangeShapeType="1"/>
          </p:cNvSpPr>
          <p:nvPr/>
        </p:nvSpPr>
        <p:spPr bwMode="auto">
          <a:xfrm>
            <a:off x="4516245" y="51816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Line 49"/>
          <p:cNvSpPr>
            <a:spLocks noChangeShapeType="1"/>
          </p:cNvSpPr>
          <p:nvPr/>
        </p:nvSpPr>
        <p:spPr bwMode="auto">
          <a:xfrm>
            <a:off x="4505094" y="575960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Line 49"/>
          <p:cNvSpPr>
            <a:spLocks noChangeShapeType="1"/>
          </p:cNvSpPr>
          <p:nvPr/>
        </p:nvSpPr>
        <p:spPr bwMode="auto">
          <a:xfrm>
            <a:off x="4624041" y="1905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Line 49"/>
          <p:cNvSpPr>
            <a:spLocks noChangeShapeType="1"/>
          </p:cNvSpPr>
          <p:nvPr/>
        </p:nvSpPr>
        <p:spPr bwMode="auto">
          <a:xfrm>
            <a:off x="4916641" y="247770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562600" y="3714690"/>
            <a:ext cx="3352800" cy="400110"/>
            <a:chOff x="5461818" y="-608265"/>
            <a:chExt cx="3612332" cy="400110"/>
          </a:xfrm>
        </p:grpSpPr>
        <p:sp>
          <p:nvSpPr>
            <p:cNvPr id="2" name="Rectangle 1"/>
            <p:cNvSpPr/>
            <p:nvPr/>
          </p:nvSpPr>
          <p:spPr bwMode="auto">
            <a:xfrm>
              <a:off x="6032808" y="-533400"/>
              <a:ext cx="3041342" cy="304800"/>
            </a:xfrm>
            <a:prstGeom prst="rect">
              <a:avLst/>
            </a:prstGeom>
            <a:solidFill>
              <a:srgbClr val="FFDAD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461818" y="-608265"/>
              <a:ext cx="570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fav</a:t>
              </a:r>
              <a:endParaRPr lang="en-US" dirty="0"/>
            </a:p>
          </p:txBody>
        </p:sp>
      </p:grpSp>
      <p:sp>
        <p:nvSpPr>
          <p:cNvPr id="69" name="Line 49"/>
          <p:cNvSpPr>
            <a:spLocks noChangeShapeType="1"/>
          </p:cNvSpPr>
          <p:nvPr/>
        </p:nvSpPr>
        <p:spPr bwMode="auto">
          <a:xfrm>
            <a:off x="273089" y="326660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Line 49"/>
          <p:cNvSpPr>
            <a:spLocks noChangeShapeType="1"/>
          </p:cNvSpPr>
          <p:nvPr/>
        </p:nvSpPr>
        <p:spPr bwMode="auto">
          <a:xfrm>
            <a:off x="665355" y="3821151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057400" y="3415985"/>
            <a:ext cx="121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6600CC"/>
                </a:solidFill>
              </a:rPr>
              <a:t>“alcohol”</a:t>
            </a:r>
          </a:p>
        </p:txBody>
      </p:sp>
      <p:sp>
        <p:nvSpPr>
          <p:cNvPr id="72" name="Line 49"/>
          <p:cNvSpPr>
            <a:spLocks noChangeShapeType="1"/>
          </p:cNvSpPr>
          <p:nvPr/>
        </p:nvSpPr>
        <p:spPr bwMode="auto">
          <a:xfrm>
            <a:off x="4927792" y="309074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Rectangle 73"/>
          <p:cNvSpPr/>
          <p:nvPr/>
        </p:nvSpPr>
        <p:spPr bwMode="auto">
          <a:xfrm>
            <a:off x="7041611" y="3810666"/>
            <a:ext cx="93772" cy="272538"/>
          </a:xfrm>
          <a:prstGeom prst="rect">
            <a:avLst/>
          </a:prstGeom>
          <a:solidFill>
            <a:srgbClr val="FFDAD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30460" y="3777093"/>
            <a:ext cx="21674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6600CC"/>
                </a:solidFill>
                <a:latin typeface="+mj-lt"/>
                <a:cs typeface="Courier New" pitchFamily="49" charset="0"/>
              </a:rPr>
              <a:t>bunsen</a:t>
            </a:r>
            <a:r>
              <a:rPr lang="en-US" sz="1800" dirty="0">
                <a:solidFill>
                  <a:srgbClr val="6600CC"/>
                </a:solidFill>
                <a:latin typeface="+mj-lt"/>
                <a:cs typeface="Courier New" pitchFamily="49" charset="0"/>
              </a:rPr>
              <a:t> burners”</a:t>
            </a:r>
            <a:endParaRPr lang="en-US" sz="1800" dirty="0">
              <a:solidFill>
                <a:srgbClr val="6600CC"/>
              </a:solidFill>
              <a:latin typeface="+mj-lt"/>
            </a:endParaRPr>
          </a:p>
        </p:txBody>
      </p:sp>
      <p:sp>
        <p:nvSpPr>
          <p:cNvPr id="76" name="Line 49"/>
          <p:cNvSpPr>
            <a:spLocks noChangeShapeType="1"/>
          </p:cNvSpPr>
          <p:nvPr/>
        </p:nvSpPr>
        <p:spPr bwMode="auto">
          <a:xfrm>
            <a:off x="4946378" y="33881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6140219" y="3778921"/>
            <a:ext cx="28755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6600CC"/>
                </a:solidFill>
                <a:latin typeface="+mj-lt"/>
                <a:cs typeface="Courier New" pitchFamily="49" charset="0"/>
              </a:rPr>
              <a:t>“alcohol </a:t>
            </a:r>
            <a:r>
              <a:rPr lang="en-US" sz="1800" dirty="0" err="1">
                <a:solidFill>
                  <a:srgbClr val="6600CC"/>
                </a:solidFill>
                <a:latin typeface="+mj-lt"/>
                <a:cs typeface="Courier New" pitchFamily="49" charset="0"/>
              </a:rPr>
              <a:t>bunsen</a:t>
            </a:r>
            <a:r>
              <a:rPr lang="en-US" sz="1800" dirty="0">
                <a:solidFill>
                  <a:srgbClr val="6600CC"/>
                </a:solidFill>
                <a:latin typeface="+mj-lt"/>
                <a:cs typeface="Courier New" pitchFamily="49" charset="0"/>
              </a:rPr>
              <a:t> burners”</a:t>
            </a:r>
            <a:endParaRPr lang="en-US" sz="1800" dirty="0">
              <a:solidFill>
                <a:srgbClr val="6600C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08502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57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57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 L 0.44461 0.05278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22" y="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22222E-6 L -0.02032 0.22222 " pathEditMode="relative" rAng="0" ptsTypes="AA">
                                      <p:cBhvr>
                                        <p:cTn id="152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4" y="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4" grpId="0" animBg="1"/>
      <p:bldP spid="44" grpId="1" animBg="1"/>
      <p:bldP spid="45" grpId="0" animBg="1"/>
      <p:bldP spid="45" grpId="1" animBg="1"/>
      <p:bldP spid="48" grpId="0"/>
      <p:bldP spid="50" grpId="0" animBg="1"/>
      <p:bldP spid="50" grpId="1" animBg="1"/>
      <p:bldP spid="56" grpId="0" animBg="1"/>
      <p:bldP spid="56" grpId="1" animBg="1"/>
      <p:bldP spid="63" grpId="0"/>
      <p:bldP spid="64" grpId="0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/>
      <p:bldP spid="71" grpId="1"/>
      <p:bldP spid="72" grpId="0" animBg="1"/>
      <p:bldP spid="72" grpId="1" animBg="1"/>
      <p:bldP spid="74" grpId="0" animBg="1"/>
      <p:bldP spid="13" grpId="0"/>
      <p:bldP spid="76" grpId="0" animBg="1"/>
      <p:bldP spid="76" grpId="1" animBg="1"/>
      <p:bldP spid="77" grpId="0"/>
      <p:bldP spid="77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46082F-0E5A-4CCF-8654-7710A8CF7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891D-03FC-47A3-84EF-4D0AC447BEDF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83D305-D4D8-4964-B214-2545709485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990600"/>
            <a:ext cx="476250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8417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FF24-9953-43F1-80E8-D27680FB5275}" type="slidenum">
              <a:rPr lang="en-US"/>
              <a:pPr/>
              <a:t>33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 &amp; Construction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286000"/>
            <a:ext cx="40386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685800" y="1176461"/>
            <a:ext cx="777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Ok, how are super-classes and sub-classes constructed? 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08703" y="1733490"/>
            <a:ext cx="777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Let’s see!</a:t>
            </a:r>
          </a:p>
        </p:txBody>
      </p:sp>
    </p:spTree>
    <p:extLst>
      <p:ext uri="{BB962C8B-B14F-4D97-AF65-F5344CB8AC3E}">
        <p14:creationId xmlns:p14="http://schemas.microsoft.com/office/powerpoint/2010/main" val="264984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FF24-9953-43F1-80E8-D27680FB5275}" type="slidenum">
              <a:rPr lang="en-US"/>
              <a:pPr/>
              <a:t>34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 &amp; Construction</a:t>
            </a:r>
          </a:p>
        </p:txBody>
      </p:sp>
      <p:sp>
        <p:nvSpPr>
          <p:cNvPr id="339986" name="Rectangle 18"/>
          <p:cNvSpPr>
            <a:spLocks noChangeArrowheads="1"/>
          </p:cNvSpPr>
          <p:nvPr/>
        </p:nvSpPr>
        <p:spPr bwMode="auto">
          <a:xfrm>
            <a:off x="387555" y="992593"/>
            <a:ext cx="3683000" cy="411280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987" name="Rectangle 19"/>
          <p:cNvSpPr>
            <a:spLocks noChangeArrowheads="1"/>
          </p:cNvSpPr>
          <p:nvPr/>
        </p:nvSpPr>
        <p:spPr bwMode="auto">
          <a:xfrm>
            <a:off x="-44245" y="967193"/>
            <a:ext cx="5181600" cy="140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superclass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Robot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Robot(void)</a:t>
            </a:r>
          </a:p>
        </p:txBody>
      </p:sp>
      <p:sp>
        <p:nvSpPr>
          <p:cNvPr id="45" name="Rectangle 19"/>
          <p:cNvSpPr>
            <a:spLocks noChangeArrowheads="1"/>
          </p:cNvSpPr>
          <p:nvPr/>
        </p:nvSpPr>
        <p:spPr bwMode="auto">
          <a:xfrm>
            <a:off x="-76200" y="2234386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=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= 0;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}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...</a:t>
            </a:r>
            <a:endParaRPr lang="en-US" sz="17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Battery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m_bat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5921514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 we know that C++ automatically constructs an object’s member variables first, then runs the object’s constructor...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955344" y="2285999"/>
            <a:ext cx="2819400" cy="26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m_bat’s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constructor</a:t>
            </a:r>
          </a:p>
        </p:txBody>
      </p:sp>
      <p:sp>
        <p:nvSpPr>
          <p:cNvPr id="6" name="Left Arrow 5"/>
          <p:cNvSpPr/>
          <p:nvPr/>
        </p:nvSpPr>
        <p:spPr bwMode="auto">
          <a:xfrm>
            <a:off x="2895600" y="1782056"/>
            <a:ext cx="3429000" cy="1752600"/>
          </a:xfrm>
          <a:prstGeom prst="leftArrow">
            <a:avLst/>
          </a:prstGeom>
          <a:solidFill>
            <a:srgbClr val="C3DAF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Before C++ can run</a:t>
            </a:r>
            <a:br>
              <a:rPr lang="en-US" dirty="0"/>
            </a:br>
            <a:r>
              <a:rPr lang="en-US" dirty="0"/>
              <a:t>your constructor body…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0" name="Left Arrow 49"/>
          <p:cNvSpPr/>
          <p:nvPr/>
        </p:nvSpPr>
        <p:spPr bwMode="auto">
          <a:xfrm>
            <a:off x="2819400" y="3124200"/>
            <a:ext cx="3886200" cy="1752600"/>
          </a:xfrm>
          <a:prstGeom prst="leftArrow">
            <a:avLst/>
          </a:prstGeom>
          <a:solidFill>
            <a:srgbClr val="C3DAF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It must first construct</a:t>
            </a:r>
            <a:br>
              <a:rPr lang="en-US"/>
            </a:br>
            <a:r>
              <a:rPr lang="en-US"/>
              <a:t>its </a:t>
            </a:r>
            <a:r>
              <a:rPr lang="en-US" dirty="0"/>
              <a:t>member variables (</a:t>
            </a:r>
            <a:r>
              <a:rPr lang="en-US" dirty="0" err="1"/>
              <a:t>objs</a:t>
            </a:r>
            <a:r>
              <a:rPr lang="en-US" dirty="0"/>
              <a:t>)!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1" name="Left Arrow 50"/>
          <p:cNvSpPr/>
          <p:nvPr/>
        </p:nvSpPr>
        <p:spPr bwMode="auto">
          <a:xfrm>
            <a:off x="3810000" y="1447800"/>
            <a:ext cx="4876800" cy="1972184"/>
          </a:xfrm>
          <a:prstGeom prst="leftArrow">
            <a:avLst/>
          </a:prstGeom>
          <a:solidFill>
            <a:srgbClr val="C3DAF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And if you don’t explicitly construct </a:t>
            </a:r>
            <a:br>
              <a:rPr lang="en-US" dirty="0"/>
            </a:br>
            <a:r>
              <a:rPr lang="en-US" dirty="0"/>
              <a:t>your member variables (objects), </a:t>
            </a:r>
            <a:br>
              <a:rPr lang="en-US" dirty="0"/>
            </a:br>
            <a:r>
              <a:rPr lang="en-US" dirty="0"/>
              <a:t>C++ does it for you!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62000" y="5213628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Forget about inheritance </a:t>
            </a:r>
            <a:r>
              <a:rPr lang="en-US" dirty="0"/>
              <a:t>for a second and think back a few weeks to </a:t>
            </a:r>
            <a:r>
              <a:rPr lang="en-US" dirty="0">
                <a:solidFill>
                  <a:srgbClr val="FF0000"/>
                </a:solidFill>
              </a:rPr>
              <a:t>class construction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35007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9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9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9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9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7188E-6 L 0 0.03726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86" grpId="0" animBg="1"/>
      <p:bldP spid="339987" grpId="0"/>
      <p:bldP spid="45" grpId="0"/>
      <p:bldP spid="45" grpId="1"/>
      <p:bldP spid="4" grpId="0"/>
      <p:bldP spid="5" grpId="0" animBg="1"/>
      <p:bldP spid="6" grpId="0" animBg="1"/>
      <p:bldP spid="6" grpId="1" animBg="1"/>
      <p:bldP spid="50" grpId="0" animBg="1"/>
      <p:bldP spid="50" grpId="1" animBg="1"/>
      <p:bldP spid="51" grpId="0" animBg="1"/>
      <p:bldP spid="5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387555" y="992593"/>
            <a:ext cx="3683000" cy="411280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FF24-9953-43F1-80E8-D27680FB5275}" type="slidenum">
              <a:rPr lang="en-US"/>
              <a:pPr/>
              <a:t>35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 &amp; Construction</a:t>
            </a:r>
          </a:p>
        </p:txBody>
      </p:sp>
      <p:sp>
        <p:nvSpPr>
          <p:cNvPr id="339987" name="Rectangle 19"/>
          <p:cNvSpPr>
            <a:spLocks noChangeArrowheads="1"/>
          </p:cNvSpPr>
          <p:nvPr/>
        </p:nvSpPr>
        <p:spPr bwMode="auto">
          <a:xfrm>
            <a:off x="-44245" y="967193"/>
            <a:ext cx="5181600" cy="140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superclass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Robot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Robot(void)</a:t>
            </a:r>
          </a:p>
        </p:txBody>
      </p:sp>
      <p:sp>
        <p:nvSpPr>
          <p:cNvPr id="339993" name="Rectangle 25"/>
          <p:cNvSpPr>
            <a:spLocks noChangeArrowheads="1"/>
          </p:cNvSpPr>
          <p:nvPr/>
        </p:nvSpPr>
        <p:spPr bwMode="auto">
          <a:xfrm>
            <a:off x="4349955" y="1030693"/>
            <a:ext cx="4581525" cy="407470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994" name="Rectangle 26"/>
          <p:cNvSpPr>
            <a:spLocks noChangeArrowheads="1"/>
          </p:cNvSpPr>
          <p:nvPr/>
        </p:nvSpPr>
        <p:spPr bwMode="auto">
          <a:xfrm>
            <a:off x="3918155" y="992593"/>
            <a:ext cx="5181600" cy="167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subclass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: </a:t>
            </a:r>
            <a: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  <a:t>public Robot </a:t>
            </a:r>
            <a:b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</a:b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(void) 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5" name="Rectangle 19"/>
          <p:cNvSpPr>
            <a:spLocks noChangeArrowheads="1"/>
          </p:cNvSpPr>
          <p:nvPr/>
        </p:nvSpPr>
        <p:spPr bwMode="auto">
          <a:xfrm>
            <a:off x="-76200" y="2490282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=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= 0;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}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...</a:t>
            </a:r>
            <a:endParaRPr lang="en-US" sz="17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Battery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m_bat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6" name="Rectangle 26"/>
          <p:cNvSpPr>
            <a:spLocks noChangeArrowheads="1"/>
          </p:cNvSpPr>
          <p:nvPr/>
        </p:nvSpPr>
        <p:spPr bwMode="auto">
          <a:xfrm>
            <a:off x="3886200" y="2286000"/>
            <a:ext cx="5181600" cy="261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m_shieldStrength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= 1;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}</a:t>
            </a:r>
            <a:endParaRPr lang="en-US" sz="1700" b="1" dirty="0">
              <a:solidFill>
                <a:schemeClr val="accent2">
                  <a:lumMod val="75000"/>
                </a:schemeClr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 ...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0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m_shieldStrength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ShieldGenerator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m_sg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	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5619690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And as you’d guess, C++ also does this for derived classes…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955344" y="2285999"/>
            <a:ext cx="2819400" cy="26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m_bat’s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constructor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936816" y="2286000"/>
            <a:ext cx="2819400" cy="26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m_sg’s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constructor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955344" y="3353624"/>
            <a:ext cx="3733800" cy="1605398"/>
          </a:xfrm>
          <a:prstGeom prst="rightArrow">
            <a:avLst/>
          </a:prstGeom>
          <a:solidFill>
            <a:srgbClr val="C3DAF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The </a:t>
            </a:r>
            <a:r>
              <a:rPr lang="en-US" dirty="0" err="1"/>
              <a:t>ShieldGenerator</a:t>
            </a:r>
            <a:r>
              <a:rPr lang="en-US" dirty="0"/>
              <a:t> needs to be constructed!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>
            <a:off x="568656" y="1614410"/>
            <a:ext cx="4155744" cy="1605398"/>
          </a:xfrm>
          <a:prstGeom prst="rightArrow">
            <a:avLst/>
          </a:prstGeom>
          <a:solidFill>
            <a:srgbClr val="C3DAF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Since you didn’t do so explicitly, C++ does it for you!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08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9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9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9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9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78871E-6 L -3.33333E-6 0.03148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74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0.03701 " pathEditMode="relative" ptsTypes="AA">
                                      <p:cBhvr>
                                        <p:cTn id="3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93" grpId="0" animBg="1"/>
      <p:bldP spid="339994" grpId="0"/>
      <p:bldP spid="46" grpId="0"/>
      <p:bldP spid="46" grpId="1"/>
      <p:bldP spid="4" grpId="0"/>
      <p:bldP spid="13" grpId="0" animBg="1"/>
      <p:bldP spid="2" grpId="0" animBg="1"/>
      <p:bldP spid="2" grpId="1" animBg="1"/>
      <p:bldP spid="1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387555" y="992593"/>
            <a:ext cx="3683000" cy="411280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FF24-9953-43F1-80E8-D27680FB5275}" type="slidenum">
              <a:rPr lang="en-US"/>
              <a:pPr/>
              <a:t>36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 &amp; Construction</a:t>
            </a:r>
          </a:p>
        </p:txBody>
      </p:sp>
      <p:sp>
        <p:nvSpPr>
          <p:cNvPr id="339987" name="Rectangle 19"/>
          <p:cNvSpPr>
            <a:spLocks noChangeArrowheads="1"/>
          </p:cNvSpPr>
          <p:nvPr/>
        </p:nvSpPr>
        <p:spPr bwMode="auto">
          <a:xfrm>
            <a:off x="-44245" y="967193"/>
            <a:ext cx="5181600" cy="140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superclass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Robot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Robot(void)</a:t>
            </a:r>
          </a:p>
        </p:txBody>
      </p:sp>
      <p:sp>
        <p:nvSpPr>
          <p:cNvPr id="339993" name="Rectangle 25"/>
          <p:cNvSpPr>
            <a:spLocks noChangeArrowheads="1"/>
          </p:cNvSpPr>
          <p:nvPr/>
        </p:nvSpPr>
        <p:spPr bwMode="auto">
          <a:xfrm>
            <a:off x="4349955" y="1030693"/>
            <a:ext cx="4581525" cy="4082799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994" name="Rectangle 26"/>
          <p:cNvSpPr>
            <a:spLocks noChangeArrowheads="1"/>
          </p:cNvSpPr>
          <p:nvPr/>
        </p:nvSpPr>
        <p:spPr bwMode="auto">
          <a:xfrm>
            <a:off x="3918155" y="992593"/>
            <a:ext cx="5181600" cy="167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subclass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: </a:t>
            </a:r>
            <a: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  <a:t>public Robot </a:t>
            </a:r>
            <a:b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</a:b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(void) 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5" name="Rectangle 19"/>
          <p:cNvSpPr>
            <a:spLocks noChangeArrowheads="1"/>
          </p:cNvSpPr>
          <p:nvPr/>
        </p:nvSpPr>
        <p:spPr bwMode="auto">
          <a:xfrm>
            <a:off x="-76200" y="2490282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=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= 0;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}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...</a:t>
            </a:r>
            <a:endParaRPr lang="en-US" sz="17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Battery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m_bat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6" name="Rectangle 26"/>
          <p:cNvSpPr>
            <a:spLocks noChangeArrowheads="1"/>
          </p:cNvSpPr>
          <p:nvPr/>
        </p:nvSpPr>
        <p:spPr bwMode="auto">
          <a:xfrm>
            <a:off x="3886200" y="2497391"/>
            <a:ext cx="5181600" cy="261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m_shieldStrength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= 1;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}</a:t>
            </a:r>
            <a:endParaRPr lang="en-US" sz="1700" b="1" dirty="0">
              <a:solidFill>
                <a:schemeClr val="accent2">
                  <a:lumMod val="75000"/>
                </a:schemeClr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 ...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0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m_shieldStrength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ShieldGenerator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m_sg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	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384" y="5257800"/>
            <a:ext cx="478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But when you define a derived object, it has both superclass and subclass parts…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955344" y="2285999"/>
            <a:ext cx="2819400" cy="26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m_bat’s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constructor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936816" y="2286000"/>
            <a:ext cx="2819400" cy="26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m_sg’s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constructor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5241720" y="5486400"/>
            <a:ext cx="3826080" cy="1295400"/>
          </a:xfrm>
          <a:prstGeom prst="rect">
            <a:avLst/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ShieldedRobot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phyllis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2384" y="5943600"/>
            <a:ext cx="478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And both need to be constructed!</a:t>
            </a:r>
          </a:p>
        </p:txBody>
      </p:sp>
      <p:sp>
        <p:nvSpPr>
          <p:cNvPr id="18" name="Line 49"/>
          <p:cNvSpPr>
            <a:spLocks noChangeShapeType="1"/>
          </p:cNvSpPr>
          <p:nvPr/>
        </p:nvSpPr>
        <p:spPr bwMode="auto">
          <a:xfrm>
            <a:off x="5029200" y="569373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49"/>
          <p:cNvSpPr>
            <a:spLocks noChangeShapeType="1"/>
          </p:cNvSpPr>
          <p:nvPr/>
        </p:nvSpPr>
        <p:spPr bwMode="auto">
          <a:xfrm>
            <a:off x="5266664" y="628029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92384" y="3349342"/>
            <a:ext cx="4174816" cy="1908458"/>
          </a:xfrm>
          <a:prstGeom prst="rect">
            <a:avLst/>
          </a:prstGeom>
          <a:solidFill>
            <a:srgbClr val="FFFFFF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11163" y="3349342"/>
            <a:ext cx="2841625" cy="1743075"/>
            <a:chOff x="7924284" y="3514725"/>
            <a:chExt cx="2841625" cy="1743075"/>
          </a:xfrm>
        </p:grpSpPr>
        <p:grpSp>
          <p:nvGrpSpPr>
            <p:cNvPr id="20" name="Group 56"/>
            <p:cNvGrpSpPr>
              <a:grpSpLocks/>
            </p:cNvGrpSpPr>
            <p:nvPr/>
          </p:nvGrpSpPr>
          <p:grpSpPr bwMode="auto">
            <a:xfrm>
              <a:off x="7924284" y="3514725"/>
              <a:ext cx="2841625" cy="1743075"/>
              <a:chOff x="-1255" y="4470"/>
              <a:chExt cx="1790" cy="1098"/>
            </a:xfrm>
          </p:grpSpPr>
          <p:sp>
            <p:nvSpPr>
              <p:cNvPr id="21" name="Rectangle 34"/>
              <p:cNvSpPr>
                <a:spLocks noChangeArrowheads="1"/>
              </p:cNvSpPr>
              <p:nvPr/>
            </p:nvSpPr>
            <p:spPr bwMode="auto">
              <a:xfrm>
                <a:off x="-596" y="4542"/>
                <a:ext cx="1068" cy="1026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Rectangle 35"/>
              <p:cNvSpPr>
                <a:spLocks noChangeArrowheads="1"/>
              </p:cNvSpPr>
              <p:nvPr/>
            </p:nvSpPr>
            <p:spPr bwMode="auto">
              <a:xfrm>
                <a:off x="-566" y="4584"/>
                <a:ext cx="1008" cy="456"/>
              </a:xfrm>
              <a:prstGeom prst="rect">
                <a:avLst/>
              </a:prstGeom>
              <a:solidFill>
                <a:srgbClr val="FFE9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Text Box 36"/>
              <p:cNvSpPr txBox="1">
                <a:spLocks noChangeArrowheads="1"/>
              </p:cNvSpPr>
              <p:nvPr/>
            </p:nvSpPr>
            <p:spPr bwMode="auto">
              <a:xfrm>
                <a:off x="-1255" y="4470"/>
                <a:ext cx="6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 err="1"/>
                  <a:t>phyllis</a:t>
                </a:r>
                <a:endParaRPr lang="en-US" sz="2400" dirty="0"/>
              </a:p>
            </p:txBody>
          </p:sp>
          <p:sp>
            <p:nvSpPr>
              <p:cNvPr id="24" name="Text Box 37"/>
              <p:cNvSpPr txBox="1">
                <a:spLocks noChangeArrowheads="1"/>
              </p:cNvSpPr>
              <p:nvPr/>
            </p:nvSpPr>
            <p:spPr bwMode="auto">
              <a:xfrm>
                <a:off x="-567" y="4697"/>
                <a:ext cx="374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srgbClr val="6600CC"/>
                    </a:solidFill>
                  </a:rPr>
                  <a:t>m_x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25" name="Text Box 38"/>
              <p:cNvSpPr txBox="1">
                <a:spLocks noChangeArrowheads="1"/>
              </p:cNvSpPr>
              <p:nvPr/>
            </p:nvSpPr>
            <p:spPr bwMode="auto">
              <a:xfrm>
                <a:off x="-569" y="4861"/>
                <a:ext cx="501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srgbClr val="6600CC"/>
                    </a:solidFill>
                  </a:rPr>
                  <a:t>m_bat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26" name="Rectangle 39"/>
              <p:cNvSpPr>
                <a:spLocks noChangeArrowheads="1"/>
              </p:cNvSpPr>
              <p:nvPr/>
            </p:nvSpPr>
            <p:spPr bwMode="auto">
              <a:xfrm>
                <a:off x="-220" y="4746"/>
                <a:ext cx="131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Rectangle 40"/>
              <p:cNvSpPr>
                <a:spLocks noChangeArrowheads="1"/>
              </p:cNvSpPr>
              <p:nvPr/>
            </p:nvSpPr>
            <p:spPr bwMode="auto">
              <a:xfrm>
                <a:off x="-104" y="4902"/>
                <a:ext cx="474" cy="12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Text Box 41"/>
              <p:cNvSpPr txBox="1">
                <a:spLocks noChangeArrowheads="1"/>
              </p:cNvSpPr>
              <p:nvPr/>
            </p:nvSpPr>
            <p:spPr bwMode="auto">
              <a:xfrm>
                <a:off x="-570" y="4553"/>
                <a:ext cx="9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Robot’s data:</a:t>
                </a:r>
              </a:p>
            </p:txBody>
          </p:sp>
          <p:sp>
            <p:nvSpPr>
              <p:cNvPr id="29" name="Rectangle 50"/>
              <p:cNvSpPr>
                <a:spLocks noChangeArrowheads="1"/>
              </p:cNvSpPr>
              <p:nvPr/>
            </p:nvSpPr>
            <p:spPr bwMode="auto">
              <a:xfrm>
                <a:off x="-572" y="5071"/>
                <a:ext cx="1008" cy="460"/>
              </a:xfrm>
              <a:prstGeom prst="rect">
                <a:avLst/>
              </a:prstGeom>
              <a:solidFill>
                <a:srgbClr val="FFE9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Text Box 51"/>
              <p:cNvSpPr txBox="1">
                <a:spLocks noChangeArrowheads="1"/>
              </p:cNvSpPr>
              <p:nvPr/>
            </p:nvSpPr>
            <p:spPr bwMode="auto">
              <a:xfrm>
                <a:off x="-623" y="5215"/>
                <a:ext cx="935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dirty="0" err="1">
                    <a:solidFill>
                      <a:srgbClr val="6600CC"/>
                    </a:solidFill>
                  </a:rPr>
                  <a:t>m_shieldStrength</a:t>
                </a:r>
                <a:endParaRPr lang="en-US" sz="12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31" name="Rectangle 53"/>
              <p:cNvSpPr>
                <a:spLocks noChangeArrowheads="1"/>
              </p:cNvSpPr>
              <p:nvPr/>
            </p:nvSpPr>
            <p:spPr bwMode="auto">
              <a:xfrm>
                <a:off x="252" y="5233"/>
                <a:ext cx="152" cy="126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Text Box 55"/>
              <p:cNvSpPr txBox="1">
                <a:spLocks noChangeArrowheads="1"/>
              </p:cNvSpPr>
              <p:nvPr/>
            </p:nvSpPr>
            <p:spPr bwMode="auto">
              <a:xfrm>
                <a:off x="-609" y="5050"/>
                <a:ext cx="1144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b="1" dirty="0" err="1"/>
                  <a:t>ShieldedRobot’s</a:t>
                </a:r>
                <a:r>
                  <a:rPr lang="en-US" sz="300" b="1" dirty="0"/>
                  <a:t> </a:t>
                </a:r>
                <a:r>
                  <a:rPr lang="en-US" sz="1200" b="1" dirty="0"/>
                  <a:t>data:</a:t>
                </a: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9789256" y="3874128"/>
              <a:ext cx="738982" cy="338138"/>
              <a:chOff x="10127734" y="3879056"/>
              <a:chExt cx="738982" cy="338138"/>
            </a:xfrm>
          </p:grpSpPr>
          <p:sp>
            <p:nvSpPr>
              <p:cNvPr id="33" name="Text Box 37"/>
              <p:cNvSpPr txBox="1">
                <a:spLocks noChangeArrowheads="1"/>
              </p:cNvSpPr>
              <p:nvPr/>
            </p:nvSpPr>
            <p:spPr bwMode="auto">
              <a:xfrm>
                <a:off x="10127734" y="3879056"/>
                <a:ext cx="593725" cy="3381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srgbClr val="6600CC"/>
                    </a:solidFill>
                  </a:rPr>
                  <a:t>m_y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34" name="Rectangle 39"/>
              <p:cNvSpPr>
                <a:spLocks noChangeArrowheads="1"/>
              </p:cNvSpPr>
              <p:nvPr/>
            </p:nvSpPr>
            <p:spPr bwMode="auto">
              <a:xfrm>
                <a:off x="10678597" y="3956843"/>
                <a:ext cx="188119" cy="19050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" name="Text Box 51"/>
            <p:cNvSpPr txBox="1">
              <a:spLocks noChangeArrowheads="1"/>
            </p:cNvSpPr>
            <p:nvPr/>
          </p:nvSpPr>
          <p:spPr bwMode="auto">
            <a:xfrm>
              <a:off x="8940171" y="4931734"/>
              <a:ext cx="558166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dirty="0" err="1">
                  <a:solidFill>
                    <a:srgbClr val="6600CC"/>
                  </a:solidFill>
                </a:rPr>
                <a:t>m_sg</a:t>
              </a:r>
              <a:endParaRPr lang="en-US" sz="1200" dirty="0">
                <a:solidFill>
                  <a:srgbClr val="6600CC"/>
                </a:solidFill>
              </a:endParaRPr>
            </a:p>
          </p:txBody>
        </p:sp>
        <p:sp>
          <p:nvSpPr>
            <p:cNvPr id="37" name="Rectangle 53"/>
            <p:cNvSpPr>
              <a:spLocks noChangeArrowheads="1"/>
            </p:cNvSpPr>
            <p:nvPr/>
          </p:nvSpPr>
          <p:spPr bwMode="auto">
            <a:xfrm>
              <a:off x="9498337" y="4960309"/>
              <a:ext cx="1072197" cy="20002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" name="Rectangle 39"/>
          <p:cNvSpPr/>
          <p:nvPr/>
        </p:nvSpPr>
        <p:spPr bwMode="auto">
          <a:xfrm>
            <a:off x="1511674" y="3765266"/>
            <a:ext cx="1583952" cy="491496"/>
          </a:xfrm>
          <a:prstGeom prst="rect">
            <a:avLst/>
          </a:prstGeom>
          <a:solidFill>
            <a:srgbClr val="FFDAD1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1511250" y="4514882"/>
            <a:ext cx="1583952" cy="491496"/>
          </a:xfrm>
          <a:prstGeom prst="rect">
            <a:avLst/>
          </a:prstGeom>
          <a:solidFill>
            <a:srgbClr val="FFDAD1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2384" y="6400800"/>
            <a:ext cx="478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So which one is constructed first?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4085564" y="2996917"/>
            <a:ext cx="2362200" cy="1066800"/>
          </a:xfrm>
          <a:prstGeom prst="wedgeRoundRectCallout">
            <a:avLst>
              <a:gd name="adj1" fmla="val -96901"/>
              <a:gd name="adj2" fmla="val 38580"/>
              <a:gd name="adj3" fmla="val 16667"/>
            </a:avLst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Does C++ construct the base part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of </a:t>
            </a:r>
            <a:r>
              <a:rPr kumimoji="0" lang="en-US" sz="1800" b="0" i="0" u="none" strike="noStrike" cap="none" normalizeH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phyllis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first?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4" name="Rounded Rectangular Callout 43"/>
          <p:cNvSpPr/>
          <p:nvPr/>
        </p:nvSpPr>
        <p:spPr bwMode="auto">
          <a:xfrm>
            <a:off x="4077586" y="4186884"/>
            <a:ext cx="2362200" cy="1147116"/>
          </a:xfrm>
          <a:prstGeom prst="wedgeRoundRectCallout">
            <a:avLst>
              <a:gd name="adj1" fmla="val -97802"/>
              <a:gd name="adj2" fmla="val -11961"/>
              <a:gd name="adj3" fmla="val 16667"/>
            </a:avLst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And then the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derived part of </a:t>
            </a:r>
            <a:r>
              <a:rPr kumimoji="0" lang="en-US" sz="1800" b="0" i="0" u="none" strike="noStrike" cap="none" normalizeH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phyllis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second?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7" name="Rounded Rectangular Callout 46"/>
          <p:cNvSpPr/>
          <p:nvPr/>
        </p:nvSpPr>
        <p:spPr bwMode="auto">
          <a:xfrm>
            <a:off x="4060620" y="2996917"/>
            <a:ext cx="2362200" cy="1066800"/>
          </a:xfrm>
          <a:prstGeom prst="wedgeRoundRectCallout">
            <a:avLst>
              <a:gd name="adj1" fmla="val -96901"/>
              <a:gd name="adj2" fmla="val 38580"/>
              <a:gd name="adj3" fmla="val 16667"/>
            </a:avLst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And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then the base part second?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8" name="Rounded Rectangular Callout 47"/>
          <p:cNvSpPr/>
          <p:nvPr/>
        </p:nvSpPr>
        <p:spPr bwMode="auto">
          <a:xfrm>
            <a:off x="4052642" y="4186884"/>
            <a:ext cx="2362200" cy="1147116"/>
          </a:xfrm>
          <a:prstGeom prst="wedgeRoundRectCallout">
            <a:avLst>
              <a:gd name="adj1" fmla="val -97802"/>
              <a:gd name="adj2" fmla="val -11961"/>
              <a:gd name="adj3" fmla="val 16667"/>
            </a:avLst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Or does C++ construct the derived part first…</a:t>
            </a:r>
          </a:p>
        </p:txBody>
      </p:sp>
    </p:spTree>
    <p:extLst>
      <p:ext uri="{BB962C8B-B14F-4D97-AF65-F5344CB8AC3E}">
        <p14:creationId xmlns:p14="http://schemas.microsoft.com/office/powerpoint/2010/main" val="327039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animBg="1"/>
      <p:bldP spid="15" grpId="0"/>
      <p:bldP spid="18" grpId="0" animBg="1"/>
      <p:bldP spid="18" grpId="1" animBg="1"/>
      <p:bldP spid="19" grpId="0" animBg="1"/>
      <p:bldP spid="7" grpId="0" animBg="1"/>
      <p:bldP spid="40" grpId="0" animBg="1"/>
      <p:bldP spid="42" grpId="0" animBg="1"/>
      <p:bldP spid="43" grpId="0"/>
      <p:bldP spid="2" grpId="0" animBg="1"/>
      <p:bldP spid="2" grpId="1" animBg="1"/>
      <p:bldP spid="44" grpId="0" animBg="1"/>
      <p:bldP spid="44" grpId="1" animBg="1"/>
      <p:bldP spid="47" grpId="0" animBg="1"/>
      <p:bldP spid="47" grpId="1" animBg="1"/>
      <p:bldP spid="48" grpId="0" animBg="1"/>
      <p:bldP spid="48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387555" y="992593"/>
            <a:ext cx="3683000" cy="411280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FF24-9953-43F1-80E8-D27680FB5275}" type="slidenum">
              <a:rPr lang="en-US"/>
              <a:pPr/>
              <a:t>37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 &amp; Construction</a:t>
            </a:r>
          </a:p>
        </p:txBody>
      </p:sp>
      <p:sp>
        <p:nvSpPr>
          <p:cNvPr id="339987" name="Rectangle 19"/>
          <p:cNvSpPr>
            <a:spLocks noChangeArrowheads="1"/>
          </p:cNvSpPr>
          <p:nvPr/>
        </p:nvSpPr>
        <p:spPr bwMode="auto">
          <a:xfrm>
            <a:off x="-44245" y="967193"/>
            <a:ext cx="5181600" cy="140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superclass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Robot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Robot(void)</a:t>
            </a:r>
          </a:p>
        </p:txBody>
      </p:sp>
      <p:sp>
        <p:nvSpPr>
          <p:cNvPr id="339993" name="Rectangle 25"/>
          <p:cNvSpPr>
            <a:spLocks noChangeArrowheads="1"/>
          </p:cNvSpPr>
          <p:nvPr/>
        </p:nvSpPr>
        <p:spPr bwMode="auto">
          <a:xfrm>
            <a:off x="4349955" y="1030693"/>
            <a:ext cx="4581525" cy="4082799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994" name="Rectangle 26"/>
          <p:cNvSpPr>
            <a:spLocks noChangeArrowheads="1"/>
          </p:cNvSpPr>
          <p:nvPr/>
        </p:nvSpPr>
        <p:spPr bwMode="auto">
          <a:xfrm>
            <a:off x="3918155" y="992593"/>
            <a:ext cx="5181600" cy="167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subclass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: </a:t>
            </a:r>
            <a: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  <a:t>public Robot </a:t>
            </a:r>
            <a:b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</a:b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(void) 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5" name="Rectangle 19"/>
          <p:cNvSpPr>
            <a:spLocks noChangeArrowheads="1"/>
          </p:cNvSpPr>
          <p:nvPr/>
        </p:nvSpPr>
        <p:spPr bwMode="auto">
          <a:xfrm>
            <a:off x="-76200" y="2490282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=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= 0;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}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...</a:t>
            </a:r>
            <a:endParaRPr lang="en-US" sz="17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Battery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m_bat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6" name="Rectangle 26"/>
          <p:cNvSpPr>
            <a:spLocks noChangeArrowheads="1"/>
          </p:cNvSpPr>
          <p:nvPr/>
        </p:nvSpPr>
        <p:spPr bwMode="auto">
          <a:xfrm>
            <a:off x="3886200" y="2497391"/>
            <a:ext cx="5181600" cy="261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m_shieldStrength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= 1;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}</a:t>
            </a:r>
            <a:endParaRPr lang="en-US" sz="1700" b="1" dirty="0">
              <a:solidFill>
                <a:schemeClr val="accent2">
                  <a:lumMod val="75000"/>
                </a:schemeClr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 ...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0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m_shieldStrength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ShieldGenerator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m_sg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	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726" y="5257800"/>
            <a:ext cx="478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0070C0"/>
                </a:solidFill>
              </a:rPr>
              <a:t>Answer: </a:t>
            </a:r>
            <a:r>
              <a:rPr lang="en-US" sz="1800" dirty="0"/>
              <a:t>C++ always constructs the base part first, then the derived part second!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955344" y="2285999"/>
            <a:ext cx="2819400" cy="26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m_bat’s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constructor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936816" y="2286000"/>
            <a:ext cx="2819400" cy="26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m_sg’s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constructor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5241720" y="5486400"/>
            <a:ext cx="3826080" cy="1295400"/>
          </a:xfrm>
          <a:prstGeom prst="rect">
            <a:avLst/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ShieldedRobot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phyllis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9" name="Line 49"/>
          <p:cNvSpPr>
            <a:spLocks noChangeShapeType="1"/>
          </p:cNvSpPr>
          <p:nvPr/>
        </p:nvSpPr>
        <p:spPr bwMode="auto">
          <a:xfrm>
            <a:off x="5266664" y="628029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49"/>
          <p:cNvSpPr/>
          <p:nvPr/>
        </p:nvSpPr>
        <p:spPr bwMode="auto">
          <a:xfrm>
            <a:off x="92384" y="3349342"/>
            <a:ext cx="4174816" cy="1908458"/>
          </a:xfrm>
          <a:prstGeom prst="rect">
            <a:avLst/>
          </a:prstGeom>
          <a:solidFill>
            <a:srgbClr val="FFFFFF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11163" y="3351692"/>
            <a:ext cx="2841625" cy="1743075"/>
            <a:chOff x="7924284" y="3514725"/>
            <a:chExt cx="2841625" cy="1743075"/>
          </a:xfrm>
        </p:grpSpPr>
        <p:grpSp>
          <p:nvGrpSpPr>
            <p:cNvPr id="20" name="Group 56"/>
            <p:cNvGrpSpPr>
              <a:grpSpLocks/>
            </p:cNvGrpSpPr>
            <p:nvPr/>
          </p:nvGrpSpPr>
          <p:grpSpPr bwMode="auto">
            <a:xfrm>
              <a:off x="7924284" y="3514725"/>
              <a:ext cx="2841625" cy="1743075"/>
              <a:chOff x="-1255" y="4470"/>
              <a:chExt cx="1790" cy="1098"/>
            </a:xfrm>
          </p:grpSpPr>
          <p:sp>
            <p:nvSpPr>
              <p:cNvPr id="21" name="Rectangle 34"/>
              <p:cNvSpPr>
                <a:spLocks noChangeArrowheads="1"/>
              </p:cNvSpPr>
              <p:nvPr/>
            </p:nvSpPr>
            <p:spPr bwMode="auto">
              <a:xfrm>
                <a:off x="-596" y="4542"/>
                <a:ext cx="1068" cy="1026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Rectangle 35"/>
              <p:cNvSpPr>
                <a:spLocks noChangeArrowheads="1"/>
              </p:cNvSpPr>
              <p:nvPr/>
            </p:nvSpPr>
            <p:spPr bwMode="auto">
              <a:xfrm>
                <a:off x="-566" y="4584"/>
                <a:ext cx="1008" cy="456"/>
              </a:xfrm>
              <a:prstGeom prst="rect">
                <a:avLst/>
              </a:prstGeom>
              <a:solidFill>
                <a:srgbClr val="FFE9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Text Box 36"/>
              <p:cNvSpPr txBox="1">
                <a:spLocks noChangeArrowheads="1"/>
              </p:cNvSpPr>
              <p:nvPr/>
            </p:nvSpPr>
            <p:spPr bwMode="auto">
              <a:xfrm>
                <a:off x="-1255" y="4470"/>
                <a:ext cx="6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 err="1"/>
                  <a:t>phyllis</a:t>
                </a:r>
                <a:endParaRPr lang="en-US" sz="2400" dirty="0"/>
              </a:p>
            </p:txBody>
          </p:sp>
          <p:sp>
            <p:nvSpPr>
              <p:cNvPr id="24" name="Text Box 37"/>
              <p:cNvSpPr txBox="1">
                <a:spLocks noChangeArrowheads="1"/>
              </p:cNvSpPr>
              <p:nvPr/>
            </p:nvSpPr>
            <p:spPr bwMode="auto">
              <a:xfrm>
                <a:off x="-567" y="4697"/>
                <a:ext cx="374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srgbClr val="6600CC"/>
                    </a:solidFill>
                  </a:rPr>
                  <a:t>m_x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25" name="Text Box 38"/>
              <p:cNvSpPr txBox="1">
                <a:spLocks noChangeArrowheads="1"/>
              </p:cNvSpPr>
              <p:nvPr/>
            </p:nvSpPr>
            <p:spPr bwMode="auto">
              <a:xfrm>
                <a:off x="-569" y="4861"/>
                <a:ext cx="501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srgbClr val="6600CC"/>
                    </a:solidFill>
                  </a:rPr>
                  <a:t>m_bat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26" name="Rectangle 39"/>
              <p:cNvSpPr>
                <a:spLocks noChangeArrowheads="1"/>
              </p:cNvSpPr>
              <p:nvPr/>
            </p:nvSpPr>
            <p:spPr bwMode="auto">
              <a:xfrm>
                <a:off x="-220" y="4746"/>
                <a:ext cx="131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Rectangle 40"/>
              <p:cNvSpPr>
                <a:spLocks noChangeArrowheads="1"/>
              </p:cNvSpPr>
              <p:nvPr/>
            </p:nvSpPr>
            <p:spPr bwMode="auto">
              <a:xfrm>
                <a:off x="-104" y="4902"/>
                <a:ext cx="474" cy="12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Text Box 41"/>
              <p:cNvSpPr txBox="1">
                <a:spLocks noChangeArrowheads="1"/>
              </p:cNvSpPr>
              <p:nvPr/>
            </p:nvSpPr>
            <p:spPr bwMode="auto">
              <a:xfrm>
                <a:off x="-570" y="4553"/>
                <a:ext cx="9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Robot’s data:</a:t>
                </a:r>
              </a:p>
            </p:txBody>
          </p:sp>
          <p:sp>
            <p:nvSpPr>
              <p:cNvPr id="29" name="Rectangle 50"/>
              <p:cNvSpPr>
                <a:spLocks noChangeArrowheads="1"/>
              </p:cNvSpPr>
              <p:nvPr/>
            </p:nvSpPr>
            <p:spPr bwMode="auto">
              <a:xfrm>
                <a:off x="-572" y="5071"/>
                <a:ext cx="1008" cy="460"/>
              </a:xfrm>
              <a:prstGeom prst="rect">
                <a:avLst/>
              </a:prstGeom>
              <a:solidFill>
                <a:srgbClr val="FFE9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Text Box 51"/>
              <p:cNvSpPr txBox="1">
                <a:spLocks noChangeArrowheads="1"/>
              </p:cNvSpPr>
              <p:nvPr/>
            </p:nvSpPr>
            <p:spPr bwMode="auto">
              <a:xfrm>
                <a:off x="-623" y="5215"/>
                <a:ext cx="935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dirty="0" err="1">
                    <a:solidFill>
                      <a:srgbClr val="6600CC"/>
                    </a:solidFill>
                  </a:rPr>
                  <a:t>m_shieldStrength</a:t>
                </a:r>
                <a:endParaRPr lang="en-US" sz="12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31" name="Rectangle 53"/>
              <p:cNvSpPr>
                <a:spLocks noChangeArrowheads="1"/>
              </p:cNvSpPr>
              <p:nvPr/>
            </p:nvSpPr>
            <p:spPr bwMode="auto">
              <a:xfrm>
                <a:off x="252" y="5233"/>
                <a:ext cx="152" cy="126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Text Box 55"/>
              <p:cNvSpPr txBox="1">
                <a:spLocks noChangeArrowheads="1"/>
              </p:cNvSpPr>
              <p:nvPr/>
            </p:nvSpPr>
            <p:spPr bwMode="auto">
              <a:xfrm>
                <a:off x="-609" y="5050"/>
                <a:ext cx="1144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b="1" dirty="0" err="1"/>
                  <a:t>ShieldedRobot’s</a:t>
                </a:r>
                <a:r>
                  <a:rPr lang="en-US" sz="300" b="1" dirty="0"/>
                  <a:t> </a:t>
                </a:r>
                <a:r>
                  <a:rPr lang="en-US" sz="1200" b="1" dirty="0"/>
                  <a:t>data:</a:t>
                </a: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9789256" y="3874128"/>
              <a:ext cx="738982" cy="338138"/>
              <a:chOff x="10127734" y="3879056"/>
              <a:chExt cx="738982" cy="338138"/>
            </a:xfrm>
          </p:grpSpPr>
          <p:sp>
            <p:nvSpPr>
              <p:cNvPr id="33" name="Text Box 37"/>
              <p:cNvSpPr txBox="1">
                <a:spLocks noChangeArrowheads="1"/>
              </p:cNvSpPr>
              <p:nvPr/>
            </p:nvSpPr>
            <p:spPr bwMode="auto">
              <a:xfrm>
                <a:off x="10127734" y="3879056"/>
                <a:ext cx="593725" cy="3381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srgbClr val="6600CC"/>
                    </a:solidFill>
                  </a:rPr>
                  <a:t>m_y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34" name="Rectangle 39"/>
              <p:cNvSpPr>
                <a:spLocks noChangeArrowheads="1"/>
              </p:cNvSpPr>
              <p:nvPr/>
            </p:nvSpPr>
            <p:spPr bwMode="auto">
              <a:xfrm>
                <a:off x="10678597" y="3956843"/>
                <a:ext cx="188119" cy="19050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" name="Text Box 51"/>
            <p:cNvSpPr txBox="1">
              <a:spLocks noChangeArrowheads="1"/>
            </p:cNvSpPr>
            <p:nvPr/>
          </p:nvSpPr>
          <p:spPr bwMode="auto">
            <a:xfrm>
              <a:off x="8940171" y="4931734"/>
              <a:ext cx="558166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dirty="0" err="1">
                  <a:solidFill>
                    <a:srgbClr val="6600CC"/>
                  </a:solidFill>
                </a:rPr>
                <a:t>m_sg</a:t>
              </a:r>
              <a:endParaRPr lang="en-US" sz="1200" dirty="0">
                <a:solidFill>
                  <a:srgbClr val="6600CC"/>
                </a:solidFill>
              </a:endParaRPr>
            </a:p>
          </p:txBody>
        </p:sp>
        <p:sp>
          <p:nvSpPr>
            <p:cNvPr id="37" name="Rectangle 53"/>
            <p:cNvSpPr>
              <a:spLocks noChangeArrowheads="1"/>
            </p:cNvSpPr>
            <p:nvPr/>
          </p:nvSpPr>
          <p:spPr bwMode="auto">
            <a:xfrm>
              <a:off x="9498337" y="4960309"/>
              <a:ext cx="1072197" cy="20002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" name="Rectangle 39"/>
          <p:cNvSpPr/>
          <p:nvPr/>
        </p:nvSpPr>
        <p:spPr bwMode="auto">
          <a:xfrm>
            <a:off x="1511674" y="3767616"/>
            <a:ext cx="1583952" cy="491496"/>
          </a:xfrm>
          <a:prstGeom prst="rect">
            <a:avLst/>
          </a:prstGeom>
          <a:solidFill>
            <a:srgbClr val="FFDAD1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1511250" y="4517232"/>
            <a:ext cx="1583952" cy="491496"/>
          </a:xfrm>
          <a:prstGeom prst="rect">
            <a:avLst/>
          </a:prstGeom>
          <a:solidFill>
            <a:srgbClr val="FFDAD1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4469" y="5943600"/>
            <a:ext cx="5060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And it does this by secretly modifying your derived constructor – just as it did to construct your member variables!</a:t>
            </a:r>
          </a:p>
        </p:txBody>
      </p:sp>
      <p:sp>
        <p:nvSpPr>
          <p:cNvPr id="51" name="Rounded Rectangular Callout 50"/>
          <p:cNvSpPr/>
          <p:nvPr/>
        </p:nvSpPr>
        <p:spPr bwMode="auto">
          <a:xfrm>
            <a:off x="4060620" y="2996917"/>
            <a:ext cx="2362200" cy="1066800"/>
          </a:xfrm>
          <a:prstGeom prst="wedgeRoundRectCallout">
            <a:avLst>
              <a:gd name="adj1" fmla="val -96901"/>
              <a:gd name="adj2" fmla="val 38580"/>
              <a:gd name="adj3" fmla="val 16667"/>
            </a:avLst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C++ runs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the base class’s constructor first.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2" name="Rounded Rectangular Callout 51"/>
          <p:cNvSpPr/>
          <p:nvPr/>
        </p:nvSpPr>
        <p:spPr bwMode="auto">
          <a:xfrm>
            <a:off x="4052642" y="4186884"/>
            <a:ext cx="2362200" cy="1147116"/>
          </a:xfrm>
          <a:prstGeom prst="wedgeRoundRectCallout">
            <a:avLst>
              <a:gd name="adj1" fmla="val -97802"/>
              <a:gd name="adj2" fmla="val -11961"/>
              <a:gd name="adj3" fmla="val 16667"/>
            </a:avLst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Then it runs the derived class’s constructor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after.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3" name="Rounded Rectangular Callout 52"/>
          <p:cNvSpPr/>
          <p:nvPr/>
        </p:nvSpPr>
        <p:spPr bwMode="auto">
          <a:xfrm>
            <a:off x="6172201" y="304800"/>
            <a:ext cx="2927554" cy="1212989"/>
          </a:xfrm>
          <a:prstGeom prst="wedgeRoundRectCallout">
            <a:avLst>
              <a:gd name="adj1" fmla="val 1246"/>
              <a:gd name="adj2" fmla="val 118230"/>
              <a:gd name="adj3" fmla="val 16667"/>
            </a:avLst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Just as C++ added a</a:t>
            </a:r>
            <a:r>
              <a:rPr lang="en-US" sz="1800" dirty="0"/>
              <a:t>n implicit call to initialize </a:t>
            </a:r>
            <a:r>
              <a:rPr lang="en-US" sz="1800" dirty="0" err="1"/>
              <a:t>ShieldedRobot’s</a:t>
            </a:r>
            <a:r>
              <a:rPr lang="en-US" sz="1800" dirty="0"/>
              <a:t> member variables…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4" name="Rounded Rectangular Callout 53"/>
          <p:cNvSpPr/>
          <p:nvPr/>
        </p:nvSpPr>
        <p:spPr bwMode="auto">
          <a:xfrm>
            <a:off x="1971039" y="618295"/>
            <a:ext cx="2362200" cy="1212989"/>
          </a:xfrm>
          <a:prstGeom prst="wedgeRoundRectCallout">
            <a:avLst>
              <a:gd name="adj1" fmla="val 71891"/>
              <a:gd name="adj2" fmla="val 98069"/>
              <a:gd name="adj3" fmla="val 16667"/>
            </a:avLst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It also does the same thing to initialize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the base part of the object!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11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1" grpId="1" animBg="1"/>
      <p:bldP spid="52" grpId="0" animBg="1"/>
      <p:bldP spid="52" grpId="1" animBg="1"/>
      <p:bldP spid="53" grpId="0" animBg="1"/>
      <p:bldP spid="5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387555" y="992593"/>
            <a:ext cx="3683000" cy="411280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FF24-9953-43F1-80E8-D27680FB5275}" type="slidenum">
              <a:rPr lang="en-US"/>
              <a:pPr/>
              <a:t>38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 &amp; Construction</a:t>
            </a:r>
          </a:p>
        </p:txBody>
      </p:sp>
      <p:sp>
        <p:nvSpPr>
          <p:cNvPr id="339987" name="Rectangle 19"/>
          <p:cNvSpPr>
            <a:spLocks noChangeArrowheads="1"/>
          </p:cNvSpPr>
          <p:nvPr/>
        </p:nvSpPr>
        <p:spPr bwMode="auto">
          <a:xfrm>
            <a:off x="-44245" y="967193"/>
            <a:ext cx="5181600" cy="140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superclass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Robot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Robot(void)</a:t>
            </a:r>
          </a:p>
        </p:txBody>
      </p:sp>
      <p:sp>
        <p:nvSpPr>
          <p:cNvPr id="339993" name="Rectangle 25"/>
          <p:cNvSpPr>
            <a:spLocks noChangeArrowheads="1"/>
          </p:cNvSpPr>
          <p:nvPr/>
        </p:nvSpPr>
        <p:spPr bwMode="auto">
          <a:xfrm>
            <a:off x="4349955" y="1030693"/>
            <a:ext cx="4581525" cy="4082799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994" name="Rectangle 26"/>
          <p:cNvSpPr>
            <a:spLocks noChangeArrowheads="1"/>
          </p:cNvSpPr>
          <p:nvPr/>
        </p:nvSpPr>
        <p:spPr bwMode="auto">
          <a:xfrm>
            <a:off x="3918155" y="992593"/>
            <a:ext cx="5181600" cy="167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subclass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: </a:t>
            </a:r>
            <a: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  <a:t>public Robot </a:t>
            </a:r>
            <a:b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</a:b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(void) 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5" name="Rectangle 19"/>
          <p:cNvSpPr>
            <a:spLocks noChangeArrowheads="1"/>
          </p:cNvSpPr>
          <p:nvPr/>
        </p:nvSpPr>
        <p:spPr bwMode="auto">
          <a:xfrm>
            <a:off x="-76200" y="2490282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=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= 0;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}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...</a:t>
            </a:r>
            <a:endParaRPr lang="en-US" sz="17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Battery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m_bat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6" name="Rectangle 26"/>
          <p:cNvSpPr>
            <a:spLocks noChangeArrowheads="1"/>
          </p:cNvSpPr>
          <p:nvPr/>
        </p:nvSpPr>
        <p:spPr bwMode="auto">
          <a:xfrm>
            <a:off x="3886200" y="2497391"/>
            <a:ext cx="5181600" cy="261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m_shieldStrength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= 1;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}</a:t>
            </a:r>
            <a:endParaRPr lang="en-US" sz="1700" b="1" dirty="0">
              <a:solidFill>
                <a:schemeClr val="accent2">
                  <a:lumMod val="75000"/>
                </a:schemeClr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 ...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0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m_shieldStrength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ShieldGenerator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m_sg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	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726" y="5257800"/>
            <a:ext cx="478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0070C0"/>
                </a:solidFill>
              </a:rPr>
              <a:t>Answer: </a:t>
            </a:r>
            <a:r>
              <a:rPr lang="en-US" sz="1800" dirty="0"/>
              <a:t>C++ always constructs the basic part first, then the derived part second!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955344" y="2285999"/>
            <a:ext cx="2819400" cy="26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m_bat’s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constructor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936816" y="2286000"/>
            <a:ext cx="2819400" cy="26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m_sg’s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constructor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5241720" y="5486400"/>
            <a:ext cx="3826080" cy="1295400"/>
          </a:xfrm>
          <a:prstGeom prst="rect">
            <a:avLst/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ShieldedRobot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phyllis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9" name="Line 49"/>
          <p:cNvSpPr>
            <a:spLocks noChangeShapeType="1"/>
          </p:cNvSpPr>
          <p:nvPr/>
        </p:nvSpPr>
        <p:spPr bwMode="auto">
          <a:xfrm>
            <a:off x="5266664" y="628029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49"/>
          <p:cNvSpPr/>
          <p:nvPr/>
        </p:nvSpPr>
        <p:spPr bwMode="auto">
          <a:xfrm>
            <a:off x="92384" y="3349342"/>
            <a:ext cx="4174816" cy="1908458"/>
          </a:xfrm>
          <a:prstGeom prst="rect">
            <a:avLst/>
          </a:prstGeom>
          <a:solidFill>
            <a:srgbClr val="FFFFFF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11163" y="3351692"/>
            <a:ext cx="2841625" cy="1743075"/>
            <a:chOff x="7924284" y="3514725"/>
            <a:chExt cx="2841625" cy="1743075"/>
          </a:xfrm>
        </p:grpSpPr>
        <p:grpSp>
          <p:nvGrpSpPr>
            <p:cNvPr id="20" name="Group 56"/>
            <p:cNvGrpSpPr>
              <a:grpSpLocks/>
            </p:cNvGrpSpPr>
            <p:nvPr/>
          </p:nvGrpSpPr>
          <p:grpSpPr bwMode="auto">
            <a:xfrm>
              <a:off x="7924284" y="3514725"/>
              <a:ext cx="2841625" cy="1743075"/>
              <a:chOff x="-1255" y="4470"/>
              <a:chExt cx="1790" cy="1098"/>
            </a:xfrm>
          </p:grpSpPr>
          <p:sp>
            <p:nvSpPr>
              <p:cNvPr id="21" name="Rectangle 34"/>
              <p:cNvSpPr>
                <a:spLocks noChangeArrowheads="1"/>
              </p:cNvSpPr>
              <p:nvPr/>
            </p:nvSpPr>
            <p:spPr bwMode="auto">
              <a:xfrm>
                <a:off x="-596" y="4542"/>
                <a:ext cx="1068" cy="1026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Rectangle 35"/>
              <p:cNvSpPr>
                <a:spLocks noChangeArrowheads="1"/>
              </p:cNvSpPr>
              <p:nvPr/>
            </p:nvSpPr>
            <p:spPr bwMode="auto">
              <a:xfrm>
                <a:off x="-566" y="4584"/>
                <a:ext cx="1008" cy="456"/>
              </a:xfrm>
              <a:prstGeom prst="rect">
                <a:avLst/>
              </a:prstGeom>
              <a:solidFill>
                <a:srgbClr val="FFE9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Text Box 36"/>
              <p:cNvSpPr txBox="1">
                <a:spLocks noChangeArrowheads="1"/>
              </p:cNvSpPr>
              <p:nvPr/>
            </p:nvSpPr>
            <p:spPr bwMode="auto">
              <a:xfrm>
                <a:off x="-1255" y="4470"/>
                <a:ext cx="6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 err="1"/>
                  <a:t>phyllis</a:t>
                </a:r>
                <a:endParaRPr lang="en-US" sz="2400" dirty="0"/>
              </a:p>
            </p:txBody>
          </p:sp>
          <p:sp>
            <p:nvSpPr>
              <p:cNvPr id="24" name="Text Box 37"/>
              <p:cNvSpPr txBox="1">
                <a:spLocks noChangeArrowheads="1"/>
              </p:cNvSpPr>
              <p:nvPr/>
            </p:nvSpPr>
            <p:spPr bwMode="auto">
              <a:xfrm>
                <a:off x="-567" y="4697"/>
                <a:ext cx="374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srgbClr val="6600CC"/>
                    </a:solidFill>
                  </a:rPr>
                  <a:t>m_x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25" name="Text Box 38"/>
              <p:cNvSpPr txBox="1">
                <a:spLocks noChangeArrowheads="1"/>
              </p:cNvSpPr>
              <p:nvPr/>
            </p:nvSpPr>
            <p:spPr bwMode="auto">
              <a:xfrm>
                <a:off x="-569" y="4861"/>
                <a:ext cx="501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srgbClr val="6600CC"/>
                    </a:solidFill>
                  </a:rPr>
                  <a:t>m_bat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26" name="Rectangle 39"/>
              <p:cNvSpPr>
                <a:spLocks noChangeArrowheads="1"/>
              </p:cNvSpPr>
              <p:nvPr/>
            </p:nvSpPr>
            <p:spPr bwMode="auto">
              <a:xfrm>
                <a:off x="-220" y="4746"/>
                <a:ext cx="131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Rectangle 40"/>
              <p:cNvSpPr>
                <a:spLocks noChangeArrowheads="1"/>
              </p:cNvSpPr>
              <p:nvPr/>
            </p:nvSpPr>
            <p:spPr bwMode="auto">
              <a:xfrm>
                <a:off x="-104" y="4902"/>
                <a:ext cx="474" cy="12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Text Box 41"/>
              <p:cNvSpPr txBox="1">
                <a:spLocks noChangeArrowheads="1"/>
              </p:cNvSpPr>
              <p:nvPr/>
            </p:nvSpPr>
            <p:spPr bwMode="auto">
              <a:xfrm>
                <a:off x="-570" y="4553"/>
                <a:ext cx="9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Robot’s data:</a:t>
                </a:r>
              </a:p>
            </p:txBody>
          </p:sp>
          <p:sp>
            <p:nvSpPr>
              <p:cNvPr id="29" name="Rectangle 50"/>
              <p:cNvSpPr>
                <a:spLocks noChangeArrowheads="1"/>
              </p:cNvSpPr>
              <p:nvPr/>
            </p:nvSpPr>
            <p:spPr bwMode="auto">
              <a:xfrm>
                <a:off x="-572" y="5071"/>
                <a:ext cx="1008" cy="460"/>
              </a:xfrm>
              <a:prstGeom prst="rect">
                <a:avLst/>
              </a:prstGeom>
              <a:solidFill>
                <a:srgbClr val="FFE9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Text Box 51"/>
              <p:cNvSpPr txBox="1">
                <a:spLocks noChangeArrowheads="1"/>
              </p:cNvSpPr>
              <p:nvPr/>
            </p:nvSpPr>
            <p:spPr bwMode="auto">
              <a:xfrm>
                <a:off x="-623" y="5215"/>
                <a:ext cx="935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dirty="0" err="1">
                    <a:solidFill>
                      <a:srgbClr val="6600CC"/>
                    </a:solidFill>
                  </a:rPr>
                  <a:t>m_shieldStrength</a:t>
                </a:r>
                <a:endParaRPr lang="en-US" sz="12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31" name="Rectangle 53"/>
              <p:cNvSpPr>
                <a:spLocks noChangeArrowheads="1"/>
              </p:cNvSpPr>
              <p:nvPr/>
            </p:nvSpPr>
            <p:spPr bwMode="auto">
              <a:xfrm>
                <a:off x="252" y="5233"/>
                <a:ext cx="152" cy="126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Text Box 55"/>
              <p:cNvSpPr txBox="1">
                <a:spLocks noChangeArrowheads="1"/>
              </p:cNvSpPr>
              <p:nvPr/>
            </p:nvSpPr>
            <p:spPr bwMode="auto">
              <a:xfrm>
                <a:off x="-609" y="5050"/>
                <a:ext cx="1144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b="1" dirty="0" err="1"/>
                  <a:t>ShieldedRobot’s</a:t>
                </a:r>
                <a:r>
                  <a:rPr lang="en-US" sz="300" b="1" dirty="0"/>
                  <a:t> </a:t>
                </a:r>
                <a:r>
                  <a:rPr lang="en-US" sz="1200" b="1" dirty="0"/>
                  <a:t>data:</a:t>
                </a: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9789256" y="3874128"/>
              <a:ext cx="738982" cy="338138"/>
              <a:chOff x="10127734" y="3879056"/>
              <a:chExt cx="738982" cy="338138"/>
            </a:xfrm>
          </p:grpSpPr>
          <p:sp>
            <p:nvSpPr>
              <p:cNvPr id="33" name="Text Box 37"/>
              <p:cNvSpPr txBox="1">
                <a:spLocks noChangeArrowheads="1"/>
              </p:cNvSpPr>
              <p:nvPr/>
            </p:nvSpPr>
            <p:spPr bwMode="auto">
              <a:xfrm>
                <a:off x="10127734" y="3879056"/>
                <a:ext cx="593725" cy="3381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srgbClr val="6600CC"/>
                    </a:solidFill>
                  </a:rPr>
                  <a:t>m_y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34" name="Rectangle 39"/>
              <p:cNvSpPr>
                <a:spLocks noChangeArrowheads="1"/>
              </p:cNvSpPr>
              <p:nvPr/>
            </p:nvSpPr>
            <p:spPr bwMode="auto">
              <a:xfrm>
                <a:off x="10678597" y="3956843"/>
                <a:ext cx="188119" cy="19050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" name="Text Box 51"/>
            <p:cNvSpPr txBox="1">
              <a:spLocks noChangeArrowheads="1"/>
            </p:cNvSpPr>
            <p:nvPr/>
          </p:nvSpPr>
          <p:spPr bwMode="auto">
            <a:xfrm>
              <a:off x="8940171" y="4931734"/>
              <a:ext cx="558166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dirty="0" err="1">
                  <a:solidFill>
                    <a:srgbClr val="6600CC"/>
                  </a:solidFill>
                </a:rPr>
                <a:t>m_sg</a:t>
              </a:r>
              <a:endParaRPr lang="en-US" sz="1200" dirty="0">
                <a:solidFill>
                  <a:srgbClr val="6600CC"/>
                </a:solidFill>
              </a:endParaRPr>
            </a:p>
          </p:txBody>
        </p:sp>
        <p:sp>
          <p:nvSpPr>
            <p:cNvPr id="37" name="Rectangle 53"/>
            <p:cNvSpPr>
              <a:spLocks noChangeArrowheads="1"/>
            </p:cNvSpPr>
            <p:nvPr/>
          </p:nvSpPr>
          <p:spPr bwMode="auto">
            <a:xfrm>
              <a:off x="9498337" y="4960309"/>
              <a:ext cx="1072197" cy="20002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" name="Rectangle 39"/>
          <p:cNvSpPr/>
          <p:nvPr/>
        </p:nvSpPr>
        <p:spPr bwMode="auto">
          <a:xfrm>
            <a:off x="1511674" y="3767616"/>
            <a:ext cx="1583952" cy="491496"/>
          </a:xfrm>
          <a:prstGeom prst="rect">
            <a:avLst/>
          </a:prstGeom>
          <a:solidFill>
            <a:srgbClr val="FFDAD1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1511250" y="4517232"/>
            <a:ext cx="1583952" cy="491496"/>
          </a:xfrm>
          <a:prstGeom prst="rect">
            <a:avLst/>
          </a:prstGeom>
          <a:solidFill>
            <a:srgbClr val="FFDAD1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4469" y="5943600"/>
            <a:ext cx="5060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And it does this by secretly modifying your derived constructor – just as it did to construct your member variables!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4936816" y="2313441"/>
            <a:ext cx="2819400" cy="2622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Robot’s constructor</a:t>
            </a:r>
          </a:p>
        </p:txBody>
      </p:sp>
      <p:sp>
        <p:nvSpPr>
          <p:cNvPr id="44" name="Rounded Rectangular Callout 43"/>
          <p:cNvSpPr/>
          <p:nvPr/>
        </p:nvSpPr>
        <p:spPr bwMode="auto">
          <a:xfrm>
            <a:off x="1971039" y="618295"/>
            <a:ext cx="2362200" cy="1212989"/>
          </a:xfrm>
          <a:prstGeom prst="wedgeRoundRectCallout">
            <a:avLst>
              <a:gd name="adj1" fmla="val 71891"/>
              <a:gd name="adj2" fmla="val 98069"/>
              <a:gd name="adj3" fmla="val 16667"/>
            </a:avLst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It also does the same thing to initialize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the base part of the object!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17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0.05116 " pathEditMode="relative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0.05116 " pathEditMode="relative" ptsTypes="AA">
                                      <p:cBhvr>
                                        <p:cTn id="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13" grpId="0" animBg="1"/>
      <p:bldP spid="43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387555" y="992593"/>
            <a:ext cx="3683000" cy="411280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FF24-9953-43F1-80E8-D27680FB5275}" type="slidenum">
              <a:rPr lang="en-US"/>
              <a:pPr/>
              <a:t>39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 &amp; Construction</a:t>
            </a:r>
          </a:p>
        </p:txBody>
      </p:sp>
      <p:sp>
        <p:nvSpPr>
          <p:cNvPr id="339987" name="Rectangle 19"/>
          <p:cNvSpPr>
            <a:spLocks noChangeArrowheads="1"/>
          </p:cNvSpPr>
          <p:nvPr/>
        </p:nvSpPr>
        <p:spPr bwMode="auto">
          <a:xfrm>
            <a:off x="-44245" y="967193"/>
            <a:ext cx="5181600" cy="140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superclass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Robot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Robot(void)</a:t>
            </a:r>
          </a:p>
        </p:txBody>
      </p:sp>
      <p:sp>
        <p:nvSpPr>
          <p:cNvPr id="339993" name="Rectangle 25"/>
          <p:cNvSpPr>
            <a:spLocks noChangeArrowheads="1"/>
          </p:cNvSpPr>
          <p:nvPr/>
        </p:nvSpPr>
        <p:spPr bwMode="auto">
          <a:xfrm>
            <a:off x="4349955" y="1030693"/>
            <a:ext cx="4581525" cy="4082799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994" name="Rectangle 26"/>
          <p:cNvSpPr>
            <a:spLocks noChangeArrowheads="1"/>
          </p:cNvSpPr>
          <p:nvPr/>
        </p:nvSpPr>
        <p:spPr bwMode="auto">
          <a:xfrm>
            <a:off x="3918155" y="992593"/>
            <a:ext cx="5181600" cy="167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subclass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: </a:t>
            </a:r>
            <a: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  <a:t>public Robot </a:t>
            </a:r>
            <a:b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</a:b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(void) 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5" name="Rectangle 19"/>
          <p:cNvSpPr>
            <a:spLocks noChangeArrowheads="1"/>
          </p:cNvSpPr>
          <p:nvPr/>
        </p:nvSpPr>
        <p:spPr bwMode="auto">
          <a:xfrm>
            <a:off x="-76200" y="2490282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=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= 0;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}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...</a:t>
            </a:r>
            <a:endParaRPr lang="en-US" sz="17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Battery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m_bat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6" name="Rectangle 26"/>
          <p:cNvSpPr>
            <a:spLocks noChangeArrowheads="1"/>
          </p:cNvSpPr>
          <p:nvPr/>
        </p:nvSpPr>
        <p:spPr bwMode="auto">
          <a:xfrm>
            <a:off x="3886200" y="2845495"/>
            <a:ext cx="5181600" cy="261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m_shieldStrength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= 1;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}</a:t>
            </a:r>
            <a:endParaRPr lang="en-US" sz="1700" b="1" dirty="0">
              <a:solidFill>
                <a:schemeClr val="accent2">
                  <a:lumMod val="75000"/>
                </a:schemeClr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 ...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0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m_shieldStrength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ShieldGenerator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m_sg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	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55344" y="2285999"/>
            <a:ext cx="2819400" cy="26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m_bat’s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constructor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936816" y="2634104"/>
            <a:ext cx="2819400" cy="26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m_sg’s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constructor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5241720" y="5486400"/>
            <a:ext cx="3826080" cy="1295400"/>
          </a:xfrm>
          <a:prstGeom prst="rect">
            <a:avLst/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ShieldedRobot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phyllis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9" name="Line 49"/>
          <p:cNvSpPr>
            <a:spLocks noChangeShapeType="1"/>
          </p:cNvSpPr>
          <p:nvPr/>
        </p:nvSpPr>
        <p:spPr bwMode="auto">
          <a:xfrm>
            <a:off x="5266664" y="628029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49"/>
          <p:cNvSpPr/>
          <p:nvPr/>
        </p:nvSpPr>
        <p:spPr bwMode="auto">
          <a:xfrm>
            <a:off x="92384" y="3349342"/>
            <a:ext cx="4174816" cy="1908458"/>
          </a:xfrm>
          <a:prstGeom prst="rect">
            <a:avLst/>
          </a:prstGeom>
          <a:solidFill>
            <a:srgbClr val="FFFFFF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11163" y="3351692"/>
            <a:ext cx="2841625" cy="1743075"/>
            <a:chOff x="7924284" y="3514725"/>
            <a:chExt cx="2841625" cy="1743075"/>
          </a:xfrm>
        </p:grpSpPr>
        <p:grpSp>
          <p:nvGrpSpPr>
            <p:cNvPr id="20" name="Group 56"/>
            <p:cNvGrpSpPr>
              <a:grpSpLocks/>
            </p:cNvGrpSpPr>
            <p:nvPr/>
          </p:nvGrpSpPr>
          <p:grpSpPr bwMode="auto">
            <a:xfrm>
              <a:off x="7924284" y="3514725"/>
              <a:ext cx="2841625" cy="1743075"/>
              <a:chOff x="-1255" y="4470"/>
              <a:chExt cx="1790" cy="1098"/>
            </a:xfrm>
          </p:grpSpPr>
          <p:sp>
            <p:nvSpPr>
              <p:cNvPr id="21" name="Rectangle 34"/>
              <p:cNvSpPr>
                <a:spLocks noChangeArrowheads="1"/>
              </p:cNvSpPr>
              <p:nvPr/>
            </p:nvSpPr>
            <p:spPr bwMode="auto">
              <a:xfrm>
                <a:off x="-596" y="4542"/>
                <a:ext cx="1068" cy="1026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Rectangle 35"/>
              <p:cNvSpPr>
                <a:spLocks noChangeArrowheads="1"/>
              </p:cNvSpPr>
              <p:nvPr/>
            </p:nvSpPr>
            <p:spPr bwMode="auto">
              <a:xfrm>
                <a:off x="-566" y="4584"/>
                <a:ext cx="1008" cy="456"/>
              </a:xfrm>
              <a:prstGeom prst="rect">
                <a:avLst/>
              </a:prstGeom>
              <a:solidFill>
                <a:srgbClr val="FFE9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Text Box 36"/>
              <p:cNvSpPr txBox="1">
                <a:spLocks noChangeArrowheads="1"/>
              </p:cNvSpPr>
              <p:nvPr/>
            </p:nvSpPr>
            <p:spPr bwMode="auto">
              <a:xfrm>
                <a:off x="-1255" y="4470"/>
                <a:ext cx="6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 err="1"/>
                  <a:t>phyllis</a:t>
                </a:r>
                <a:endParaRPr lang="en-US" sz="2400" dirty="0"/>
              </a:p>
            </p:txBody>
          </p:sp>
          <p:sp>
            <p:nvSpPr>
              <p:cNvPr id="24" name="Text Box 37"/>
              <p:cNvSpPr txBox="1">
                <a:spLocks noChangeArrowheads="1"/>
              </p:cNvSpPr>
              <p:nvPr/>
            </p:nvSpPr>
            <p:spPr bwMode="auto">
              <a:xfrm>
                <a:off x="-567" y="4697"/>
                <a:ext cx="374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srgbClr val="6600CC"/>
                    </a:solidFill>
                  </a:rPr>
                  <a:t>m_x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25" name="Text Box 38"/>
              <p:cNvSpPr txBox="1">
                <a:spLocks noChangeArrowheads="1"/>
              </p:cNvSpPr>
              <p:nvPr/>
            </p:nvSpPr>
            <p:spPr bwMode="auto">
              <a:xfrm>
                <a:off x="-569" y="4861"/>
                <a:ext cx="501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srgbClr val="6600CC"/>
                    </a:solidFill>
                  </a:rPr>
                  <a:t>m_bat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26" name="Rectangle 39"/>
              <p:cNvSpPr>
                <a:spLocks noChangeArrowheads="1"/>
              </p:cNvSpPr>
              <p:nvPr/>
            </p:nvSpPr>
            <p:spPr bwMode="auto">
              <a:xfrm>
                <a:off x="-220" y="4746"/>
                <a:ext cx="131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Rectangle 40"/>
              <p:cNvSpPr>
                <a:spLocks noChangeArrowheads="1"/>
              </p:cNvSpPr>
              <p:nvPr/>
            </p:nvSpPr>
            <p:spPr bwMode="auto">
              <a:xfrm>
                <a:off x="-104" y="4902"/>
                <a:ext cx="474" cy="12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Text Box 41"/>
              <p:cNvSpPr txBox="1">
                <a:spLocks noChangeArrowheads="1"/>
              </p:cNvSpPr>
              <p:nvPr/>
            </p:nvSpPr>
            <p:spPr bwMode="auto">
              <a:xfrm>
                <a:off x="-570" y="4553"/>
                <a:ext cx="9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Robot’s data:</a:t>
                </a:r>
              </a:p>
            </p:txBody>
          </p:sp>
          <p:sp>
            <p:nvSpPr>
              <p:cNvPr id="29" name="Rectangle 50"/>
              <p:cNvSpPr>
                <a:spLocks noChangeArrowheads="1"/>
              </p:cNvSpPr>
              <p:nvPr/>
            </p:nvSpPr>
            <p:spPr bwMode="auto">
              <a:xfrm>
                <a:off x="-572" y="5071"/>
                <a:ext cx="1008" cy="460"/>
              </a:xfrm>
              <a:prstGeom prst="rect">
                <a:avLst/>
              </a:prstGeom>
              <a:solidFill>
                <a:srgbClr val="FFE9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Text Box 51"/>
              <p:cNvSpPr txBox="1">
                <a:spLocks noChangeArrowheads="1"/>
              </p:cNvSpPr>
              <p:nvPr/>
            </p:nvSpPr>
            <p:spPr bwMode="auto">
              <a:xfrm>
                <a:off x="-623" y="5215"/>
                <a:ext cx="935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dirty="0" err="1">
                    <a:solidFill>
                      <a:srgbClr val="6600CC"/>
                    </a:solidFill>
                  </a:rPr>
                  <a:t>m_shieldStrength</a:t>
                </a:r>
                <a:endParaRPr lang="en-US" sz="12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31" name="Rectangle 53"/>
              <p:cNvSpPr>
                <a:spLocks noChangeArrowheads="1"/>
              </p:cNvSpPr>
              <p:nvPr/>
            </p:nvSpPr>
            <p:spPr bwMode="auto">
              <a:xfrm>
                <a:off x="252" y="5233"/>
                <a:ext cx="152" cy="126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Text Box 55"/>
              <p:cNvSpPr txBox="1">
                <a:spLocks noChangeArrowheads="1"/>
              </p:cNvSpPr>
              <p:nvPr/>
            </p:nvSpPr>
            <p:spPr bwMode="auto">
              <a:xfrm>
                <a:off x="-609" y="5050"/>
                <a:ext cx="1144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b="1" dirty="0" err="1"/>
                  <a:t>ShieldedRobot’s</a:t>
                </a:r>
                <a:r>
                  <a:rPr lang="en-US" sz="300" b="1" dirty="0"/>
                  <a:t> </a:t>
                </a:r>
                <a:r>
                  <a:rPr lang="en-US" sz="1200" b="1" dirty="0"/>
                  <a:t>data:</a:t>
                </a: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9789256" y="3874128"/>
              <a:ext cx="738982" cy="338138"/>
              <a:chOff x="10127734" y="3879056"/>
              <a:chExt cx="738982" cy="338138"/>
            </a:xfrm>
          </p:grpSpPr>
          <p:sp>
            <p:nvSpPr>
              <p:cNvPr id="33" name="Text Box 37"/>
              <p:cNvSpPr txBox="1">
                <a:spLocks noChangeArrowheads="1"/>
              </p:cNvSpPr>
              <p:nvPr/>
            </p:nvSpPr>
            <p:spPr bwMode="auto">
              <a:xfrm>
                <a:off x="10127734" y="3879056"/>
                <a:ext cx="593725" cy="3381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srgbClr val="6600CC"/>
                    </a:solidFill>
                  </a:rPr>
                  <a:t>m_y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34" name="Rectangle 39"/>
              <p:cNvSpPr>
                <a:spLocks noChangeArrowheads="1"/>
              </p:cNvSpPr>
              <p:nvPr/>
            </p:nvSpPr>
            <p:spPr bwMode="auto">
              <a:xfrm>
                <a:off x="10678597" y="3956843"/>
                <a:ext cx="188119" cy="19050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" name="Text Box 51"/>
            <p:cNvSpPr txBox="1">
              <a:spLocks noChangeArrowheads="1"/>
            </p:cNvSpPr>
            <p:nvPr/>
          </p:nvSpPr>
          <p:spPr bwMode="auto">
            <a:xfrm>
              <a:off x="8940171" y="4931734"/>
              <a:ext cx="558166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dirty="0" err="1">
                  <a:solidFill>
                    <a:srgbClr val="6600CC"/>
                  </a:solidFill>
                </a:rPr>
                <a:t>m_sg</a:t>
              </a:r>
              <a:endParaRPr lang="en-US" sz="1200" dirty="0">
                <a:solidFill>
                  <a:srgbClr val="6600CC"/>
                </a:solidFill>
              </a:endParaRPr>
            </a:p>
          </p:txBody>
        </p:sp>
        <p:sp>
          <p:nvSpPr>
            <p:cNvPr id="37" name="Rectangle 53"/>
            <p:cNvSpPr>
              <a:spLocks noChangeArrowheads="1"/>
            </p:cNvSpPr>
            <p:nvPr/>
          </p:nvSpPr>
          <p:spPr bwMode="auto">
            <a:xfrm>
              <a:off x="9498337" y="4960309"/>
              <a:ext cx="1072197" cy="20002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" name="Rectangle 39"/>
          <p:cNvSpPr/>
          <p:nvPr/>
        </p:nvSpPr>
        <p:spPr bwMode="auto">
          <a:xfrm>
            <a:off x="1511674" y="3767616"/>
            <a:ext cx="1583952" cy="491496"/>
          </a:xfrm>
          <a:prstGeom prst="rect">
            <a:avLst/>
          </a:prstGeom>
          <a:solidFill>
            <a:srgbClr val="FFDAD1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1511250" y="4517232"/>
            <a:ext cx="1583952" cy="491496"/>
          </a:xfrm>
          <a:prstGeom prst="rect">
            <a:avLst/>
          </a:prstGeom>
          <a:solidFill>
            <a:srgbClr val="FFDAD1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3" name="Rectangle 42" hidden="1"/>
          <p:cNvSpPr/>
          <p:nvPr/>
        </p:nvSpPr>
        <p:spPr bwMode="auto">
          <a:xfrm>
            <a:off x="4936816" y="2313441"/>
            <a:ext cx="2819400" cy="2622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Robot’s constructor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4931734" y="2307266"/>
            <a:ext cx="2819400" cy="2622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Robot’s constructor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6200" y="5068669"/>
            <a:ext cx="508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So any time you define a derived object…</a:t>
            </a:r>
          </a:p>
        </p:txBody>
      </p:sp>
      <p:sp>
        <p:nvSpPr>
          <p:cNvPr id="2" name="Right Arrow 1"/>
          <p:cNvSpPr/>
          <p:nvPr/>
        </p:nvSpPr>
        <p:spPr bwMode="auto">
          <a:xfrm rot="2247975">
            <a:off x="2692947" y="825737"/>
            <a:ext cx="2566690" cy="1456816"/>
          </a:xfrm>
          <a:prstGeom prst="rightArrow">
            <a:avLst/>
          </a:prstGeom>
          <a:solidFill>
            <a:srgbClr val="FFC5C5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First C++ calls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your</a:t>
            </a:r>
            <a:b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base class’s </a:t>
            </a:r>
            <a:r>
              <a:rPr kumimoji="0" lang="en-US" sz="1800" b="0" i="0" u="none" strike="noStrike" cap="none" normalizeH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c’tor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2400" y="5754469"/>
            <a:ext cx="478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Then C++ (implicitly) constructs your derived object’s member variables…</a:t>
            </a:r>
          </a:p>
        </p:txBody>
      </p:sp>
      <p:sp>
        <p:nvSpPr>
          <p:cNvPr id="52" name="Right Arrow 51"/>
          <p:cNvSpPr/>
          <p:nvPr/>
        </p:nvSpPr>
        <p:spPr bwMode="auto">
          <a:xfrm>
            <a:off x="2054226" y="2036805"/>
            <a:ext cx="2898774" cy="1456816"/>
          </a:xfrm>
          <a:prstGeom prst="rightArrow">
            <a:avLst/>
          </a:prstGeom>
          <a:solidFill>
            <a:srgbClr val="FFC5C5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Next C++ constructs 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your member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vars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-44245" y="6412468"/>
            <a:ext cx="546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Last, C++ runs the body of your derived </a:t>
            </a:r>
            <a:r>
              <a:rPr lang="en-US" sz="1800" dirty="0" err="1">
                <a:solidFill>
                  <a:schemeClr val="tx1"/>
                </a:solidFill>
              </a:rPr>
              <a:t>c’tor</a:t>
            </a:r>
            <a:r>
              <a:rPr lang="en-US" sz="1800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54" name="Right Arrow 53"/>
          <p:cNvSpPr/>
          <p:nvPr/>
        </p:nvSpPr>
        <p:spPr bwMode="auto">
          <a:xfrm>
            <a:off x="1447800" y="2286000"/>
            <a:ext cx="3245623" cy="1456816"/>
          </a:xfrm>
          <a:prstGeom prst="rightArrow">
            <a:avLst/>
          </a:prstGeom>
          <a:solidFill>
            <a:srgbClr val="FFC5C5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Finally, C++ runs the body</a:t>
            </a:r>
            <a:br>
              <a:rPr lang="en-US" sz="1800" dirty="0"/>
            </a:br>
            <a:r>
              <a:rPr lang="en-US" sz="1800" dirty="0"/>
              <a:t>of the derived </a:t>
            </a:r>
            <a:r>
              <a:rPr lang="en-US" sz="1800" dirty="0" err="1"/>
              <a:t>c’tor</a:t>
            </a:r>
            <a:r>
              <a:rPr lang="en-US" sz="1800" dirty="0"/>
              <a:t>!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" name="Down Arrow 6"/>
          <p:cNvSpPr/>
          <p:nvPr/>
        </p:nvSpPr>
        <p:spPr bwMode="auto">
          <a:xfrm rot="20141512">
            <a:off x="6315390" y="4785476"/>
            <a:ext cx="2914020" cy="1323286"/>
          </a:xfrm>
          <a:prstGeom prst="downArrow">
            <a:avLst>
              <a:gd name="adj1" fmla="val 50000"/>
              <a:gd name="adj2" fmla="val 49180"/>
            </a:avLst>
          </a:prstGeom>
          <a:solidFill>
            <a:schemeClr val="bg2">
              <a:lumMod val="60000"/>
              <a:lumOff val="4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We’re 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defining a 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derived 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object!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304800" y="5421868"/>
            <a:ext cx="58857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C++ first (implicitly) calls your base </a:t>
            </a:r>
            <a:r>
              <a:rPr lang="en-US" sz="1800" dirty="0" err="1">
                <a:solidFill>
                  <a:schemeClr val="tx1"/>
                </a:solidFill>
              </a:rPr>
              <a:t>c’tor</a:t>
            </a:r>
            <a:r>
              <a:rPr lang="en-US" sz="1800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29221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7037E-7 L -0.39757 0.03241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78" y="162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7.40741E-7 L -0.02622 0.28565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9" y="1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3.33333E-6 L -3.88889E-6 0.09375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2" grpId="0" animBg="1"/>
      <p:bldP spid="2" grpId="1" animBg="1"/>
      <p:bldP spid="2" grpId="2" animBg="1"/>
      <p:bldP spid="2" grpId="3" animBg="1"/>
      <p:bldP spid="52" grpId="0" animBg="1"/>
      <p:bldP spid="52" grpId="1" animBg="1"/>
      <p:bldP spid="52" grpId="2" animBg="1"/>
      <p:bldP spid="54" grpId="0" animBg="1"/>
      <p:bldP spid="54" grpId="1" animBg="1"/>
      <p:bldP spid="54" grpId="2" animBg="1"/>
      <p:bldP spid="7" grpId="0" animBg="1"/>
      <p:bldP spid="7" grpId="1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F50B-E462-452A-A6EB-B104F37F4324}" type="slidenum">
              <a:rPr lang="en-US"/>
              <a:pPr/>
              <a:t>4</a:t>
            </a:fld>
            <a:endParaRPr lang="en-US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23587" name="Text Box 3"/>
          <p:cNvSpPr txBox="1">
            <a:spLocks noChangeArrowheads="1"/>
          </p:cNvSpPr>
          <p:nvPr/>
        </p:nvSpPr>
        <p:spPr bwMode="auto">
          <a:xfrm>
            <a:off x="304800" y="829032"/>
            <a:ext cx="8458200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dirty="0"/>
              <a:t>Let’s say we’re writing a video game. </a:t>
            </a:r>
          </a:p>
          <a:p>
            <a:pPr algn="ctr"/>
            <a:endParaRPr lang="en-US" sz="1400" dirty="0"/>
          </a:p>
          <a:p>
            <a:pPr algn="ctr"/>
            <a:r>
              <a:rPr lang="en-US" sz="2400" dirty="0"/>
              <a:t>In the game, the player has to fight </a:t>
            </a:r>
            <a:br>
              <a:rPr lang="en-US" sz="2400" dirty="0"/>
            </a:br>
            <a:r>
              <a:rPr lang="en-US" sz="2400" dirty="0"/>
              <a:t>various </a:t>
            </a:r>
            <a:r>
              <a:rPr lang="en-US" sz="2400" dirty="0">
                <a:solidFill>
                  <a:srgbClr val="6600CC"/>
                </a:solidFill>
              </a:rPr>
              <a:t>monsters</a:t>
            </a:r>
            <a:r>
              <a:rPr lang="en-US" sz="2400" dirty="0"/>
              <a:t> to save the world. 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323588" name="Rectangle 4"/>
          <p:cNvSpPr>
            <a:spLocks noChangeArrowheads="1"/>
          </p:cNvSpPr>
          <p:nvPr/>
        </p:nvSpPr>
        <p:spPr bwMode="auto">
          <a:xfrm>
            <a:off x="228600" y="4514671"/>
            <a:ext cx="4648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For each monster you could provide a </a:t>
            </a:r>
            <a:r>
              <a:rPr lang="en-US" sz="2400" i="1" dirty="0">
                <a:solidFill>
                  <a:srgbClr val="6600CC"/>
                </a:solidFill>
              </a:rPr>
              <a:t>class definition</a:t>
            </a:r>
            <a:r>
              <a:rPr lang="en-US" sz="2400" dirty="0"/>
              <a:t>.</a:t>
            </a:r>
          </a:p>
          <a:p>
            <a:pPr algn="ctr"/>
            <a:endParaRPr lang="en-US" sz="2400" dirty="0"/>
          </a:p>
        </p:txBody>
      </p:sp>
      <p:grpSp>
        <p:nvGrpSpPr>
          <p:cNvPr id="323596" name="Group 12"/>
          <p:cNvGrpSpPr>
            <a:grpSpLocks/>
          </p:cNvGrpSpPr>
          <p:nvPr/>
        </p:nvGrpSpPr>
        <p:grpSpPr bwMode="auto">
          <a:xfrm>
            <a:off x="5029200" y="3943350"/>
            <a:ext cx="4038600" cy="2838450"/>
            <a:chOff x="2912" y="2448"/>
            <a:chExt cx="2544" cy="1788"/>
          </a:xfrm>
        </p:grpSpPr>
        <p:sp>
          <p:nvSpPr>
            <p:cNvPr id="323594" name="Rectangle 10"/>
            <p:cNvSpPr>
              <a:spLocks noChangeArrowheads="1"/>
            </p:cNvSpPr>
            <p:nvPr/>
          </p:nvSpPr>
          <p:spPr bwMode="auto">
            <a:xfrm>
              <a:off x="2920" y="2480"/>
              <a:ext cx="2176" cy="172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593" name="Rectangle 9"/>
            <p:cNvSpPr>
              <a:spLocks noChangeArrowheads="1"/>
            </p:cNvSpPr>
            <p:nvPr/>
          </p:nvSpPr>
          <p:spPr bwMode="auto">
            <a:xfrm>
              <a:off x="2912" y="2448"/>
              <a:ext cx="2544" cy="1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class Robot </a:t>
              </a:r>
            </a:p>
            <a:p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{ </a:t>
              </a:r>
            </a:p>
            <a:p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public: </a:t>
              </a:r>
            </a:p>
            <a:p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  void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</a:rPr>
                <a:t>setX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(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</a:rPr>
                <a:t>newX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);</a:t>
              </a:r>
            </a:p>
            <a:p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</a:rPr>
                <a:t>getX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();</a:t>
              </a:r>
              <a:b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</a:b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  void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</a:rPr>
                <a:t>setY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(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</a:rPr>
                <a:t>newY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);</a:t>
              </a:r>
            </a:p>
            <a:p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</a:rPr>
                <a:t>getY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(); </a:t>
              </a:r>
            </a:p>
            <a:p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private: </a:t>
              </a:r>
            </a:p>
            <a:p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</a:rPr>
                <a:t>m_x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,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</a:rPr>
                <a:t>m_y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;</a:t>
              </a:r>
            </a:p>
            <a:p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};</a:t>
              </a:r>
            </a:p>
          </p:txBody>
        </p:sp>
      </p:grpSp>
      <p:sp>
        <p:nvSpPr>
          <p:cNvPr id="323595" name="Rectangle 11"/>
          <p:cNvSpPr>
            <a:spLocks noChangeArrowheads="1"/>
          </p:cNvSpPr>
          <p:nvPr/>
        </p:nvSpPr>
        <p:spPr bwMode="auto">
          <a:xfrm>
            <a:off x="342900" y="5646003"/>
            <a:ext cx="43815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For example, consider the </a:t>
            </a:r>
            <a:r>
              <a:rPr lang="en-US" sz="2400" dirty="0">
                <a:solidFill>
                  <a:schemeClr val="accent2"/>
                </a:solidFill>
              </a:rPr>
              <a:t>Robot</a:t>
            </a:r>
            <a:r>
              <a:rPr lang="en-US" sz="2400" dirty="0"/>
              <a:t> class…</a:t>
            </a:r>
          </a:p>
        </p:txBody>
      </p:sp>
      <p:pic>
        <p:nvPicPr>
          <p:cNvPr id="323601" name="Picture 17" descr="MCSY01070_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578100"/>
            <a:ext cx="1189038" cy="119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3604" name="Picture 20" descr="MCj0133593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688" y="2393950"/>
            <a:ext cx="1249362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3607" name="Picture 23" descr="MCIN00912_0000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550" y="2362200"/>
            <a:ext cx="1009650" cy="15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3613" name="Group 29"/>
          <p:cNvGrpSpPr>
            <a:grpSpLocks/>
          </p:cNvGrpSpPr>
          <p:nvPr/>
        </p:nvGrpSpPr>
        <p:grpSpPr bwMode="auto">
          <a:xfrm>
            <a:off x="6148388" y="2362200"/>
            <a:ext cx="1598612" cy="1574800"/>
            <a:chOff x="3873" y="1488"/>
            <a:chExt cx="1007" cy="992"/>
          </a:xfrm>
        </p:grpSpPr>
        <p:pic>
          <p:nvPicPr>
            <p:cNvPr id="323608" name="Picture 24" descr="MCIN00912_0000[1]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5" y="1488"/>
              <a:ext cx="636" cy="9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3609" name="AutoShape 25"/>
            <p:cNvSpPr>
              <a:spLocks noChangeArrowheads="1"/>
            </p:cNvSpPr>
            <p:nvPr/>
          </p:nvSpPr>
          <p:spPr bwMode="auto">
            <a:xfrm>
              <a:off x="3949" y="1584"/>
              <a:ext cx="864" cy="768"/>
            </a:xfrm>
            <a:prstGeom prst="bracketPair">
              <a:avLst>
                <a:gd name="adj" fmla="val 16667"/>
              </a:avLst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610" name="AutoShape 26"/>
            <p:cNvSpPr>
              <a:spLocks noChangeArrowheads="1"/>
            </p:cNvSpPr>
            <p:nvPr/>
          </p:nvSpPr>
          <p:spPr bwMode="auto">
            <a:xfrm>
              <a:off x="4007" y="1634"/>
              <a:ext cx="749" cy="643"/>
            </a:xfrm>
            <a:prstGeom prst="bracketPair">
              <a:avLst>
                <a:gd name="adj" fmla="val 16667"/>
              </a:avLst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611" name="AutoShape 27"/>
            <p:cNvSpPr>
              <a:spLocks noChangeArrowheads="1"/>
            </p:cNvSpPr>
            <p:nvPr/>
          </p:nvSpPr>
          <p:spPr bwMode="auto">
            <a:xfrm>
              <a:off x="3873" y="1536"/>
              <a:ext cx="1007" cy="863"/>
            </a:xfrm>
            <a:prstGeom prst="bracketPair">
              <a:avLst>
                <a:gd name="adj" fmla="val 16667"/>
              </a:avLst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3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3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 build="p"/>
      <p:bldP spid="323588" grpId="0"/>
      <p:bldP spid="32359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387555" y="992593"/>
            <a:ext cx="3683000" cy="411280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FF24-9953-43F1-80E8-D27680FB5275}" type="slidenum">
              <a:rPr lang="en-US"/>
              <a:pPr/>
              <a:t>40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 &amp; Construction</a:t>
            </a:r>
          </a:p>
        </p:txBody>
      </p:sp>
      <p:sp>
        <p:nvSpPr>
          <p:cNvPr id="339987" name="Rectangle 19"/>
          <p:cNvSpPr>
            <a:spLocks noChangeArrowheads="1"/>
          </p:cNvSpPr>
          <p:nvPr/>
        </p:nvSpPr>
        <p:spPr bwMode="auto">
          <a:xfrm>
            <a:off x="-44245" y="967193"/>
            <a:ext cx="5181600" cy="140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superclass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Robot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Robot(void)</a:t>
            </a:r>
          </a:p>
        </p:txBody>
      </p:sp>
      <p:sp>
        <p:nvSpPr>
          <p:cNvPr id="339993" name="Rectangle 25"/>
          <p:cNvSpPr>
            <a:spLocks noChangeArrowheads="1"/>
          </p:cNvSpPr>
          <p:nvPr/>
        </p:nvSpPr>
        <p:spPr bwMode="auto">
          <a:xfrm>
            <a:off x="4349955" y="1030693"/>
            <a:ext cx="4581525" cy="4082799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994" name="Rectangle 26"/>
          <p:cNvSpPr>
            <a:spLocks noChangeArrowheads="1"/>
          </p:cNvSpPr>
          <p:nvPr/>
        </p:nvSpPr>
        <p:spPr bwMode="auto">
          <a:xfrm>
            <a:off x="3918155" y="992593"/>
            <a:ext cx="5181600" cy="167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subclass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: </a:t>
            </a:r>
            <a: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  <a:t>public Robot </a:t>
            </a:r>
            <a:b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</a:b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(void) 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5" name="Rectangle 19"/>
          <p:cNvSpPr>
            <a:spLocks noChangeArrowheads="1"/>
          </p:cNvSpPr>
          <p:nvPr/>
        </p:nvSpPr>
        <p:spPr bwMode="auto">
          <a:xfrm>
            <a:off x="-76200" y="2490282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=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= 0;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}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...</a:t>
            </a:r>
            <a:endParaRPr lang="en-US" sz="17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Battery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m_bat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6" name="Rectangle 26"/>
          <p:cNvSpPr>
            <a:spLocks noChangeArrowheads="1"/>
          </p:cNvSpPr>
          <p:nvPr/>
        </p:nvSpPr>
        <p:spPr bwMode="auto">
          <a:xfrm>
            <a:off x="3886200" y="2845495"/>
            <a:ext cx="5181600" cy="261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m_shieldStrength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= 1;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}</a:t>
            </a:r>
            <a:endParaRPr lang="en-US" sz="1700" b="1" dirty="0">
              <a:solidFill>
                <a:schemeClr val="accent2">
                  <a:lumMod val="75000"/>
                </a:schemeClr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 ...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endParaRPr lang="en-US" sz="10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m_shieldStrength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ShieldGenerator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m_sg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	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55344" y="2285999"/>
            <a:ext cx="2819400" cy="26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m_bat’s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constructor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936816" y="2634104"/>
            <a:ext cx="2819400" cy="26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m_sg’s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constructor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5241720" y="5486400"/>
            <a:ext cx="3826080" cy="1295400"/>
          </a:xfrm>
          <a:prstGeom prst="rect">
            <a:avLst/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ShieldedRobot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phyllis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9" name="Line 49"/>
          <p:cNvSpPr>
            <a:spLocks noChangeShapeType="1"/>
          </p:cNvSpPr>
          <p:nvPr/>
        </p:nvSpPr>
        <p:spPr bwMode="auto">
          <a:xfrm>
            <a:off x="5266664" y="628029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49"/>
          <p:cNvSpPr/>
          <p:nvPr/>
        </p:nvSpPr>
        <p:spPr bwMode="auto">
          <a:xfrm>
            <a:off x="92384" y="3349342"/>
            <a:ext cx="4174816" cy="1908458"/>
          </a:xfrm>
          <a:prstGeom prst="rect">
            <a:avLst/>
          </a:prstGeom>
          <a:solidFill>
            <a:srgbClr val="FFFFFF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11163" y="3351692"/>
            <a:ext cx="2841625" cy="1743075"/>
            <a:chOff x="7924284" y="3514725"/>
            <a:chExt cx="2841625" cy="1743075"/>
          </a:xfrm>
        </p:grpSpPr>
        <p:grpSp>
          <p:nvGrpSpPr>
            <p:cNvPr id="20" name="Group 56"/>
            <p:cNvGrpSpPr>
              <a:grpSpLocks/>
            </p:cNvGrpSpPr>
            <p:nvPr/>
          </p:nvGrpSpPr>
          <p:grpSpPr bwMode="auto">
            <a:xfrm>
              <a:off x="7924284" y="3514725"/>
              <a:ext cx="2841625" cy="1743075"/>
              <a:chOff x="-1255" y="4470"/>
              <a:chExt cx="1790" cy="1098"/>
            </a:xfrm>
          </p:grpSpPr>
          <p:sp>
            <p:nvSpPr>
              <p:cNvPr id="21" name="Rectangle 34"/>
              <p:cNvSpPr>
                <a:spLocks noChangeArrowheads="1"/>
              </p:cNvSpPr>
              <p:nvPr/>
            </p:nvSpPr>
            <p:spPr bwMode="auto">
              <a:xfrm>
                <a:off x="-596" y="4542"/>
                <a:ext cx="1068" cy="1026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Rectangle 35"/>
              <p:cNvSpPr>
                <a:spLocks noChangeArrowheads="1"/>
              </p:cNvSpPr>
              <p:nvPr/>
            </p:nvSpPr>
            <p:spPr bwMode="auto">
              <a:xfrm>
                <a:off x="-566" y="4584"/>
                <a:ext cx="1008" cy="456"/>
              </a:xfrm>
              <a:prstGeom prst="rect">
                <a:avLst/>
              </a:prstGeom>
              <a:solidFill>
                <a:srgbClr val="FFE9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Text Box 36"/>
              <p:cNvSpPr txBox="1">
                <a:spLocks noChangeArrowheads="1"/>
              </p:cNvSpPr>
              <p:nvPr/>
            </p:nvSpPr>
            <p:spPr bwMode="auto">
              <a:xfrm>
                <a:off x="-1255" y="4470"/>
                <a:ext cx="6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 err="1"/>
                  <a:t>phyllis</a:t>
                </a:r>
                <a:endParaRPr lang="en-US" sz="2400" dirty="0"/>
              </a:p>
            </p:txBody>
          </p:sp>
          <p:sp>
            <p:nvSpPr>
              <p:cNvPr id="24" name="Text Box 37"/>
              <p:cNvSpPr txBox="1">
                <a:spLocks noChangeArrowheads="1"/>
              </p:cNvSpPr>
              <p:nvPr/>
            </p:nvSpPr>
            <p:spPr bwMode="auto">
              <a:xfrm>
                <a:off x="-567" y="4697"/>
                <a:ext cx="374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srgbClr val="6600CC"/>
                    </a:solidFill>
                  </a:rPr>
                  <a:t>m_x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25" name="Text Box 38"/>
              <p:cNvSpPr txBox="1">
                <a:spLocks noChangeArrowheads="1"/>
              </p:cNvSpPr>
              <p:nvPr/>
            </p:nvSpPr>
            <p:spPr bwMode="auto">
              <a:xfrm>
                <a:off x="-569" y="4861"/>
                <a:ext cx="501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srgbClr val="6600CC"/>
                    </a:solidFill>
                  </a:rPr>
                  <a:t>m_bat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26" name="Rectangle 39"/>
              <p:cNvSpPr>
                <a:spLocks noChangeArrowheads="1"/>
              </p:cNvSpPr>
              <p:nvPr/>
            </p:nvSpPr>
            <p:spPr bwMode="auto">
              <a:xfrm>
                <a:off x="-220" y="4746"/>
                <a:ext cx="131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Rectangle 40"/>
              <p:cNvSpPr>
                <a:spLocks noChangeArrowheads="1"/>
              </p:cNvSpPr>
              <p:nvPr/>
            </p:nvSpPr>
            <p:spPr bwMode="auto">
              <a:xfrm>
                <a:off x="-104" y="4902"/>
                <a:ext cx="474" cy="12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Text Box 41"/>
              <p:cNvSpPr txBox="1">
                <a:spLocks noChangeArrowheads="1"/>
              </p:cNvSpPr>
              <p:nvPr/>
            </p:nvSpPr>
            <p:spPr bwMode="auto">
              <a:xfrm>
                <a:off x="-570" y="4553"/>
                <a:ext cx="9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Robot’s data:</a:t>
                </a:r>
              </a:p>
            </p:txBody>
          </p:sp>
          <p:sp>
            <p:nvSpPr>
              <p:cNvPr id="29" name="Rectangle 50"/>
              <p:cNvSpPr>
                <a:spLocks noChangeArrowheads="1"/>
              </p:cNvSpPr>
              <p:nvPr/>
            </p:nvSpPr>
            <p:spPr bwMode="auto">
              <a:xfrm>
                <a:off x="-572" y="5071"/>
                <a:ext cx="1008" cy="460"/>
              </a:xfrm>
              <a:prstGeom prst="rect">
                <a:avLst/>
              </a:prstGeom>
              <a:solidFill>
                <a:srgbClr val="FFE9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Text Box 51"/>
              <p:cNvSpPr txBox="1">
                <a:spLocks noChangeArrowheads="1"/>
              </p:cNvSpPr>
              <p:nvPr/>
            </p:nvSpPr>
            <p:spPr bwMode="auto">
              <a:xfrm>
                <a:off x="-623" y="5215"/>
                <a:ext cx="935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dirty="0" err="1">
                    <a:solidFill>
                      <a:srgbClr val="6600CC"/>
                    </a:solidFill>
                  </a:rPr>
                  <a:t>m_shieldStrength</a:t>
                </a:r>
                <a:endParaRPr lang="en-US" sz="12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31" name="Rectangle 53"/>
              <p:cNvSpPr>
                <a:spLocks noChangeArrowheads="1"/>
              </p:cNvSpPr>
              <p:nvPr/>
            </p:nvSpPr>
            <p:spPr bwMode="auto">
              <a:xfrm>
                <a:off x="252" y="5233"/>
                <a:ext cx="152" cy="126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Text Box 55"/>
              <p:cNvSpPr txBox="1">
                <a:spLocks noChangeArrowheads="1"/>
              </p:cNvSpPr>
              <p:nvPr/>
            </p:nvSpPr>
            <p:spPr bwMode="auto">
              <a:xfrm>
                <a:off x="-609" y="5050"/>
                <a:ext cx="1144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b="1" dirty="0" err="1"/>
                  <a:t>ShieldedRobot’s</a:t>
                </a:r>
                <a:r>
                  <a:rPr lang="en-US" sz="300" b="1" dirty="0"/>
                  <a:t> </a:t>
                </a:r>
                <a:r>
                  <a:rPr lang="en-US" sz="1200" b="1" dirty="0"/>
                  <a:t>data:</a:t>
                </a: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9789256" y="3874128"/>
              <a:ext cx="738982" cy="338138"/>
              <a:chOff x="10127734" y="3879056"/>
              <a:chExt cx="738982" cy="338138"/>
            </a:xfrm>
          </p:grpSpPr>
          <p:sp>
            <p:nvSpPr>
              <p:cNvPr id="33" name="Text Box 37"/>
              <p:cNvSpPr txBox="1">
                <a:spLocks noChangeArrowheads="1"/>
              </p:cNvSpPr>
              <p:nvPr/>
            </p:nvSpPr>
            <p:spPr bwMode="auto">
              <a:xfrm>
                <a:off x="10127734" y="3879056"/>
                <a:ext cx="593725" cy="3381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srgbClr val="6600CC"/>
                    </a:solidFill>
                  </a:rPr>
                  <a:t>m_y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34" name="Rectangle 39"/>
              <p:cNvSpPr>
                <a:spLocks noChangeArrowheads="1"/>
              </p:cNvSpPr>
              <p:nvPr/>
            </p:nvSpPr>
            <p:spPr bwMode="auto">
              <a:xfrm>
                <a:off x="10678597" y="3956843"/>
                <a:ext cx="188119" cy="19050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" name="Text Box 51"/>
            <p:cNvSpPr txBox="1">
              <a:spLocks noChangeArrowheads="1"/>
            </p:cNvSpPr>
            <p:nvPr/>
          </p:nvSpPr>
          <p:spPr bwMode="auto">
            <a:xfrm>
              <a:off x="8940171" y="4931734"/>
              <a:ext cx="558166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dirty="0" err="1">
                  <a:solidFill>
                    <a:srgbClr val="6600CC"/>
                  </a:solidFill>
                </a:rPr>
                <a:t>m_sg</a:t>
              </a:r>
              <a:endParaRPr lang="en-US" sz="1200" dirty="0">
                <a:solidFill>
                  <a:srgbClr val="6600CC"/>
                </a:solidFill>
              </a:endParaRPr>
            </a:p>
          </p:txBody>
        </p:sp>
        <p:sp>
          <p:nvSpPr>
            <p:cNvPr id="37" name="Rectangle 53"/>
            <p:cNvSpPr>
              <a:spLocks noChangeArrowheads="1"/>
            </p:cNvSpPr>
            <p:nvPr/>
          </p:nvSpPr>
          <p:spPr bwMode="auto">
            <a:xfrm>
              <a:off x="9498337" y="4960309"/>
              <a:ext cx="1072197" cy="20002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" name="Rectangle 39"/>
          <p:cNvSpPr/>
          <p:nvPr/>
        </p:nvSpPr>
        <p:spPr bwMode="auto">
          <a:xfrm>
            <a:off x="1511674" y="3767616"/>
            <a:ext cx="1583952" cy="491496"/>
          </a:xfrm>
          <a:prstGeom prst="rect">
            <a:avLst/>
          </a:prstGeom>
          <a:solidFill>
            <a:srgbClr val="FFDAD1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1511250" y="4517232"/>
            <a:ext cx="1583952" cy="491496"/>
          </a:xfrm>
          <a:prstGeom prst="rect">
            <a:avLst/>
          </a:prstGeom>
          <a:solidFill>
            <a:srgbClr val="FFDAD1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3" name="Rectangle 42" hidden="1"/>
          <p:cNvSpPr/>
          <p:nvPr/>
        </p:nvSpPr>
        <p:spPr bwMode="auto">
          <a:xfrm>
            <a:off x="4936816" y="2313441"/>
            <a:ext cx="2819400" cy="2622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Robot’s constructor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4931734" y="2307266"/>
            <a:ext cx="2819400" cy="2622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Robot’s constructor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82726" y="5569803"/>
            <a:ext cx="4784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Alright, let’s see the whole thing in action!</a:t>
            </a:r>
          </a:p>
        </p:txBody>
      </p:sp>
      <p:sp>
        <p:nvSpPr>
          <p:cNvPr id="49" name="Line 49"/>
          <p:cNvSpPr>
            <a:spLocks noChangeShapeType="1"/>
          </p:cNvSpPr>
          <p:nvPr/>
        </p:nvSpPr>
        <p:spPr bwMode="auto">
          <a:xfrm>
            <a:off x="4408967" y="219916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49"/>
          <p:cNvSpPr>
            <a:spLocks noChangeShapeType="1"/>
          </p:cNvSpPr>
          <p:nvPr/>
        </p:nvSpPr>
        <p:spPr bwMode="auto">
          <a:xfrm>
            <a:off x="4605668" y="24383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49"/>
          <p:cNvSpPr>
            <a:spLocks noChangeShapeType="1"/>
          </p:cNvSpPr>
          <p:nvPr/>
        </p:nvSpPr>
        <p:spPr bwMode="auto">
          <a:xfrm>
            <a:off x="408821" y="215486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49"/>
          <p:cNvSpPr>
            <a:spLocks noChangeShapeType="1"/>
          </p:cNvSpPr>
          <p:nvPr/>
        </p:nvSpPr>
        <p:spPr bwMode="auto">
          <a:xfrm>
            <a:off x="713621" y="241010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Rectangle 18"/>
          <p:cNvSpPr>
            <a:spLocks noChangeArrowheads="1"/>
          </p:cNvSpPr>
          <p:nvPr/>
        </p:nvSpPr>
        <p:spPr bwMode="auto">
          <a:xfrm>
            <a:off x="-24809" y="0"/>
            <a:ext cx="3683000" cy="170050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 Battery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Battery() 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{ ... }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9" name="Line 49"/>
          <p:cNvSpPr>
            <a:spLocks noChangeShapeType="1"/>
          </p:cNvSpPr>
          <p:nvPr/>
        </p:nvSpPr>
        <p:spPr bwMode="auto">
          <a:xfrm>
            <a:off x="281225" y="98202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49"/>
          <p:cNvSpPr>
            <a:spLocks noChangeShapeType="1"/>
          </p:cNvSpPr>
          <p:nvPr/>
        </p:nvSpPr>
        <p:spPr bwMode="auto">
          <a:xfrm>
            <a:off x="593120" y="127236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366004" y="3975770"/>
            <a:ext cx="529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Full</a:t>
            </a:r>
          </a:p>
        </p:txBody>
      </p:sp>
      <p:sp>
        <p:nvSpPr>
          <p:cNvPr id="61" name="Line 49"/>
          <p:cNvSpPr>
            <a:spLocks noChangeShapeType="1"/>
          </p:cNvSpPr>
          <p:nvPr/>
        </p:nvSpPr>
        <p:spPr bwMode="auto">
          <a:xfrm>
            <a:off x="440720" y="26699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Line 49"/>
          <p:cNvSpPr>
            <a:spLocks noChangeShapeType="1"/>
          </p:cNvSpPr>
          <p:nvPr/>
        </p:nvSpPr>
        <p:spPr bwMode="auto">
          <a:xfrm>
            <a:off x="629278" y="293296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2002466" y="3722433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0         0</a:t>
            </a:r>
          </a:p>
        </p:txBody>
      </p:sp>
      <p:sp>
        <p:nvSpPr>
          <p:cNvPr id="64" name="Line 49"/>
          <p:cNvSpPr>
            <a:spLocks noChangeShapeType="1"/>
          </p:cNvSpPr>
          <p:nvPr/>
        </p:nvSpPr>
        <p:spPr bwMode="auto">
          <a:xfrm>
            <a:off x="440720" y="318976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Line 49"/>
          <p:cNvSpPr>
            <a:spLocks noChangeShapeType="1"/>
          </p:cNvSpPr>
          <p:nvPr/>
        </p:nvSpPr>
        <p:spPr bwMode="auto">
          <a:xfrm>
            <a:off x="4616301" y="27652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Rectangle 18"/>
          <p:cNvSpPr>
            <a:spLocks noChangeArrowheads="1"/>
          </p:cNvSpPr>
          <p:nvPr/>
        </p:nvSpPr>
        <p:spPr bwMode="auto">
          <a:xfrm>
            <a:off x="5461000" y="-33118"/>
            <a:ext cx="3683000" cy="170050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ShieldGenerator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ShieldGenerator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() 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{ ... }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67" name="Line 49"/>
          <p:cNvSpPr>
            <a:spLocks noChangeShapeType="1"/>
          </p:cNvSpPr>
          <p:nvPr/>
        </p:nvSpPr>
        <p:spPr bwMode="auto">
          <a:xfrm>
            <a:off x="5778798" y="93958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Line 49"/>
          <p:cNvSpPr>
            <a:spLocks noChangeShapeType="1"/>
          </p:cNvSpPr>
          <p:nvPr/>
        </p:nvSpPr>
        <p:spPr bwMode="auto">
          <a:xfrm>
            <a:off x="6117266" y="122983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2264597" y="4744160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On</a:t>
            </a:r>
          </a:p>
        </p:txBody>
      </p:sp>
      <p:sp>
        <p:nvSpPr>
          <p:cNvPr id="70" name="Line 49"/>
          <p:cNvSpPr>
            <a:spLocks noChangeShapeType="1"/>
          </p:cNvSpPr>
          <p:nvPr/>
        </p:nvSpPr>
        <p:spPr bwMode="auto">
          <a:xfrm>
            <a:off x="4398334" y="301709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Line 49"/>
          <p:cNvSpPr>
            <a:spLocks noChangeShapeType="1"/>
          </p:cNvSpPr>
          <p:nvPr/>
        </p:nvSpPr>
        <p:spPr bwMode="auto">
          <a:xfrm>
            <a:off x="4713767" y="328554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769771" y="448620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3" name="Line 49"/>
          <p:cNvSpPr>
            <a:spLocks noChangeShapeType="1"/>
          </p:cNvSpPr>
          <p:nvPr/>
        </p:nvSpPr>
        <p:spPr bwMode="auto">
          <a:xfrm>
            <a:off x="4385932" y="354773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Line 49"/>
          <p:cNvSpPr>
            <a:spLocks noChangeShapeType="1"/>
          </p:cNvSpPr>
          <p:nvPr/>
        </p:nvSpPr>
        <p:spPr bwMode="auto">
          <a:xfrm>
            <a:off x="5068054" y="660813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80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5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40" grpId="0" animBg="1"/>
      <p:bldP spid="42" grpId="0" animBg="1"/>
      <p:bldP spid="43" grpId="0" animBg="1"/>
      <p:bldP spid="49" grpId="0" animBg="1"/>
      <p:bldP spid="49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4" grpId="0"/>
      <p:bldP spid="61" grpId="0" animBg="1"/>
      <p:bldP spid="61" grpId="1" animBg="1"/>
      <p:bldP spid="62" grpId="0" animBg="1"/>
      <p:bldP spid="62" grpId="1" animBg="1"/>
      <p:bldP spid="63" grpId="0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/>
      <p:bldP spid="70" grpId="0" animBg="1"/>
      <p:bldP spid="70" grpId="1" animBg="1"/>
      <p:bldP spid="71" grpId="0" animBg="1"/>
      <p:bldP spid="71" grpId="1" animBg="1"/>
      <p:bldP spid="72" grpId="0"/>
      <p:bldP spid="73" grpId="0" animBg="1"/>
      <p:bldP spid="73" grpId="1" animBg="1"/>
      <p:bldP spid="74" grpId="0" animBg="1"/>
      <p:bldP spid="74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-1517445" y="-21265"/>
            <a:ext cx="1905000" cy="457200"/>
          </a:xfrm>
        </p:spPr>
        <p:txBody>
          <a:bodyPr/>
          <a:lstStyle/>
          <a:p>
            <a:fld id="{DD01FF24-9953-43F1-80E8-D27680FB5275}" type="slidenum">
              <a:rPr lang="en-US"/>
              <a:pPr/>
              <a:t>41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 &amp; Construction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-44245" y="967193"/>
            <a:ext cx="5181600" cy="4138207"/>
            <a:chOff x="-44245" y="967193"/>
            <a:chExt cx="5181600" cy="4138207"/>
          </a:xfrm>
        </p:grpSpPr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387555" y="992593"/>
              <a:ext cx="3683000" cy="4112807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987" name="Rectangle 19"/>
            <p:cNvSpPr>
              <a:spLocks noChangeArrowheads="1"/>
            </p:cNvSpPr>
            <p:nvPr/>
          </p:nvSpPr>
          <p:spPr bwMode="auto">
            <a:xfrm>
              <a:off x="-44245" y="967193"/>
              <a:ext cx="5181600" cy="14003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// superclass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class Robot 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{ 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public: 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</a:rPr>
                <a:t>  Robot(void)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-76200" y="2285999"/>
            <a:ext cx="5181600" cy="2389497"/>
            <a:chOff x="-76200" y="2285999"/>
            <a:chExt cx="5181600" cy="2389497"/>
          </a:xfrm>
        </p:grpSpPr>
        <p:sp>
          <p:nvSpPr>
            <p:cNvPr id="45" name="Rectangle 19"/>
            <p:cNvSpPr>
              <a:spLocks noChangeArrowheads="1"/>
            </p:cNvSpPr>
            <p:nvPr/>
          </p:nvSpPr>
          <p:spPr bwMode="auto">
            <a:xfrm>
              <a:off x="-76200" y="2490282"/>
              <a:ext cx="5181600" cy="2185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</a:rPr>
                <a:t>  {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</a:rPr>
                <a:t>   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</a:rPr>
                <a:t>m_x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</a:rPr>
                <a:t> =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</a:rPr>
                <a:t>m_y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</a:rPr>
                <a:t> = 0;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</a:rPr>
                <a:t>  }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</a:rPr>
                <a:t>  ...</a:t>
              </a:r>
              <a:endParaRPr lang="en-US" sz="1700" b="1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private: 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  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m_x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,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m_y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;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Battery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m_bat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;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};</a:t>
              </a:r>
              <a:endParaRPr lang="en-US" sz="18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955344" y="2285999"/>
              <a:ext cx="2819400" cy="2622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Call </a:t>
              </a:r>
              <a:r>
                <a:rPr kumimoji="0" lang="en-US" sz="1800" b="0" i="0" u="none" strike="noStrike" cap="none" normalizeH="0" baseline="0" dirty="0" err="1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m_bat’s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 constructor</a:t>
              </a:r>
            </a:p>
          </p:txBody>
        </p:sp>
      </p:grpSp>
      <p:sp>
        <p:nvSpPr>
          <p:cNvPr id="43" name="Rectangle 42" hidden="1"/>
          <p:cNvSpPr/>
          <p:nvPr/>
        </p:nvSpPr>
        <p:spPr bwMode="auto">
          <a:xfrm>
            <a:off x="4936816" y="2313441"/>
            <a:ext cx="2819400" cy="2622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Robot’s constructor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886200" y="992593"/>
            <a:ext cx="5213555" cy="4469003"/>
            <a:chOff x="3886200" y="992593"/>
            <a:chExt cx="5213555" cy="4469003"/>
          </a:xfrm>
        </p:grpSpPr>
        <p:sp>
          <p:nvSpPr>
            <p:cNvPr id="339993" name="Rectangle 25"/>
            <p:cNvSpPr>
              <a:spLocks noChangeArrowheads="1"/>
            </p:cNvSpPr>
            <p:nvPr/>
          </p:nvSpPr>
          <p:spPr bwMode="auto">
            <a:xfrm>
              <a:off x="4349955" y="1030693"/>
              <a:ext cx="4581525" cy="4082799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994" name="Rectangle 26"/>
            <p:cNvSpPr>
              <a:spLocks noChangeArrowheads="1"/>
            </p:cNvSpPr>
            <p:nvPr/>
          </p:nvSpPr>
          <p:spPr bwMode="auto">
            <a:xfrm>
              <a:off x="3918155" y="992593"/>
              <a:ext cx="5181600" cy="16773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// subclass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class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ShieldedRobot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: </a:t>
              </a:r>
              <a:r>
                <a:rPr lang="en-US" sz="1700" b="1" dirty="0">
                  <a:solidFill>
                    <a:srgbClr val="990000"/>
                  </a:solidFill>
                  <a:latin typeface="Courier New" pitchFamily="49" charset="0"/>
                </a:rPr>
                <a:t>public Robot </a:t>
              </a:r>
              <a:br>
                <a:rPr lang="en-US" sz="1700" b="1" dirty="0">
                  <a:solidFill>
                    <a:srgbClr val="990000"/>
                  </a:solidFill>
                  <a:latin typeface="Courier New" pitchFamily="49" charset="0"/>
                </a:rPr>
              </a:b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 { 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public: 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</a:rPr>
                <a:t> 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</a:rPr>
                <a:t>ShieldedRobot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</a:rPr>
                <a:t>(void) 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8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3886200" y="2845495"/>
              <a:ext cx="5181600" cy="26161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</a:rPr>
                <a:t>  {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</a:rPr>
                <a:t>    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</a:rPr>
                <a:t>m_shieldStrength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</a:rPr>
                <a:t> = 1; 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</a:rPr>
                <a:t>  }</a:t>
              </a:r>
              <a:endParaRPr lang="en-US" sz="17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endParaRP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accent2">
                      <a:lumMod val="75000"/>
                    </a:schemeClr>
                  </a:solidFill>
                  <a:latin typeface="Courier New" pitchFamily="49" charset="0"/>
                </a:rPr>
                <a:t>  ...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endParaRPr lang="en-US" sz="1000" b="1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private: 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m_shieldStrength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;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ShieldGenerator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m_sg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;	</a:t>
              </a:r>
            </a:p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};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8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4936816" y="2634104"/>
              <a:ext cx="2819400" cy="2622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Call </a:t>
              </a:r>
              <a:r>
                <a:rPr kumimoji="0" lang="en-US" sz="1800" b="0" i="0" u="none" strike="noStrike" cap="none" normalizeH="0" baseline="0" dirty="0" err="1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m_sg’s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 constructor</a:t>
              </a: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4931734" y="2307266"/>
              <a:ext cx="2819400" cy="26221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Call Robot’s constructor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0" y="6274713"/>
            <a:ext cx="914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And of course, this applies if you inherit more than one time!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39433" y="1215149"/>
            <a:ext cx="228780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public Machine</a:t>
            </a:r>
          </a:p>
        </p:txBody>
      </p:sp>
      <p:sp>
        <p:nvSpPr>
          <p:cNvPr id="75" name="Rectangle 18"/>
          <p:cNvSpPr>
            <a:spLocks noChangeArrowheads="1"/>
          </p:cNvSpPr>
          <p:nvPr/>
        </p:nvSpPr>
        <p:spPr bwMode="auto">
          <a:xfrm>
            <a:off x="2883195" y="116942"/>
            <a:ext cx="3377610" cy="1700502"/>
          </a:xfrm>
          <a:prstGeom prst="rect">
            <a:avLst/>
          </a:prstGeom>
          <a:solidFill>
            <a:srgbClr val="C3DAF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 Machine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Machine() 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{ ... }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76" name="Rectangle 75"/>
          <p:cNvSpPr/>
          <p:nvPr/>
        </p:nvSpPr>
        <p:spPr bwMode="auto">
          <a:xfrm>
            <a:off x="955344" y="3406014"/>
            <a:ext cx="2819400" cy="2622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Machine’s constructor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7822975" y="3351682"/>
            <a:ext cx="450764" cy="363830"/>
            <a:chOff x="5879910" y="3754877"/>
            <a:chExt cx="450764" cy="363830"/>
          </a:xfrm>
        </p:grpSpPr>
        <p:sp>
          <p:nvSpPr>
            <p:cNvPr id="78" name="Oval 77"/>
            <p:cNvSpPr/>
            <p:nvPr/>
          </p:nvSpPr>
          <p:spPr bwMode="auto">
            <a:xfrm>
              <a:off x="5933872" y="3754877"/>
              <a:ext cx="350196" cy="36383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879910" y="3776965"/>
              <a:ext cx="4507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#1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758714" y="3336920"/>
            <a:ext cx="482825" cy="363830"/>
            <a:chOff x="5863880" y="3754877"/>
            <a:chExt cx="482825" cy="363830"/>
          </a:xfrm>
        </p:grpSpPr>
        <p:sp>
          <p:nvSpPr>
            <p:cNvPr id="81" name="Oval 80"/>
            <p:cNvSpPr/>
            <p:nvPr/>
          </p:nvSpPr>
          <p:spPr bwMode="auto">
            <a:xfrm>
              <a:off x="5933872" y="3754877"/>
              <a:ext cx="350196" cy="36383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863880" y="3776965"/>
              <a:ext cx="4828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#2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877056" y="1210056"/>
            <a:ext cx="482825" cy="363830"/>
            <a:chOff x="5863880" y="3754877"/>
            <a:chExt cx="482825" cy="363830"/>
          </a:xfrm>
        </p:grpSpPr>
        <p:sp>
          <p:nvSpPr>
            <p:cNvPr id="84" name="Oval 83"/>
            <p:cNvSpPr/>
            <p:nvPr/>
          </p:nvSpPr>
          <p:spPr bwMode="auto">
            <a:xfrm>
              <a:off x="5933872" y="3754877"/>
              <a:ext cx="350196" cy="36383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863880" y="3776965"/>
              <a:ext cx="4828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#3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2840199" y="4150258"/>
            <a:ext cx="482825" cy="363830"/>
            <a:chOff x="5863880" y="3754877"/>
            <a:chExt cx="482825" cy="363830"/>
          </a:xfrm>
        </p:grpSpPr>
        <p:sp>
          <p:nvSpPr>
            <p:cNvPr id="87" name="Oval 86"/>
            <p:cNvSpPr/>
            <p:nvPr/>
          </p:nvSpPr>
          <p:spPr bwMode="auto">
            <a:xfrm>
              <a:off x="5933872" y="3754877"/>
              <a:ext cx="350196" cy="36383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863880" y="3776965"/>
              <a:ext cx="4828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#5</a:t>
              </a: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3753016" y="3734246"/>
            <a:ext cx="482825" cy="363830"/>
            <a:chOff x="5863880" y="3754877"/>
            <a:chExt cx="482825" cy="363830"/>
          </a:xfrm>
        </p:grpSpPr>
        <p:sp>
          <p:nvSpPr>
            <p:cNvPr id="90" name="Oval 89"/>
            <p:cNvSpPr/>
            <p:nvPr/>
          </p:nvSpPr>
          <p:spPr bwMode="auto">
            <a:xfrm>
              <a:off x="5933872" y="3754877"/>
              <a:ext cx="350196" cy="36383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863880" y="3776965"/>
              <a:ext cx="4828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#4</a:t>
              </a: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7822975" y="3743995"/>
            <a:ext cx="482825" cy="363830"/>
            <a:chOff x="5863880" y="3754877"/>
            <a:chExt cx="482825" cy="363830"/>
          </a:xfrm>
        </p:grpSpPr>
        <p:sp>
          <p:nvSpPr>
            <p:cNvPr id="96" name="Oval 95"/>
            <p:cNvSpPr/>
            <p:nvPr/>
          </p:nvSpPr>
          <p:spPr bwMode="auto">
            <a:xfrm>
              <a:off x="5933872" y="3754877"/>
              <a:ext cx="350196" cy="36383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863880" y="3776965"/>
              <a:ext cx="4828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#6</a:t>
              </a: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7822975" y="4237269"/>
            <a:ext cx="482825" cy="363830"/>
            <a:chOff x="5863880" y="3754877"/>
            <a:chExt cx="482825" cy="363830"/>
          </a:xfrm>
        </p:grpSpPr>
        <p:sp>
          <p:nvSpPr>
            <p:cNvPr id="99" name="Oval 98"/>
            <p:cNvSpPr/>
            <p:nvPr/>
          </p:nvSpPr>
          <p:spPr bwMode="auto">
            <a:xfrm>
              <a:off x="5933872" y="3754877"/>
              <a:ext cx="350196" cy="36383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863880" y="3776965"/>
              <a:ext cx="4828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#7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811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0.00023 L 0.00017 0.1627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14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8 0.16296 " pathEditMode="relative" ptsTypes="AA">
                                      <p:cBhvr>
                                        <p:cTn id="2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8 0.16296 " pathEditMode="relative" ptsTypes="AA"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8 0.16296 " pathEditMode="relative" ptsTypes="AA"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1618 L 0.00017 0.20995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2" grpId="0"/>
      <p:bldP spid="2" grpId="1"/>
      <p:bldP spid="75" grpId="0" animBg="1"/>
      <p:bldP spid="7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&amp; Destruction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891D-03FC-47A3-84EF-4D0AC447BEDF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862" y="1371600"/>
            <a:ext cx="6318738" cy="4275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66893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FF24-9953-43F1-80E8-D27680FB5275}" type="slidenum">
              <a:rPr lang="en-US"/>
              <a:pPr/>
              <a:t>43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&amp; Destruction</a:t>
            </a:r>
          </a:p>
        </p:txBody>
      </p:sp>
      <p:sp>
        <p:nvSpPr>
          <p:cNvPr id="43" name="Rectangle 18"/>
          <p:cNvSpPr>
            <a:spLocks noChangeArrowheads="1"/>
          </p:cNvSpPr>
          <p:nvPr/>
        </p:nvSpPr>
        <p:spPr bwMode="auto">
          <a:xfrm>
            <a:off x="387555" y="992593"/>
            <a:ext cx="3683000" cy="411280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Rectangle 19"/>
          <p:cNvSpPr>
            <a:spLocks noChangeArrowheads="1"/>
          </p:cNvSpPr>
          <p:nvPr/>
        </p:nvSpPr>
        <p:spPr bwMode="auto">
          <a:xfrm>
            <a:off x="-44245" y="967193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superclass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Robot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~Robot()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m_bat.discharge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();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}</a:t>
            </a:r>
          </a:p>
        </p:txBody>
      </p:sp>
      <p:sp>
        <p:nvSpPr>
          <p:cNvPr id="46" name="Rectangle 19"/>
          <p:cNvSpPr>
            <a:spLocks noChangeArrowheads="1"/>
          </p:cNvSpPr>
          <p:nvPr/>
        </p:nvSpPr>
        <p:spPr bwMode="auto">
          <a:xfrm>
            <a:off x="-76200" y="3095417"/>
            <a:ext cx="5181600" cy="140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...</a:t>
            </a:r>
            <a:endParaRPr lang="en-US" sz="17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Battery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m_bat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672921" y="3096979"/>
            <a:ext cx="2819400" cy="262219"/>
          </a:xfrm>
          <a:prstGeom prst="rect">
            <a:avLst/>
          </a:prstGeom>
          <a:solidFill>
            <a:srgbClr val="FF8B8B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m_bat’s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destructor</a:t>
            </a:r>
          </a:p>
        </p:txBody>
      </p:sp>
      <p:sp>
        <p:nvSpPr>
          <p:cNvPr id="49" name="Rectangle 25"/>
          <p:cNvSpPr>
            <a:spLocks noChangeArrowheads="1"/>
          </p:cNvSpPr>
          <p:nvPr/>
        </p:nvSpPr>
        <p:spPr bwMode="auto">
          <a:xfrm>
            <a:off x="4349955" y="1030693"/>
            <a:ext cx="4581525" cy="4082799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26"/>
          <p:cNvSpPr>
            <a:spLocks noChangeArrowheads="1"/>
          </p:cNvSpPr>
          <p:nvPr/>
        </p:nvSpPr>
        <p:spPr bwMode="auto">
          <a:xfrm>
            <a:off x="3918155" y="992593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subclass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: </a:t>
            </a:r>
            <a: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  <a:t>public Robot </a:t>
            </a:r>
            <a:b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</a:b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~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() 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m_sg.turnGeneratorOff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();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}</a:t>
            </a:r>
          </a:p>
        </p:txBody>
      </p:sp>
      <p:sp>
        <p:nvSpPr>
          <p:cNvPr id="51" name="Rectangle 26"/>
          <p:cNvSpPr>
            <a:spLocks noChangeArrowheads="1"/>
          </p:cNvSpPr>
          <p:nvPr/>
        </p:nvSpPr>
        <p:spPr bwMode="auto">
          <a:xfrm>
            <a:off x="3886200" y="3121729"/>
            <a:ext cx="5181600" cy="167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 ...</a:t>
            </a:r>
            <a:endParaRPr lang="en-US" sz="10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m_shieldStrength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ShieldGenerator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m_sg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	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-585263" y="7357781"/>
            <a:ext cx="2819400" cy="26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m_sg’s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constructor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-590345" y="7030943"/>
            <a:ext cx="2819400" cy="2622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Robot’s constructor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0" y="5105400"/>
            <a:ext cx="914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OK, so how does destruction work with inheritance?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0" y="55626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Remember that C++ implicitly destructs </a:t>
            </a:r>
            <a:r>
              <a:rPr lang="en-US" sz="2200" i="1" dirty="0">
                <a:solidFill>
                  <a:schemeClr val="tx1"/>
                </a:solidFill>
              </a:rPr>
              <a:t>all</a:t>
            </a:r>
            <a:r>
              <a:rPr lang="en-US" sz="2200" dirty="0">
                <a:solidFill>
                  <a:schemeClr val="tx1"/>
                </a:solidFill>
              </a:rPr>
              <a:t> of an object’s member variables after the outer object’s destructor runs.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0" y="6324600"/>
            <a:ext cx="914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And of course, this applies for derived objects </a:t>
            </a:r>
            <a:r>
              <a:rPr lang="en-US" sz="2200">
                <a:solidFill>
                  <a:schemeClr val="tx1"/>
                </a:solidFill>
              </a:rPr>
              <a:t>too!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4762605" y="3117302"/>
            <a:ext cx="2819400" cy="262219"/>
          </a:xfrm>
          <a:prstGeom prst="rect">
            <a:avLst/>
          </a:prstGeom>
          <a:solidFill>
            <a:srgbClr val="FF8B8B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m_sg’s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destructor</a:t>
            </a:r>
          </a:p>
        </p:txBody>
      </p:sp>
      <p:sp>
        <p:nvSpPr>
          <p:cNvPr id="61" name="Left Arrow 60"/>
          <p:cNvSpPr/>
          <p:nvPr/>
        </p:nvSpPr>
        <p:spPr bwMode="auto">
          <a:xfrm>
            <a:off x="3429000" y="1626921"/>
            <a:ext cx="3886200" cy="1752600"/>
          </a:xfrm>
          <a:prstGeom prst="leftArrow">
            <a:avLst/>
          </a:prstGeom>
          <a:solidFill>
            <a:srgbClr val="C3DAF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First C++ runs the body of </a:t>
            </a:r>
            <a:br>
              <a:rPr lang="en-US" dirty="0"/>
            </a:br>
            <a:r>
              <a:rPr lang="en-US" dirty="0"/>
              <a:t>your outer object’s </a:t>
            </a:r>
            <a:r>
              <a:rPr lang="en-US" dirty="0" err="1"/>
              <a:t>d’tor</a:t>
            </a:r>
            <a:r>
              <a:rPr lang="en-US" dirty="0"/>
              <a:t>…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2" name="Left Arrow 61"/>
          <p:cNvSpPr/>
          <p:nvPr/>
        </p:nvSpPr>
        <p:spPr bwMode="auto">
          <a:xfrm>
            <a:off x="3581400" y="2387807"/>
            <a:ext cx="3886200" cy="1752600"/>
          </a:xfrm>
          <a:prstGeom prst="leftArrow">
            <a:avLst/>
          </a:prstGeom>
          <a:solidFill>
            <a:srgbClr val="C3DAF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Then C++ destructs </a:t>
            </a:r>
            <a:r>
              <a:rPr lang="en-US" i="1" dirty="0">
                <a:solidFill>
                  <a:srgbClr val="FF0000"/>
                </a:solidFill>
              </a:rPr>
              <a:t>all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member objects.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1333E-6 L 0 0.0354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81439E-6 L 0 0.0682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4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50428E-6 L 0.01215 0.06226 L 0.01632 0.12451 L -0.01007 0.14858 L -0.09479 0.14858 " pathEditMode="relative" rAng="0" ptsTypes="AAAAA">
                                      <p:cBhvr>
                                        <p:cTn id="42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24" y="74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7565E-6 L -3.33333E-6 0.03356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 animBg="1"/>
      <p:bldP spid="49" grpId="0" animBg="1"/>
      <p:bldP spid="50" grpId="0"/>
      <p:bldP spid="51" grpId="0"/>
      <p:bldP spid="51" grpId="1"/>
      <p:bldP spid="56" grpId="0"/>
      <p:bldP spid="58" grpId="0"/>
      <p:bldP spid="59" grpId="0"/>
      <p:bldP spid="60" grpId="0" animBg="1"/>
      <p:bldP spid="61" grpId="0" animBg="1"/>
      <p:bldP spid="61" grpId="1" animBg="1"/>
      <p:bldP spid="61" grpId="2" animBg="1"/>
      <p:bldP spid="62" grpId="0" animBg="1"/>
      <p:bldP spid="62" grpId="1" animBg="1"/>
      <p:bldP spid="62" grpId="2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FF24-9953-43F1-80E8-D27680FB5275}" type="slidenum">
              <a:rPr lang="en-US"/>
              <a:pPr/>
              <a:t>44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&amp; Destruction</a:t>
            </a:r>
          </a:p>
        </p:txBody>
      </p:sp>
      <p:sp>
        <p:nvSpPr>
          <p:cNvPr id="43" name="Rectangle 18"/>
          <p:cNvSpPr>
            <a:spLocks noChangeArrowheads="1"/>
          </p:cNvSpPr>
          <p:nvPr/>
        </p:nvSpPr>
        <p:spPr bwMode="auto">
          <a:xfrm>
            <a:off x="387555" y="992593"/>
            <a:ext cx="3683000" cy="411280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Rectangle 19"/>
          <p:cNvSpPr>
            <a:spLocks noChangeArrowheads="1"/>
          </p:cNvSpPr>
          <p:nvPr/>
        </p:nvSpPr>
        <p:spPr bwMode="auto">
          <a:xfrm>
            <a:off x="-44245" y="967193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superclass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Robot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~Robot()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m_bat.discharge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();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}</a:t>
            </a:r>
          </a:p>
        </p:txBody>
      </p:sp>
      <p:sp>
        <p:nvSpPr>
          <p:cNvPr id="46" name="Rectangle 19"/>
          <p:cNvSpPr>
            <a:spLocks noChangeArrowheads="1"/>
          </p:cNvSpPr>
          <p:nvPr/>
        </p:nvSpPr>
        <p:spPr bwMode="auto">
          <a:xfrm>
            <a:off x="-76200" y="3342305"/>
            <a:ext cx="5181600" cy="140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...</a:t>
            </a:r>
            <a:endParaRPr lang="en-US" sz="17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Battery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m_bat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672921" y="3096979"/>
            <a:ext cx="2819400" cy="262219"/>
          </a:xfrm>
          <a:prstGeom prst="rect">
            <a:avLst/>
          </a:prstGeom>
          <a:solidFill>
            <a:srgbClr val="FF8B8B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m_bat’s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destructor</a:t>
            </a:r>
          </a:p>
        </p:txBody>
      </p:sp>
      <p:sp>
        <p:nvSpPr>
          <p:cNvPr id="49" name="Rectangle 25"/>
          <p:cNvSpPr>
            <a:spLocks noChangeArrowheads="1"/>
          </p:cNvSpPr>
          <p:nvPr/>
        </p:nvSpPr>
        <p:spPr bwMode="auto">
          <a:xfrm>
            <a:off x="4349955" y="1030693"/>
            <a:ext cx="4581525" cy="4082799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26"/>
          <p:cNvSpPr>
            <a:spLocks noChangeArrowheads="1"/>
          </p:cNvSpPr>
          <p:nvPr/>
        </p:nvSpPr>
        <p:spPr bwMode="auto">
          <a:xfrm>
            <a:off x="3918155" y="992593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subclass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: </a:t>
            </a:r>
            <a: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  <a:t>public Robot </a:t>
            </a:r>
            <a:b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</a:b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~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() 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m_sg.turnGeneratorOff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();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}</a:t>
            </a:r>
          </a:p>
        </p:txBody>
      </p:sp>
      <p:sp>
        <p:nvSpPr>
          <p:cNvPr id="51" name="Rectangle 26"/>
          <p:cNvSpPr>
            <a:spLocks noChangeArrowheads="1"/>
          </p:cNvSpPr>
          <p:nvPr/>
        </p:nvSpPr>
        <p:spPr bwMode="auto">
          <a:xfrm>
            <a:off x="3886200" y="3347281"/>
            <a:ext cx="5181600" cy="167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 ...</a:t>
            </a:r>
            <a:endParaRPr lang="en-US" sz="10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m_shieldStrength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ShieldGenerator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m_sg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	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-585263" y="7357781"/>
            <a:ext cx="2819400" cy="26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m_sg’s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constructor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-590345" y="7030943"/>
            <a:ext cx="2819400" cy="2622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Robot’s constructor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4762605" y="3117302"/>
            <a:ext cx="2819400" cy="262219"/>
          </a:xfrm>
          <a:prstGeom prst="rect">
            <a:avLst/>
          </a:prstGeom>
          <a:solidFill>
            <a:srgbClr val="FF8B8B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m_sg’s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destructor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2384" y="5257800"/>
            <a:ext cx="478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But when you define a derived object, it has both superclass and subclass parts…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241720" y="5181600"/>
            <a:ext cx="3826080" cy="1600200"/>
          </a:xfrm>
          <a:prstGeom prst="rect">
            <a:avLst/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ShieldedRobot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phyllis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2384" y="5943600"/>
            <a:ext cx="478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And both need to be destructed!</a:t>
            </a:r>
          </a:p>
        </p:txBody>
      </p:sp>
      <p:sp>
        <p:nvSpPr>
          <p:cNvPr id="22" name="Line 49"/>
          <p:cNvSpPr>
            <a:spLocks noChangeShapeType="1"/>
          </p:cNvSpPr>
          <p:nvPr/>
        </p:nvSpPr>
        <p:spPr bwMode="auto">
          <a:xfrm>
            <a:off x="5029200" y="539191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49"/>
          <p:cNvSpPr>
            <a:spLocks noChangeShapeType="1"/>
          </p:cNvSpPr>
          <p:nvPr/>
        </p:nvSpPr>
        <p:spPr bwMode="auto">
          <a:xfrm>
            <a:off x="5266664" y="597847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 bwMode="auto">
          <a:xfrm>
            <a:off x="92384" y="3349342"/>
            <a:ext cx="4174816" cy="1908458"/>
          </a:xfrm>
          <a:prstGeom prst="rect">
            <a:avLst/>
          </a:prstGeom>
          <a:solidFill>
            <a:srgbClr val="FFFFFF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411163" y="3349342"/>
            <a:ext cx="2841625" cy="1743075"/>
            <a:chOff x="7924284" y="3514725"/>
            <a:chExt cx="2841625" cy="1743075"/>
          </a:xfrm>
        </p:grpSpPr>
        <p:grpSp>
          <p:nvGrpSpPr>
            <p:cNvPr id="26" name="Group 56"/>
            <p:cNvGrpSpPr>
              <a:grpSpLocks/>
            </p:cNvGrpSpPr>
            <p:nvPr/>
          </p:nvGrpSpPr>
          <p:grpSpPr bwMode="auto">
            <a:xfrm>
              <a:off x="7924284" y="3514725"/>
              <a:ext cx="2841625" cy="1743075"/>
              <a:chOff x="-1255" y="4470"/>
              <a:chExt cx="1790" cy="1098"/>
            </a:xfrm>
          </p:grpSpPr>
          <p:sp>
            <p:nvSpPr>
              <p:cNvPr id="32" name="Rectangle 34"/>
              <p:cNvSpPr>
                <a:spLocks noChangeArrowheads="1"/>
              </p:cNvSpPr>
              <p:nvPr/>
            </p:nvSpPr>
            <p:spPr bwMode="auto">
              <a:xfrm>
                <a:off x="-596" y="4542"/>
                <a:ext cx="1068" cy="1026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Rectangle 35"/>
              <p:cNvSpPr>
                <a:spLocks noChangeArrowheads="1"/>
              </p:cNvSpPr>
              <p:nvPr/>
            </p:nvSpPr>
            <p:spPr bwMode="auto">
              <a:xfrm>
                <a:off x="-566" y="4584"/>
                <a:ext cx="1008" cy="456"/>
              </a:xfrm>
              <a:prstGeom prst="rect">
                <a:avLst/>
              </a:prstGeom>
              <a:solidFill>
                <a:srgbClr val="FFE9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Text Box 36"/>
              <p:cNvSpPr txBox="1">
                <a:spLocks noChangeArrowheads="1"/>
              </p:cNvSpPr>
              <p:nvPr/>
            </p:nvSpPr>
            <p:spPr bwMode="auto">
              <a:xfrm>
                <a:off x="-1255" y="4470"/>
                <a:ext cx="6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 err="1"/>
                  <a:t>phyllis</a:t>
                </a:r>
                <a:endParaRPr lang="en-US" sz="2400" dirty="0"/>
              </a:p>
            </p:txBody>
          </p:sp>
          <p:sp>
            <p:nvSpPr>
              <p:cNvPr id="35" name="Text Box 37"/>
              <p:cNvSpPr txBox="1">
                <a:spLocks noChangeArrowheads="1"/>
              </p:cNvSpPr>
              <p:nvPr/>
            </p:nvSpPr>
            <p:spPr bwMode="auto">
              <a:xfrm>
                <a:off x="-567" y="4697"/>
                <a:ext cx="374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srgbClr val="6600CC"/>
                    </a:solidFill>
                  </a:rPr>
                  <a:t>m_x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36" name="Text Box 38"/>
              <p:cNvSpPr txBox="1">
                <a:spLocks noChangeArrowheads="1"/>
              </p:cNvSpPr>
              <p:nvPr/>
            </p:nvSpPr>
            <p:spPr bwMode="auto">
              <a:xfrm>
                <a:off x="-569" y="4861"/>
                <a:ext cx="501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srgbClr val="6600CC"/>
                    </a:solidFill>
                  </a:rPr>
                  <a:t>m_bat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37" name="Rectangle 39"/>
              <p:cNvSpPr>
                <a:spLocks noChangeArrowheads="1"/>
              </p:cNvSpPr>
              <p:nvPr/>
            </p:nvSpPr>
            <p:spPr bwMode="auto">
              <a:xfrm>
                <a:off x="-220" y="4746"/>
                <a:ext cx="131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Rectangle 40"/>
              <p:cNvSpPr>
                <a:spLocks noChangeArrowheads="1"/>
              </p:cNvSpPr>
              <p:nvPr/>
            </p:nvSpPr>
            <p:spPr bwMode="auto">
              <a:xfrm>
                <a:off x="-104" y="4902"/>
                <a:ext cx="474" cy="12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Text Box 41"/>
              <p:cNvSpPr txBox="1">
                <a:spLocks noChangeArrowheads="1"/>
              </p:cNvSpPr>
              <p:nvPr/>
            </p:nvSpPr>
            <p:spPr bwMode="auto">
              <a:xfrm>
                <a:off x="-570" y="4553"/>
                <a:ext cx="9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Robot’s data:</a:t>
                </a:r>
              </a:p>
            </p:txBody>
          </p:sp>
          <p:sp>
            <p:nvSpPr>
              <p:cNvPr id="40" name="Rectangle 50"/>
              <p:cNvSpPr>
                <a:spLocks noChangeArrowheads="1"/>
              </p:cNvSpPr>
              <p:nvPr/>
            </p:nvSpPr>
            <p:spPr bwMode="auto">
              <a:xfrm>
                <a:off x="-572" y="5071"/>
                <a:ext cx="1008" cy="460"/>
              </a:xfrm>
              <a:prstGeom prst="rect">
                <a:avLst/>
              </a:prstGeom>
              <a:solidFill>
                <a:srgbClr val="FFE9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Text Box 51"/>
              <p:cNvSpPr txBox="1">
                <a:spLocks noChangeArrowheads="1"/>
              </p:cNvSpPr>
              <p:nvPr/>
            </p:nvSpPr>
            <p:spPr bwMode="auto">
              <a:xfrm>
                <a:off x="-623" y="5215"/>
                <a:ext cx="935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dirty="0" err="1">
                    <a:solidFill>
                      <a:srgbClr val="6600CC"/>
                    </a:solidFill>
                  </a:rPr>
                  <a:t>m_shieldStrength</a:t>
                </a:r>
                <a:endParaRPr lang="en-US" sz="12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45" name="Rectangle 53"/>
              <p:cNvSpPr>
                <a:spLocks noChangeArrowheads="1"/>
              </p:cNvSpPr>
              <p:nvPr/>
            </p:nvSpPr>
            <p:spPr bwMode="auto">
              <a:xfrm>
                <a:off x="252" y="5233"/>
                <a:ext cx="152" cy="126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Text Box 55"/>
              <p:cNvSpPr txBox="1">
                <a:spLocks noChangeArrowheads="1"/>
              </p:cNvSpPr>
              <p:nvPr/>
            </p:nvSpPr>
            <p:spPr bwMode="auto">
              <a:xfrm>
                <a:off x="-609" y="5050"/>
                <a:ext cx="1144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b="1" dirty="0" err="1"/>
                  <a:t>ShieldedRobot’s</a:t>
                </a:r>
                <a:r>
                  <a:rPr lang="en-US" sz="300" b="1" dirty="0"/>
                  <a:t>  </a:t>
                </a:r>
                <a:r>
                  <a:rPr lang="en-US" sz="1200" b="1" dirty="0"/>
                  <a:t>data: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9789256" y="3874128"/>
              <a:ext cx="738982" cy="338138"/>
              <a:chOff x="10127734" y="3879056"/>
              <a:chExt cx="738982" cy="338138"/>
            </a:xfrm>
          </p:grpSpPr>
          <p:sp>
            <p:nvSpPr>
              <p:cNvPr id="30" name="Text Box 37"/>
              <p:cNvSpPr txBox="1">
                <a:spLocks noChangeArrowheads="1"/>
              </p:cNvSpPr>
              <p:nvPr/>
            </p:nvSpPr>
            <p:spPr bwMode="auto">
              <a:xfrm>
                <a:off x="10127734" y="3879056"/>
                <a:ext cx="593725" cy="3381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srgbClr val="6600CC"/>
                    </a:solidFill>
                  </a:rPr>
                  <a:t>m_y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31" name="Rectangle 39"/>
              <p:cNvSpPr>
                <a:spLocks noChangeArrowheads="1"/>
              </p:cNvSpPr>
              <p:nvPr/>
            </p:nvSpPr>
            <p:spPr bwMode="auto">
              <a:xfrm>
                <a:off x="10678597" y="3956843"/>
                <a:ext cx="188119" cy="19050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8" name="Text Box 51"/>
            <p:cNvSpPr txBox="1">
              <a:spLocks noChangeArrowheads="1"/>
            </p:cNvSpPr>
            <p:nvPr/>
          </p:nvSpPr>
          <p:spPr bwMode="auto">
            <a:xfrm>
              <a:off x="8940171" y="4931734"/>
              <a:ext cx="558166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dirty="0" err="1">
                  <a:solidFill>
                    <a:srgbClr val="6600CC"/>
                  </a:solidFill>
                </a:rPr>
                <a:t>m_sg</a:t>
              </a:r>
              <a:endParaRPr lang="en-US" sz="1200" dirty="0">
                <a:solidFill>
                  <a:srgbClr val="6600CC"/>
                </a:solidFill>
              </a:endParaRPr>
            </a:p>
          </p:txBody>
        </p:sp>
        <p:sp>
          <p:nvSpPr>
            <p:cNvPr id="29" name="Rectangle 53"/>
            <p:cNvSpPr>
              <a:spLocks noChangeArrowheads="1"/>
            </p:cNvSpPr>
            <p:nvPr/>
          </p:nvSpPr>
          <p:spPr bwMode="auto">
            <a:xfrm>
              <a:off x="9498337" y="4960309"/>
              <a:ext cx="1072197" cy="20002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92384" y="6400800"/>
            <a:ext cx="478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So which one is destructed first?</a:t>
            </a:r>
          </a:p>
        </p:txBody>
      </p:sp>
      <p:sp>
        <p:nvSpPr>
          <p:cNvPr id="55" name="Rounded Rectangular Callout 54"/>
          <p:cNvSpPr/>
          <p:nvPr/>
        </p:nvSpPr>
        <p:spPr bwMode="auto">
          <a:xfrm>
            <a:off x="4060620" y="2996917"/>
            <a:ext cx="2362200" cy="1066800"/>
          </a:xfrm>
          <a:prstGeom prst="wedgeRoundRectCallout">
            <a:avLst>
              <a:gd name="adj1" fmla="val -96901"/>
              <a:gd name="adj2" fmla="val 38580"/>
              <a:gd name="adj3" fmla="val 16667"/>
            </a:avLst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And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then the base part second?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7" name="Rounded Rectangular Callout 56"/>
          <p:cNvSpPr/>
          <p:nvPr/>
        </p:nvSpPr>
        <p:spPr bwMode="auto">
          <a:xfrm>
            <a:off x="4052642" y="4186884"/>
            <a:ext cx="2362200" cy="1147116"/>
          </a:xfrm>
          <a:prstGeom prst="wedgeRoundRectCallout">
            <a:avLst>
              <a:gd name="adj1" fmla="val -97802"/>
              <a:gd name="adj2" fmla="val -11961"/>
              <a:gd name="adj3" fmla="val 16667"/>
            </a:avLst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Or does C++ destruct the derived part first…</a:t>
            </a:r>
          </a:p>
        </p:txBody>
      </p:sp>
      <p:sp>
        <p:nvSpPr>
          <p:cNvPr id="63" name="Line 49"/>
          <p:cNvSpPr>
            <a:spLocks noChangeShapeType="1"/>
          </p:cNvSpPr>
          <p:nvPr/>
        </p:nvSpPr>
        <p:spPr bwMode="auto">
          <a:xfrm>
            <a:off x="5060006" y="661111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437352" y="6433071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phyllis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is destructed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4" name="Rounded Rectangular Callout 63"/>
          <p:cNvSpPr/>
          <p:nvPr/>
        </p:nvSpPr>
        <p:spPr bwMode="auto">
          <a:xfrm>
            <a:off x="4052642" y="4283591"/>
            <a:ext cx="2362200" cy="1066800"/>
          </a:xfrm>
          <a:prstGeom prst="wedgeRoundRectCallout">
            <a:avLst>
              <a:gd name="adj1" fmla="val -92255"/>
              <a:gd name="adj2" fmla="val -34277"/>
              <a:gd name="adj3" fmla="val 16667"/>
            </a:avLst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And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then the derived part second?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5" name="Rounded Rectangular Callout 64"/>
          <p:cNvSpPr/>
          <p:nvPr/>
        </p:nvSpPr>
        <p:spPr bwMode="auto">
          <a:xfrm>
            <a:off x="4034354" y="3048000"/>
            <a:ext cx="2362200" cy="1147116"/>
          </a:xfrm>
          <a:prstGeom prst="wedgeRoundRectCallout">
            <a:avLst>
              <a:gd name="adj1" fmla="val -95480"/>
              <a:gd name="adj2" fmla="val -4"/>
              <a:gd name="adj3" fmla="val 16667"/>
            </a:avLst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Does C++ destruct the base part first…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366004" y="3975770"/>
            <a:ext cx="529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Full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002466" y="3722433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0         0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264597" y="4744160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On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769771" y="448620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9259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1" grpId="0"/>
      <p:bldP spid="22" grpId="0" animBg="1"/>
      <p:bldP spid="22" grpId="1" animBg="1"/>
      <p:bldP spid="23" grpId="0" animBg="1"/>
      <p:bldP spid="23" grpId="1" animBg="1"/>
      <p:bldP spid="24" grpId="0" animBg="1"/>
      <p:bldP spid="54" grpId="0"/>
      <p:bldP spid="55" grpId="0" animBg="1"/>
      <p:bldP spid="55" grpId="1" animBg="1"/>
      <p:bldP spid="57" grpId="0" animBg="1"/>
      <p:bldP spid="57" grpId="1" animBg="1"/>
      <p:bldP spid="63" grpId="0" animBg="1"/>
      <p:bldP spid="2" grpId="0"/>
      <p:bldP spid="64" grpId="0" animBg="1"/>
      <p:bldP spid="64" grpId="1" animBg="1"/>
      <p:bldP spid="65" grpId="0" animBg="1"/>
      <p:bldP spid="65" grpId="1" animBg="1"/>
      <p:bldP spid="66" grpId="0"/>
      <p:bldP spid="67" grpId="0"/>
      <p:bldP spid="68" grpId="0"/>
      <p:bldP spid="6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FF24-9953-43F1-80E8-D27680FB5275}" type="slidenum">
              <a:rPr lang="en-US"/>
              <a:pPr/>
              <a:t>45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&amp; Destruction</a:t>
            </a:r>
          </a:p>
        </p:txBody>
      </p:sp>
      <p:sp>
        <p:nvSpPr>
          <p:cNvPr id="43" name="Rectangle 18"/>
          <p:cNvSpPr>
            <a:spLocks noChangeArrowheads="1"/>
          </p:cNvSpPr>
          <p:nvPr/>
        </p:nvSpPr>
        <p:spPr bwMode="auto">
          <a:xfrm>
            <a:off x="387555" y="992593"/>
            <a:ext cx="3683000" cy="411280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Rectangle 19"/>
          <p:cNvSpPr>
            <a:spLocks noChangeArrowheads="1"/>
          </p:cNvSpPr>
          <p:nvPr/>
        </p:nvSpPr>
        <p:spPr bwMode="auto">
          <a:xfrm>
            <a:off x="-44245" y="967193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superclass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Robot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~Robot()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m_bat.discharge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();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}</a:t>
            </a:r>
          </a:p>
        </p:txBody>
      </p:sp>
      <p:sp>
        <p:nvSpPr>
          <p:cNvPr id="46" name="Rectangle 19"/>
          <p:cNvSpPr>
            <a:spLocks noChangeArrowheads="1"/>
          </p:cNvSpPr>
          <p:nvPr/>
        </p:nvSpPr>
        <p:spPr bwMode="auto">
          <a:xfrm>
            <a:off x="-76200" y="3342305"/>
            <a:ext cx="5181600" cy="140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...</a:t>
            </a:r>
            <a:endParaRPr lang="en-US" sz="17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Battery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m_bat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672921" y="3096979"/>
            <a:ext cx="2819400" cy="262219"/>
          </a:xfrm>
          <a:prstGeom prst="rect">
            <a:avLst/>
          </a:prstGeom>
          <a:solidFill>
            <a:srgbClr val="FF8B8B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m_bat’s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destructor</a:t>
            </a:r>
          </a:p>
        </p:txBody>
      </p:sp>
      <p:sp>
        <p:nvSpPr>
          <p:cNvPr id="49" name="Rectangle 25"/>
          <p:cNvSpPr>
            <a:spLocks noChangeArrowheads="1"/>
          </p:cNvSpPr>
          <p:nvPr/>
        </p:nvSpPr>
        <p:spPr bwMode="auto">
          <a:xfrm>
            <a:off x="4349955" y="1030693"/>
            <a:ext cx="4581525" cy="4082799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26"/>
          <p:cNvSpPr>
            <a:spLocks noChangeArrowheads="1"/>
          </p:cNvSpPr>
          <p:nvPr/>
        </p:nvSpPr>
        <p:spPr bwMode="auto">
          <a:xfrm>
            <a:off x="3918155" y="992593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subclass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: </a:t>
            </a:r>
            <a: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  <a:t>public Robot </a:t>
            </a:r>
            <a:b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</a:b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~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() 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m_sg.turnGeneratorOff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();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}</a:t>
            </a:r>
          </a:p>
        </p:txBody>
      </p:sp>
      <p:sp>
        <p:nvSpPr>
          <p:cNvPr id="51" name="Rectangle 26"/>
          <p:cNvSpPr>
            <a:spLocks noChangeArrowheads="1"/>
          </p:cNvSpPr>
          <p:nvPr/>
        </p:nvSpPr>
        <p:spPr bwMode="auto">
          <a:xfrm>
            <a:off x="3886200" y="3347281"/>
            <a:ext cx="5181600" cy="167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 ...</a:t>
            </a:r>
            <a:endParaRPr lang="en-US" sz="10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m_shieldStrength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ShieldGenerator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m_sg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	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-585263" y="7357781"/>
            <a:ext cx="2819400" cy="262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m_sg’s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constructor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-590345" y="7030943"/>
            <a:ext cx="2819400" cy="2622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Robot’s constructor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4762605" y="3117302"/>
            <a:ext cx="2819400" cy="262219"/>
          </a:xfrm>
          <a:prstGeom prst="rect">
            <a:avLst/>
          </a:prstGeom>
          <a:solidFill>
            <a:srgbClr val="FF8B8B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m_sg’s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destructor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2384" y="5257800"/>
            <a:ext cx="478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Answer: </a:t>
            </a:r>
            <a:r>
              <a:rPr lang="en-US" sz="1800" dirty="0"/>
              <a:t>C++ destructs the derived part first, then the base part second.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241720" y="5181600"/>
            <a:ext cx="3826080" cy="1600200"/>
          </a:xfrm>
          <a:prstGeom prst="rect">
            <a:avLst/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ShieldedRobot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phyllis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92384" y="3349342"/>
            <a:ext cx="4174816" cy="1908458"/>
          </a:xfrm>
          <a:prstGeom prst="rect">
            <a:avLst/>
          </a:prstGeom>
          <a:solidFill>
            <a:srgbClr val="FFFFFF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411163" y="3349342"/>
            <a:ext cx="2841625" cy="1743075"/>
            <a:chOff x="7924284" y="3514725"/>
            <a:chExt cx="2841625" cy="1743075"/>
          </a:xfrm>
        </p:grpSpPr>
        <p:grpSp>
          <p:nvGrpSpPr>
            <p:cNvPr id="26" name="Group 56"/>
            <p:cNvGrpSpPr>
              <a:grpSpLocks/>
            </p:cNvGrpSpPr>
            <p:nvPr/>
          </p:nvGrpSpPr>
          <p:grpSpPr bwMode="auto">
            <a:xfrm>
              <a:off x="7924284" y="3514725"/>
              <a:ext cx="2841625" cy="1743075"/>
              <a:chOff x="-1255" y="4470"/>
              <a:chExt cx="1790" cy="1098"/>
            </a:xfrm>
          </p:grpSpPr>
          <p:sp>
            <p:nvSpPr>
              <p:cNvPr id="32" name="Rectangle 34"/>
              <p:cNvSpPr>
                <a:spLocks noChangeArrowheads="1"/>
              </p:cNvSpPr>
              <p:nvPr/>
            </p:nvSpPr>
            <p:spPr bwMode="auto">
              <a:xfrm>
                <a:off x="-596" y="4542"/>
                <a:ext cx="1068" cy="1026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Rectangle 35"/>
              <p:cNvSpPr>
                <a:spLocks noChangeArrowheads="1"/>
              </p:cNvSpPr>
              <p:nvPr/>
            </p:nvSpPr>
            <p:spPr bwMode="auto">
              <a:xfrm>
                <a:off x="-566" y="4584"/>
                <a:ext cx="1008" cy="456"/>
              </a:xfrm>
              <a:prstGeom prst="rect">
                <a:avLst/>
              </a:prstGeom>
              <a:solidFill>
                <a:srgbClr val="FFE9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Text Box 36"/>
              <p:cNvSpPr txBox="1">
                <a:spLocks noChangeArrowheads="1"/>
              </p:cNvSpPr>
              <p:nvPr/>
            </p:nvSpPr>
            <p:spPr bwMode="auto">
              <a:xfrm>
                <a:off x="-1255" y="4470"/>
                <a:ext cx="6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 err="1"/>
                  <a:t>phyllis</a:t>
                </a:r>
                <a:endParaRPr lang="en-US" sz="2400" dirty="0"/>
              </a:p>
            </p:txBody>
          </p:sp>
          <p:sp>
            <p:nvSpPr>
              <p:cNvPr id="35" name="Text Box 37"/>
              <p:cNvSpPr txBox="1">
                <a:spLocks noChangeArrowheads="1"/>
              </p:cNvSpPr>
              <p:nvPr/>
            </p:nvSpPr>
            <p:spPr bwMode="auto">
              <a:xfrm>
                <a:off x="-567" y="4697"/>
                <a:ext cx="374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srgbClr val="6600CC"/>
                    </a:solidFill>
                  </a:rPr>
                  <a:t>m_x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36" name="Text Box 38"/>
              <p:cNvSpPr txBox="1">
                <a:spLocks noChangeArrowheads="1"/>
              </p:cNvSpPr>
              <p:nvPr/>
            </p:nvSpPr>
            <p:spPr bwMode="auto">
              <a:xfrm>
                <a:off x="-569" y="4861"/>
                <a:ext cx="501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srgbClr val="6600CC"/>
                    </a:solidFill>
                  </a:rPr>
                  <a:t>m_bat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37" name="Rectangle 39"/>
              <p:cNvSpPr>
                <a:spLocks noChangeArrowheads="1"/>
              </p:cNvSpPr>
              <p:nvPr/>
            </p:nvSpPr>
            <p:spPr bwMode="auto">
              <a:xfrm>
                <a:off x="-220" y="4746"/>
                <a:ext cx="131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Rectangle 40"/>
              <p:cNvSpPr>
                <a:spLocks noChangeArrowheads="1"/>
              </p:cNvSpPr>
              <p:nvPr/>
            </p:nvSpPr>
            <p:spPr bwMode="auto">
              <a:xfrm>
                <a:off x="-104" y="4902"/>
                <a:ext cx="474" cy="12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Text Box 41"/>
              <p:cNvSpPr txBox="1">
                <a:spLocks noChangeArrowheads="1"/>
              </p:cNvSpPr>
              <p:nvPr/>
            </p:nvSpPr>
            <p:spPr bwMode="auto">
              <a:xfrm>
                <a:off x="-570" y="4553"/>
                <a:ext cx="9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Robot’s data:</a:t>
                </a:r>
              </a:p>
            </p:txBody>
          </p:sp>
          <p:sp>
            <p:nvSpPr>
              <p:cNvPr id="40" name="Rectangle 50"/>
              <p:cNvSpPr>
                <a:spLocks noChangeArrowheads="1"/>
              </p:cNvSpPr>
              <p:nvPr/>
            </p:nvSpPr>
            <p:spPr bwMode="auto">
              <a:xfrm>
                <a:off x="-572" y="5071"/>
                <a:ext cx="1008" cy="460"/>
              </a:xfrm>
              <a:prstGeom prst="rect">
                <a:avLst/>
              </a:prstGeom>
              <a:solidFill>
                <a:srgbClr val="FFE9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Text Box 51"/>
              <p:cNvSpPr txBox="1">
                <a:spLocks noChangeArrowheads="1"/>
              </p:cNvSpPr>
              <p:nvPr/>
            </p:nvSpPr>
            <p:spPr bwMode="auto">
              <a:xfrm>
                <a:off x="-623" y="5215"/>
                <a:ext cx="935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dirty="0" err="1">
                    <a:solidFill>
                      <a:srgbClr val="6600CC"/>
                    </a:solidFill>
                  </a:rPr>
                  <a:t>m_shieldStrength</a:t>
                </a:r>
                <a:endParaRPr lang="en-US" sz="12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45" name="Rectangle 53"/>
              <p:cNvSpPr>
                <a:spLocks noChangeArrowheads="1"/>
              </p:cNvSpPr>
              <p:nvPr/>
            </p:nvSpPr>
            <p:spPr bwMode="auto">
              <a:xfrm>
                <a:off x="252" y="5233"/>
                <a:ext cx="152" cy="126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Text Box 55"/>
              <p:cNvSpPr txBox="1">
                <a:spLocks noChangeArrowheads="1"/>
              </p:cNvSpPr>
              <p:nvPr/>
            </p:nvSpPr>
            <p:spPr bwMode="auto">
              <a:xfrm>
                <a:off x="-609" y="5050"/>
                <a:ext cx="1144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b="1" dirty="0" err="1"/>
                  <a:t>ShieldedRobot’s</a:t>
                </a:r>
                <a:r>
                  <a:rPr lang="en-US" sz="300" b="1" dirty="0"/>
                  <a:t>  </a:t>
                </a:r>
                <a:r>
                  <a:rPr lang="en-US" sz="1200" b="1" dirty="0"/>
                  <a:t>data: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9789256" y="3874128"/>
              <a:ext cx="738982" cy="338138"/>
              <a:chOff x="10127734" y="3879056"/>
              <a:chExt cx="738982" cy="338138"/>
            </a:xfrm>
          </p:grpSpPr>
          <p:sp>
            <p:nvSpPr>
              <p:cNvPr id="30" name="Text Box 37"/>
              <p:cNvSpPr txBox="1">
                <a:spLocks noChangeArrowheads="1"/>
              </p:cNvSpPr>
              <p:nvPr/>
            </p:nvSpPr>
            <p:spPr bwMode="auto">
              <a:xfrm>
                <a:off x="10127734" y="3879056"/>
                <a:ext cx="593725" cy="3381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srgbClr val="6600CC"/>
                    </a:solidFill>
                  </a:rPr>
                  <a:t>m_y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31" name="Rectangle 39"/>
              <p:cNvSpPr>
                <a:spLocks noChangeArrowheads="1"/>
              </p:cNvSpPr>
              <p:nvPr/>
            </p:nvSpPr>
            <p:spPr bwMode="auto">
              <a:xfrm>
                <a:off x="10678597" y="3956843"/>
                <a:ext cx="188119" cy="19050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8" name="Text Box 51"/>
            <p:cNvSpPr txBox="1">
              <a:spLocks noChangeArrowheads="1"/>
            </p:cNvSpPr>
            <p:nvPr/>
          </p:nvSpPr>
          <p:spPr bwMode="auto">
            <a:xfrm>
              <a:off x="8940171" y="4931734"/>
              <a:ext cx="558166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dirty="0" err="1">
                  <a:solidFill>
                    <a:srgbClr val="6600CC"/>
                  </a:solidFill>
                </a:rPr>
                <a:t>m_sg</a:t>
              </a:r>
              <a:endParaRPr lang="en-US" sz="1200" dirty="0">
                <a:solidFill>
                  <a:srgbClr val="6600CC"/>
                </a:solidFill>
              </a:endParaRPr>
            </a:p>
          </p:txBody>
        </p:sp>
        <p:sp>
          <p:nvSpPr>
            <p:cNvPr id="29" name="Rectangle 53"/>
            <p:cNvSpPr>
              <a:spLocks noChangeArrowheads="1"/>
            </p:cNvSpPr>
            <p:nvPr/>
          </p:nvSpPr>
          <p:spPr bwMode="auto">
            <a:xfrm>
              <a:off x="9498337" y="4960309"/>
              <a:ext cx="1072197" cy="20002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" name="Rounded Rectangular Callout 54"/>
          <p:cNvSpPr/>
          <p:nvPr/>
        </p:nvSpPr>
        <p:spPr bwMode="auto">
          <a:xfrm>
            <a:off x="4060620" y="2996917"/>
            <a:ext cx="2362200" cy="1066800"/>
          </a:xfrm>
          <a:prstGeom prst="wedgeRoundRectCallout">
            <a:avLst>
              <a:gd name="adj1" fmla="val -96901"/>
              <a:gd name="adj2" fmla="val 38580"/>
              <a:gd name="adj3" fmla="val 16667"/>
            </a:avLst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And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then the base part second.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7" name="Rounded Rectangular Callout 56"/>
          <p:cNvSpPr/>
          <p:nvPr/>
        </p:nvSpPr>
        <p:spPr bwMode="auto">
          <a:xfrm>
            <a:off x="4052642" y="4186884"/>
            <a:ext cx="2362200" cy="1147116"/>
          </a:xfrm>
          <a:prstGeom prst="wedgeRoundRectCallout">
            <a:avLst>
              <a:gd name="adj1" fmla="val -97802"/>
              <a:gd name="adj2" fmla="val -11961"/>
              <a:gd name="adj3" fmla="val 16667"/>
            </a:avLst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C++ destructs the derived part first…</a:t>
            </a:r>
          </a:p>
        </p:txBody>
      </p:sp>
      <p:sp>
        <p:nvSpPr>
          <p:cNvPr id="63" name="Line 49"/>
          <p:cNvSpPr>
            <a:spLocks noChangeShapeType="1"/>
          </p:cNvSpPr>
          <p:nvPr/>
        </p:nvSpPr>
        <p:spPr bwMode="auto">
          <a:xfrm>
            <a:off x="5060006" y="661111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437352" y="6433071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phyllis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is destructed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4469" y="5943600"/>
            <a:ext cx="5060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And it does this by secretly modifying your derived destructor – just as it did to destruct your member variables!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366004" y="3975770"/>
            <a:ext cx="529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Full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002466" y="3722433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0         0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264597" y="4744160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On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769771" y="448620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66973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55" grpId="0" animBg="1"/>
      <p:bldP spid="55" grpId="1" animBg="1"/>
      <p:bldP spid="57" grpId="0" animBg="1"/>
      <p:bldP spid="57" grpId="1" animBg="1"/>
      <p:bldP spid="5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FF24-9953-43F1-80E8-D27680FB5275}" type="slidenum">
              <a:rPr lang="en-US"/>
              <a:pPr/>
              <a:t>46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&amp; Destruction</a:t>
            </a:r>
          </a:p>
        </p:txBody>
      </p:sp>
      <p:sp>
        <p:nvSpPr>
          <p:cNvPr id="43" name="Rectangle 18"/>
          <p:cNvSpPr>
            <a:spLocks noChangeArrowheads="1"/>
          </p:cNvSpPr>
          <p:nvPr/>
        </p:nvSpPr>
        <p:spPr bwMode="auto">
          <a:xfrm>
            <a:off x="387555" y="992593"/>
            <a:ext cx="3683000" cy="411280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Rectangle 19"/>
          <p:cNvSpPr>
            <a:spLocks noChangeArrowheads="1"/>
          </p:cNvSpPr>
          <p:nvPr/>
        </p:nvSpPr>
        <p:spPr bwMode="auto">
          <a:xfrm>
            <a:off x="-44245" y="967193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superclass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Robot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~Robot()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m_bat.discharge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();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}</a:t>
            </a:r>
          </a:p>
        </p:txBody>
      </p:sp>
      <p:sp>
        <p:nvSpPr>
          <p:cNvPr id="46" name="Rectangle 19"/>
          <p:cNvSpPr>
            <a:spLocks noChangeArrowheads="1"/>
          </p:cNvSpPr>
          <p:nvPr/>
        </p:nvSpPr>
        <p:spPr bwMode="auto">
          <a:xfrm>
            <a:off x="-76200" y="3342305"/>
            <a:ext cx="5181600" cy="140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...</a:t>
            </a:r>
            <a:endParaRPr lang="en-US" sz="17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Battery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m_bat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672921" y="3096979"/>
            <a:ext cx="2819400" cy="262219"/>
          </a:xfrm>
          <a:prstGeom prst="rect">
            <a:avLst/>
          </a:prstGeom>
          <a:solidFill>
            <a:srgbClr val="FF8B8B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m_bat’s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destructor</a:t>
            </a:r>
          </a:p>
        </p:txBody>
      </p:sp>
      <p:sp>
        <p:nvSpPr>
          <p:cNvPr id="49" name="Rectangle 25"/>
          <p:cNvSpPr>
            <a:spLocks noChangeArrowheads="1"/>
          </p:cNvSpPr>
          <p:nvPr/>
        </p:nvSpPr>
        <p:spPr bwMode="auto">
          <a:xfrm>
            <a:off x="4349955" y="1030693"/>
            <a:ext cx="4581525" cy="4082799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26"/>
          <p:cNvSpPr>
            <a:spLocks noChangeArrowheads="1"/>
          </p:cNvSpPr>
          <p:nvPr/>
        </p:nvSpPr>
        <p:spPr bwMode="auto">
          <a:xfrm>
            <a:off x="3918155" y="992593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subclass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: </a:t>
            </a:r>
            <a: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  <a:t>public Robot </a:t>
            </a:r>
            <a:b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</a:b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~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() 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m_sg.turnGeneratorOff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();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}</a:t>
            </a:r>
          </a:p>
        </p:txBody>
      </p:sp>
      <p:sp>
        <p:nvSpPr>
          <p:cNvPr id="51" name="Rectangle 26"/>
          <p:cNvSpPr>
            <a:spLocks noChangeArrowheads="1"/>
          </p:cNvSpPr>
          <p:nvPr/>
        </p:nvSpPr>
        <p:spPr bwMode="auto">
          <a:xfrm>
            <a:off x="3886200" y="3347281"/>
            <a:ext cx="5181600" cy="167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 ...</a:t>
            </a:r>
            <a:endParaRPr lang="en-US" sz="10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m_shieldStrength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ShieldGenerator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m_sg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	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4762605" y="3117302"/>
            <a:ext cx="2819400" cy="262219"/>
          </a:xfrm>
          <a:prstGeom prst="rect">
            <a:avLst/>
          </a:prstGeom>
          <a:solidFill>
            <a:srgbClr val="FF8B8B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m_sg’s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destructor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2384" y="5257800"/>
            <a:ext cx="478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Answer: </a:t>
            </a:r>
            <a:r>
              <a:rPr lang="en-US" sz="1800" dirty="0"/>
              <a:t>C++ destructs the derived part first, then the base part second.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241720" y="5181600"/>
            <a:ext cx="3826080" cy="1600200"/>
          </a:xfrm>
          <a:prstGeom prst="rect">
            <a:avLst/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ShieldedRobot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phyllis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92384" y="3349342"/>
            <a:ext cx="4174816" cy="1908458"/>
          </a:xfrm>
          <a:prstGeom prst="rect">
            <a:avLst/>
          </a:prstGeom>
          <a:solidFill>
            <a:srgbClr val="FFFFFF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411163" y="3349342"/>
            <a:ext cx="2841625" cy="1743075"/>
            <a:chOff x="7924284" y="3514725"/>
            <a:chExt cx="2841625" cy="1743075"/>
          </a:xfrm>
        </p:grpSpPr>
        <p:grpSp>
          <p:nvGrpSpPr>
            <p:cNvPr id="26" name="Group 56"/>
            <p:cNvGrpSpPr>
              <a:grpSpLocks/>
            </p:cNvGrpSpPr>
            <p:nvPr/>
          </p:nvGrpSpPr>
          <p:grpSpPr bwMode="auto">
            <a:xfrm>
              <a:off x="7924284" y="3514725"/>
              <a:ext cx="2841625" cy="1743075"/>
              <a:chOff x="-1255" y="4470"/>
              <a:chExt cx="1790" cy="1098"/>
            </a:xfrm>
          </p:grpSpPr>
          <p:sp>
            <p:nvSpPr>
              <p:cNvPr id="32" name="Rectangle 34"/>
              <p:cNvSpPr>
                <a:spLocks noChangeArrowheads="1"/>
              </p:cNvSpPr>
              <p:nvPr/>
            </p:nvSpPr>
            <p:spPr bwMode="auto">
              <a:xfrm>
                <a:off x="-596" y="4542"/>
                <a:ext cx="1068" cy="1026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Rectangle 35"/>
              <p:cNvSpPr>
                <a:spLocks noChangeArrowheads="1"/>
              </p:cNvSpPr>
              <p:nvPr/>
            </p:nvSpPr>
            <p:spPr bwMode="auto">
              <a:xfrm>
                <a:off x="-566" y="4584"/>
                <a:ext cx="1008" cy="456"/>
              </a:xfrm>
              <a:prstGeom prst="rect">
                <a:avLst/>
              </a:prstGeom>
              <a:solidFill>
                <a:srgbClr val="FFE9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Text Box 36"/>
              <p:cNvSpPr txBox="1">
                <a:spLocks noChangeArrowheads="1"/>
              </p:cNvSpPr>
              <p:nvPr/>
            </p:nvSpPr>
            <p:spPr bwMode="auto">
              <a:xfrm>
                <a:off x="-1255" y="4470"/>
                <a:ext cx="6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 err="1"/>
                  <a:t>phyllis</a:t>
                </a:r>
                <a:endParaRPr lang="en-US" sz="2400" dirty="0"/>
              </a:p>
            </p:txBody>
          </p:sp>
          <p:sp>
            <p:nvSpPr>
              <p:cNvPr id="35" name="Text Box 37"/>
              <p:cNvSpPr txBox="1">
                <a:spLocks noChangeArrowheads="1"/>
              </p:cNvSpPr>
              <p:nvPr/>
            </p:nvSpPr>
            <p:spPr bwMode="auto">
              <a:xfrm>
                <a:off x="-567" y="4697"/>
                <a:ext cx="374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srgbClr val="6600CC"/>
                    </a:solidFill>
                  </a:rPr>
                  <a:t>m_x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36" name="Text Box 38"/>
              <p:cNvSpPr txBox="1">
                <a:spLocks noChangeArrowheads="1"/>
              </p:cNvSpPr>
              <p:nvPr/>
            </p:nvSpPr>
            <p:spPr bwMode="auto">
              <a:xfrm>
                <a:off x="-569" y="4861"/>
                <a:ext cx="501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srgbClr val="6600CC"/>
                    </a:solidFill>
                  </a:rPr>
                  <a:t>m_bat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37" name="Rectangle 39"/>
              <p:cNvSpPr>
                <a:spLocks noChangeArrowheads="1"/>
              </p:cNvSpPr>
              <p:nvPr/>
            </p:nvSpPr>
            <p:spPr bwMode="auto">
              <a:xfrm>
                <a:off x="-220" y="4746"/>
                <a:ext cx="131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Rectangle 40"/>
              <p:cNvSpPr>
                <a:spLocks noChangeArrowheads="1"/>
              </p:cNvSpPr>
              <p:nvPr/>
            </p:nvSpPr>
            <p:spPr bwMode="auto">
              <a:xfrm>
                <a:off x="-104" y="4902"/>
                <a:ext cx="474" cy="12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Text Box 41"/>
              <p:cNvSpPr txBox="1">
                <a:spLocks noChangeArrowheads="1"/>
              </p:cNvSpPr>
              <p:nvPr/>
            </p:nvSpPr>
            <p:spPr bwMode="auto">
              <a:xfrm>
                <a:off x="-570" y="4553"/>
                <a:ext cx="9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Robot’s data:</a:t>
                </a:r>
              </a:p>
            </p:txBody>
          </p:sp>
          <p:sp>
            <p:nvSpPr>
              <p:cNvPr id="40" name="Rectangle 50"/>
              <p:cNvSpPr>
                <a:spLocks noChangeArrowheads="1"/>
              </p:cNvSpPr>
              <p:nvPr/>
            </p:nvSpPr>
            <p:spPr bwMode="auto">
              <a:xfrm>
                <a:off x="-572" y="5071"/>
                <a:ext cx="1008" cy="460"/>
              </a:xfrm>
              <a:prstGeom prst="rect">
                <a:avLst/>
              </a:prstGeom>
              <a:solidFill>
                <a:srgbClr val="FFE9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Text Box 51"/>
              <p:cNvSpPr txBox="1">
                <a:spLocks noChangeArrowheads="1"/>
              </p:cNvSpPr>
              <p:nvPr/>
            </p:nvSpPr>
            <p:spPr bwMode="auto">
              <a:xfrm>
                <a:off x="-623" y="5215"/>
                <a:ext cx="935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dirty="0" err="1">
                    <a:solidFill>
                      <a:srgbClr val="6600CC"/>
                    </a:solidFill>
                  </a:rPr>
                  <a:t>m_shieldStrength</a:t>
                </a:r>
                <a:endParaRPr lang="en-US" sz="12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45" name="Rectangle 53"/>
              <p:cNvSpPr>
                <a:spLocks noChangeArrowheads="1"/>
              </p:cNvSpPr>
              <p:nvPr/>
            </p:nvSpPr>
            <p:spPr bwMode="auto">
              <a:xfrm>
                <a:off x="252" y="5233"/>
                <a:ext cx="152" cy="126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Text Box 55"/>
              <p:cNvSpPr txBox="1">
                <a:spLocks noChangeArrowheads="1"/>
              </p:cNvSpPr>
              <p:nvPr/>
            </p:nvSpPr>
            <p:spPr bwMode="auto">
              <a:xfrm>
                <a:off x="-609" y="5050"/>
                <a:ext cx="1144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b="1" dirty="0" err="1"/>
                  <a:t>ShieldedRobot’s</a:t>
                </a:r>
                <a:r>
                  <a:rPr lang="en-US" sz="300" b="1" dirty="0"/>
                  <a:t>  </a:t>
                </a:r>
                <a:r>
                  <a:rPr lang="en-US" sz="1200" b="1" dirty="0"/>
                  <a:t>data: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9789256" y="3874128"/>
              <a:ext cx="738982" cy="338138"/>
              <a:chOff x="10127734" y="3879056"/>
              <a:chExt cx="738982" cy="338138"/>
            </a:xfrm>
          </p:grpSpPr>
          <p:sp>
            <p:nvSpPr>
              <p:cNvPr id="30" name="Text Box 37"/>
              <p:cNvSpPr txBox="1">
                <a:spLocks noChangeArrowheads="1"/>
              </p:cNvSpPr>
              <p:nvPr/>
            </p:nvSpPr>
            <p:spPr bwMode="auto">
              <a:xfrm>
                <a:off x="10127734" y="3879056"/>
                <a:ext cx="593725" cy="3381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srgbClr val="6600CC"/>
                    </a:solidFill>
                  </a:rPr>
                  <a:t>m_y</a:t>
                </a:r>
                <a:endParaRPr lang="en-US" sz="1600" dirty="0">
                  <a:solidFill>
                    <a:srgbClr val="6600CC"/>
                  </a:solidFill>
                </a:endParaRPr>
              </a:p>
            </p:txBody>
          </p:sp>
          <p:sp>
            <p:nvSpPr>
              <p:cNvPr id="31" name="Rectangle 39"/>
              <p:cNvSpPr>
                <a:spLocks noChangeArrowheads="1"/>
              </p:cNvSpPr>
              <p:nvPr/>
            </p:nvSpPr>
            <p:spPr bwMode="auto">
              <a:xfrm>
                <a:off x="10678597" y="3956843"/>
                <a:ext cx="188119" cy="190500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8" name="Text Box 51"/>
            <p:cNvSpPr txBox="1">
              <a:spLocks noChangeArrowheads="1"/>
            </p:cNvSpPr>
            <p:nvPr/>
          </p:nvSpPr>
          <p:spPr bwMode="auto">
            <a:xfrm>
              <a:off x="8940171" y="4931734"/>
              <a:ext cx="558166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dirty="0" err="1">
                  <a:solidFill>
                    <a:srgbClr val="6600CC"/>
                  </a:solidFill>
                </a:rPr>
                <a:t>m_sg</a:t>
              </a:r>
              <a:endParaRPr lang="en-US" sz="1200" dirty="0">
                <a:solidFill>
                  <a:srgbClr val="6600CC"/>
                </a:solidFill>
              </a:endParaRPr>
            </a:p>
          </p:txBody>
        </p:sp>
        <p:sp>
          <p:nvSpPr>
            <p:cNvPr id="29" name="Rectangle 53"/>
            <p:cNvSpPr>
              <a:spLocks noChangeArrowheads="1"/>
            </p:cNvSpPr>
            <p:nvPr/>
          </p:nvSpPr>
          <p:spPr bwMode="auto">
            <a:xfrm>
              <a:off x="9498337" y="4960309"/>
              <a:ext cx="1072197" cy="20002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2366004" y="3975770"/>
            <a:ext cx="529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Full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002466" y="3722433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0         0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264597" y="4744160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On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769771" y="448620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3" name="Line 49"/>
          <p:cNvSpPr>
            <a:spLocks noChangeShapeType="1"/>
          </p:cNvSpPr>
          <p:nvPr/>
        </p:nvSpPr>
        <p:spPr bwMode="auto">
          <a:xfrm>
            <a:off x="5060006" y="661111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437352" y="6433071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phyllis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is destructed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4469" y="5943600"/>
            <a:ext cx="5060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And it does this by secretly modifying your derived destructor – just as it did to destruct your member variables!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4762605" y="3424388"/>
            <a:ext cx="2819400" cy="262219"/>
          </a:xfrm>
          <a:prstGeom prst="rect">
            <a:avLst/>
          </a:prstGeom>
          <a:solidFill>
            <a:srgbClr val="F8C8C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Robot’s destructor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1897857" y="1590957"/>
            <a:ext cx="2816085" cy="1685643"/>
          </a:xfrm>
          <a:prstGeom prst="rightArrow">
            <a:avLst/>
          </a:prstGeom>
          <a:solidFill>
            <a:srgbClr val="F8C8C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First C++ runs the 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body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of your derived</a:t>
            </a:r>
            <a:b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destructor.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" name="Right Arrow 57"/>
          <p:cNvSpPr/>
          <p:nvPr/>
        </p:nvSpPr>
        <p:spPr bwMode="auto">
          <a:xfrm>
            <a:off x="1791504" y="2403108"/>
            <a:ext cx="2908103" cy="1649959"/>
          </a:xfrm>
          <a:prstGeom prst="rightArrow">
            <a:avLst/>
          </a:prstGeom>
          <a:solidFill>
            <a:srgbClr val="F8C8C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Then C++ destructs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all member objects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in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the derived part.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9" name="Right Arrow 58"/>
          <p:cNvSpPr/>
          <p:nvPr/>
        </p:nvSpPr>
        <p:spPr bwMode="auto">
          <a:xfrm>
            <a:off x="1504951" y="2705337"/>
            <a:ext cx="3245461" cy="1702867"/>
          </a:xfrm>
          <a:prstGeom prst="rightArrow">
            <a:avLst/>
          </a:prstGeom>
          <a:solidFill>
            <a:srgbClr val="F8C8C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Finally, C++ asks the base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object to destruct itself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in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the same manner.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37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-3.33333E-6 0.056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11111E-6 L 1.66667E-6 0.0770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0046 L -0.03004 0.0544 C -0.03681 0.06597 -0.04028 0.0838 -0.04028 0.10162 C -0.04028 0.12269 -0.03681 0.13912 -0.03004 0.1507 L 3.33333E-6 0.20718 " pathEditMode="relative" rAng="5400000" ptsTypes="FffFF">
                                      <p:cBhvr>
                                        <p:cTn id="34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4" y="10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48148E-6 L -0.34201 -0.2046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01" y="-10231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0" dur="2000" fill="hold"/>
                                        <p:tgtEl>
                                          <p:spTgt spid="59"/>
                                        </p:tgtEl>
                                      </p:cBhvr>
                                      <p:by x="40000" y="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4" grpId="0" animBg="1"/>
      <p:bldP spid="3" grpId="0" animBg="1"/>
      <p:bldP spid="3" grpId="1" animBg="1"/>
      <p:bldP spid="3" grpId="2" animBg="1"/>
      <p:bldP spid="58" grpId="0" animBg="1"/>
      <p:bldP spid="58" grpId="2" animBg="1"/>
      <p:bldP spid="58" grpId="3" animBg="1"/>
      <p:bldP spid="59" grpId="0" animBg="1"/>
      <p:bldP spid="59" grpId="1" animBg="1"/>
      <p:bldP spid="59" grpId="2" animBg="1"/>
      <p:bldP spid="59" grpId="3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FF24-9953-43F1-80E8-D27680FB5275}" type="slidenum">
              <a:rPr lang="en-US"/>
              <a:pPr/>
              <a:t>47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&amp; Destruction</a:t>
            </a:r>
          </a:p>
        </p:txBody>
      </p:sp>
      <p:sp>
        <p:nvSpPr>
          <p:cNvPr id="43" name="Rectangle 18"/>
          <p:cNvSpPr>
            <a:spLocks noChangeArrowheads="1"/>
          </p:cNvSpPr>
          <p:nvPr/>
        </p:nvSpPr>
        <p:spPr bwMode="auto">
          <a:xfrm>
            <a:off x="387555" y="992593"/>
            <a:ext cx="3683000" cy="411280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Rectangle 19"/>
          <p:cNvSpPr>
            <a:spLocks noChangeArrowheads="1"/>
          </p:cNvSpPr>
          <p:nvPr/>
        </p:nvSpPr>
        <p:spPr bwMode="auto">
          <a:xfrm>
            <a:off x="-44245" y="967193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superclass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Robot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~Robot()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m_bat.discharge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();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}</a:t>
            </a:r>
          </a:p>
        </p:txBody>
      </p:sp>
      <p:sp>
        <p:nvSpPr>
          <p:cNvPr id="46" name="Rectangle 19"/>
          <p:cNvSpPr>
            <a:spLocks noChangeArrowheads="1"/>
          </p:cNvSpPr>
          <p:nvPr/>
        </p:nvSpPr>
        <p:spPr bwMode="auto">
          <a:xfrm>
            <a:off x="-76200" y="3342305"/>
            <a:ext cx="5181600" cy="140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...</a:t>
            </a:r>
            <a:endParaRPr lang="en-US" sz="17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Battery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m_bat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672921" y="3096979"/>
            <a:ext cx="2819400" cy="262219"/>
          </a:xfrm>
          <a:prstGeom prst="rect">
            <a:avLst/>
          </a:prstGeom>
          <a:solidFill>
            <a:srgbClr val="FF8B8B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m_bat’s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destructor</a:t>
            </a:r>
          </a:p>
        </p:txBody>
      </p:sp>
      <p:sp>
        <p:nvSpPr>
          <p:cNvPr id="49" name="Rectangle 25"/>
          <p:cNvSpPr>
            <a:spLocks noChangeArrowheads="1"/>
          </p:cNvSpPr>
          <p:nvPr/>
        </p:nvSpPr>
        <p:spPr bwMode="auto">
          <a:xfrm>
            <a:off x="4349955" y="1030693"/>
            <a:ext cx="4581525" cy="4082799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26"/>
          <p:cNvSpPr>
            <a:spLocks noChangeArrowheads="1"/>
          </p:cNvSpPr>
          <p:nvPr/>
        </p:nvSpPr>
        <p:spPr bwMode="auto">
          <a:xfrm>
            <a:off x="3918155" y="992593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subclass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: </a:t>
            </a:r>
            <a: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  <a:t>public Robot </a:t>
            </a:r>
            <a:b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</a:b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~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() 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m_sg.turnGeneratorOff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();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}</a:t>
            </a:r>
          </a:p>
        </p:txBody>
      </p:sp>
      <p:sp>
        <p:nvSpPr>
          <p:cNvPr id="51" name="Rectangle 26"/>
          <p:cNvSpPr>
            <a:spLocks noChangeArrowheads="1"/>
          </p:cNvSpPr>
          <p:nvPr/>
        </p:nvSpPr>
        <p:spPr bwMode="auto">
          <a:xfrm>
            <a:off x="3886200" y="3732820"/>
            <a:ext cx="5181600" cy="167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 ...</a:t>
            </a:r>
            <a:endParaRPr lang="en-US" sz="10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m_shieldStrength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ShieldGenerator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m_sg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	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4762605" y="3117302"/>
            <a:ext cx="2819400" cy="262219"/>
          </a:xfrm>
          <a:prstGeom prst="rect">
            <a:avLst/>
          </a:prstGeom>
          <a:solidFill>
            <a:srgbClr val="FF8B8B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m_sg’s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destructor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241720" y="5181600"/>
            <a:ext cx="3826080" cy="1600200"/>
          </a:xfrm>
          <a:prstGeom prst="rect">
            <a:avLst/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ShieldedRobot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phyllis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92384" y="3349342"/>
            <a:ext cx="4174816" cy="1908458"/>
          </a:xfrm>
          <a:prstGeom prst="rect">
            <a:avLst/>
          </a:prstGeom>
          <a:solidFill>
            <a:srgbClr val="FFFFFF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2" name="Rectangle 34"/>
          <p:cNvSpPr>
            <a:spLocks noChangeArrowheads="1"/>
          </p:cNvSpPr>
          <p:nvPr/>
        </p:nvSpPr>
        <p:spPr bwMode="auto">
          <a:xfrm>
            <a:off x="1457326" y="3463642"/>
            <a:ext cx="1695450" cy="162877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35"/>
          <p:cNvSpPr>
            <a:spLocks noChangeArrowheads="1"/>
          </p:cNvSpPr>
          <p:nvPr/>
        </p:nvSpPr>
        <p:spPr bwMode="auto">
          <a:xfrm>
            <a:off x="1504951" y="3530317"/>
            <a:ext cx="1600200" cy="723900"/>
          </a:xfrm>
          <a:prstGeom prst="rect">
            <a:avLst/>
          </a:prstGeom>
          <a:solidFill>
            <a:srgbClr val="FFE9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Text Box 36"/>
          <p:cNvSpPr txBox="1">
            <a:spLocks noChangeArrowheads="1"/>
          </p:cNvSpPr>
          <p:nvPr/>
        </p:nvSpPr>
        <p:spPr bwMode="auto">
          <a:xfrm>
            <a:off x="411163" y="3349342"/>
            <a:ext cx="10937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 err="1"/>
              <a:t>phyllis</a:t>
            </a:r>
            <a:endParaRPr lang="en-US" sz="2400" dirty="0"/>
          </a:p>
        </p:txBody>
      </p:sp>
      <p:sp>
        <p:nvSpPr>
          <p:cNvPr id="35" name="Text Box 37"/>
          <p:cNvSpPr txBox="1">
            <a:spLocks noChangeArrowheads="1"/>
          </p:cNvSpPr>
          <p:nvPr/>
        </p:nvSpPr>
        <p:spPr bwMode="auto">
          <a:xfrm>
            <a:off x="1503363" y="3709705"/>
            <a:ext cx="59372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6600CC"/>
                </a:solidFill>
              </a:rPr>
              <a:t>m_x</a:t>
            </a:r>
            <a:endParaRPr lang="en-US" sz="1600" dirty="0">
              <a:solidFill>
                <a:srgbClr val="6600CC"/>
              </a:solidFill>
            </a:endParaRPr>
          </a:p>
        </p:txBody>
      </p:sp>
      <p:sp>
        <p:nvSpPr>
          <p:cNvPr id="36" name="Text Box 38"/>
          <p:cNvSpPr txBox="1">
            <a:spLocks noChangeArrowheads="1"/>
          </p:cNvSpPr>
          <p:nvPr/>
        </p:nvSpPr>
        <p:spPr bwMode="auto">
          <a:xfrm>
            <a:off x="1500188" y="3970055"/>
            <a:ext cx="7953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6600CC"/>
                </a:solidFill>
              </a:rPr>
              <a:t>m_bat</a:t>
            </a:r>
            <a:endParaRPr lang="en-US" sz="1600" dirty="0">
              <a:solidFill>
                <a:srgbClr val="6600CC"/>
              </a:solidFill>
            </a:endParaRPr>
          </a:p>
        </p:txBody>
      </p:sp>
      <p:sp>
        <p:nvSpPr>
          <p:cNvPr id="37" name="Rectangle 39"/>
          <p:cNvSpPr>
            <a:spLocks noChangeArrowheads="1"/>
          </p:cNvSpPr>
          <p:nvPr/>
        </p:nvSpPr>
        <p:spPr bwMode="auto">
          <a:xfrm>
            <a:off x="2054226" y="3787492"/>
            <a:ext cx="207963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40"/>
          <p:cNvSpPr>
            <a:spLocks noChangeArrowheads="1"/>
          </p:cNvSpPr>
          <p:nvPr/>
        </p:nvSpPr>
        <p:spPr bwMode="auto">
          <a:xfrm>
            <a:off x="2238376" y="4035142"/>
            <a:ext cx="752475" cy="1905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Text Box 41"/>
          <p:cNvSpPr txBox="1">
            <a:spLocks noChangeArrowheads="1"/>
          </p:cNvSpPr>
          <p:nvPr/>
        </p:nvSpPr>
        <p:spPr bwMode="auto">
          <a:xfrm>
            <a:off x="1498601" y="3481105"/>
            <a:ext cx="143192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Robot’s data:</a:t>
            </a:r>
          </a:p>
        </p:txBody>
      </p:sp>
      <p:sp>
        <p:nvSpPr>
          <p:cNvPr id="40" name="Rectangle 50"/>
          <p:cNvSpPr>
            <a:spLocks noChangeArrowheads="1"/>
          </p:cNvSpPr>
          <p:nvPr/>
        </p:nvSpPr>
        <p:spPr bwMode="auto">
          <a:xfrm>
            <a:off x="1495426" y="4303430"/>
            <a:ext cx="1600200" cy="730250"/>
          </a:xfrm>
          <a:prstGeom prst="rect">
            <a:avLst/>
          </a:prstGeom>
          <a:solidFill>
            <a:srgbClr val="FFE9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Text Box 51"/>
          <p:cNvSpPr txBox="1">
            <a:spLocks noChangeArrowheads="1"/>
          </p:cNvSpPr>
          <p:nvPr/>
        </p:nvSpPr>
        <p:spPr bwMode="auto">
          <a:xfrm>
            <a:off x="1414463" y="4532030"/>
            <a:ext cx="1484313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dirty="0" err="1">
                <a:solidFill>
                  <a:srgbClr val="6600CC"/>
                </a:solidFill>
              </a:rPr>
              <a:t>m_shieldStrength</a:t>
            </a:r>
            <a:endParaRPr lang="en-US" sz="1200" dirty="0">
              <a:solidFill>
                <a:srgbClr val="6600CC"/>
              </a:solidFill>
            </a:endParaRPr>
          </a:p>
        </p:txBody>
      </p:sp>
      <p:sp>
        <p:nvSpPr>
          <p:cNvPr id="45" name="Rectangle 53"/>
          <p:cNvSpPr>
            <a:spLocks noChangeArrowheads="1"/>
          </p:cNvSpPr>
          <p:nvPr/>
        </p:nvSpPr>
        <p:spPr bwMode="auto">
          <a:xfrm>
            <a:off x="2803526" y="4560605"/>
            <a:ext cx="241300" cy="2000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Text Box 55"/>
          <p:cNvSpPr txBox="1">
            <a:spLocks noChangeArrowheads="1"/>
          </p:cNvSpPr>
          <p:nvPr/>
        </p:nvSpPr>
        <p:spPr bwMode="auto">
          <a:xfrm>
            <a:off x="1436688" y="4270092"/>
            <a:ext cx="18161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b="1" dirty="0" err="1"/>
              <a:t>ShieldedRobot’s</a:t>
            </a:r>
            <a:r>
              <a:rPr lang="en-US" sz="300" b="1" dirty="0"/>
              <a:t>  </a:t>
            </a:r>
            <a:r>
              <a:rPr lang="en-US" sz="1200" b="1" dirty="0"/>
              <a:t>data:</a:t>
            </a:r>
          </a:p>
        </p:txBody>
      </p:sp>
      <p:sp>
        <p:nvSpPr>
          <p:cNvPr id="30" name="Text Box 37"/>
          <p:cNvSpPr txBox="1">
            <a:spLocks noChangeArrowheads="1"/>
          </p:cNvSpPr>
          <p:nvPr/>
        </p:nvSpPr>
        <p:spPr bwMode="auto">
          <a:xfrm>
            <a:off x="2276135" y="3708745"/>
            <a:ext cx="59372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6600CC"/>
                </a:solidFill>
              </a:rPr>
              <a:t>m_y</a:t>
            </a:r>
            <a:endParaRPr lang="en-US" sz="1600" dirty="0">
              <a:solidFill>
                <a:srgbClr val="6600CC"/>
              </a:solidFill>
            </a:endParaRPr>
          </a:p>
        </p:txBody>
      </p:sp>
      <p:sp>
        <p:nvSpPr>
          <p:cNvPr id="31" name="Rectangle 39"/>
          <p:cNvSpPr>
            <a:spLocks noChangeArrowheads="1"/>
          </p:cNvSpPr>
          <p:nvPr/>
        </p:nvSpPr>
        <p:spPr bwMode="auto">
          <a:xfrm>
            <a:off x="2826998" y="3786532"/>
            <a:ext cx="188119" cy="1905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Text Box 51"/>
          <p:cNvSpPr txBox="1">
            <a:spLocks noChangeArrowheads="1"/>
          </p:cNvSpPr>
          <p:nvPr/>
        </p:nvSpPr>
        <p:spPr bwMode="auto">
          <a:xfrm>
            <a:off x="1427050" y="4766351"/>
            <a:ext cx="55816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dirty="0" err="1">
                <a:solidFill>
                  <a:srgbClr val="6600CC"/>
                </a:solidFill>
              </a:rPr>
              <a:t>m_sg</a:t>
            </a:r>
            <a:endParaRPr lang="en-US" sz="1200" dirty="0">
              <a:solidFill>
                <a:srgbClr val="6600CC"/>
              </a:solidFill>
            </a:endParaRPr>
          </a:p>
        </p:txBody>
      </p:sp>
      <p:sp>
        <p:nvSpPr>
          <p:cNvPr id="29" name="Rectangle 53"/>
          <p:cNvSpPr>
            <a:spLocks noChangeArrowheads="1"/>
          </p:cNvSpPr>
          <p:nvPr/>
        </p:nvSpPr>
        <p:spPr bwMode="auto">
          <a:xfrm>
            <a:off x="1985216" y="4794926"/>
            <a:ext cx="1072197" cy="2000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Line 49"/>
          <p:cNvSpPr>
            <a:spLocks noChangeShapeType="1"/>
          </p:cNvSpPr>
          <p:nvPr/>
        </p:nvSpPr>
        <p:spPr bwMode="auto">
          <a:xfrm>
            <a:off x="5060006" y="661111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437352" y="6433071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phyllis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is destructed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4762605" y="3424388"/>
            <a:ext cx="2819400" cy="262219"/>
          </a:xfrm>
          <a:prstGeom prst="rect">
            <a:avLst/>
          </a:prstGeom>
          <a:solidFill>
            <a:srgbClr val="F8C8C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Robot’s destructor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82726" y="5569803"/>
            <a:ext cx="4784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Alright, let’s see the whole thing in action!</a:t>
            </a:r>
          </a:p>
        </p:txBody>
      </p:sp>
      <p:sp>
        <p:nvSpPr>
          <p:cNvPr id="53" name="Line 49"/>
          <p:cNvSpPr>
            <a:spLocks noChangeShapeType="1"/>
          </p:cNvSpPr>
          <p:nvPr/>
        </p:nvSpPr>
        <p:spPr bwMode="auto">
          <a:xfrm>
            <a:off x="4393499" y="219891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2366004" y="3975770"/>
            <a:ext cx="529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Full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002466" y="3722433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0         0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264597" y="4744160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On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769771" y="448620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4" name="Line 49"/>
          <p:cNvSpPr>
            <a:spLocks noChangeShapeType="1"/>
          </p:cNvSpPr>
          <p:nvPr/>
        </p:nvSpPr>
        <p:spPr bwMode="auto">
          <a:xfrm>
            <a:off x="4741847" y="272143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2236335" y="4729592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996633"/>
                </a:solidFill>
              </a:rPr>
              <a:t>Off</a:t>
            </a:r>
          </a:p>
        </p:txBody>
      </p:sp>
      <p:sp>
        <p:nvSpPr>
          <p:cNvPr id="67" name="Line 49"/>
          <p:cNvSpPr>
            <a:spLocks noChangeShapeType="1"/>
          </p:cNvSpPr>
          <p:nvPr/>
        </p:nvSpPr>
        <p:spPr bwMode="auto">
          <a:xfrm>
            <a:off x="4437043" y="297279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Line 49"/>
          <p:cNvSpPr>
            <a:spLocks noChangeShapeType="1"/>
          </p:cNvSpPr>
          <p:nvPr/>
        </p:nvSpPr>
        <p:spPr bwMode="auto">
          <a:xfrm>
            <a:off x="4452256" y="322217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Rectangle 18"/>
          <p:cNvSpPr>
            <a:spLocks noChangeArrowheads="1"/>
          </p:cNvSpPr>
          <p:nvPr/>
        </p:nvSpPr>
        <p:spPr bwMode="auto">
          <a:xfrm>
            <a:off x="5461000" y="-33118"/>
            <a:ext cx="3683000" cy="170050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ShieldGenerator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~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ShieldGenerator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() 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{ ... }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70" name="Line 49"/>
          <p:cNvSpPr>
            <a:spLocks noChangeShapeType="1"/>
          </p:cNvSpPr>
          <p:nvPr/>
        </p:nvSpPr>
        <p:spPr bwMode="auto">
          <a:xfrm>
            <a:off x="5778798" y="93958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Line 49"/>
          <p:cNvSpPr>
            <a:spLocks noChangeShapeType="1"/>
          </p:cNvSpPr>
          <p:nvPr/>
        </p:nvSpPr>
        <p:spPr bwMode="auto">
          <a:xfrm>
            <a:off x="6117266" y="122983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Line 49"/>
          <p:cNvSpPr>
            <a:spLocks noChangeShapeType="1"/>
          </p:cNvSpPr>
          <p:nvPr/>
        </p:nvSpPr>
        <p:spPr bwMode="auto">
          <a:xfrm>
            <a:off x="4463142" y="35337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Line 49"/>
          <p:cNvSpPr>
            <a:spLocks noChangeShapeType="1"/>
          </p:cNvSpPr>
          <p:nvPr/>
        </p:nvSpPr>
        <p:spPr bwMode="auto">
          <a:xfrm>
            <a:off x="278699" y="217714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Line 49"/>
          <p:cNvSpPr>
            <a:spLocks noChangeShapeType="1"/>
          </p:cNvSpPr>
          <p:nvPr/>
        </p:nvSpPr>
        <p:spPr bwMode="auto">
          <a:xfrm>
            <a:off x="675029" y="269965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2242039" y="3962400"/>
            <a:ext cx="784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996633"/>
                </a:solidFill>
              </a:rPr>
              <a:t>Empty</a:t>
            </a:r>
          </a:p>
        </p:txBody>
      </p:sp>
      <p:sp>
        <p:nvSpPr>
          <p:cNvPr id="77" name="Line 49"/>
          <p:cNvSpPr>
            <a:spLocks noChangeShapeType="1"/>
          </p:cNvSpPr>
          <p:nvPr/>
        </p:nvSpPr>
        <p:spPr bwMode="auto">
          <a:xfrm>
            <a:off x="359343" y="295102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Line 49"/>
          <p:cNvSpPr>
            <a:spLocks noChangeShapeType="1"/>
          </p:cNvSpPr>
          <p:nvPr/>
        </p:nvSpPr>
        <p:spPr bwMode="auto">
          <a:xfrm>
            <a:off x="359343" y="321227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Rectangle 18"/>
          <p:cNvSpPr>
            <a:spLocks noChangeArrowheads="1"/>
          </p:cNvSpPr>
          <p:nvPr/>
        </p:nvSpPr>
        <p:spPr bwMode="auto">
          <a:xfrm>
            <a:off x="-24809" y="0"/>
            <a:ext cx="3683000" cy="170050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 Battery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~Battery() 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{ ... }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80" name="Line 49"/>
          <p:cNvSpPr>
            <a:spLocks noChangeShapeType="1"/>
          </p:cNvSpPr>
          <p:nvPr/>
        </p:nvSpPr>
        <p:spPr bwMode="auto">
          <a:xfrm>
            <a:off x="281225" y="98202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Line 49"/>
          <p:cNvSpPr>
            <a:spLocks noChangeShapeType="1"/>
          </p:cNvSpPr>
          <p:nvPr/>
        </p:nvSpPr>
        <p:spPr bwMode="auto">
          <a:xfrm>
            <a:off x="593120" y="127236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0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9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/>
      <p:bldP spid="36" grpId="0"/>
      <p:bldP spid="36" grpId="1"/>
      <p:bldP spid="37" grpId="0" animBg="1"/>
      <p:bldP spid="38" grpId="0" animBg="1"/>
      <p:bldP spid="38" grpId="1" animBg="1"/>
      <p:bldP spid="39" grpId="0"/>
      <p:bldP spid="40" grpId="0" animBg="1"/>
      <p:bldP spid="42" grpId="0"/>
      <p:bldP spid="45" grpId="0" animBg="1"/>
      <p:bldP spid="48" grpId="0"/>
      <p:bldP spid="30" grpId="0"/>
      <p:bldP spid="31" grpId="0" animBg="1"/>
      <p:bldP spid="28" grpId="0"/>
      <p:bldP spid="28" grpId="1"/>
      <p:bldP spid="29" grpId="0" animBg="1"/>
      <p:bldP spid="29" grpId="1" animBg="1"/>
      <p:bldP spid="63" grpId="0" animBg="1"/>
      <p:bldP spid="63" grpId="1" animBg="1"/>
      <p:bldP spid="53" grpId="0" animBg="1"/>
      <p:bldP spid="53" grpId="1" animBg="1"/>
      <p:bldP spid="55" grpId="0"/>
      <p:bldP spid="55" grpId="1"/>
      <p:bldP spid="55" grpId="2"/>
      <p:bldP spid="57" grpId="0"/>
      <p:bldP spid="61" grpId="0"/>
      <p:bldP spid="61" grpId="1"/>
      <p:bldP spid="62" grpId="0"/>
      <p:bldP spid="64" grpId="0" animBg="1"/>
      <p:bldP spid="64" grpId="1" animBg="1"/>
      <p:bldP spid="66" grpId="0"/>
      <p:bldP spid="66" grpId="1"/>
      <p:bldP spid="66" grpId="2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4" grpId="0" animBg="1"/>
      <p:bldP spid="74" grpId="1" animBg="1"/>
      <p:bldP spid="75" grpId="0" animBg="1"/>
      <p:bldP spid="75" grpId="1" animBg="1"/>
      <p:bldP spid="76" grpId="0"/>
      <p:bldP spid="76" grpId="1"/>
      <p:bldP spid="76" grpId="2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FF24-9953-43F1-80E8-D27680FB5275}" type="slidenum">
              <a:rPr lang="en-US"/>
              <a:pPr/>
              <a:t>48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&amp; Destruction</a:t>
            </a:r>
          </a:p>
        </p:txBody>
      </p:sp>
      <p:sp>
        <p:nvSpPr>
          <p:cNvPr id="43" name="Rectangle 18"/>
          <p:cNvSpPr>
            <a:spLocks noChangeArrowheads="1"/>
          </p:cNvSpPr>
          <p:nvPr/>
        </p:nvSpPr>
        <p:spPr bwMode="auto">
          <a:xfrm>
            <a:off x="387555" y="992593"/>
            <a:ext cx="3683000" cy="411280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Rectangle 19"/>
          <p:cNvSpPr>
            <a:spLocks noChangeArrowheads="1"/>
          </p:cNvSpPr>
          <p:nvPr/>
        </p:nvSpPr>
        <p:spPr bwMode="auto">
          <a:xfrm>
            <a:off x="-44245" y="967193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superclass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Robot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~Robot()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m_bat.discharge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();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}</a:t>
            </a:r>
          </a:p>
        </p:txBody>
      </p:sp>
      <p:sp>
        <p:nvSpPr>
          <p:cNvPr id="46" name="Rectangle 19"/>
          <p:cNvSpPr>
            <a:spLocks noChangeArrowheads="1"/>
          </p:cNvSpPr>
          <p:nvPr/>
        </p:nvSpPr>
        <p:spPr bwMode="auto">
          <a:xfrm>
            <a:off x="-76200" y="3342305"/>
            <a:ext cx="5181600" cy="140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...</a:t>
            </a:r>
            <a:endParaRPr lang="en-US" sz="17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m_x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Battery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m_bat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672921" y="3096979"/>
            <a:ext cx="2819400" cy="262219"/>
          </a:xfrm>
          <a:prstGeom prst="rect">
            <a:avLst/>
          </a:prstGeom>
          <a:solidFill>
            <a:srgbClr val="FF8B8B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m_bat’s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destructor</a:t>
            </a:r>
          </a:p>
        </p:txBody>
      </p:sp>
      <p:sp>
        <p:nvSpPr>
          <p:cNvPr id="49" name="Rectangle 25"/>
          <p:cNvSpPr>
            <a:spLocks noChangeArrowheads="1"/>
          </p:cNvSpPr>
          <p:nvPr/>
        </p:nvSpPr>
        <p:spPr bwMode="auto">
          <a:xfrm>
            <a:off x="4349955" y="1030693"/>
            <a:ext cx="4581525" cy="4082799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26"/>
          <p:cNvSpPr>
            <a:spLocks noChangeArrowheads="1"/>
          </p:cNvSpPr>
          <p:nvPr/>
        </p:nvSpPr>
        <p:spPr bwMode="auto">
          <a:xfrm>
            <a:off x="3918155" y="992593"/>
            <a:ext cx="51816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// subclass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: </a:t>
            </a:r>
            <a: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  <a:t>public Robot </a:t>
            </a:r>
            <a:br>
              <a:rPr lang="en-US" sz="1700" b="1" dirty="0">
                <a:solidFill>
                  <a:srgbClr val="990000"/>
                </a:solidFill>
                <a:latin typeface="Courier New" pitchFamily="49" charset="0"/>
              </a:rPr>
            </a:b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{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~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ShieldedRobot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() 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{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   </a:t>
            </a:r>
            <a:r>
              <a:rPr lang="en-US" sz="1700" b="1" dirty="0" err="1">
                <a:solidFill>
                  <a:srgbClr val="6600CC"/>
                </a:solidFill>
                <a:latin typeface="Courier New" pitchFamily="49" charset="0"/>
              </a:rPr>
              <a:t>m_sg.turnGeneratorOff</a:t>
            </a: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();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rgbClr val="6600CC"/>
                </a:solidFill>
                <a:latin typeface="Courier New" pitchFamily="49" charset="0"/>
              </a:rPr>
              <a:t>  }</a:t>
            </a:r>
          </a:p>
        </p:txBody>
      </p:sp>
      <p:sp>
        <p:nvSpPr>
          <p:cNvPr id="51" name="Rectangle 26"/>
          <p:cNvSpPr>
            <a:spLocks noChangeArrowheads="1"/>
          </p:cNvSpPr>
          <p:nvPr/>
        </p:nvSpPr>
        <p:spPr bwMode="auto">
          <a:xfrm>
            <a:off x="3886200" y="3733800"/>
            <a:ext cx="5181600" cy="167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 ...</a:t>
            </a:r>
            <a:endParaRPr lang="en-US" sz="10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m_shieldStrength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ShieldGenerator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m_sg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	</a:t>
            </a:r>
          </a:p>
          <a:p>
            <a:pPr indent="457200">
              <a:tabLst>
                <a:tab pos="114300" algn="l"/>
                <a:tab pos="228600" algn="l"/>
                <a:tab pos="342900" algn="l"/>
              </a:tabLst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4762605" y="3117302"/>
            <a:ext cx="2819400" cy="262219"/>
          </a:xfrm>
          <a:prstGeom prst="rect">
            <a:avLst/>
          </a:prstGeom>
          <a:solidFill>
            <a:srgbClr val="FF8B8B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m_sg’s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destructor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4762605" y="3424388"/>
            <a:ext cx="2819400" cy="262219"/>
          </a:xfrm>
          <a:prstGeom prst="rect">
            <a:avLst/>
          </a:prstGeom>
          <a:solidFill>
            <a:srgbClr val="F8C8C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Robot’s destructor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0" y="6248400"/>
            <a:ext cx="914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And of course, this applies if you inherit more than one time!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839433" y="1215149"/>
            <a:ext cx="228780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public Machine</a:t>
            </a:r>
          </a:p>
        </p:txBody>
      </p:sp>
      <p:sp>
        <p:nvSpPr>
          <p:cNvPr id="61" name="Rectangle 18"/>
          <p:cNvSpPr>
            <a:spLocks noChangeArrowheads="1"/>
          </p:cNvSpPr>
          <p:nvPr/>
        </p:nvSpPr>
        <p:spPr bwMode="auto">
          <a:xfrm>
            <a:off x="2883195" y="116942"/>
            <a:ext cx="3377610" cy="1700502"/>
          </a:xfrm>
          <a:prstGeom prst="rect">
            <a:avLst/>
          </a:prstGeom>
          <a:solidFill>
            <a:srgbClr val="C3DAF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 Machine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~Machine() 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{ ... }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673274" y="4366148"/>
            <a:ext cx="2819400" cy="262219"/>
          </a:xfrm>
          <a:prstGeom prst="rect">
            <a:avLst/>
          </a:prstGeom>
          <a:solidFill>
            <a:srgbClr val="F8C8C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Machine’s destructor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8229600" y="3513226"/>
            <a:ext cx="450764" cy="363830"/>
            <a:chOff x="5879910" y="3754877"/>
            <a:chExt cx="450764" cy="363830"/>
          </a:xfrm>
        </p:grpSpPr>
        <p:sp>
          <p:nvSpPr>
            <p:cNvPr id="65" name="Oval 64"/>
            <p:cNvSpPr/>
            <p:nvPr/>
          </p:nvSpPr>
          <p:spPr bwMode="auto">
            <a:xfrm>
              <a:off x="5933872" y="3754877"/>
              <a:ext cx="350196" cy="363830"/>
            </a:xfrm>
            <a:prstGeom prst="ellipse">
              <a:avLst/>
            </a:prstGeom>
            <a:solidFill>
              <a:srgbClr val="FB5F5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879910" y="3772915"/>
              <a:ext cx="4507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#1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7594375" y="4011168"/>
            <a:ext cx="482825" cy="363830"/>
            <a:chOff x="5863880" y="3754877"/>
            <a:chExt cx="482825" cy="363830"/>
          </a:xfrm>
        </p:grpSpPr>
        <p:sp>
          <p:nvSpPr>
            <p:cNvPr id="68" name="Oval 67"/>
            <p:cNvSpPr/>
            <p:nvPr/>
          </p:nvSpPr>
          <p:spPr bwMode="auto">
            <a:xfrm>
              <a:off x="5933872" y="3754877"/>
              <a:ext cx="350196" cy="363830"/>
            </a:xfrm>
            <a:prstGeom prst="ellipse">
              <a:avLst/>
            </a:prstGeom>
            <a:solidFill>
              <a:srgbClr val="FB5F5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863880" y="3772915"/>
              <a:ext cx="4828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#2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592568" y="4397146"/>
            <a:ext cx="482825" cy="363830"/>
            <a:chOff x="5863880" y="3754877"/>
            <a:chExt cx="482825" cy="363830"/>
          </a:xfrm>
        </p:grpSpPr>
        <p:sp>
          <p:nvSpPr>
            <p:cNvPr id="71" name="Oval 70"/>
            <p:cNvSpPr/>
            <p:nvPr/>
          </p:nvSpPr>
          <p:spPr bwMode="auto">
            <a:xfrm>
              <a:off x="5933872" y="3754877"/>
              <a:ext cx="350196" cy="363830"/>
            </a:xfrm>
            <a:prstGeom prst="ellipse">
              <a:avLst/>
            </a:prstGeom>
            <a:solidFill>
              <a:srgbClr val="FB5F5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863880" y="3772915"/>
              <a:ext cx="4828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#3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403375" y="3505200"/>
            <a:ext cx="482825" cy="363830"/>
            <a:chOff x="5863880" y="3754877"/>
            <a:chExt cx="482825" cy="363830"/>
          </a:xfrm>
        </p:grpSpPr>
        <p:sp>
          <p:nvSpPr>
            <p:cNvPr id="74" name="Oval 73"/>
            <p:cNvSpPr/>
            <p:nvPr/>
          </p:nvSpPr>
          <p:spPr bwMode="auto">
            <a:xfrm>
              <a:off x="5933872" y="3754877"/>
              <a:ext cx="350196" cy="363830"/>
            </a:xfrm>
            <a:prstGeom prst="ellipse">
              <a:avLst/>
            </a:prstGeom>
            <a:solidFill>
              <a:srgbClr val="FB5F5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863880" y="3772915"/>
              <a:ext cx="4828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#4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473367" y="3972412"/>
            <a:ext cx="482825" cy="363830"/>
            <a:chOff x="5863880" y="3754877"/>
            <a:chExt cx="482825" cy="363830"/>
          </a:xfrm>
        </p:grpSpPr>
        <p:sp>
          <p:nvSpPr>
            <p:cNvPr id="77" name="Oval 76"/>
            <p:cNvSpPr/>
            <p:nvPr/>
          </p:nvSpPr>
          <p:spPr bwMode="auto">
            <a:xfrm>
              <a:off x="5933872" y="3754877"/>
              <a:ext cx="350196" cy="363830"/>
            </a:xfrm>
            <a:prstGeom prst="ellipse">
              <a:avLst/>
            </a:prstGeom>
            <a:solidFill>
              <a:srgbClr val="FB5F5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863880" y="3772915"/>
              <a:ext cx="4828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#5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3471560" y="4358390"/>
            <a:ext cx="482825" cy="363830"/>
            <a:chOff x="5863880" y="3754877"/>
            <a:chExt cx="482825" cy="363830"/>
          </a:xfrm>
        </p:grpSpPr>
        <p:sp>
          <p:nvSpPr>
            <p:cNvPr id="80" name="Oval 79"/>
            <p:cNvSpPr/>
            <p:nvPr/>
          </p:nvSpPr>
          <p:spPr bwMode="auto">
            <a:xfrm>
              <a:off x="5933872" y="3754877"/>
              <a:ext cx="350196" cy="363830"/>
            </a:xfrm>
            <a:prstGeom prst="ellipse">
              <a:avLst/>
            </a:prstGeom>
            <a:solidFill>
              <a:srgbClr val="FB5F5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863880" y="3772915"/>
              <a:ext cx="4828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#6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870315" y="1205262"/>
            <a:ext cx="482825" cy="363830"/>
            <a:chOff x="5863880" y="3754877"/>
            <a:chExt cx="482825" cy="363830"/>
          </a:xfrm>
        </p:grpSpPr>
        <p:sp>
          <p:nvSpPr>
            <p:cNvPr id="83" name="Oval 82"/>
            <p:cNvSpPr/>
            <p:nvPr/>
          </p:nvSpPr>
          <p:spPr bwMode="auto">
            <a:xfrm>
              <a:off x="5933872" y="3754877"/>
              <a:ext cx="350196" cy="363830"/>
            </a:xfrm>
            <a:prstGeom prst="ellipse">
              <a:avLst/>
            </a:prstGeom>
            <a:solidFill>
              <a:srgbClr val="FB5F5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863880" y="3772915"/>
              <a:ext cx="4828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#7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60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0.1412 " pathEditMode="relative" ptsTypes="AA">
                                      <p:cBhvr>
                                        <p:cTn id="17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0.1412 " pathEditMode="relative" ptsTypes="AA">
                                      <p:cBhvr>
                                        <p:cTn id="1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0.1412 " pathEditMode="relative" ptsTypes="AA">
                                      <p:cBhvr>
                                        <p:cTn id="21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0.1412 " pathEditMode="relative" ptsTypes="AA">
                                      <p:cBhvr>
                                        <p:cTn id="2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0.1412 " pathEditMode="relative" ptsTypes="AA">
                                      <p:cBhvr>
                                        <p:cTn id="25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0.1412 " pathEditMode="relative" ptsTypes="AA">
                                      <p:cBhvr>
                                        <p:cTn id="27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0.1412 " pathEditMode="relative" ptsTypes="AA">
                                      <p:cBhvr>
                                        <p:cTn id="29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0.1412 " pathEditMode="relative" ptsTypes="AA">
                                      <p:cBhvr>
                                        <p:cTn id="31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0.1412 " pathEditMode="relative" ptsTypes="AA">
                                      <p:cBhvr>
                                        <p:cTn id="33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0.1412 " pathEditMode="relative" ptsTypes="AA">
                                      <p:cBhvr>
                                        <p:cTn id="3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14028 L 0.00017 0.19537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/>
      <p:bldP spid="46" grpId="0"/>
      <p:bldP spid="46" grpId="1"/>
      <p:bldP spid="47" grpId="0" animBg="1"/>
      <p:bldP spid="49" grpId="0" animBg="1"/>
      <p:bldP spid="50" grpId="0"/>
      <p:bldP spid="51" grpId="0"/>
      <p:bldP spid="60" grpId="0" animBg="1"/>
      <p:bldP spid="54" grpId="0" animBg="1"/>
      <p:bldP spid="57" grpId="0"/>
      <p:bldP spid="57" grpId="1"/>
      <p:bldP spid="61" grpId="0" animBg="1"/>
      <p:bldP spid="6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7B068-005C-4E94-B690-094F6064D05E}" type="slidenum">
              <a:rPr lang="en-US"/>
              <a:pPr/>
              <a:t>49</a:t>
            </a:fld>
            <a:endParaRPr lang="en-US"/>
          </a:p>
        </p:txBody>
      </p:sp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3600" dirty="0"/>
              <a:t>Inheritance &amp; Initializer Lists</a:t>
            </a:r>
          </a:p>
        </p:txBody>
      </p:sp>
      <p:grpSp>
        <p:nvGrpSpPr>
          <p:cNvPr id="341006" name="Group 14"/>
          <p:cNvGrpSpPr>
            <a:grpSpLocks/>
          </p:cNvGrpSpPr>
          <p:nvPr/>
        </p:nvGrpSpPr>
        <p:grpSpPr bwMode="auto">
          <a:xfrm>
            <a:off x="4724400" y="2438400"/>
            <a:ext cx="4337050" cy="2105025"/>
            <a:chOff x="2976" y="1536"/>
            <a:chExt cx="2603" cy="1731"/>
          </a:xfrm>
        </p:grpSpPr>
        <p:sp>
          <p:nvSpPr>
            <p:cNvPr id="341000" name="Rectangle 8"/>
            <p:cNvSpPr>
              <a:spLocks noChangeArrowheads="1"/>
            </p:cNvSpPr>
            <p:nvPr/>
          </p:nvSpPr>
          <p:spPr bwMode="auto">
            <a:xfrm>
              <a:off x="2976" y="1536"/>
              <a:ext cx="2576" cy="14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999" name="Rectangle 7"/>
            <p:cNvSpPr>
              <a:spLocks noChangeArrowheads="1"/>
            </p:cNvSpPr>
            <p:nvPr/>
          </p:nvSpPr>
          <p:spPr bwMode="auto">
            <a:xfrm>
              <a:off x="2976" y="1536"/>
              <a:ext cx="2603" cy="17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main()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Animal  a(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10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);   // 10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lbs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a.what_do_i_weigh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2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24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341002" name="Text Box 10"/>
          <p:cNvSpPr txBox="1">
            <a:spLocks noChangeArrowheads="1"/>
          </p:cNvSpPr>
          <p:nvPr/>
        </p:nvSpPr>
        <p:spPr bwMode="auto">
          <a:xfrm>
            <a:off x="1600200" y="1066800"/>
            <a:ext cx="5991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Consider the following base class: </a:t>
            </a:r>
            <a:r>
              <a:rPr lang="en-US" sz="2400" dirty="0">
                <a:solidFill>
                  <a:srgbClr val="990000"/>
                </a:solidFill>
              </a:rPr>
              <a:t>Animal</a:t>
            </a:r>
          </a:p>
        </p:txBody>
      </p:sp>
      <p:sp>
        <p:nvSpPr>
          <p:cNvPr id="341003" name="Text Box 11"/>
          <p:cNvSpPr txBox="1">
            <a:spLocks noChangeArrowheads="1"/>
          </p:cNvSpPr>
          <p:nvPr/>
        </p:nvSpPr>
        <p:spPr bwMode="auto">
          <a:xfrm>
            <a:off x="600075" y="5638800"/>
            <a:ext cx="77279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dirty="0"/>
              <a:t>When you construct an </a:t>
            </a:r>
            <a:r>
              <a:rPr lang="en-US" sz="2400" dirty="0">
                <a:solidFill>
                  <a:srgbClr val="990000"/>
                </a:solidFill>
              </a:rPr>
              <a:t>Animal</a:t>
            </a:r>
            <a:r>
              <a:rPr lang="en-US" sz="2400" dirty="0"/>
              <a:t>, </a:t>
            </a:r>
            <a:br>
              <a:rPr lang="en-US" sz="2400" dirty="0"/>
            </a:br>
            <a:r>
              <a:rPr lang="en-US" sz="2400" dirty="0"/>
              <a:t>you </a:t>
            </a:r>
            <a:r>
              <a:rPr lang="en-US" sz="2400" i="1" dirty="0"/>
              <a:t>must specify </a:t>
            </a:r>
            <a:r>
              <a:rPr lang="en-US" sz="2400" dirty="0"/>
              <a:t>the animal’s weight.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80975" y="1981200"/>
            <a:ext cx="4378325" cy="3417888"/>
            <a:chOff x="180975" y="1981200"/>
            <a:chExt cx="4378325" cy="3417888"/>
          </a:xfrm>
        </p:grpSpPr>
        <p:sp>
          <p:nvSpPr>
            <p:cNvPr id="341005" name="Rectangle 13"/>
            <p:cNvSpPr>
              <a:spLocks noChangeArrowheads="1"/>
            </p:cNvSpPr>
            <p:nvPr/>
          </p:nvSpPr>
          <p:spPr bwMode="auto">
            <a:xfrm>
              <a:off x="231775" y="1981200"/>
              <a:ext cx="4279900" cy="3135313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004" name="Text Box 12"/>
            <p:cNvSpPr txBox="1">
              <a:spLocks noChangeArrowheads="1"/>
            </p:cNvSpPr>
            <p:nvPr/>
          </p:nvSpPr>
          <p:spPr bwMode="auto">
            <a:xfrm>
              <a:off x="180975" y="1981200"/>
              <a:ext cx="4378325" cy="3417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class Animal   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solidFill>
                    <a:srgbClr val="006666"/>
                  </a:solidFill>
                  <a:latin typeface="Comic Sans MS"/>
                  <a:ea typeface="MS Mincho" pitchFamily="49" charset="-128"/>
                </a:rPr>
                <a:t> 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Animal(</a:t>
              </a:r>
              <a:r>
                <a:rPr lang="en-US" sz="1800" b="1" dirty="0" err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err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lbs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) </a:t>
              </a:r>
            </a:p>
            <a:p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  <a:r>
                <a:rPr lang="en-US" sz="1800" b="1" dirty="0" err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m_lbs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= </a:t>
              </a:r>
              <a:r>
                <a:rPr lang="en-US" sz="1800" b="1" dirty="0" err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lbs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;}</a:t>
              </a:r>
            </a:p>
            <a:p>
              <a:endParaRPr lang="en-US" sz="10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endParaRPr>
            </a:p>
            <a:p>
              <a:r>
                <a:rPr lang="en-US" sz="1800" b="1" dirty="0">
                  <a:solidFill>
                    <a:schemeClr val="accent2"/>
                  </a:solidFill>
                  <a:latin typeface="Comic Sans MS"/>
                  <a:ea typeface="MS Mincho" pitchFamily="49" charset="-128"/>
                </a:rPr>
                <a:t> 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void </a:t>
              </a:r>
              <a:r>
                <a:rPr lang="en-US" sz="1800" b="1" dirty="0" err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what_do_i_weigh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{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m_lbs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800" b="1" dirty="0">
                  <a:latin typeface="Comic Sans MS"/>
                  <a:ea typeface="MS Mincho" pitchFamily="49" charset="-128"/>
                </a:rPr>
                <a:t>“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lbs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!\n"; }</a:t>
              </a:r>
            </a:p>
            <a:p>
              <a:endParaRPr lang="en-US" sz="10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private: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  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m_lbs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};</a:t>
              </a:r>
              <a:endParaRPr lang="en-US" sz="1800" dirty="0">
                <a:latin typeface="Courier New" pitchFamily="49" charset="0"/>
              </a:endParaRPr>
            </a:p>
            <a:p>
              <a:endParaRPr lang="en-US" sz="1800" dirty="0"/>
            </a:p>
          </p:txBody>
        </p:sp>
      </p:grpSp>
      <p:sp>
        <p:nvSpPr>
          <p:cNvPr id="341007" name="Rectangle 15"/>
          <p:cNvSpPr>
            <a:spLocks noChangeArrowheads="1"/>
          </p:cNvSpPr>
          <p:nvPr/>
        </p:nvSpPr>
        <p:spPr bwMode="auto">
          <a:xfrm>
            <a:off x="1323975" y="2789238"/>
            <a:ext cx="990600" cy="35083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Down Arrow 12"/>
          <p:cNvSpPr/>
          <p:nvPr/>
        </p:nvSpPr>
        <p:spPr bwMode="auto">
          <a:xfrm>
            <a:off x="4953000" y="1110018"/>
            <a:ext cx="3276601" cy="190500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You must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pass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in a value</a:t>
            </a:r>
            <a:b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to construct</a:t>
            </a:r>
            <a:b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an Animal!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41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4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1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1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1002" grpId="0"/>
      <p:bldP spid="341003" grpId="0"/>
      <p:bldP spid="341007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C0C4-5D64-4BD3-BC8A-042230F74A32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304800"/>
            <a:ext cx="7772400" cy="1143000"/>
          </a:xfrm>
        </p:spPr>
        <p:txBody>
          <a:bodyPr/>
          <a:lstStyle/>
          <a:p>
            <a:r>
              <a:rPr lang="en-US" sz="4000" dirty="0"/>
              <a:t>Inheritance</a:t>
            </a:r>
          </a:p>
        </p:txBody>
      </p:sp>
      <p:sp>
        <p:nvSpPr>
          <p:cNvPr id="324611" name="Rectangle 3"/>
          <p:cNvSpPr>
            <a:spLocks noChangeArrowheads="1"/>
          </p:cNvSpPr>
          <p:nvPr/>
        </p:nvSpPr>
        <p:spPr bwMode="auto">
          <a:xfrm>
            <a:off x="3962400" y="609600"/>
            <a:ext cx="3352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Now lets consider a </a:t>
            </a:r>
            <a:r>
              <a:rPr lang="en-US" sz="2400" dirty="0">
                <a:solidFill>
                  <a:srgbClr val="6600CC"/>
                </a:solidFill>
              </a:rPr>
              <a:t>Shielded Robot</a:t>
            </a:r>
            <a:r>
              <a:rPr lang="en-US" sz="2400" dirty="0"/>
              <a:t> class…</a:t>
            </a:r>
          </a:p>
        </p:txBody>
      </p:sp>
      <p:sp>
        <p:nvSpPr>
          <p:cNvPr id="324616" name="Text Box 8"/>
          <p:cNvSpPr txBox="1">
            <a:spLocks noChangeArrowheads="1"/>
          </p:cNvSpPr>
          <p:nvPr/>
        </p:nvSpPr>
        <p:spPr bwMode="auto">
          <a:xfrm>
            <a:off x="4114800" y="1727200"/>
            <a:ext cx="4724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dirty="0"/>
              <a:t>Let’s  compare both classes… What are their similarities?</a:t>
            </a:r>
          </a:p>
        </p:txBody>
      </p:sp>
      <p:grpSp>
        <p:nvGrpSpPr>
          <p:cNvPr id="324617" name="Group 9"/>
          <p:cNvGrpSpPr>
            <a:grpSpLocks/>
          </p:cNvGrpSpPr>
          <p:nvPr/>
        </p:nvGrpSpPr>
        <p:grpSpPr bwMode="auto">
          <a:xfrm>
            <a:off x="233205" y="1143000"/>
            <a:ext cx="4038600" cy="2679700"/>
            <a:chOff x="2912" y="2448"/>
            <a:chExt cx="2544" cy="1760"/>
          </a:xfrm>
        </p:grpSpPr>
        <p:sp>
          <p:nvSpPr>
            <p:cNvPr id="324618" name="Rectangle 10"/>
            <p:cNvSpPr>
              <a:spLocks noChangeArrowheads="1"/>
            </p:cNvSpPr>
            <p:nvPr/>
          </p:nvSpPr>
          <p:spPr bwMode="auto">
            <a:xfrm>
              <a:off x="2920" y="2480"/>
              <a:ext cx="2176" cy="172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19" name="Rectangle 11"/>
            <p:cNvSpPr>
              <a:spLocks noChangeArrowheads="1"/>
            </p:cNvSpPr>
            <p:nvPr/>
          </p:nvSpPr>
          <p:spPr bwMode="auto">
            <a:xfrm>
              <a:off x="2912" y="2448"/>
              <a:ext cx="2544" cy="17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class Robot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{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public: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void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setX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newX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);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getX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();</a:t>
              </a:r>
              <a:b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</a:b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void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setY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newY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);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getY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();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private: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m_x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,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m_y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;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};</a:t>
              </a:r>
            </a:p>
          </p:txBody>
        </p:sp>
      </p:grpSp>
      <p:sp>
        <p:nvSpPr>
          <p:cNvPr id="324620" name="Text Box 12"/>
          <p:cNvSpPr txBox="1">
            <a:spLocks noChangeArrowheads="1"/>
          </p:cNvSpPr>
          <p:nvPr/>
        </p:nvSpPr>
        <p:spPr bwMode="auto">
          <a:xfrm>
            <a:off x="4229100" y="2749927"/>
            <a:ext cx="4951413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dirty="0">
                <a:solidFill>
                  <a:srgbClr val="006666"/>
                </a:solidFill>
              </a:rPr>
              <a:t> Both classes have </a:t>
            </a:r>
            <a:r>
              <a:rPr lang="en-US" i="1" dirty="0">
                <a:solidFill>
                  <a:srgbClr val="990000"/>
                </a:solidFill>
              </a:rPr>
              <a:t>x</a:t>
            </a:r>
            <a:r>
              <a:rPr lang="en-US" dirty="0">
                <a:solidFill>
                  <a:srgbClr val="006666"/>
                </a:solidFill>
              </a:rPr>
              <a:t> and </a:t>
            </a:r>
            <a:r>
              <a:rPr lang="en-US" i="1" dirty="0">
                <a:solidFill>
                  <a:srgbClr val="990000"/>
                </a:solidFill>
              </a:rPr>
              <a:t>y</a:t>
            </a:r>
            <a:r>
              <a:rPr lang="en-US" i="1" dirty="0">
                <a:solidFill>
                  <a:srgbClr val="006666"/>
                </a:solidFill>
              </a:rPr>
              <a:t> coordinates</a:t>
            </a:r>
            <a:r>
              <a:rPr lang="en-US" dirty="0">
                <a:solidFill>
                  <a:srgbClr val="006666"/>
                </a:solidFill>
              </a:rPr>
              <a:t> </a:t>
            </a:r>
          </a:p>
          <a:p>
            <a:pPr>
              <a:buFontTx/>
              <a:buChar char="•"/>
            </a:pPr>
            <a:endParaRPr lang="en-US" sz="900" dirty="0">
              <a:solidFill>
                <a:srgbClr val="006666"/>
              </a:solidFill>
            </a:endParaRPr>
          </a:p>
          <a:p>
            <a:pPr>
              <a:buFontTx/>
              <a:buChar char="•"/>
            </a:pPr>
            <a:r>
              <a:rPr lang="en-US" dirty="0">
                <a:solidFill>
                  <a:srgbClr val="6600CC"/>
                </a:solidFill>
              </a:rPr>
              <a:t> In the </a:t>
            </a:r>
            <a:r>
              <a:rPr lang="en-US" i="1" dirty="0">
                <a:solidFill>
                  <a:schemeClr val="accent2"/>
                </a:solidFill>
              </a:rPr>
              <a:t>Robot class</a:t>
            </a:r>
            <a:r>
              <a:rPr lang="en-US" i="1" dirty="0">
                <a:solidFill>
                  <a:srgbClr val="6600CC"/>
                </a:solidFill>
              </a:rPr>
              <a:t>, </a:t>
            </a:r>
            <a:r>
              <a:rPr lang="en-US" dirty="0">
                <a:solidFill>
                  <a:srgbClr val="6600CC"/>
                </a:solidFill>
              </a:rPr>
              <a:t> </a:t>
            </a:r>
            <a:r>
              <a:rPr lang="en-US" dirty="0">
                <a:solidFill>
                  <a:srgbClr val="990000"/>
                </a:solidFill>
              </a:rPr>
              <a:t>x</a:t>
            </a:r>
            <a:r>
              <a:rPr lang="en-US" dirty="0">
                <a:solidFill>
                  <a:srgbClr val="6600CC"/>
                </a:solidFill>
              </a:rPr>
              <a:t> and </a:t>
            </a:r>
            <a:r>
              <a:rPr lang="en-US" dirty="0">
                <a:solidFill>
                  <a:srgbClr val="990000"/>
                </a:solidFill>
              </a:rPr>
              <a:t>y</a:t>
            </a:r>
            <a:r>
              <a:rPr lang="en-US" dirty="0">
                <a:solidFill>
                  <a:srgbClr val="6600CC"/>
                </a:solidFill>
              </a:rPr>
              <a:t> describe </a:t>
            </a:r>
            <a:br>
              <a:rPr lang="en-US" dirty="0">
                <a:solidFill>
                  <a:srgbClr val="6600CC"/>
                </a:solidFill>
              </a:rPr>
            </a:br>
            <a:r>
              <a:rPr lang="en-US" dirty="0">
                <a:solidFill>
                  <a:srgbClr val="6600CC"/>
                </a:solidFill>
              </a:rPr>
              <a:t>  the position of the robot</a:t>
            </a:r>
          </a:p>
          <a:p>
            <a:pPr>
              <a:buFontTx/>
              <a:buChar char="•"/>
            </a:pPr>
            <a:endParaRPr lang="en-US" sz="900" dirty="0">
              <a:solidFill>
                <a:srgbClr val="6600CC"/>
              </a:solidFill>
            </a:endParaRPr>
          </a:p>
          <a:p>
            <a:pPr>
              <a:buFontTx/>
              <a:buChar char="•"/>
            </a:pPr>
            <a:r>
              <a:rPr lang="en-US" dirty="0">
                <a:solidFill>
                  <a:srgbClr val="006666"/>
                </a:solidFill>
              </a:rPr>
              <a:t> In the </a:t>
            </a:r>
            <a:r>
              <a:rPr lang="en-US" i="1" dirty="0" err="1">
                <a:solidFill>
                  <a:schemeClr val="accent2"/>
                </a:solidFill>
              </a:rPr>
              <a:t>ShieldedRobot</a:t>
            </a:r>
            <a:r>
              <a:rPr lang="en-US" dirty="0">
                <a:solidFill>
                  <a:srgbClr val="006666"/>
                </a:solidFill>
              </a:rPr>
              <a:t> </a:t>
            </a:r>
            <a:r>
              <a:rPr lang="en-US" i="1" dirty="0">
                <a:solidFill>
                  <a:schemeClr val="accent2"/>
                </a:solidFill>
              </a:rPr>
              <a:t>class </a:t>
            </a:r>
            <a:r>
              <a:rPr lang="en-US" dirty="0">
                <a:solidFill>
                  <a:srgbClr val="990000"/>
                </a:solidFill>
              </a:rPr>
              <a:t>x</a:t>
            </a:r>
            <a:r>
              <a:rPr lang="en-US" dirty="0">
                <a:solidFill>
                  <a:srgbClr val="006666"/>
                </a:solidFill>
              </a:rPr>
              <a:t> and </a:t>
            </a:r>
            <a:r>
              <a:rPr lang="en-US" dirty="0">
                <a:solidFill>
                  <a:srgbClr val="990000"/>
                </a:solidFill>
              </a:rPr>
              <a:t>y</a:t>
            </a:r>
            <a:r>
              <a:rPr lang="en-US" dirty="0">
                <a:solidFill>
                  <a:srgbClr val="006666"/>
                </a:solidFill>
              </a:rPr>
              <a:t> </a:t>
            </a:r>
            <a:br>
              <a:rPr lang="en-US" dirty="0">
                <a:solidFill>
                  <a:srgbClr val="006666"/>
                </a:solidFill>
              </a:rPr>
            </a:br>
            <a:r>
              <a:rPr lang="en-US" dirty="0">
                <a:solidFill>
                  <a:srgbClr val="006666"/>
                </a:solidFill>
              </a:rPr>
              <a:t>  also describe the robot’s position </a:t>
            </a:r>
          </a:p>
          <a:p>
            <a:pPr>
              <a:buFontTx/>
              <a:buChar char="•"/>
            </a:pPr>
            <a:endParaRPr lang="en-US" sz="900" dirty="0">
              <a:solidFill>
                <a:srgbClr val="006666"/>
              </a:solidFill>
            </a:endParaRPr>
          </a:p>
          <a:p>
            <a:pPr>
              <a:buFontTx/>
              <a:buChar char="•"/>
            </a:pPr>
            <a:r>
              <a:rPr lang="en-US" dirty="0">
                <a:solidFill>
                  <a:srgbClr val="6600CC"/>
                </a:solidFill>
              </a:rPr>
              <a:t> So </a:t>
            </a:r>
            <a:r>
              <a:rPr lang="en-US" i="1" dirty="0">
                <a:solidFill>
                  <a:srgbClr val="990000"/>
                </a:solidFill>
              </a:rPr>
              <a:t>x</a:t>
            </a:r>
            <a:r>
              <a:rPr lang="en-US" dirty="0">
                <a:solidFill>
                  <a:srgbClr val="6600CC"/>
                </a:solidFill>
              </a:rPr>
              <a:t> and </a:t>
            </a:r>
            <a:r>
              <a:rPr lang="en-US" i="1" dirty="0">
                <a:solidFill>
                  <a:srgbClr val="990000"/>
                </a:solidFill>
              </a:rPr>
              <a:t>y</a:t>
            </a:r>
            <a:r>
              <a:rPr lang="en-US" dirty="0">
                <a:solidFill>
                  <a:srgbClr val="6600CC"/>
                </a:solidFill>
              </a:rPr>
              <a:t> have the same </a:t>
            </a:r>
            <a:br>
              <a:rPr lang="en-US" dirty="0">
                <a:solidFill>
                  <a:srgbClr val="6600CC"/>
                </a:solidFill>
              </a:rPr>
            </a:br>
            <a:r>
              <a:rPr lang="en-US" dirty="0">
                <a:solidFill>
                  <a:srgbClr val="6600CC"/>
                </a:solidFill>
              </a:rPr>
              <a:t>   purpose/meaning in both classes! </a:t>
            </a:r>
            <a:r>
              <a:rPr lang="en-US" dirty="0"/>
              <a:t> </a:t>
            </a:r>
          </a:p>
          <a:p>
            <a:pPr>
              <a:buFontTx/>
              <a:buChar char="•"/>
            </a:pPr>
            <a:endParaRPr lang="en-US" sz="900" dirty="0"/>
          </a:p>
          <a:p>
            <a:pPr>
              <a:buFontTx/>
              <a:buChar char="•"/>
            </a:pPr>
            <a:r>
              <a:rPr lang="en-US" dirty="0">
                <a:solidFill>
                  <a:srgbClr val="006666"/>
                </a:solidFill>
              </a:rPr>
              <a:t> Both classes also provide the </a:t>
            </a:r>
            <a:br>
              <a:rPr lang="en-US" dirty="0">
                <a:solidFill>
                  <a:srgbClr val="006666"/>
                </a:solidFill>
              </a:rPr>
            </a:br>
            <a:r>
              <a:rPr lang="en-US" dirty="0">
                <a:solidFill>
                  <a:srgbClr val="006666"/>
                </a:solidFill>
              </a:rPr>
              <a:t>   same set of methods to </a:t>
            </a:r>
            <a:r>
              <a:rPr lang="en-US" dirty="0">
                <a:solidFill>
                  <a:srgbClr val="990000"/>
                </a:solidFill>
              </a:rPr>
              <a:t>get</a:t>
            </a:r>
            <a:r>
              <a:rPr lang="en-US" dirty="0">
                <a:solidFill>
                  <a:srgbClr val="006666"/>
                </a:solidFill>
              </a:rPr>
              <a:t> and  </a:t>
            </a:r>
            <a:br>
              <a:rPr lang="en-US" dirty="0">
                <a:solidFill>
                  <a:srgbClr val="006666"/>
                </a:solidFill>
              </a:rPr>
            </a:br>
            <a:r>
              <a:rPr lang="en-US" dirty="0">
                <a:solidFill>
                  <a:srgbClr val="006666"/>
                </a:solidFill>
              </a:rPr>
              <a:t>   </a:t>
            </a:r>
            <a:r>
              <a:rPr lang="en-US" dirty="0">
                <a:solidFill>
                  <a:srgbClr val="990000"/>
                </a:solidFill>
              </a:rPr>
              <a:t>set</a:t>
            </a:r>
            <a:r>
              <a:rPr lang="en-US" dirty="0">
                <a:solidFill>
                  <a:srgbClr val="006666"/>
                </a:solidFill>
              </a:rPr>
              <a:t> the values of </a:t>
            </a:r>
            <a:r>
              <a:rPr lang="en-US" i="1" dirty="0">
                <a:solidFill>
                  <a:srgbClr val="990000"/>
                </a:solidFill>
              </a:rPr>
              <a:t>x</a:t>
            </a:r>
            <a:r>
              <a:rPr lang="en-US" dirty="0">
                <a:solidFill>
                  <a:srgbClr val="006666"/>
                </a:solidFill>
              </a:rPr>
              <a:t> and </a:t>
            </a:r>
            <a:r>
              <a:rPr lang="en-US" i="1" dirty="0">
                <a:solidFill>
                  <a:srgbClr val="990000"/>
                </a:solidFill>
              </a:rPr>
              <a:t>y</a:t>
            </a:r>
            <a:endParaRPr lang="en-US" dirty="0">
              <a:solidFill>
                <a:srgbClr val="990000"/>
              </a:solidFill>
            </a:endParaRPr>
          </a:p>
          <a:p>
            <a:endParaRPr lang="en-US" dirty="0">
              <a:solidFill>
                <a:srgbClr val="006666"/>
              </a:solidFill>
            </a:endParaRPr>
          </a:p>
        </p:txBody>
      </p:sp>
      <p:grpSp>
        <p:nvGrpSpPr>
          <p:cNvPr id="324622" name="Group 14"/>
          <p:cNvGrpSpPr>
            <a:grpSpLocks/>
          </p:cNvGrpSpPr>
          <p:nvPr/>
        </p:nvGrpSpPr>
        <p:grpSpPr bwMode="auto">
          <a:xfrm>
            <a:off x="7443788" y="92075"/>
            <a:ext cx="1598612" cy="1574800"/>
            <a:chOff x="3873" y="1488"/>
            <a:chExt cx="1007" cy="992"/>
          </a:xfrm>
        </p:grpSpPr>
        <p:pic>
          <p:nvPicPr>
            <p:cNvPr id="324623" name="Picture 15" descr="MCIN00912_0000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5" y="1488"/>
              <a:ext cx="636" cy="9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4624" name="AutoShape 16"/>
            <p:cNvSpPr>
              <a:spLocks noChangeArrowheads="1"/>
            </p:cNvSpPr>
            <p:nvPr/>
          </p:nvSpPr>
          <p:spPr bwMode="auto">
            <a:xfrm>
              <a:off x="3949" y="1584"/>
              <a:ext cx="864" cy="768"/>
            </a:xfrm>
            <a:prstGeom prst="bracketPair">
              <a:avLst>
                <a:gd name="adj" fmla="val 16667"/>
              </a:avLst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25" name="AutoShape 17"/>
            <p:cNvSpPr>
              <a:spLocks noChangeArrowheads="1"/>
            </p:cNvSpPr>
            <p:nvPr/>
          </p:nvSpPr>
          <p:spPr bwMode="auto">
            <a:xfrm>
              <a:off x="4007" y="1634"/>
              <a:ext cx="749" cy="643"/>
            </a:xfrm>
            <a:prstGeom prst="bracketPair">
              <a:avLst>
                <a:gd name="adj" fmla="val 16667"/>
              </a:avLst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26" name="AutoShape 18"/>
            <p:cNvSpPr>
              <a:spLocks noChangeArrowheads="1"/>
            </p:cNvSpPr>
            <p:nvPr/>
          </p:nvSpPr>
          <p:spPr bwMode="auto">
            <a:xfrm>
              <a:off x="3873" y="1536"/>
              <a:ext cx="1007" cy="863"/>
            </a:xfrm>
            <a:prstGeom prst="bracketPair">
              <a:avLst>
                <a:gd name="adj" fmla="val 16667"/>
              </a:avLst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85800" y="3584575"/>
            <a:ext cx="4038600" cy="3231654"/>
            <a:chOff x="457200" y="1314450"/>
            <a:chExt cx="4038600" cy="3231654"/>
          </a:xfrm>
        </p:grpSpPr>
        <p:sp>
          <p:nvSpPr>
            <p:cNvPr id="324613" name="Rectangle 5"/>
            <p:cNvSpPr>
              <a:spLocks noChangeArrowheads="1"/>
            </p:cNvSpPr>
            <p:nvPr/>
          </p:nvSpPr>
          <p:spPr bwMode="auto">
            <a:xfrm>
              <a:off x="469900" y="1317625"/>
              <a:ext cx="3454400" cy="316388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14" name="Rectangle 6"/>
            <p:cNvSpPr>
              <a:spLocks noChangeArrowheads="1"/>
            </p:cNvSpPr>
            <p:nvPr/>
          </p:nvSpPr>
          <p:spPr bwMode="auto">
            <a:xfrm>
              <a:off x="457200" y="1314450"/>
              <a:ext cx="4038600" cy="3231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class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ShieldedRobot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{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public: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void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setX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newX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);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getX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();</a:t>
              </a:r>
              <a:b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</a:b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void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setY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newY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);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getY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();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getShield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();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void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setShield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(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s);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private: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m_x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,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m_y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,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m_shield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;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};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6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6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6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6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6" grpId="0"/>
      <p:bldP spid="324620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3600" dirty="0"/>
              <a:t>Inheritance &amp; Initializer Lists</a:t>
            </a:r>
          </a:p>
        </p:txBody>
      </p:sp>
      <p:sp>
        <p:nvSpPr>
          <p:cNvPr id="5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5144-16FA-4ED5-9897-7747DCB21B89}" type="slidenum">
              <a:rPr lang="en-US"/>
              <a:pPr/>
              <a:t>50</a:t>
            </a:fld>
            <a:endParaRPr lang="en-US"/>
          </a:p>
        </p:txBody>
      </p:sp>
      <p:sp>
        <p:nvSpPr>
          <p:cNvPr id="395267" name="Rectangle 3"/>
          <p:cNvSpPr>
            <a:spLocks noChangeArrowheads="1"/>
          </p:cNvSpPr>
          <p:nvPr/>
        </p:nvSpPr>
        <p:spPr bwMode="auto">
          <a:xfrm>
            <a:off x="231775" y="1457325"/>
            <a:ext cx="4279900" cy="349518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5270" name="Text Box 6"/>
          <p:cNvSpPr txBox="1">
            <a:spLocks noChangeArrowheads="1"/>
          </p:cNvSpPr>
          <p:nvPr/>
        </p:nvSpPr>
        <p:spPr bwMode="auto">
          <a:xfrm>
            <a:off x="180975" y="1457325"/>
            <a:ext cx="4378325" cy="341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class Animal   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public: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solidFill>
                  <a:srgbClr val="006666"/>
                </a:solidFill>
                <a:latin typeface="Comic Sans MS"/>
                <a:ea typeface="MS Mincho" pitchFamily="49" charset="-128"/>
              </a:rPr>
              <a:t> 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Animal(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lbs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) </a:t>
            </a:r>
          </a:p>
          <a:p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 {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m_lbs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=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lbs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;}</a:t>
            </a:r>
          </a:p>
          <a:p>
            <a:endParaRPr lang="en-US" sz="1000" b="1" dirty="0">
              <a:solidFill>
                <a:srgbClr val="006666"/>
              </a:solidFill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 dirty="0">
                <a:solidFill>
                  <a:schemeClr val="accent2"/>
                </a:solidFill>
                <a:latin typeface="Comic Sans MS"/>
                <a:ea typeface="MS Mincho" pitchFamily="49" charset="-128"/>
              </a:rPr>
              <a:t> 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what_do_i_weigh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(void)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{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m_lbs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>
                <a:latin typeface="Comic Sans MS"/>
                <a:ea typeface="MS Mincho" pitchFamily="49" charset="-128"/>
              </a:rPr>
              <a:t>“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lbs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!\n"; }</a:t>
            </a:r>
          </a:p>
          <a:p>
            <a:endParaRPr lang="en-US" sz="10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private: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m_lbs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;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};</a:t>
            </a:r>
            <a:endParaRPr lang="en-US" sz="1800" dirty="0">
              <a:latin typeface="Courier New" pitchFamily="49" charset="0"/>
            </a:endParaRPr>
          </a:p>
          <a:p>
            <a:endParaRPr lang="en-US" sz="1800" dirty="0"/>
          </a:p>
        </p:txBody>
      </p:sp>
      <p:sp>
        <p:nvSpPr>
          <p:cNvPr id="395273" name="Text Box 9"/>
          <p:cNvSpPr txBox="1">
            <a:spLocks noChangeArrowheads="1"/>
          </p:cNvSpPr>
          <p:nvPr/>
        </p:nvSpPr>
        <p:spPr bwMode="auto">
          <a:xfrm>
            <a:off x="685800" y="914400"/>
            <a:ext cx="795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Now consider the </a:t>
            </a:r>
            <a:r>
              <a:rPr lang="en-US" sz="2400" dirty="0">
                <a:solidFill>
                  <a:srgbClr val="990000"/>
                </a:solidFill>
              </a:rPr>
              <a:t>Duck </a:t>
            </a:r>
            <a:r>
              <a:rPr lang="en-US" sz="2400" dirty="0">
                <a:solidFill>
                  <a:schemeClr val="tx1"/>
                </a:solidFill>
              </a:rPr>
              <a:t>class</a:t>
            </a:r>
            <a:r>
              <a:rPr lang="en-US" sz="2400" dirty="0">
                <a:solidFill>
                  <a:srgbClr val="990000"/>
                </a:solidFill>
              </a:rPr>
              <a:t>. </a:t>
            </a:r>
            <a:r>
              <a:rPr lang="en-US" sz="2400" dirty="0">
                <a:solidFill>
                  <a:schemeClr val="tx1"/>
                </a:solidFill>
              </a:rPr>
              <a:t>It’s a subclass of</a:t>
            </a:r>
            <a:r>
              <a:rPr lang="en-US" sz="2400" dirty="0">
                <a:solidFill>
                  <a:srgbClr val="990000"/>
                </a:solidFill>
              </a:rPr>
              <a:t> Animal.</a:t>
            </a:r>
          </a:p>
        </p:txBody>
      </p:sp>
      <p:grpSp>
        <p:nvGrpSpPr>
          <p:cNvPr id="395274" name="Group 10"/>
          <p:cNvGrpSpPr>
            <a:grpSpLocks/>
          </p:cNvGrpSpPr>
          <p:nvPr/>
        </p:nvGrpSpPr>
        <p:grpSpPr bwMode="auto">
          <a:xfrm>
            <a:off x="4191000" y="1447800"/>
            <a:ext cx="4808538" cy="3504712"/>
            <a:chOff x="2712" y="624"/>
            <a:chExt cx="2960" cy="3310"/>
          </a:xfrm>
        </p:grpSpPr>
        <p:sp>
          <p:nvSpPr>
            <p:cNvPr id="395275" name="Rectangle 11"/>
            <p:cNvSpPr>
              <a:spLocks noChangeArrowheads="1"/>
            </p:cNvSpPr>
            <p:nvPr/>
          </p:nvSpPr>
          <p:spPr bwMode="auto">
            <a:xfrm>
              <a:off x="2976" y="624"/>
              <a:ext cx="2696" cy="331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276" name="Rectangle 12"/>
            <p:cNvSpPr>
              <a:spLocks noChangeArrowheads="1"/>
            </p:cNvSpPr>
            <p:nvPr/>
          </p:nvSpPr>
          <p:spPr bwMode="auto">
            <a:xfrm>
              <a:off x="2712" y="624"/>
              <a:ext cx="2936" cy="19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Duck : public 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Animal</a:t>
              </a:r>
              <a:endParaRPr lang="en-US" sz="1800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Duck() 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endParaRPr lang="en-US" sz="18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43987" y="5029200"/>
            <a:ext cx="6899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We have a </a:t>
            </a:r>
            <a:r>
              <a:rPr lang="en-US" sz="2400" dirty="0">
                <a:solidFill>
                  <a:srgbClr val="FF0000"/>
                </a:solidFill>
              </a:rPr>
              <a:t>problem</a:t>
            </a:r>
            <a:r>
              <a:rPr lang="en-US" sz="2400" dirty="0"/>
              <a:t>!  Can anyone see what it is?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25416" y="5461000"/>
            <a:ext cx="7936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Right!  Our Animal constructor </a:t>
            </a:r>
            <a:r>
              <a:rPr lang="en-US" sz="2400" dirty="0">
                <a:solidFill>
                  <a:srgbClr val="FF0000"/>
                </a:solidFill>
              </a:rPr>
              <a:t>requires</a:t>
            </a:r>
            <a:r>
              <a:rPr lang="en-US" sz="2400" dirty="0"/>
              <a:t> a </a:t>
            </a:r>
            <a:r>
              <a:rPr lang="en-US" sz="2400" dirty="0">
                <a:solidFill>
                  <a:srgbClr val="FF0000"/>
                </a:solidFill>
              </a:rPr>
              <a:t>parameter</a:t>
            </a:r>
            <a:r>
              <a:rPr lang="en-US" sz="2400" dirty="0"/>
              <a:t>…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6200" y="5892800"/>
            <a:ext cx="9235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But our Duck class uses C++’s implicit construction mechanism… 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43074" y="6324600"/>
            <a:ext cx="9101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And it doesn’t pass any parameters in! </a:t>
            </a:r>
          </a:p>
        </p:txBody>
      </p:sp>
      <p:sp>
        <p:nvSpPr>
          <p:cNvPr id="6" name="Rectangle 5"/>
          <p:cNvSpPr/>
          <p:nvPr/>
        </p:nvSpPr>
        <p:spPr>
          <a:xfrm>
            <a:off x="4191000" y="2480734"/>
            <a:ext cx="4572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  {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m_feathers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= 99; }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000" dirty="0">
              <a:solidFill>
                <a:srgbClr val="006666"/>
              </a:solidFill>
              <a:latin typeface="Courier New" pitchFamily="49" charset="0"/>
            </a:endParaRP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  void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who_am_i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()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{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&lt;&lt; "A duck!";  }</a:t>
            </a:r>
            <a:endParaRPr lang="en-US" sz="1800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000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m_feathers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 sz="1800" dirty="0"/>
          </a:p>
        </p:txBody>
      </p:sp>
      <p:sp>
        <p:nvSpPr>
          <p:cNvPr id="61" name="Rectangle 60"/>
          <p:cNvSpPr/>
          <p:nvPr/>
        </p:nvSpPr>
        <p:spPr bwMode="auto">
          <a:xfrm>
            <a:off x="5139068" y="2557181"/>
            <a:ext cx="2819400" cy="2622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Animal() constructor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57200" y="-27296"/>
            <a:ext cx="8305800" cy="1447800"/>
          </a:xfrm>
          <a:prstGeom prst="rect">
            <a:avLst/>
          </a:prstGeom>
          <a:solidFill>
            <a:srgbClr val="FFFFFF">
              <a:alpha val="89804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" name="Down Arrow 2"/>
          <p:cNvSpPr/>
          <p:nvPr/>
        </p:nvSpPr>
        <p:spPr bwMode="auto">
          <a:xfrm>
            <a:off x="762000" y="419100"/>
            <a:ext cx="2362200" cy="190500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This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c’tor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requires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parameter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!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4" name="Down Arrow 63"/>
          <p:cNvSpPr/>
          <p:nvPr/>
        </p:nvSpPr>
        <p:spPr bwMode="auto">
          <a:xfrm>
            <a:off x="5279858" y="652181"/>
            <a:ext cx="2362200" cy="190500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Doesn’t 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pass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any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parameters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aseline="0" dirty="0"/>
              <a:t>in!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5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5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46262E-6 L 0.00018 0.04351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4" grpId="0"/>
      <p:bldP spid="55" grpId="0"/>
      <p:bldP spid="57" grpId="0"/>
      <p:bldP spid="6" grpId="0"/>
      <p:bldP spid="6" grpId="1"/>
      <p:bldP spid="61" grpId="0" animBg="1"/>
      <p:bldP spid="8" grpId="0" animBg="1"/>
      <p:bldP spid="3" grpId="0" animBg="1"/>
      <p:bldP spid="6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3"/>
          <p:cNvSpPr>
            <a:spLocks noChangeArrowheads="1"/>
          </p:cNvSpPr>
          <p:nvPr/>
        </p:nvSpPr>
        <p:spPr bwMode="auto">
          <a:xfrm>
            <a:off x="231775" y="1457325"/>
            <a:ext cx="4279900" cy="349518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Text Box 6"/>
          <p:cNvSpPr txBox="1">
            <a:spLocks noChangeArrowheads="1"/>
          </p:cNvSpPr>
          <p:nvPr/>
        </p:nvSpPr>
        <p:spPr bwMode="auto">
          <a:xfrm>
            <a:off x="180975" y="1457325"/>
            <a:ext cx="4378325" cy="341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class Animal   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public: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solidFill>
                  <a:srgbClr val="006666"/>
                </a:solidFill>
                <a:latin typeface="Comic Sans MS"/>
                <a:ea typeface="MS Mincho" pitchFamily="49" charset="-128"/>
              </a:rPr>
              <a:t> 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Animal(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lbs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) </a:t>
            </a:r>
          </a:p>
          <a:p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 {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m_lbs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=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lbs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;}</a:t>
            </a:r>
          </a:p>
          <a:p>
            <a:endParaRPr lang="en-US" sz="1000" b="1" dirty="0">
              <a:solidFill>
                <a:srgbClr val="006666"/>
              </a:solidFill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 dirty="0">
                <a:solidFill>
                  <a:schemeClr val="accent2"/>
                </a:solidFill>
                <a:latin typeface="Comic Sans MS"/>
                <a:ea typeface="MS Mincho" pitchFamily="49" charset="-128"/>
              </a:rPr>
              <a:t> 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what_do_i_weigh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(void)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{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m_lbs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>
                <a:latin typeface="Comic Sans MS"/>
                <a:ea typeface="MS Mincho" pitchFamily="49" charset="-128"/>
              </a:rPr>
              <a:t>“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lbs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!\n"; }</a:t>
            </a:r>
          </a:p>
          <a:p>
            <a:endParaRPr lang="en-US" sz="10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private: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m_lbs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;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};</a:t>
            </a:r>
            <a:endParaRPr lang="en-US" sz="1800" dirty="0">
              <a:latin typeface="Courier New" pitchFamily="49" charset="0"/>
            </a:endParaRPr>
          </a:p>
          <a:p>
            <a:endParaRPr lang="en-US" sz="1800" dirty="0"/>
          </a:p>
        </p:txBody>
      </p:sp>
      <p:grpSp>
        <p:nvGrpSpPr>
          <p:cNvPr id="61" name="Group 10"/>
          <p:cNvGrpSpPr>
            <a:grpSpLocks/>
          </p:cNvGrpSpPr>
          <p:nvPr/>
        </p:nvGrpSpPr>
        <p:grpSpPr bwMode="auto">
          <a:xfrm>
            <a:off x="4191000" y="1447800"/>
            <a:ext cx="4808538" cy="3504712"/>
            <a:chOff x="2712" y="624"/>
            <a:chExt cx="2960" cy="3310"/>
          </a:xfrm>
        </p:grpSpPr>
        <p:sp>
          <p:nvSpPr>
            <p:cNvPr id="62" name="Rectangle 11"/>
            <p:cNvSpPr>
              <a:spLocks noChangeArrowheads="1"/>
            </p:cNvSpPr>
            <p:nvPr/>
          </p:nvSpPr>
          <p:spPr bwMode="auto">
            <a:xfrm>
              <a:off x="2976" y="624"/>
              <a:ext cx="2696" cy="331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Rectangle 12"/>
            <p:cNvSpPr>
              <a:spLocks noChangeArrowheads="1"/>
            </p:cNvSpPr>
            <p:nvPr/>
          </p:nvSpPr>
          <p:spPr bwMode="auto">
            <a:xfrm>
              <a:off x="2712" y="624"/>
              <a:ext cx="2936" cy="19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Duck : public 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Animal</a:t>
              </a:r>
              <a:endParaRPr lang="en-US" sz="1800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Duck() 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endParaRPr lang="en-US" sz="18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64" name="Rectangle 63"/>
          <p:cNvSpPr/>
          <p:nvPr/>
        </p:nvSpPr>
        <p:spPr>
          <a:xfrm>
            <a:off x="4191000" y="2787401"/>
            <a:ext cx="4572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  {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m_feathers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= 99; }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000" dirty="0">
              <a:solidFill>
                <a:srgbClr val="006666"/>
              </a:solidFill>
              <a:latin typeface="Courier New" pitchFamily="49" charset="0"/>
            </a:endParaRP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  void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who_am_i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()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{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&lt;&lt; "A duck!";  }</a:t>
            </a:r>
            <a:endParaRPr lang="en-US" sz="1800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endParaRPr lang="en-US" sz="1000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m_feathers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</a:p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 sz="1800" dirty="0"/>
          </a:p>
        </p:txBody>
      </p:sp>
      <p:sp>
        <p:nvSpPr>
          <p:cNvPr id="65" name="Rectangle 64"/>
          <p:cNvSpPr/>
          <p:nvPr/>
        </p:nvSpPr>
        <p:spPr bwMode="auto">
          <a:xfrm>
            <a:off x="5139068" y="2557181"/>
            <a:ext cx="2819400" cy="2622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Call Animal() constructor</a:t>
            </a:r>
          </a:p>
        </p:txBody>
      </p:sp>
      <p:sp>
        <p:nvSpPr>
          <p:cNvPr id="5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5144-16FA-4ED5-9897-7747DCB21B89}" type="slidenum">
              <a:rPr lang="en-US"/>
              <a:pPr/>
              <a:t>51</a:t>
            </a:fld>
            <a:endParaRPr lang="en-US"/>
          </a:p>
        </p:txBody>
      </p:sp>
      <p:sp>
        <p:nvSpPr>
          <p:cNvPr id="395273" name="Text Box 9"/>
          <p:cNvSpPr txBox="1">
            <a:spLocks noChangeArrowheads="1"/>
          </p:cNvSpPr>
          <p:nvPr/>
        </p:nvSpPr>
        <p:spPr bwMode="auto">
          <a:xfrm>
            <a:off x="609600" y="838200"/>
            <a:ext cx="7696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6600CC"/>
                </a:solidFill>
              </a:rPr>
              <a:t>So what can we do?</a:t>
            </a:r>
          </a:p>
        </p:txBody>
      </p:sp>
      <p:sp>
        <p:nvSpPr>
          <p:cNvPr id="395278" name="Text Box 14"/>
          <p:cNvSpPr txBox="1">
            <a:spLocks noChangeArrowheads="1"/>
          </p:cNvSpPr>
          <p:nvPr/>
        </p:nvSpPr>
        <p:spPr bwMode="auto">
          <a:xfrm>
            <a:off x="201612" y="4933890"/>
            <a:ext cx="872648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Rule</a:t>
            </a:r>
            <a:r>
              <a:rPr lang="en-US" dirty="0"/>
              <a:t>: If a </a:t>
            </a:r>
            <a:r>
              <a:rPr lang="en-US" dirty="0">
                <a:solidFill>
                  <a:srgbClr val="006666"/>
                </a:solidFill>
              </a:rPr>
              <a:t>superclass</a:t>
            </a:r>
            <a:r>
              <a:rPr lang="en-US" dirty="0"/>
              <a:t> requires </a:t>
            </a:r>
            <a:r>
              <a:rPr lang="en-US" dirty="0">
                <a:solidFill>
                  <a:srgbClr val="6600CC"/>
                </a:solidFill>
              </a:rPr>
              <a:t>parameters</a:t>
            </a:r>
            <a:r>
              <a:rPr lang="en-US" dirty="0"/>
              <a:t> for construction, then you </a:t>
            </a:r>
            <a:r>
              <a:rPr lang="en-US" dirty="0">
                <a:solidFill>
                  <a:srgbClr val="FF0000"/>
                </a:solidFill>
              </a:rPr>
              <a:t>must</a:t>
            </a:r>
            <a:r>
              <a:rPr lang="en-US" dirty="0"/>
              <a:t> add an </a:t>
            </a:r>
            <a:r>
              <a:rPr lang="en-US" dirty="0">
                <a:solidFill>
                  <a:srgbClr val="6600CC"/>
                </a:solidFill>
              </a:rPr>
              <a:t>initializer list</a:t>
            </a:r>
            <a:r>
              <a:rPr lang="en-US" dirty="0"/>
              <a:t> to the </a:t>
            </a:r>
            <a:r>
              <a:rPr lang="en-US" dirty="0">
                <a:solidFill>
                  <a:srgbClr val="006666"/>
                </a:solidFill>
              </a:rPr>
              <a:t>subclass constructor!</a:t>
            </a:r>
            <a:endParaRPr lang="en-US" dirty="0"/>
          </a:p>
        </p:txBody>
      </p:sp>
      <p:sp>
        <p:nvSpPr>
          <p:cNvPr id="395283" name="Text Box 19"/>
          <p:cNvSpPr txBox="1">
            <a:spLocks noChangeArrowheads="1"/>
          </p:cNvSpPr>
          <p:nvPr/>
        </p:nvSpPr>
        <p:spPr bwMode="auto">
          <a:xfrm>
            <a:off x="0" y="5641776"/>
            <a:ext cx="912971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rgbClr val="6600CC"/>
                </a:solidFill>
              </a:rPr>
              <a:t>first item </a:t>
            </a:r>
            <a:r>
              <a:rPr lang="en-US" dirty="0">
                <a:solidFill>
                  <a:schemeClr val="tx1"/>
                </a:solidFill>
              </a:rPr>
              <a:t>in your initializer list must be… 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5284" name="Text Box 20"/>
          <p:cNvSpPr txBox="1">
            <a:spLocks noChangeArrowheads="1"/>
          </p:cNvSpPr>
          <p:nvPr/>
        </p:nvSpPr>
        <p:spPr bwMode="auto">
          <a:xfrm>
            <a:off x="5717844" y="2210143"/>
            <a:ext cx="3690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</p:txBody>
      </p:sp>
      <p:sp>
        <p:nvSpPr>
          <p:cNvPr id="395290" name="Text Box 26"/>
          <p:cNvSpPr txBox="1">
            <a:spLocks noChangeArrowheads="1"/>
          </p:cNvSpPr>
          <p:nvPr/>
        </p:nvSpPr>
        <p:spPr bwMode="auto">
          <a:xfrm>
            <a:off x="6729047" y="2255397"/>
            <a:ext cx="5982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395297" name="Text Box 33"/>
          <p:cNvSpPr txBox="1">
            <a:spLocks noChangeArrowheads="1"/>
          </p:cNvSpPr>
          <p:nvPr/>
        </p:nvSpPr>
        <p:spPr bwMode="auto">
          <a:xfrm>
            <a:off x="297656" y="6381690"/>
            <a:ext cx="8534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Of course, then C++ </a:t>
            </a:r>
            <a:r>
              <a:rPr lang="en-US" dirty="0">
                <a:solidFill>
                  <a:srgbClr val="FF0000"/>
                </a:solidFill>
              </a:rPr>
              <a:t>doesn’t implicitly call </a:t>
            </a: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base’s </a:t>
            </a:r>
            <a:r>
              <a:rPr lang="en-US" dirty="0" err="1">
                <a:solidFill>
                  <a:srgbClr val="FF0000"/>
                </a:solidFill>
              </a:rPr>
              <a:t>c’tor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anymore!</a:t>
            </a:r>
          </a:p>
        </p:txBody>
      </p:sp>
      <p:sp>
        <p:nvSpPr>
          <p:cNvPr id="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3600" dirty="0"/>
              <a:t>Inheritance &amp; Initializer Lists</a:t>
            </a:r>
          </a:p>
        </p:txBody>
      </p:sp>
      <p:sp>
        <p:nvSpPr>
          <p:cNvPr id="55" name="Down Arrow 54"/>
          <p:cNvSpPr/>
          <p:nvPr/>
        </p:nvSpPr>
        <p:spPr bwMode="auto">
          <a:xfrm>
            <a:off x="509588" y="419100"/>
            <a:ext cx="2919412" cy="190500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If this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c’tor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requires</a:t>
            </a:r>
            <a:endParaRPr lang="en-US" sz="18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parameters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!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" name="Up Arrow 2"/>
          <p:cNvSpPr/>
          <p:nvPr/>
        </p:nvSpPr>
        <p:spPr bwMode="auto">
          <a:xfrm>
            <a:off x="5397500" y="2590800"/>
            <a:ext cx="3136900" cy="1775619"/>
          </a:xfrm>
          <a:prstGeom prst="upArrow">
            <a:avLst/>
          </a:prstGeom>
          <a:solidFill>
            <a:srgbClr val="F8C8CD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Then you</a:t>
            </a:r>
            <a:b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must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use an</a:t>
            </a:r>
            <a:b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initializer</a:t>
            </a:r>
            <a:b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list here!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376739" y="1447111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Animal   </a:t>
            </a:r>
            <a:endParaRPr lang="en-US" sz="1800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69" name="Rounded Rectangular Callout 68"/>
          <p:cNvSpPr/>
          <p:nvPr/>
        </p:nvSpPr>
        <p:spPr bwMode="auto">
          <a:xfrm>
            <a:off x="3886200" y="2971800"/>
            <a:ext cx="2556669" cy="1800225"/>
          </a:xfrm>
          <a:prstGeom prst="wedgeRoundRectCallout">
            <a:avLst>
              <a:gd name="adj1" fmla="val 71686"/>
              <a:gd name="adj2" fmla="val -71088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/>
              <a:t>And in this case </a:t>
            </a:r>
            <a:br>
              <a:rPr lang="en-US" dirty="0"/>
            </a:br>
            <a:r>
              <a:rPr lang="en-US" dirty="0"/>
              <a:t>all Ducks would </a:t>
            </a:r>
            <a:br>
              <a:rPr lang="en-US" dirty="0"/>
            </a:br>
            <a:r>
              <a:rPr lang="en-US" dirty="0"/>
              <a:t>weigh </a:t>
            </a:r>
            <a:r>
              <a:rPr lang="en-US" dirty="0">
                <a:solidFill>
                  <a:srgbClr val="006666"/>
                </a:solidFill>
              </a:rPr>
              <a:t>2</a:t>
            </a:r>
            <a:r>
              <a:rPr lang="en-US" dirty="0"/>
              <a:t> pounds.</a:t>
            </a:r>
          </a:p>
        </p:txBody>
      </p:sp>
      <p:sp>
        <p:nvSpPr>
          <p:cNvPr id="5" name="Rectangle 4"/>
          <p:cNvSpPr/>
          <p:nvPr/>
        </p:nvSpPr>
        <p:spPr>
          <a:xfrm>
            <a:off x="3028966" y="5945289"/>
            <a:ext cx="63436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, along with </a:t>
            </a:r>
            <a:r>
              <a:rPr lang="en-US" dirty="0">
                <a:solidFill>
                  <a:srgbClr val="6600CC"/>
                </a:solidFill>
              </a:rPr>
              <a:t>parameters in parentheses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635707" y="5945289"/>
            <a:ext cx="33906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the name of the base class</a:t>
            </a:r>
            <a:endParaRPr lang="en-US" dirty="0"/>
          </a:p>
        </p:txBody>
      </p:sp>
      <p:sp>
        <p:nvSpPr>
          <p:cNvPr id="72" name="Rounded Rectangular Callout 71"/>
          <p:cNvSpPr/>
          <p:nvPr/>
        </p:nvSpPr>
        <p:spPr bwMode="auto">
          <a:xfrm>
            <a:off x="1788723" y="-61914"/>
            <a:ext cx="3335734" cy="1800225"/>
          </a:xfrm>
          <a:prstGeom prst="wedgeRoundRectCallout">
            <a:avLst>
              <a:gd name="adj1" fmla="val 72835"/>
              <a:gd name="adj2" fmla="val 83876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/>
              <a:t>Remember, we define an initializer list by adding a colon after the header of the constructor…</a:t>
            </a:r>
          </a:p>
        </p:txBody>
      </p:sp>
      <p:sp>
        <p:nvSpPr>
          <p:cNvPr id="66" name="Rounded Rectangular Callout 65"/>
          <p:cNvSpPr/>
          <p:nvPr/>
        </p:nvSpPr>
        <p:spPr bwMode="auto">
          <a:xfrm>
            <a:off x="1676400" y="61785"/>
            <a:ext cx="3335734" cy="1800225"/>
          </a:xfrm>
          <a:prstGeom prst="wedgeRoundRectCallout">
            <a:avLst>
              <a:gd name="adj1" fmla="val 98752"/>
              <a:gd name="adj2" fmla="val 76488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/>
              <a:t>This states that before we can construct a Duck, we must first construct the Animal base part of our object!</a:t>
            </a:r>
          </a:p>
        </p:txBody>
      </p:sp>
    </p:spTree>
    <p:extLst>
      <p:ext uri="{BB962C8B-B14F-4D97-AF65-F5344CB8AC3E}">
        <p14:creationId xmlns:p14="http://schemas.microsoft.com/office/powerpoint/2010/main" val="11595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95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95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10831E-6 L -0.15625 0.12011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13" y="59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95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95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95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96296E-6 L -3.33333E-6 -0.03449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 animBg="1"/>
      <p:bldP spid="395273" grpId="0"/>
      <p:bldP spid="395278" grpId="0"/>
      <p:bldP spid="395283" grpId="0"/>
      <p:bldP spid="395284" grpId="0"/>
      <p:bldP spid="395290" grpId="0"/>
      <p:bldP spid="55" grpId="0" animBg="1"/>
      <p:bldP spid="55" grpId="2" animBg="1"/>
      <p:bldP spid="3" grpId="0" animBg="1"/>
      <p:bldP spid="3" grpId="1" animBg="1"/>
      <p:bldP spid="4" grpId="0"/>
      <p:bldP spid="4" grpId="1"/>
      <p:bldP spid="69" grpId="0" animBg="1"/>
      <p:bldP spid="69" grpId="1" animBg="1"/>
      <p:bldP spid="5" grpId="0"/>
      <p:bldP spid="6" grpId="0"/>
      <p:bldP spid="72" grpId="0" animBg="1"/>
      <p:bldP spid="72" grpId="1" animBg="1"/>
      <p:bldP spid="66" grpId="0" animBg="1"/>
      <p:bldP spid="66" grpId="1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5144-16FA-4ED5-9897-7747DCB21B89}" type="slidenum">
              <a:rPr lang="en-US"/>
              <a:pPr/>
              <a:t>52</a:t>
            </a:fld>
            <a:endParaRPr lang="en-US"/>
          </a:p>
        </p:txBody>
      </p:sp>
      <p:sp>
        <p:nvSpPr>
          <p:cNvPr id="395267" name="Rectangle 3"/>
          <p:cNvSpPr>
            <a:spLocks noChangeArrowheads="1"/>
          </p:cNvSpPr>
          <p:nvPr/>
        </p:nvSpPr>
        <p:spPr bwMode="auto">
          <a:xfrm>
            <a:off x="231775" y="1457325"/>
            <a:ext cx="4279900" cy="3476565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5270" name="Text Box 6"/>
          <p:cNvSpPr txBox="1">
            <a:spLocks noChangeArrowheads="1"/>
          </p:cNvSpPr>
          <p:nvPr/>
        </p:nvSpPr>
        <p:spPr bwMode="auto">
          <a:xfrm>
            <a:off x="180975" y="1457325"/>
            <a:ext cx="4378325" cy="341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class Animal   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public: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solidFill>
                  <a:srgbClr val="006666"/>
                </a:solidFill>
                <a:latin typeface="Comic Sans MS"/>
                <a:ea typeface="MS Mincho" pitchFamily="49" charset="-128"/>
              </a:rPr>
              <a:t> 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Animal(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lbs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) </a:t>
            </a:r>
          </a:p>
          <a:p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 {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m_lbs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=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lbs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;}</a:t>
            </a:r>
          </a:p>
          <a:p>
            <a:endParaRPr lang="en-US" sz="1000" b="1" dirty="0">
              <a:solidFill>
                <a:srgbClr val="006666"/>
              </a:solidFill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 dirty="0">
                <a:solidFill>
                  <a:schemeClr val="accent2"/>
                </a:solidFill>
                <a:latin typeface="Comic Sans MS"/>
                <a:ea typeface="MS Mincho" pitchFamily="49" charset="-128"/>
              </a:rPr>
              <a:t> 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what_do_i_weigh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(void)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{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m_lbs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>
                <a:latin typeface="Comic Sans MS"/>
                <a:ea typeface="MS Mincho" pitchFamily="49" charset="-128"/>
              </a:rPr>
              <a:t>“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lbs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!\n"; }</a:t>
            </a:r>
          </a:p>
          <a:p>
            <a:endParaRPr lang="en-US" sz="10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private: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m_lbs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;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};</a:t>
            </a:r>
            <a:endParaRPr lang="en-US" sz="1800" dirty="0">
              <a:latin typeface="Courier New" pitchFamily="49" charset="0"/>
            </a:endParaRPr>
          </a:p>
          <a:p>
            <a:endParaRPr lang="en-US" sz="1800" dirty="0"/>
          </a:p>
        </p:txBody>
      </p:sp>
      <p:grpSp>
        <p:nvGrpSpPr>
          <p:cNvPr id="395274" name="Group 10"/>
          <p:cNvGrpSpPr>
            <a:grpSpLocks/>
          </p:cNvGrpSpPr>
          <p:nvPr/>
        </p:nvGrpSpPr>
        <p:grpSpPr bwMode="auto">
          <a:xfrm>
            <a:off x="4191000" y="1447800"/>
            <a:ext cx="4808538" cy="3485653"/>
            <a:chOff x="2712" y="624"/>
            <a:chExt cx="2960" cy="3292"/>
          </a:xfrm>
        </p:grpSpPr>
        <p:sp>
          <p:nvSpPr>
            <p:cNvPr id="395275" name="Rectangle 11"/>
            <p:cNvSpPr>
              <a:spLocks noChangeArrowheads="1"/>
            </p:cNvSpPr>
            <p:nvPr/>
          </p:nvSpPr>
          <p:spPr bwMode="auto">
            <a:xfrm>
              <a:off x="2976" y="624"/>
              <a:ext cx="2696" cy="3292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276" name="Rectangle 12"/>
            <p:cNvSpPr>
              <a:spLocks noChangeArrowheads="1"/>
            </p:cNvSpPr>
            <p:nvPr/>
          </p:nvSpPr>
          <p:spPr bwMode="auto">
            <a:xfrm>
              <a:off x="2712" y="624"/>
              <a:ext cx="2936" cy="29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Duck : public 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Animal</a:t>
              </a:r>
              <a:endParaRPr lang="en-US" sz="1800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Duck():</a:t>
              </a:r>
              <a:r>
                <a:rPr lang="en-US" sz="5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Animal(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2</a:t>
              </a:r>
              <a:r>
                <a:rPr lang="en-US" sz="1800" b="1" dirty="0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)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  { </a:t>
              </a:r>
              <a:r>
                <a:rPr lang="en-US" sz="1800" b="1" dirty="0" err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m_feathers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= 99; }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000" dirty="0">
                <a:solidFill>
                  <a:srgbClr val="006666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  void </a:t>
              </a:r>
              <a:r>
                <a:rPr lang="en-US" sz="1800" b="1" dirty="0" err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who_am_i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{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&lt;&lt; "A duck!";  }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0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m_feathers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8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395292" name="Text Box 28"/>
          <p:cNvSpPr txBox="1">
            <a:spLocks noChangeArrowheads="1"/>
          </p:cNvSpPr>
          <p:nvPr/>
        </p:nvSpPr>
        <p:spPr bwMode="auto">
          <a:xfrm>
            <a:off x="1816100" y="23495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 </a:t>
            </a:r>
          </a:p>
        </p:txBody>
      </p:sp>
      <p:sp>
        <p:nvSpPr>
          <p:cNvPr id="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3600" dirty="0"/>
              <a:t>Inheritance &amp; Initializer Lists</a:t>
            </a:r>
          </a:p>
        </p:txBody>
      </p:sp>
      <p:sp>
        <p:nvSpPr>
          <p:cNvPr id="53" name="Text Box 14"/>
          <p:cNvSpPr txBox="1">
            <a:spLocks noChangeArrowheads="1"/>
          </p:cNvSpPr>
          <p:nvPr/>
        </p:nvSpPr>
        <p:spPr bwMode="auto">
          <a:xfrm>
            <a:off x="291306" y="5044242"/>
            <a:ext cx="87264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And if your derived class has </a:t>
            </a:r>
            <a:r>
              <a:rPr lang="en-US" dirty="0">
                <a:solidFill>
                  <a:srgbClr val="FF0000"/>
                </a:solidFill>
              </a:rPr>
              <a:t>member objects</a:t>
            </a:r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" name="Rectangle 2"/>
          <p:cNvSpPr/>
          <p:nvPr/>
        </p:nvSpPr>
        <p:spPr>
          <a:xfrm>
            <a:off x="2182813" y="5848290"/>
            <a:ext cx="49434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they can be </a:t>
            </a:r>
            <a:r>
              <a:rPr lang="en-US" dirty="0">
                <a:solidFill>
                  <a:srgbClr val="FF0000"/>
                </a:solidFill>
              </a:rPr>
              <a:t>initialized in this way too</a:t>
            </a:r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4135393" y="4217813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7200" eaLnBrk="0" hangingPunct="0">
              <a:tabLst>
                <a:tab pos="114300" algn="l"/>
                <a:tab pos="228600" algn="l"/>
                <a:tab pos="342900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7" name="Text Box 14"/>
          <p:cNvSpPr txBox="1">
            <a:spLocks noChangeArrowheads="1"/>
          </p:cNvSpPr>
          <p:nvPr/>
        </p:nvSpPr>
        <p:spPr bwMode="auto">
          <a:xfrm>
            <a:off x="4928836" y="4198207"/>
            <a:ext cx="32893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Stomach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m_belly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58" name="Rectangle 18"/>
          <p:cNvSpPr>
            <a:spLocks noChangeArrowheads="1"/>
          </p:cNvSpPr>
          <p:nvPr/>
        </p:nvSpPr>
        <p:spPr bwMode="auto">
          <a:xfrm>
            <a:off x="5181600" y="-33118"/>
            <a:ext cx="3962400" cy="170050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 Stomach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Stomach(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howMuchGas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 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{ ... }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9" name="Text Box 14"/>
          <p:cNvSpPr txBox="1">
            <a:spLocks noChangeArrowheads="1"/>
          </p:cNvSpPr>
          <p:nvPr/>
        </p:nvSpPr>
        <p:spPr bwMode="auto">
          <a:xfrm>
            <a:off x="291306" y="5446266"/>
            <a:ext cx="87264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whose </a:t>
            </a:r>
            <a:r>
              <a:rPr lang="en-US" dirty="0" err="1">
                <a:solidFill>
                  <a:srgbClr val="FF0000"/>
                </a:solidFill>
              </a:rPr>
              <a:t>c’tors</a:t>
            </a:r>
            <a:r>
              <a:rPr lang="en-US" dirty="0">
                <a:solidFill>
                  <a:srgbClr val="FF0000"/>
                </a:solidFill>
              </a:rPr>
              <a:t> require parameters</a:t>
            </a:r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6024605" y="4182818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m_belly</a:t>
            </a:r>
            <a:endParaRPr lang="en-US" sz="1800" dirty="0"/>
          </a:p>
        </p:txBody>
      </p:sp>
      <p:sp>
        <p:nvSpPr>
          <p:cNvPr id="60" name="Text Box 20"/>
          <p:cNvSpPr txBox="1">
            <a:spLocks noChangeArrowheads="1"/>
          </p:cNvSpPr>
          <p:nvPr/>
        </p:nvSpPr>
        <p:spPr bwMode="auto">
          <a:xfrm>
            <a:off x="7110046" y="2228781"/>
            <a:ext cx="3690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</p:txBody>
      </p:sp>
      <p:sp>
        <p:nvSpPr>
          <p:cNvPr id="6" name="Rectangle 5"/>
          <p:cNvSpPr/>
          <p:nvPr/>
        </p:nvSpPr>
        <p:spPr>
          <a:xfrm>
            <a:off x="8192869" y="2241723"/>
            <a:ext cx="6463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(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ea typeface="MS Mincho" pitchFamily="49" charset="-128"/>
              </a:rPr>
              <a:t>1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99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96296E-6 L -2.77778E-7 0.0335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4.44444E-6 L 0.13663 -0.27987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23" y="-14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0.03356 L -2.77778E-7 0.00024 " pathEditMode="relative" rAng="0" ptsTypes="AA">
                                      <p:cBhvr>
                                        <p:cTn id="7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3" grpId="0"/>
      <p:bldP spid="4" grpId="0"/>
      <p:bldP spid="4" grpId="1"/>
      <p:bldP spid="57" grpId="0"/>
      <p:bldP spid="57" grpId="1"/>
      <p:bldP spid="58" grpId="0" animBg="1"/>
      <p:bldP spid="58" grpId="1" animBg="1"/>
      <p:bldP spid="59" grpId="0"/>
      <p:bldP spid="5" grpId="0"/>
      <p:bldP spid="5" grpId="1"/>
      <p:bldP spid="5" grpId="2"/>
      <p:bldP spid="60" grpId="0"/>
      <p:bldP spid="60" grpId="1"/>
      <p:bldP spid="6" grpId="0"/>
      <p:bldP spid="6" grpId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5144-16FA-4ED5-9897-7747DCB21B89}" type="slidenum">
              <a:rPr lang="en-US"/>
              <a:pPr/>
              <a:t>53</a:t>
            </a:fld>
            <a:endParaRPr lang="en-US"/>
          </a:p>
        </p:txBody>
      </p:sp>
      <p:sp>
        <p:nvSpPr>
          <p:cNvPr id="395267" name="Rectangle 3"/>
          <p:cNvSpPr>
            <a:spLocks noChangeArrowheads="1"/>
          </p:cNvSpPr>
          <p:nvPr/>
        </p:nvSpPr>
        <p:spPr bwMode="auto">
          <a:xfrm>
            <a:off x="231775" y="1457325"/>
            <a:ext cx="4279900" cy="3135313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5270" name="Text Box 6"/>
          <p:cNvSpPr txBox="1">
            <a:spLocks noChangeArrowheads="1"/>
          </p:cNvSpPr>
          <p:nvPr/>
        </p:nvSpPr>
        <p:spPr bwMode="auto">
          <a:xfrm>
            <a:off x="180975" y="1457325"/>
            <a:ext cx="4378325" cy="341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class Animal   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public: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solidFill>
                  <a:srgbClr val="006666"/>
                </a:solidFill>
                <a:latin typeface="Comic Sans MS"/>
                <a:ea typeface="MS Mincho" pitchFamily="49" charset="-128"/>
              </a:rPr>
              <a:t> 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Animal(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lbs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) </a:t>
            </a:r>
          </a:p>
          <a:p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 {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m_lbs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=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lbs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;}</a:t>
            </a:r>
          </a:p>
          <a:p>
            <a:endParaRPr lang="en-US" sz="1000" b="1" dirty="0">
              <a:solidFill>
                <a:srgbClr val="006666"/>
              </a:solidFill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 dirty="0">
                <a:solidFill>
                  <a:schemeClr val="accent2"/>
                </a:solidFill>
                <a:latin typeface="Comic Sans MS"/>
                <a:ea typeface="MS Mincho" pitchFamily="49" charset="-128"/>
              </a:rPr>
              <a:t> 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what_do_i_weigh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(void)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{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m_lbs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>
                <a:latin typeface="Comic Sans MS"/>
                <a:ea typeface="MS Mincho" pitchFamily="49" charset="-128"/>
              </a:rPr>
              <a:t>“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lbs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!\n"; }</a:t>
            </a:r>
          </a:p>
          <a:p>
            <a:endParaRPr lang="en-US" sz="10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private: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m_lbs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;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};</a:t>
            </a:r>
            <a:endParaRPr lang="en-US" sz="1800" dirty="0">
              <a:latin typeface="Courier New" pitchFamily="49" charset="0"/>
            </a:endParaRPr>
          </a:p>
          <a:p>
            <a:endParaRPr lang="en-US" sz="1800" dirty="0"/>
          </a:p>
        </p:txBody>
      </p:sp>
      <p:grpSp>
        <p:nvGrpSpPr>
          <p:cNvPr id="395274" name="Group 10"/>
          <p:cNvGrpSpPr>
            <a:grpSpLocks/>
          </p:cNvGrpSpPr>
          <p:nvPr/>
        </p:nvGrpSpPr>
        <p:grpSpPr bwMode="auto">
          <a:xfrm>
            <a:off x="4191000" y="1447800"/>
            <a:ext cx="4808538" cy="3417888"/>
            <a:chOff x="2712" y="624"/>
            <a:chExt cx="2960" cy="3228"/>
          </a:xfrm>
        </p:grpSpPr>
        <p:sp>
          <p:nvSpPr>
            <p:cNvPr id="395275" name="Rectangle 11"/>
            <p:cNvSpPr>
              <a:spLocks noChangeArrowheads="1"/>
            </p:cNvSpPr>
            <p:nvPr/>
          </p:nvSpPr>
          <p:spPr bwMode="auto">
            <a:xfrm>
              <a:off x="2976" y="624"/>
              <a:ext cx="2696" cy="2976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276" name="Rectangle 12"/>
            <p:cNvSpPr>
              <a:spLocks noChangeArrowheads="1"/>
            </p:cNvSpPr>
            <p:nvPr/>
          </p:nvSpPr>
          <p:spPr bwMode="auto">
            <a:xfrm>
              <a:off x="2712" y="624"/>
              <a:ext cx="2936" cy="3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Duck : public 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Animal</a:t>
              </a:r>
              <a:endParaRPr lang="en-US" sz="1800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Duck():</a:t>
              </a:r>
              <a:r>
                <a:rPr lang="en-US" sz="5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Animal(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2</a:t>
              </a:r>
              <a:r>
                <a:rPr lang="en-US" sz="1800" b="1" dirty="0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)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  { </a:t>
              </a:r>
              <a:r>
                <a:rPr lang="en-US" sz="1800" b="1" dirty="0" err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m_feathers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= 99; }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000" dirty="0">
                <a:solidFill>
                  <a:srgbClr val="006666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  void </a:t>
              </a:r>
              <a:r>
                <a:rPr lang="en-US" sz="1800" b="1" dirty="0" err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who_am_i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{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&lt;&lt; "A duck!";  }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0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m_feathers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8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395291" name="Text Box 27"/>
          <p:cNvSpPr txBox="1">
            <a:spLocks noChangeArrowheads="1"/>
          </p:cNvSpPr>
          <p:nvPr/>
        </p:nvSpPr>
        <p:spPr bwMode="auto">
          <a:xfrm>
            <a:off x="5016500" y="49403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2400"/>
          </a:p>
        </p:txBody>
      </p:sp>
      <p:sp>
        <p:nvSpPr>
          <p:cNvPr id="395292" name="Text Box 28"/>
          <p:cNvSpPr txBox="1">
            <a:spLocks noChangeArrowheads="1"/>
          </p:cNvSpPr>
          <p:nvPr/>
        </p:nvSpPr>
        <p:spPr bwMode="auto">
          <a:xfrm>
            <a:off x="1816100" y="23495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 </a:t>
            </a:r>
          </a:p>
        </p:txBody>
      </p:sp>
      <p:sp>
        <p:nvSpPr>
          <p:cNvPr id="395294" name="Text Box 30"/>
          <p:cNvSpPr txBox="1">
            <a:spLocks noChangeArrowheads="1"/>
          </p:cNvSpPr>
          <p:nvPr/>
        </p:nvSpPr>
        <p:spPr bwMode="auto">
          <a:xfrm>
            <a:off x="5027613" y="5148263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 </a:t>
            </a:r>
          </a:p>
        </p:txBody>
      </p:sp>
      <p:sp>
        <p:nvSpPr>
          <p:cNvPr id="395295" name="Text Box 31"/>
          <p:cNvSpPr txBox="1">
            <a:spLocks noChangeArrowheads="1"/>
          </p:cNvSpPr>
          <p:nvPr/>
        </p:nvSpPr>
        <p:spPr bwMode="auto">
          <a:xfrm>
            <a:off x="4989513" y="2230438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 </a:t>
            </a:r>
          </a:p>
        </p:txBody>
      </p:sp>
      <p:grpSp>
        <p:nvGrpSpPr>
          <p:cNvPr id="395319" name="Group 55"/>
          <p:cNvGrpSpPr>
            <a:grpSpLocks/>
          </p:cNvGrpSpPr>
          <p:nvPr/>
        </p:nvGrpSpPr>
        <p:grpSpPr bwMode="auto">
          <a:xfrm>
            <a:off x="2279650" y="4800600"/>
            <a:ext cx="2470150" cy="1752600"/>
            <a:chOff x="1436" y="3024"/>
            <a:chExt cx="1556" cy="1104"/>
          </a:xfrm>
        </p:grpSpPr>
        <p:sp>
          <p:nvSpPr>
            <p:cNvPr id="395300" name="Rectangle 36"/>
            <p:cNvSpPr>
              <a:spLocks noChangeArrowheads="1"/>
            </p:cNvSpPr>
            <p:nvPr/>
          </p:nvSpPr>
          <p:spPr bwMode="auto">
            <a:xfrm>
              <a:off x="2032" y="3072"/>
              <a:ext cx="960" cy="1056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301" name="Text Box 37"/>
            <p:cNvSpPr txBox="1">
              <a:spLocks noChangeArrowheads="1"/>
            </p:cNvSpPr>
            <p:nvPr/>
          </p:nvSpPr>
          <p:spPr bwMode="auto">
            <a:xfrm>
              <a:off x="1436" y="3024"/>
              <a:ext cx="10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/>
                <a:t>daffy       </a:t>
              </a:r>
            </a:p>
          </p:txBody>
        </p:sp>
      </p:grpSp>
      <p:grpSp>
        <p:nvGrpSpPr>
          <p:cNvPr id="395315" name="Group 51"/>
          <p:cNvGrpSpPr>
            <a:grpSpLocks/>
          </p:cNvGrpSpPr>
          <p:nvPr/>
        </p:nvGrpSpPr>
        <p:grpSpPr bwMode="auto">
          <a:xfrm>
            <a:off x="3260725" y="5638800"/>
            <a:ext cx="1504950" cy="860425"/>
            <a:chOff x="2054" y="3538"/>
            <a:chExt cx="948" cy="542"/>
          </a:xfrm>
        </p:grpSpPr>
        <p:sp>
          <p:nvSpPr>
            <p:cNvPr id="395302" name="Rectangle 38"/>
            <p:cNvSpPr>
              <a:spLocks noChangeArrowheads="1"/>
            </p:cNvSpPr>
            <p:nvPr/>
          </p:nvSpPr>
          <p:spPr bwMode="auto">
            <a:xfrm>
              <a:off x="2080" y="3552"/>
              <a:ext cx="856" cy="52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303" name="Text Box 39"/>
            <p:cNvSpPr txBox="1">
              <a:spLocks noChangeArrowheads="1"/>
            </p:cNvSpPr>
            <p:nvPr/>
          </p:nvSpPr>
          <p:spPr bwMode="auto">
            <a:xfrm>
              <a:off x="2054" y="3538"/>
              <a:ext cx="9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Animal data:</a:t>
              </a:r>
            </a:p>
          </p:txBody>
        </p:sp>
        <p:sp>
          <p:nvSpPr>
            <p:cNvPr id="395304" name="Text Box 40"/>
            <p:cNvSpPr txBox="1">
              <a:spLocks noChangeArrowheads="1"/>
            </p:cNvSpPr>
            <p:nvPr/>
          </p:nvSpPr>
          <p:spPr bwMode="auto">
            <a:xfrm>
              <a:off x="2080" y="3696"/>
              <a:ext cx="5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err="1">
                  <a:solidFill>
                    <a:srgbClr val="990000"/>
                  </a:solidFill>
                </a:rPr>
                <a:t>m_lbs</a:t>
              </a:r>
              <a:r>
                <a:rPr lang="en-US" sz="1800" dirty="0">
                  <a:solidFill>
                    <a:srgbClr val="990000"/>
                  </a:solidFill>
                </a:rPr>
                <a:t>:</a:t>
              </a:r>
            </a:p>
          </p:txBody>
        </p:sp>
      </p:grpSp>
      <p:grpSp>
        <p:nvGrpSpPr>
          <p:cNvPr id="395314" name="Group 50"/>
          <p:cNvGrpSpPr>
            <a:grpSpLocks/>
          </p:cNvGrpSpPr>
          <p:nvPr/>
        </p:nvGrpSpPr>
        <p:grpSpPr bwMode="auto">
          <a:xfrm>
            <a:off x="3263900" y="4953000"/>
            <a:ext cx="1400175" cy="619125"/>
            <a:chOff x="2056" y="3120"/>
            <a:chExt cx="882" cy="390"/>
          </a:xfrm>
        </p:grpSpPr>
        <p:sp>
          <p:nvSpPr>
            <p:cNvPr id="395305" name="Rectangle 41"/>
            <p:cNvSpPr>
              <a:spLocks noChangeArrowheads="1"/>
            </p:cNvSpPr>
            <p:nvPr/>
          </p:nvSpPr>
          <p:spPr bwMode="auto">
            <a:xfrm>
              <a:off x="2082" y="3134"/>
              <a:ext cx="856" cy="37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306" name="Text Box 42"/>
            <p:cNvSpPr txBox="1">
              <a:spLocks noChangeArrowheads="1"/>
            </p:cNvSpPr>
            <p:nvPr/>
          </p:nvSpPr>
          <p:spPr bwMode="auto">
            <a:xfrm>
              <a:off x="2056" y="3120"/>
              <a:ext cx="8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Duck data:</a:t>
              </a:r>
            </a:p>
          </p:txBody>
        </p:sp>
        <p:sp>
          <p:nvSpPr>
            <p:cNvPr id="395307" name="Text Box 43"/>
            <p:cNvSpPr txBox="1">
              <a:spLocks noChangeArrowheads="1"/>
            </p:cNvSpPr>
            <p:nvPr/>
          </p:nvSpPr>
          <p:spPr bwMode="auto">
            <a:xfrm>
              <a:off x="2056" y="3309"/>
              <a:ext cx="79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 dirty="0" err="1">
                  <a:solidFill>
                    <a:srgbClr val="990000"/>
                  </a:solidFill>
                </a:rPr>
                <a:t>m_feathers</a:t>
              </a:r>
              <a:r>
                <a:rPr lang="en-US" sz="1400" b="1" dirty="0">
                  <a:solidFill>
                    <a:srgbClr val="990000"/>
                  </a:solidFill>
                </a:rPr>
                <a:t>:</a:t>
              </a:r>
            </a:p>
          </p:txBody>
        </p:sp>
      </p:grpSp>
      <p:grpSp>
        <p:nvGrpSpPr>
          <p:cNvPr id="395308" name="Group 44"/>
          <p:cNvGrpSpPr>
            <a:grpSpLocks/>
          </p:cNvGrpSpPr>
          <p:nvPr/>
        </p:nvGrpSpPr>
        <p:grpSpPr bwMode="auto">
          <a:xfrm>
            <a:off x="5029200" y="4876800"/>
            <a:ext cx="4419600" cy="1923419"/>
            <a:chOff x="144" y="3120"/>
            <a:chExt cx="2784" cy="1346"/>
          </a:xfrm>
        </p:grpSpPr>
        <p:sp>
          <p:nvSpPr>
            <p:cNvPr id="395309" name="Rectangle 45"/>
            <p:cNvSpPr>
              <a:spLocks noChangeArrowheads="1"/>
            </p:cNvSpPr>
            <p:nvPr/>
          </p:nvSpPr>
          <p:spPr bwMode="auto">
            <a:xfrm>
              <a:off x="152" y="3152"/>
              <a:ext cx="2576" cy="112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310" name="Rectangle 46"/>
            <p:cNvSpPr>
              <a:spLocks noChangeArrowheads="1"/>
            </p:cNvSpPr>
            <p:nvPr/>
          </p:nvSpPr>
          <p:spPr bwMode="auto">
            <a:xfrm>
              <a:off x="144" y="3120"/>
              <a:ext cx="2784" cy="1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main()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Duck  daffy;   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daffy.who_am_i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daffy.what_do_i_weigh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7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395311" name="Line 47"/>
          <p:cNvSpPr>
            <a:spLocks noChangeShapeType="1"/>
          </p:cNvSpPr>
          <p:nvPr/>
        </p:nvSpPr>
        <p:spPr bwMode="auto">
          <a:xfrm>
            <a:off x="5081588" y="55546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5312" name="Line 48"/>
          <p:cNvSpPr>
            <a:spLocks noChangeShapeType="1"/>
          </p:cNvSpPr>
          <p:nvPr/>
        </p:nvSpPr>
        <p:spPr bwMode="auto">
          <a:xfrm>
            <a:off x="4702175" y="24463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5317" name="Line 53"/>
          <p:cNvSpPr>
            <a:spLocks noChangeShapeType="1"/>
          </p:cNvSpPr>
          <p:nvPr/>
        </p:nvSpPr>
        <p:spPr bwMode="auto">
          <a:xfrm>
            <a:off x="77788" y="24765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5318" name="Text Box 54"/>
          <p:cNvSpPr txBox="1">
            <a:spLocks noChangeArrowheads="1"/>
          </p:cNvSpPr>
          <p:nvPr/>
        </p:nvSpPr>
        <p:spPr bwMode="auto">
          <a:xfrm>
            <a:off x="6858000" y="2242152"/>
            <a:ext cx="3417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395320" name="Line 56"/>
          <p:cNvSpPr>
            <a:spLocks noChangeShapeType="1"/>
          </p:cNvSpPr>
          <p:nvPr/>
        </p:nvSpPr>
        <p:spPr bwMode="auto">
          <a:xfrm>
            <a:off x="319088" y="2743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5321" name="Text Box 57"/>
          <p:cNvSpPr txBox="1">
            <a:spLocks noChangeArrowheads="1"/>
          </p:cNvSpPr>
          <p:nvPr/>
        </p:nvSpPr>
        <p:spPr bwMode="auto">
          <a:xfrm>
            <a:off x="4127500" y="588645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395322" name="Line 58"/>
          <p:cNvSpPr>
            <a:spLocks noChangeShapeType="1"/>
          </p:cNvSpPr>
          <p:nvPr/>
        </p:nvSpPr>
        <p:spPr bwMode="auto">
          <a:xfrm>
            <a:off x="4740275" y="27241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5323" name="Line 59"/>
          <p:cNvSpPr>
            <a:spLocks noChangeShapeType="1"/>
          </p:cNvSpPr>
          <p:nvPr/>
        </p:nvSpPr>
        <p:spPr bwMode="auto">
          <a:xfrm>
            <a:off x="4967288" y="27146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5324" name="Text Box 60"/>
          <p:cNvSpPr txBox="1">
            <a:spLocks noChangeArrowheads="1"/>
          </p:cNvSpPr>
          <p:nvPr/>
        </p:nvSpPr>
        <p:spPr bwMode="auto">
          <a:xfrm>
            <a:off x="4337050" y="5238750"/>
            <a:ext cx="43473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3300"/>
                </a:solidFill>
              </a:rPr>
              <a:t>99</a:t>
            </a:r>
          </a:p>
        </p:txBody>
      </p:sp>
      <p:sp>
        <p:nvSpPr>
          <p:cNvPr id="395325" name="Line 61"/>
          <p:cNvSpPr>
            <a:spLocks noChangeShapeType="1"/>
          </p:cNvSpPr>
          <p:nvPr/>
        </p:nvSpPr>
        <p:spPr bwMode="auto">
          <a:xfrm>
            <a:off x="5051425" y="58293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3600" dirty="0"/>
              <a:t>Inheritance &amp; Initializer Lists</a:t>
            </a:r>
          </a:p>
        </p:txBody>
      </p:sp>
      <p:sp>
        <p:nvSpPr>
          <p:cNvPr id="52" name="Line 59"/>
          <p:cNvSpPr>
            <a:spLocks noChangeShapeType="1"/>
          </p:cNvSpPr>
          <p:nvPr/>
        </p:nvSpPr>
        <p:spPr bwMode="auto">
          <a:xfrm>
            <a:off x="6324600" y="2099769"/>
            <a:ext cx="152400" cy="23713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2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5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5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81481E-6 L -0.53594 -0.0268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3953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806" y="-1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311" grpId="0" animBg="1"/>
      <p:bldP spid="395311" grpId="1" animBg="1"/>
      <p:bldP spid="395312" grpId="0" animBg="1"/>
      <p:bldP spid="395312" grpId="1" animBg="1"/>
      <p:bldP spid="395317" grpId="0" animBg="1"/>
      <p:bldP spid="395317" grpId="1" animBg="1"/>
      <p:bldP spid="395318" grpId="0"/>
      <p:bldP spid="395318" grpId="1"/>
      <p:bldP spid="395318" grpId="2"/>
      <p:bldP spid="395320" grpId="0" animBg="1"/>
      <p:bldP spid="395320" grpId="1" animBg="1"/>
      <p:bldP spid="395321" grpId="0"/>
      <p:bldP spid="395322" grpId="0" animBg="1"/>
      <p:bldP spid="395322" grpId="1" animBg="1"/>
      <p:bldP spid="395323" grpId="0" animBg="1"/>
      <p:bldP spid="395323" grpId="1" animBg="1"/>
      <p:bldP spid="395324" grpId="0"/>
      <p:bldP spid="395325" grpId="0" animBg="1"/>
      <p:bldP spid="395325" grpId="1" animBg="1"/>
      <p:bldP spid="52" grpId="0" animBg="1"/>
      <p:bldP spid="52" grpId="1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0B97-3ED5-4244-B879-0C22BCB69271}" type="slidenum">
              <a:rPr lang="en-US"/>
              <a:pPr/>
              <a:t>54</a:t>
            </a:fld>
            <a:endParaRPr lang="en-US"/>
          </a:p>
        </p:txBody>
      </p:sp>
      <p:sp>
        <p:nvSpPr>
          <p:cNvPr id="396290" name="Rectangle 2"/>
          <p:cNvSpPr>
            <a:spLocks noChangeArrowheads="1"/>
          </p:cNvSpPr>
          <p:nvPr/>
        </p:nvSpPr>
        <p:spPr bwMode="auto">
          <a:xfrm>
            <a:off x="231775" y="1916113"/>
            <a:ext cx="4279900" cy="3135312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292" name="Text Box 4"/>
          <p:cNvSpPr txBox="1">
            <a:spLocks noChangeArrowheads="1"/>
          </p:cNvSpPr>
          <p:nvPr/>
        </p:nvSpPr>
        <p:spPr bwMode="auto">
          <a:xfrm>
            <a:off x="180975" y="1916113"/>
            <a:ext cx="4378325" cy="341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class Animal  // base class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public: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solidFill>
                  <a:srgbClr val="006666"/>
                </a:solidFill>
                <a:latin typeface="Comic Sans MS"/>
                <a:ea typeface="MS Mincho" pitchFamily="49" charset="-128"/>
              </a:rPr>
              <a:t> 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Animal(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lbs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) </a:t>
            </a:r>
          </a:p>
          <a:p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 {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m_lbs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=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lbs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;}</a:t>
            </a:r>
          </a:p>
          <a:p>
            <a:endParaRPr lang="en-US" sz="1000" b="1" dirty="0">
              <a:solidFill>
                <a:srgbClr val="006666"/>
              </a:solidFill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 dirty="0">
                <a:solidFill>
                  <a:schemeClr val="accent2"/>
                </a:solidFill>
                <a:latin typeface="Comic Sans MS"/>
                <a:ea typeface="MS Mincho" pitchFamily="49" charset="-128"/>
              </a:rPr>
              <a:t> 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what_do_i_weigh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(void)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{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m_lbs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>
                <a:latin typeface="Comic Sans MS"/>
                <a:ea typeface="MS Mincho" pitchFamily="49" charset="-128"/>
              </a:rPr>
              <a:t>“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lbs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!\n"; }</a:t>
            </a:r>
          </a:p>
          <a:p>
            <a:endParaRPr lang="en-US" sz="10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private: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m_lbs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;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};</a:t>
            </a:r>
            <a:endParaRPr lang="en-US" sz="1800" dirty="0">
              <a:latin typeface="Courier New" pitchFamily="49" charset="0"/>
            </a:endParaRPr>
          </a:p>
          <a:p>
            <a:endParaRPr lang="en-US" sz="1800" dirty="0"/>
          </a:p>
        </p:txBody>
      </p:sp>
      <p:sp>
        <p:nvSpPr>
          <p:cNvPr id="396293" name="Text Box 5"/>
          <p:cNvSpPr txBox="1">
            <a:spLocks noChangeArrowheads="1"/>
          </p:cNvSpPr>
          <p:nvPr/>
        </p:nvSpPr>
        <p:spPr bwMode="auto">
          <a:xfrm>
            <a:off x="412750" y="914400"/>
            <a:ext cx="834548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Alright, let’s change our </a:t>
            </a:r>
            <a:r>
              <a:rPr lang="en-US" sz="2400" dirty="0">
                <a:solidFill>
                  <a:srgbClr val="990000"/>
                </a:solidFill>
              </a:rPr>
              <a:t>Duck</a:t>
            </a:r>
            <a:r>
              <a:rPr lang="en-US" sz="2400" dirty="0">
                <a:solidFill>
                  <a:schemeClr val="tx1"/>
                </a:solidFill>
              </a:rPr>
              <a:t> class so you can specify the </a:t>
            </a:r>
            <a:r>
              <a:rPr lang="en-US" sz="2400" dirty="0">
                <a:solidFill>
                  <a:srgbClr val="006666"/>
                </a:solidFill>
              </a:rPr>
              <a:t>weight of a duck</a:t>
            </a:r>
            <a:r>
              <a:rPr lang="en-US" sz="2400" dirty="0">
                <a:solidFill>
                  <a:schemeClr val="tx1"/>
                </a:solidFill>
              </a:rPr>
              <a:t> during construction.</a:t>
            </a:r>
          </a:p>
        </p:txBody>
      </p:sp>
      <p:grpSp>
        <p:nvGrpSpPr>
          <p:cNvPr id="396294" name="Group 6"/>
          <p:cNvGrpSpPr>
            <a:grpSpLocks/>
          </p:cNvGrpSpPr>
          <p:nvPr/>
        </p:nvGrpSpPr>
        <p:grpSpPr bwMode="auto">
          <a:xfrm>
            <a:off x="4191000" y="1906588"/>
            <a:ext cx="4808538" cy="3417887"/>
            <a:chOff x="2712" y="624"/>
            <a:chExt cx="2960" cy="3228"/>
          </a:xfrm>
        </p:grpSpPr>
        <p:sp>
          <p:nvSpPr>
            <p:cNvPr id="396295" name="Rectangle 7"/>
            <p:cNvSpPr>
              <a:spLocks noChangeArrowheads="1"/>
            </p:cNvSpPr>
            <p:nvPr/>
          </p:nvSpPr>
          <p:spPr bwMode="auto">
            <a:xfrm>
              <a:off x="2976" y="624"/>
              <a:ext cx="2696" cy="2976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296" name="Rectangle 8"/>
            <p:cNvSpPr>
              <a:spLocks noChangeArrowheads="1"/>
            </p:cNvSpPr>
            <p:nvPr/>
          </p:nvSpPr>
          <p:spPr bwMode="auto">
            <a:xfrm>
              <a:off x="2712" y="624"/>
              <a:ext cx="2936" cy="3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Duck : public 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Animal</a:t>
              </a:r>
              <a:endParaRPr lang="en-US" sz="1800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Duck():</a:t>
              </a:r>
              <a:r>
                <a:rPr lang="en-US" sz="5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Animal(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  <a:latin typeface="Courier New" pitchFamily="49" charset="0"/>
                  <a:ea typeface="MS Mincho" pitchFamily="49" charset="-128"/>
                </a:rPr>
                <a:t>2</a:t>
              </a:r>
              <a:r>
                <a:rPr lang="en-US" sz="1800" b="1" dirty="0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)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 { </a:t>
              </a:r>
              <a:r>
                <a:rPr lang="en-US" sz="1800" b="1" dirty="0" err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m_feathers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= 99;  }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000" dirty="0">
                <a:solidFill>
                  <a:srgbClr val="006666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  void </a:t>
              </a:r>
              <a:r>
                <a:rPr lang="en-US" sz="1800" b="1" dirty="0" err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who_am_i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&lt;&lt; "A duck!";  }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0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m_feathers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8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396306" name="Text Box 18"/>
          <p:cNvSpPr txBox="1">
            <a:spLocks noChangeArrowheads="1"/>
          </p:cNvSpPr>
          <p:nvPr/>
        </p:nvSpPr>
        <p:spPr bwMode="auto">
          <a:xfrm>
            <a:off x="1816100" y="280828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 </a:t>
            </a:r>
          </a:p>
        </p:txBody>
      </p:sp>
      <p:sp>
        <p:nvSpPr>
          <p:cNvPr id="396309" name="Text Box 21"/>
          <p:cNvSpPr txBox="1">
            <a:spLocks noChangeArrowheads="1"/>
          </p:cNvSpPr>
          <p:nvPr/>
        </p:nvSpPr>
        <p:spPr bwMode="auto">
          <a:xfrm>
            <a:off x="4989513" y="2689225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 </a:t>
            </a:r>
          </a:p>
        </p:txBody>
      </p:sp>
      <p:grpSp>
        <p:nvGrpSpPr>
          <p:cNvPr id="396318" name="Group 30"/>
          <p:cNvGrpSpPr>
            <a:grpSpLocks/>
          </p:cNvGrpSpPr>
          <p:nvPr/>
        </p:nvGrpSpPr>
        <p:grpSpPr bwMode="auto">
          <a:xfrm>
            <a:off x="5621338" y="2690820"/>
            <a:ext cx="4481513" cy="401638"/>
            <a:chOff x="1729" y="3741"/>
            <a:chExt cx="2823" cy="253"/>
          </a:xfrm>
        </p:grpSpPr>
        <p:sp>
          <p:nvSpPr>
            <p:cNvPr id="396316" name="Rectangle 28"/>
            <p:cNvSpPr>
              <a:spLocks noChangeArrowheads="1"/>
            </p:cNvSpPr>
            <p:nvPr/>
          </p:nvSpPr>
          <p:spPr bwMode="auto">
            <a:xfrm>
              <a:off x="1776" y="3744"/>
              <a:ext cx="1823" cy="25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317" name="Text Box 29"/>
            <p:cNvSpPr txBox="1">
              <a:spLocks noChangeArrowheads="1"/>
            </p:cNvSpPr>
            <p:nvPr/>
          </p:nvSpPr>
          <p:spPr bwMode="auto">
            <a:xfrm>
              <a:off x="1729" y="3741"/>
              <a:ext cx="282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 err="1">
                  <a:solidFill>
                    <a:schemeClr val="accent5">
                      <a:lumMod val="50000"/>
                    </a:schemeClr>
                  </a:solidFill>
                  <a:latin typeface="Courier New" pitchFamily="49" charset="0"/>
                </a:rPr>
                <a:t>int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  <a:latin typeface="Courier New" pitchFamily="49" charset="0"/>
                </a:rPr>
                <a:t> </a:t>
              </a:r>
              <a:r>
                <a:rPr lang="en-US" sz="1800" b="1" dirty="0" err="1">
                  <a:solidFill>
                    <a:schemeClr val="accent5">
                      <a:lumMod val="50000"/>
                    </a:schemeClr>
                  </a:solidFill>
                  <a:latin typeface="Courier New" pitchFamily="49" charset="0"/>
                </a:rPr>
                <a:t>lbs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</a:rPr>
                <a:t>)</a:t>
              </a:r>
              <a:r>
                <a:rPr lang="en-US" dirty="0"/>
                <a:t> </a:t>
              </a: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: 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  <a:cs typeface="Courier New" pitchFamily="49" charset="0"/>
                </a:rPr>
                <a:t>Animal(</a:t>
              </a:r>
              <a:r>
                <a:rPr lang="en-US" sz="1800" b="1" dirty="0" err="1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lbs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</p:grpSp>
      <p:sp>
        <p:nvSpPr>
          <p:cNvPr id="396319" name="Text Box 31"/>
          <p:cNvSpPr txBox="1">
            <a:spLocks noChangeArrowheads="1"/>
          </p:cNvSpPr>
          <p:nvPr/>
        </p:nvSpPr>
        <p:spPr bwMode="auto">
          <a:xfrm>
            <a:off x="136525" y="5151438"/>
            <a:ext cx="413067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dirty="0"/>
              <a:t>Now, any time we construct a </a:t>
            </a:r>
            <a:r>
              <a:rPr lang="en-US" sz="2400" dirty="0">
                <a:solidFill>
                  <a:srgbClr val="006666"/>
                </a:solidFill>
              </a:rPr>
              <a:t>Duck</a:t>
            </a:r>
            <a:r>
              <a:rPr lang="en-US" sz="2400" dirty="0"/>
              <a:t>, we must pass in its </a:t>
            </a:r>
            <a:r>
              <a:rPr lang="en-US" sz="2400" dirty="0">
                <a:solidFill>
                  <a:srgbClr val="990000"/>
                </a:solidFill>
              </a:rPr>
              <a:t>weight</a:t>
            </a:r>
            <a:r>
              <a:rPr lang="en-US" sz="2400" dirty="0"/>
              <a:t>. This is then passed on to the </a:t>
            </a:r>
            <a:r>
              <a:rPr lang="en-US" sz="2400" dirty="0">
                <a:solidFill>
                  <a:srgbClr val="006666"/>
                </a:solidFill>
              </a:rPr>
              <a:t>Animal</a:t>
            </a:r>
            <a:r>
              <a:rPr lang="en-US" sz="2400" dirty="0"/>
              <a:t>.</a:t>
            </a:r>
          </a:p>
        </p:txBody>
      </p:sp>
      <p:grpSp>
        <p:nvGrpSpPr>
          <p:cNvPr id="396320" name="Group 32"/>
          <p:cNvGrpSpPr>
            <a:grpSpLocks/>
          </p:cNvGrpSpPr>
          <p:nvPr/>
        </p:nvGrpSpPr>
        <p:grpSpPr bwMode="auto">
          <a:xfrm>
            <a:off x="4876800" y="5105400"/>
            <a:ext cx="4419600" cy="1923419"/>
            <a:chOff x="144" y="3120"/>
            <a:chExt cx="2784" cy="1346"/>
          </a:xfrm>
        </p:grpSpPr>
        <p:sp>
          <p:nvSpPr>
            <p:cNvPr id="396321" name="Rectangle 33"/>
            <p:cNvSpPr>
              <a:spLocks noChangeArrowheads="1"/>
            </p:cNvSpPr>
            <p:nvPr/>
          </p:nvSpPr>
          <p:spPr bwMode="auto">
            <a:xfrm>
              <a:off x="152" y="3152"/>
              <a:ext cx="2576" cy="112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322" name="Rectangle 34"/>
            <p:cNvSpPr>
              <a:spLocks noChangeArrowheads="1"/>
            </p:cNvSpPr>
            <p:nvPr/>
          </p:nvSpPr>
          <p:spPr bwMode="auto">
            <a:xfrm>
              <a:off x="144" y="3120"/>
              <a:ext cx="2784" cy="1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main()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Duck  daffy(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50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);  // fat!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daffy.who_am_i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daffy.what_do_i_weigh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7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396323" name="Line 35"/>
          <p:cNvSpPr>
            <a:spLocks noChangeShapeType="1"/>
          </p:cNvSpPr>
          <p:nvPr/>
        </p:nvSpPr>
        <p:spPr bwMode="auto">
          <a:xfrm>
            <a:off x="4876800" y="57864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324" name="Line 36"/>
          <p:cNvSpPr>
            <a:spLocks noChangeShapeType="1"/>
          </p:cNvSpPr>
          <p:nvPr/>
        </p:nvSpPr>
        <p:spPr bwMode="auto">
          <a:xfrm>
            <a:off x="4687888" y="29098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6325" name="Group 37"/>
          <p:cNvGrpSpPr>
            <a:grpSpLocks/>
          </p:cNvGrpSpPr>
          <p:nvPr/>
        </p:nvGrpSpPr>
        <p:grpSpPr bwMode="auto">
          <a:xfrm>
            <a:off x="2279650" y="5062538"/>
            <a:ext cx="2470150" cy="1752600"/>
            <a:chOff x="1436" y="3024"/>
            <a:chExt cx="1556" cy="1104"/>
          </a:xfrm>
        </p:grpSpPr>
        <p:sp>
          <p:nvSpPr>
            <p:cNvPr id="396326" name="Rectangle 38"/>
            <p:cNvSpPr>
              <a:spLocks noChangeArrowheads="1"/>
            </p:cNvSpPr>
            <p:nvPr/>
          </p:nvSpPr>
          <p:spPr bwMode="auto">
            <a:xfrm>
              <a:off x="2032" y="3072"/>
              <a:ext cx="960" cy="1056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327" name="Text Box 39"/>
            <p:cNvSpPr txBox="1">
              <a:spLocks noChangeArrowheads="1"/>
            </p:cNvSpPr>
            <p:nvPr/>
          </p:nvSpPr>
          <p:spPr bwMode="auto">
            <a:xfrm>
              <a:off x="1436" y="3024"/>
              <a:ext cx="10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/>
                <a:t>daffy       </a:t>
              </a:r>
            </a:p>
          </p:txBody>
        </p:sp>
      </p:grpSp>
      <p:sp>
        <p:nvSpPr>
          <p:cNvPr id="396328" name="Text Box 40"/>
          <p:cNvSpPr txBox="1">
            <a:spLocks noChangeArrowheads="1"/>
          </p:cNvSpPr>
          <p:nvPr/>
        </p:nvSpPr>
        <p:spPr bwMode="auto">
          <a:xfrm>
            <a:off x="6262688" y="2414588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3300"/>
                </a:solidFill>
              </a:rPr>
              <a:t>50</a:t>
            </a:r>
          </a:p>
        </p:txBody>
      </p:sp>
      <p:sp>
        <p:nvSpPr>
          <p:cNvPr id="396329" name="Line 41"/>
          <p:cNvSpPr>
            <a:spLocks noChangeShapeType="1"/>
          </p:cNvSpPr>
          <p:nvPr/>
        </p:nvSpPr>
        <p:spPr bwMode="auto">
          <a:xfrm>
            <a:off x="7243763" y="2435225"/>
            <a:ext cx="139700" cy="2587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330" name="Text Box 42"/>
          <p:cNvSpPr txBox="1">
            <a:spLocks noChangeArrowheads="1"/>
          </p:cNvSpPr>
          <p:nvPr/>
        </p:nvSpPr>
        <p:spPr bwMode="auto">
          <a:xfrm>
            <a:off x="8054975" y="2366963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3300"/>
                </a:solidFill>
              </a:rPr>
              <a:t>50</a:t>
            </a:r>
          </a:p>
        </p:txBody>
      </p:sp>
      <p:sp>
        <p:nvSpPr>
          <p:cNvPr id="396331" name="Line 43"/>
          <p:cNvSpPr>
            <a:spLocks noChangeShapeType="1"/>
          </p:cNvSpPr>
          <p:nvPr/>
        </p:nvSpPr>
        <p:spPr bwMode="auto">
          <a:xfrm>
            <a:off x="50800" y="29257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332" name="Text Box 44"/>
          <p:cNvSpPr txBox="1">
            <a:spLocks noChangeArrowheads="1"/>
          </p:cNvSpPr>
          <p:nvPr/>
        </p:nvSpPr>
        <p:spPr bwMode="auto">
          <a:xfrm>
            <a:off x="1835150" y="2505075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3300"/>
                </a:solidFill>
              </a:rPr>
              <a:t>50</a:t>
            </a:r>
          </a:p>
        </p:txBody>
      </p:sp>
      <p:grpSp>
        <p:nvGrpSpPr>
          <p:cNvPr id="396334" name="Group 46"/>
          <p:cNvGrpSpPr>
            <a:grpSpLocks/>
          </p:cNvGrpSpPr>
          <p:nvPr/>
        </p:nvGrpSpPr>
        <p:grpSpPr bwMode="auto">
          <a:xfrm>
            <a:off x="3260725" y="5910263"/>
            <a:ext cx="1504950" cy="860425"/>
            <a:chOff x="2054" y="3538"/>
            <a:chExt cx="948" cy="542"/>
          </a:xfrm>
        </p:grpSpPr>
        <p:sp>
          <p:nvSpPr>
            <p:cNvPr id="396335" name="Rectangle 47"/>
            <p:cNvSpPr>
              <a:spLocks noChangeArrowheads="1"/>
            </p:cNvSpPr>
            <p:nvPr/>
          </p:nvSpPr>
          <p:spPr bwMode="auto">
            <a:xfrm>
              <a:off x="2080" y="3552"/>
              <a:ext cx="856" cy="52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336" name="Text Box 48"/>
            <p:cNvSpPr txBox="1">
              <a:spLocks noChangeArrowheads="1"/>
            </p:cNvSpPr>
            <p:nvPr/>
          </p:nvSpPr>
          <p:spPr bwMode="auto">
            <a:xfrm>
              <a:off x="2054" y="3538"/>
              <a:ext cx="9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Animal data:</a:t>
              </a:r>
            </a:p>
          </p:txBody>
        </p:sp>
        <p:sp>
          <p:nvSpPr>
            <p:cNvPr id="396337" name="Text Box 49"/>
            <p:cNvSpPr txBox="1">
              <a:spLocks noChangeArrowheads="1"/>
            </p:cNvSpPr>
            <p:nvPr/>
          </p:nvSpPr>
          <p:spPr bwMode="auto">
            <a:xfrm>
              <a:off x="2080" y="3696"/>
              <a:ext cx="5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990000"/>
                  </a:solidFill>
                </a:rPr>
                <a:t>m_lbs:</a:t>
              </a:r>
            </a:p>
          </p:txBody>
        </p:sp>
      </p:grpSp>
      <p:sp>
        <p:nvSpPr>
          <p:cNvPr id="396338" name="Line 50"/>
          <p:cNvSpPr>
            <a:spLocks noChangeShapeType="1"/>
          </p:cNvSpPr>
          <p:nvPr/>
        </p:nvSpPr>
        <p:spPr bwMode="auto">
          <a:xfrm>
            <a:off x="361950" y="31861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339" name="Text Box 51"/>
          <p:cNvSpPr txBox="1">
            <a:spLocks noChangeArrowheads="1"/>
          </p:cNvSpPr>
          <p:nvPr/>
        </p:nvSpPr>
        <p:spPr bwMode="auto">
          <a:xfrm>
            <a:off x="4102100" y="6162675"/>
            <a:ext cx="49885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50</a:t>
            </a:r>
          </a:p>
        </p:txBody>
      </p:sp>
      <p:sp>
        <p:nvSpPr>
          <p:cNvPr id="396340" name="Line 52"/>
          <p:cNvSpPr>
            <a:spLocks noChangeShapeType="1"/>
          </p:cNvSpPr>
          <p:nvPr/>
        </p:nvSpPr>
        <p:spPr bwMode="auto">
          <a:xfrm>
            <a:off x="4759325" y="31750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6341" name="Group 53"/>
          <p:cNvGrpSpPr>
            <a:grpSpLocks/>
          </p:cNvGrpSpPr>
          <p:nvPr/>
        </p:nvGrpSpPr>
        <p:grpSpPr bwMode="auto">
          <a:xfrm>
            <a:off x="3278188" y="5233988"/>
            <a:ext cx="1400175" cy="619125"/>
            <a:chOff x="2056" y="3120"/>
            <a:chExt cx="882" cy="390"/>
          </a:xfrm>
        </p:grpSpPr>
        <p:sp>
          <p:nvSpPr>
            <p:cNvPr id="396342" name="Rectangle 54"/>
            <p:cNvSpPr>
              <a:spLocks noChangeArrowheads="1"/>
            </p:cNvSpPr>
            <p:nvPr/>
          </p:nvSpPr>
          <p:spPr bwMode="auto">
            <a:xfrm>
              <a:off x="2082" y="3134"/>
              <a:ext cx="856" cy="37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343" name="Text Box 55"/>
            <p:cNvSpPr txBox="1">
              <a:spLocks noChangeArrowheads="1"/>
            </p:cNvSpPr>
            <p:nvPr/>
          </p:nvSpPr>
          <p:spPr bwMode="auto">
            <a:xfrm>
              <a:off x="2056" y="3120"/>
              <a:ext cx="8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Duck data:</a:t>
              </a:r>
            </a:p>
          </p:txBody>
        </p:sp>
        <p:sp>
          <p:nvSpPr>
            <p:cNvPr id="396344" name="Text Box 56"/>
            <p:cNvSpPr txBox="1">
              <a:spLocks noChangeArrowheads="1"/>
            </p:cNvSpPr>
            <p:nvPr/>
          </p:nvSpPr>
          <p:spPr bwMode="auto">
            <a:xfrm>
              <a:off x="2056" y="3309"/>
              <a:ext cx="79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990000"/>
                  </a:solidFill>
                </a:rPr>
                <a:t>m_feathers:</a:t>
              </a:r>
            </a:p>
          </p:txBody>
        </p:sp>
      </p:grpSp>
      <p:sp>
        <p:nvSpPr>
          <p:cNvPr id="396345" name="Line 57"/>
          <p:cNvSpPr>
            <a:spLocks noChangeShapeType="1"/>
          </p:cNvSpPr>
          <p:nvPr/>
        </p:nvSpPr>
        <p:spPr bwMode="auto">
          <a:xfrm>
            <a:off x="4967288" y="31956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346" name="Text Box 58"/>
          <p:cNvSpPr txBox="1">
            <a:spLocks noChangeArrowheads="1"/>
          </p:cNvSpPr>
          <p:nvPr/>
        </p:nvSpPr>
        <p:spPr bwMode="auto">
          <a:xfrm>
            <a:off x="4337050" y="5500688"/>
            <a:ext cx="463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3300"/>
                </a:solidFill>
              </a:rPr>
              <a:t>99</a:t>
            </a:r>
          </a:p>
        </p:txBody>
      </p:sp>
      <p:sp>
        <p:nvSpPr>
          <p:cNvPr id="396347" name="Line 59"/>
          <p:cNvSpPr>
            <a:spLocks noChangeShapeType="1"/>
          </p:cNvSpPr>
          <p:nvPr/>
        </p:nvSpPr>
        <p:spPr bwMode="auto">
          <a:xfrm>
            <a:off x="4891088" y="60626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348" name="Text Box 60"/>
          <p:cNvSpPr txBox="1">
            <a:spLocks noChangeArrowheads="1"/>
          </p:cNvSpPr>
          <p:nvPr/>
        </p:nvSpPr>
        <p:spPr bwMode="auto">
          <a:xfrm>
            <a:off x="546100" y="592296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 </a:t>
            </a:r>
          </a:p>
        </p:txBody>
      </p:sp>
      <p:sp>
        <p:nvSpPr>
          <p:cNvPr id="396351" name="Text Box 63"/>
          <p:cNvSpPr txBox="1">
            <a:spLocks noChangeArrowheads="1"/>
          </p:cNvSpPr>
          <p:nvPr/>
        </p:nvSpPr>
        <p:spPr bwMode="auto">
          <a:xfrm>
            <a:off x="3306763" y="60198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 </a:t>
            </a:r>
          </a:p>
        </p:txBody>
      </p:sp>
      <p:sp>
        <p:nvSpPr>
          <p:cNvPr id="396352" name="Text Box 64"/>
          <p:cNvSpPr txBox="1">
            <a:spLocks noChangeArrowheads="1"/>
          </p:cNvSpPr>
          <p:nvPr/>
        </p:nvSpPr>
        <p:spPr bwMode="auto">
          <a:xfrm>
            <a:off x="8316913" y="2651125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 </a:t>
            </a:r>
          </a:p>
        </p:txBody>
      </p:sp>
      <p:sp>
        <p:nvSpPr>
          <p:cNvPr id="5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3600" dirty="0"/>
              <a:t>Inheritance &amp; Initializer Lists</a:t>
            </a:r>
          </a:p>
        </p:txBody>
      </p:sp>
      <p:sp>
        <p:nvSpPr>
          <p:cNvPr id="3" name="Arc 2"/>
          <p:cNvSpPr/>
          <p:nvPr/>
        </p:nvSpPr>
        <p:spPr bwMode="auto">
          <a:xfrm>
            <a:off x="6407944" y="2435224"/>
            <a:ext cx="1924843" cy="644311"/>
          </a:xfrm>
          <a:prstGeom prst="arc">
            <a:avLst>
              <a:gd name="adj1" fmla="val 10784086"/>
              <a:gd name="adj2" fmla="val 0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0"/>
                                        <p:tgtEl>
                                          <p:spTgt spid="396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6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6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96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96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6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6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6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3" grpId="0"/>
      <p:bldP spid="396319" grpId="0"/>
      <p:bldP spid="396319" grpId="1"/>
      <p:bldP spid="396323" grpId="0" animBg="1"/>
      <p:bldP spid="396323" grpId="1" animBg="1"/>
      <p:bldP spid="396324" grpId="0" animBg="1"/>
      <p:bldP spid="396324" grpId="1" animBg="1"/>
      <p:bldP spid="396328" grpId="0"/>
      <p:bldP spid="396328" grpId="1"/>
      <p:bldP spid="396329" grpId="0" animBg="1"/>
      <p:bldP spid="396329" grpId="1" animBg="1"/>
      <p:bldP spid="396330" grpId="0"/>
      <p:bldP spid="396330" grpId="1"/>
      <p:bldP spid="396331" grpId="0" animBg="1"/>
      <p:bldP spid="396331" grpId="1" animBg="1"/>
      <p:bldP spid="396332" grpId="0"/>
      <p:bldP spid="396332" grpId="1"/>
      <p:bldP spid="396338" grpId="0" animBg="1"/>
      <p:bldP spid="396338" grpId="1" animBg="1"/>
      <p:bldP spid="396339" grpId="0"/>
      <p:bldP spid="396340" grpId="0" animBg="1"/>
      <p:bldP spid="396340" grpId="1" animBg="1"/>
      <p:bldP spid="396345" grpId="0" animBg="1"/>
      <p:bldP spid="396345" grpId="1" animBg="1"/>
      <p:bldP spid="396346" grpId="0"/>
      <p:bldP spid="396347" grpId="0" animBg="1"/>
      <p:bldP spid="396347" grpId="1" animBg="1"/>
      <p:bldP spid="3" grpId="0" animBg="1"/>
      <p:bldP spid="3" grpId="1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1B63-428F-46EB-B6C9-A65F7B1B8FAF}" type="slidenum">
              <a:rPr lang="en-US"/>
              <a:pPr/>
              <a:t>55</a:t>
            </a:fld>
            <a:endParaRPr lang="en-US"/>
          </a:p>
        </p:txBody>
      </p:sp>
      <p:sp>
        <p:nvSpPr>
          <p:cNvPr id="397314" name="Rectangle 2"/>
          <p:cNvSpPr>
            <a:spLocks noChangeArrowheads="1"/>
          </p:cNvSpPr>
          <p:nvPr/>
        </p:nvSpPr>
        <p:spPr bwMode="auto">
          <a:xfrm>
            <a:off x="231775" y="1838325"/>
            <a:ext cx="4279900" cy="3135313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7316" name="Text Box 4"/>
          <p:cNvSpPr txBox="1">
            <a:spLocks noChangeArrowheads="1"/>
          </p:cNvSpPr>
          <p:nvPr/>
        </p:nvSpPr>
        <p:spPr bwMode="auto">
          <a:xfrm>
            <a:off x="180975" y="1838325"/>
            <a:ext cx="4378325" cy="341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class Animal  // base class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public: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solidFill>
                  <a:srgbClr val="006666"/>
                </a:solidFill>
                <a:latin typeface="Comic Sans MS"/>
                <a:ea typeface="MS Mincho" pitchFamily="49" charset="-128"/>
              </a:rPr>
              <a:t> 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Animal(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lbs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) </a:t>
            </a:r>
          </a:p>
          <a:p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 {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m_lbs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= 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lbs</a:t>
            </a:r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;}</a:t>
            </a:r>
          </a:p>
          <a:p>
            <a:endParaRPr lang="en-US" sz="1000" b="1" dirty="0">
              <a:solidFill>
                <a:srgbClr val="006666"/>
              </a:solidFill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 dirty="0">
                <a:solidFill>
                  <a:schemeClr val="accent2"/>
                </a:solidFill>
                <a:latin typeface="Comic Sans MS"/>
                <a:ea typeface="MS Mincho" pitchFamily="49" charset="-128"/>
              </a:rPr>
              <a:t> 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what_do_i_weigh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(void)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</a:t>
            </a: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{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m_lbs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>
                <a:latin typeface="Comic Sans MS"/>
                <a:ea typeface="MS Mincho" pitchFamily="49" charset="-128"/>
              </a:rPr>
              <a:t>“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lbs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!\n"; }</a:t>
            </a:r>
          </a:p>
          <a:p>
            <a:endParaRPr lang="en-US" sz="10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private: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m_lbs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;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ea typeface="MS Mincho" pitchFamily="49" charset="-128"/>
              </a:rPr>
              <a:t>};</a:t>
            </a:r>
            <a:endParaRPr lang="en-US" sz="1800" dirty="0">
              <a:latin typeface="Courier New" pitchFamily="49" charset="0"/>
            </a:endParaRPr>
          </a:p>
          <a:p>
            <a:endParaRPr lang="en-US" sz="1800" dirty="0"/>
          </a:p>
        </p:txBody>
      </p:sp>
      <p:sp>
        <p:nvSpPr>
          <p:cNvPr id="397317" name="Text Box 5"/>
          <p:cNvSpPr txBox="1">
            <a:spLocks noChangeArrowheads="1"/>
          </p:cNvSpPr>
          <p:nvPr/>
        </p:nvSpPr>
        <p:spPr bwMode="auto">
          <a:xfrm>
            <a:off x="412750" y="914400"/>
            <a:ext cx="834548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Next, let’s update the </a:t>
            </a:r>
            <a:r>
              <a:rPr lang="en-US" sz="2400" dirty="0">
                <a:solidFill>
                  <a:srgbClr val="990000"/>
                </a:solidFill>
              </a:rPr>
              <a:t>Duck</a:t>
            </a:r>
            <a:r>
              <a:rPr lang="en-US" sz="2400" dirty="0">
                <a:solidFill>
                  <a:schemeClr val="tx1"/>
                </a:solidFill>
              </a:rPr>
              <a:t> class so it loses one pound the day it is born (constructed).</a:t>
            </a:r>
          </a:p>
        </p:txBody>
      </p:sp>
      <p:grpSp>
        <p:nvGrpSpPr>
          <p:cNvPr id="397318" name="Group 6"/>
          <p:cNvGrpSpPr>
            <a:grpSpLocks/>
          </p:cNvGrpSpPr>
          <p:nvPr/>
        </p:nvGrpSpPr>
        <p:grpSpPr bwMode="auto">
          <a:xfrm>
            <a:off x="4191000" y="1828800"/>
            <a:ext cx="4808538" cy="3722688"/>
            <a:chOff x="2712" y="624"/>
            <a:chExt cx="2960" cy="3109"/>
          </a:xfrm>
        </p:grpSpPr>
        <p:sp>
          <p:nvSpPr>
            <p:cNvPr id="397319" name="Rectangle 7"/>
            <p:cNvSpPr>
              <a:spLocks noChangeArrowheads="1"/>
            </p:cNvSpPr>
            <p:nvPr/>
          </p:nvSpPr>
          <p:spPr bwMode="auto">
            <a:xfrm>
              <a:off x="2976" y="624"/>
              <a:ext cx="2696" cy="2976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320" name="Rectangle 8"/>
            <p:cNvSpPr>
              <a:spLocks noChangeArrowheads="1"/>
            </p:cNvSpPr>
            <p:nvPr/>
          </p:nvSpPr>
          <p:spPr bwMode="auto">
            <a:xfrm>
              <a:off x="2712" y="624"/>
              <a:ext cx="2936" cy="3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Duck : public 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Animal</a:t>
              </a:r>
              <a:endParaRPr lang="en-US" sz="1800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Duck() 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 { </a:t>
              </a:r>
              <a:r>
                <a:rPr lang="en-US" sz="1800" b="1" dirty="0" err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m_feathers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= 99;  }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000" dirty="0">
                <a:solidFill>
                  <a:srgbClr val="006666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000" dirty="0">
                <a:solidFill>
                  <a:srgbClr val="006666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000" dirty="0">
                <a:solidFill>
                  <a:srgbClr val="006666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  void </a:t>
              </a:r>
              <a:r>
                <a:rPr lang="en-US" sz="1800" b="1" dirty="0" err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who_am_i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&lt;&lt; "A duck!";  }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0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m_feathers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8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97326" name="Group 14"/>
          <p:cNvGrpSpPr>
            <a:grpSpLocks/>
          </p:cNvGrpSpPr>
          <p:nvPr/>
        </p:nvGrpSpPr>
        <p:grpSpPr bwMode="auto">
          <a:xfrm>
            <a:off x="5626100" y="2633663"/>
            <a:ext cx="4481513" cy="396875"/>
            <a:chOff x="1732" y="3744"/>
            <a:chExt cx="2823" cy="250"/>
          </a:xfrm>
        </p:grpSpPr>
        <p:sp>
          <p:nvSpPr>
            <p:cNvPr id="397327" name="Rectangle 15"/>
            <p:cNvSpPr>
              <a:spLocks noChangeArrowheads="1"/>
            </p:cNvSpPr>
            <p:nvPr/>
          </p:nvSpPr>
          <p:spPr bwMode="auto">
            <a:xfrm>
              <a:off x="1776" y="3744"/>
              <a:ext cx="1823" cy="25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328" name="Text Box 16"/>
            <p:cNvSpPr txBox="1">
              <a:spLocks noChangeArrowheads="1"/>
            </p:cNvSpPr>
            <p:nvPr/>
          </p:nvSpPr>
          <p:spPr bwMode="auto">
            <a:xfrm>
              <a:off x="1732" y="3756"/>
              <a:ext cx="282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 err="1">
                  <a:solidFill>
                    <a:schemeClr val="accent5">
                      <a:lumMod val="50000"/>
                    </a:schemeClr>
                  </a:solidFill>
                  <a:latin typeface="Courier New" pitchFamily="49" charset="0"/>
                </a:rPr>
                <a:t>int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  <a:latin typeface="Courier New" pitchFamily="49" charset="0"/>
                </a:rPr>
                <a:t> </a:t>
              </a:r>
              <a:r>
                <a:rPr lang="en-US" sz="1800" b="1" dirty="0" err="1">
                  <a:solidFill>
                    <a:schemeClr val="accent5">
                      <a:lumMod val="50000"/>
                    </a:schemeClr>
                  </a:solidFill>
                  <a:latin typeface="Courier New" pitchFamily="49" charset="0"/>
                </a:rPr>
                <a:t>lbs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</a:rPr>
                <a:t>): </a:t>
              </a:r>
              <a:r>
                <a:rPr lang="en-US" sz="1800" b="1" dirty="0">
                  <a:solidFill>
                    <a:srgbClr val="FF0000"/>
                  </a:solidFill>
                  <a:latin typeface="Courier New" pitchFamily="49" charset="0"/>
                </a:rPr>
                <a:t>Animal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</a:rPr>
                <a:t>(</a:t>
              </a:r>
              <a:r>
                <a:rPr lang="en-US" sz="1800" b="1" dirty="0" err="1">
                  <a:solidFill>
                    <a:srgbClr val="006666"/>
                  </a:solidFill>
                  <a:latin typeface="Courier New" pitchFamily="49" charset="0"/>
                </a:rPr>
                <a:t>lbs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</a:rPr>
                <a:t>)</a:t>
              </a:r>
              <a:endParaRPr lang="en-US" sz="2400" dirty="0">
                <a:solidFill>
                  <a:srgbClr val="FF3300"/>
                </a:solidFill>
              </a:endParaRPr>
            </a:p>
          </p:txBody>
        </p:sp>
      </p:grpSp>
      <p:sp>
        <p:nvSpPr>
          <p:cNvPr id="397357" name="Text Box 45"/>
          <p:cNvSpPr txBox="1">
            <a:spLocks noChangeArrowheads="1"/>
          </p:cNvSpPr>
          <p:nvPr/>
        </p:nvSpPr>
        <p:spPr bwMode="auto">
          <a:xfrm>
            <a:off x="546100" y="592296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 </a:t>
            </a:r>
          </a:p>
        </p:txBody>
      </p:sp>
      <p:grpSp>
        <p:nvGrpSpPr>
          <p:cNvPr id="397366" name="Group 54"/>
          <p:cNvGrpSpPr>
            <a:grpSpLocks/>
          </p:cNvGrpSpPr>
          <p:nvPr/>
        </p:nvGrpSpPr>
        <p:grpSpPr bwMode="auto">
          <a:xfrm>
            <a:off x="5614008" y="2633663"/>
            <a:ext cx="5067021" cy="396875"/>
            <a:chOff x="1733" y="3744"/>
            <a:chExt cx="2823" cy="250"/>
          </a:xfrm>
        </p:grpSpPr>
        <p:sp>
          <p:nvSpPr>
            <p:cNvPr id="397367" name="Rectangle 55"/>
            <p:cNvSpPr>
              <a:spLocks noChangeArrowheads="1"/>
            </p:cNvSpPr>
            <p:nvPr/>
          </p:nvSpPr>
          <p:spPr bwMode="auto">
            <a:xfrm>
              <a:off x="1776" y="3744"/>
              <a:ext cx="1823" cy="25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368" name="Text Box 56"/>
            <p:cNvSpPr txBox="1">
              <a:spLocks noChangeArrowheads="1"/>
            </p:cNvSpPr>
            <p:nvPr/>
          </p:nvSpPr>
          <p:spPr bwMode="auto">
            <a:xfrm>
              <a:off x="1733" y="3748"/>
              <a:ext cx="282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 err="1">
                  <a:solidFill>
                    <a:schemeClr val="accent5">
                      <a:lumMod val="50000"/>
                    </a:schemeClr>
                  </a:solidFill>
                  <a:latin typeface="Courier New" pitchFamily="49" charset="0"/>
                </a:rPr>
                <a:t>int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  <a:latin typeface="Courier New" pitchFamily="49" charset="0"/>
                </a:rPr>
                <a:t> </a:t>
              </a:r>
              <a:r>
                <a:rPr lang="en-US" sz="1800" b="1" dirty="0" err="1">
                  <a:solidFill>
                    <a:schemeClr val="accent5">
                      <a:lumMod val="50000"/>
                    </a:schemeClr>
                  </a:solidFill>
                  <a:latin typeface="Courier New" pitchFamily="49" charset="0"/>
                </a:rPr>
                <a:t>lbs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</a:rPr>
                <a:t>): </a:t>
              </a:r>
              <a:r>
                <a:rPr lang="en-US" sz="1800" b="1" dirty="0">
                  <a:solidFill>
                    <a:srgbClr val="FF0000"/>
                  </a:solidFill>
                  <a:latin typeface="Courier New" pitchFamily="49" charset="0"/>
                </a:rPr>
                <a:t>Animal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</a:rPr>
                <a:t>(lbs-1)</a:t>
              </a:r>
              <a:endParaRPr lang="en-US" sz="2400" dirty="0">
                <a:solidFill>
                  <a:srgbClr val="6600CC"/>
                </a:solidFill>
              </a:endParaRPr>
            </a:p>
          </p:txBody>
        </p:sp>
      </p:grpSp>
      <p:sp>
        <p:nvSpPr>
          <p:cNvPr id="397369" name="Text Box 57"/>
          <p:cNvSpPr txBox="1">
            <a:spLocks noChangeArrowheads="1"/>
          </p:cNvSpPr>
          <p:nvPr/>
        </p:nvSpPr>
        <p:spPr bwMode="auto">
          <a:xfrm>
            <a:off x="250825" y="5992813"/>
            <a:ext cx="834548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Now let’s update the </a:t>
            </a:r>
            <a:r>
              <a:rPr lang="en-US" sz="2400" dirty="0">
                <a:solidFill>
                  <a:srgbClr val="990000"/>
                </a:solidFill>
              </a:rPr>
              <a:t>Duck</a:t>
            </a:r>
            <a:r>
              <a:rPr lang="en-US" sz="2400" dirty="0">
                <a:solidFill>
                  <a:schemeClr val="tx1"/>
                </a:solidFill>
              </a:rPr>
              <a:t> class so you can pass in the number of feathers when you construct it.</a:t>
            </a:r>
          </a:p>
        </p:txBody>
      </p:sp>
      <p:grpSp>
        <p:nvGrpSpPr>
          <p:cNvPr id="397373" name="Group 61"/>
          <p:cNvGrpSpPr>
            <a:grpSpLocks/>
          </p:cNvGrpSpPr>
          <p:nvPr/>
        </p:nvGrpSpPr>
        <p:grpSpPr bwMode="auto">
          <a:xfrm>
            <a:off x="4914900" y="2590799"/>
            <a:ext cx="5067300" cy="930275"/>
            <a:chOff x="2400" y="1171"/>
            <a:chExt cx="3192" cy="586"/>
          </a:xfrm>
        </p:grpSpPr>
        <p:sp>
          <p:nvSpPr>
            <p:cNvPr id="397371" name="Rectangle 59"/>
            <p:cNvSpPr>
              <a:spLocks noChangeArrowheads="1"/>
            </p:cNvSpPr>
            <p:nvPr/>
          </p:nvSpPr>
          <p:spPr bwMode="auto">
            <a:xfrm>
              <a:off x="2448" y="1200"/>
              <a:ext cx="2525" cy="557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397372" name="Text Box 60"/>
            <p:cNvSpPr txBox="1">
              <a:spLocks noChangeArrowheads="1"/>
            </p:cNvSpPr>
            <p:nvPr/>
          </p:nvSpPr>
          <p:spPr bwMode="auto">
            <a:xfrm>
              <a:off x="2400" y="1171"/>
              <a:ext cx="3192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Duck(</a:t>
              </a:r>
              <a:r>
                <a:rPr lang="en-US" sz="1800" b="1" dirty="0" err="1">
                  <a:solidFill>
                    <a:schemeClr val="accent5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800" b="1" dirty="0" err="1">
                  <a:solidFill>
                    <a:schemeClr val="accent5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lbs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800" b="1" dirty="0" err="1">
                  <a:solidFill>
                    <a:srgbClr val="6600CC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800" b="1" dirty="0" err="1">
                  <a:solidFill>
                    <a:srgbClr val="6600CC"/>
                  </a:solidFill>
                  <a:latin typeface="Courier New" pitchFamily="49" charset="0"/>
                  <a:cs typeface="Courier New" pitchFamily="49" charset="0"/>
                </a:rPr>
                <a:t>numF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  <a:cs typeface="Courier New" pitchFamily="49" charset="0"/>
                </a:rPr>
                <a:t> :</a:t>
              </a:r>
            </a:p>
            <a:p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  <a:cs typeface="Courier New" pitchFamily="49" charset="0"/>
                </a:rPr>
                <a:t>  Animal(</a:t>
              </a:r>
              <a:r>
                <a:rPr lang="en-US" sz="1800" b="1" dirty="0">
                  <a:solidFill>
                    <a:schemeClr val="accent1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lbs-1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800" b="1" dirty="0">
                  <a:solidFill>
                    <a:schemeClr val="accent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{ </a:t>
              </a:r>
              <a:r>
                <a:rPr lang="en-US" sz="1800" b="1" dirty="0" err="1">
                  <a:solidFill>
                    <a:schemeClr val="accent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m_feathers</a:t>
              </a:r>
              <a:r>
                <a:rPr lang="en-US" sz="1800" b="1" dirty="0">
                  <a:solidFill>
                    <a:schemeClr val="accent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800" b="1" dirty="0" err="1">
                  <a:solidFill>
                    <a:schemeClr val="accent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numF</a:t>
              </a:r>
              <a:r>
                <a:rPr lang="en-US" sz="1800" b="1" dirty="0">
                  <a:solidFill>
                    <a:schemeClr val="accent2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; }</a:t>
              </a:r>
            </a:p>
          </p:txBody>
        </p:sp>
      </p:grpSp>
      <p:grpSp>
        <p:nvGrpSpPr>
          <p:cNvPr id="397374" name="Group 62"/>
          <p:cNvGrpSpPr>
            <a:grpSpLocks/>
          </p:cNvGrpSpPr>
          <p:nvPr/>
        </p:nvGrpSpPr>
        <p:grpSpPr bwMode="auto">
          <a:xfrm>
            <a:off x="209550" y="5106988"/>
            <a:ext cx="4419600" cy="1923418"/>
            <a:chOff x="144" y="3120"/>
            <a:chExt cx="2784" cy="1346"/>
          </a:xfrm>
        </p:grpSpPr>
        <p:sp>
          <p:nvSpPr>
            <p:cNvPr id="397375" name="Rectangle 63"/>
            <p:cNvSpPr>
              <a:spLocks noChangeArrowheads="1"/>
            </p:cNvSpPr>
            <p:nvPr/>
          </p:nvSpPr>
          <p:spPr bwMode="auto">
            <a:xfrm>
              <a:off x="152" y="3152"/>
              <a:ext cx="2576" cy="112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376" name="Rectangle 64"/>
            <p:cNvSpPr>
              <a:spLocks noChangeArrowheads="1"/>
            </p:cNvSpPr>
            <p:nvPr/>
          </p:nvSpPr>
          <p:spPr bwMode="auto">
            <a:xfrm>
              <a:off x="144" y="3120"/>
              <a:ext cx="2784" cy="1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main()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Duck  daffy(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13,75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);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daffy.who_am_i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daffy.what_do_i_weigh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7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397377" name="Line 65"/>
          <p:cNvSpPr>
            <a:spLocks noChangeShapeType="1"/>
          </p:cNvSpPr>
          <p:nvPr/>
        </p:nvSpPr>
        <p:spPr bwMode="auto">
          <a:xfrm>
            <a:off x="223838" y="57864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7378" name="Group 66"/>
          <p:cNvGrpSpPr>
            <a:grpSpLocks/>
          </p:cNvGrpSpPr>
          <p:nvPr/>
        </p:nvGrpSpPr>
        <p:grpSpPr bwMode="auto">
          <a:xfrm>
            <a:off x="6396038" y="4981575"/>
            <a:ext cx="2470150" cy="1752600"/>
            <a:chOff x="1436" y="3024"/>
            <a:chExt cx="1556" cy="1104"/>
          </a:xfrm>
        </p:grpSpPr>
        <p:sp>
          <p:nvSpPr>
            <p:cNvPr id="397379" name="Rectangle 67"/>
            <p:cNvSpPr>
              <a:spLocks noChangeArrowheads="1"/>
            </p:cNvSpPr>
            <p:nvPr/>
          </p:nvSpPr>
          <p:spPr bwMode="auto">
            <a:xfrm>
              <a:off x="2032" y="3072"/>
              <a:ext cx="960" cy="1056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380" name="Text Box 68"/>
            <p:cNvSpPr txBox="1">
              <a:spLocks noChangeArrowheads="1"/>
            </p:cNvSpPr>
            <p:nvPr/>
          </p:nvSpPr>
          <p:spPr bwMode="auto">
            <a:xfrm>
              <a:off x="1436" y="3024"/>
              <a:ext cx="10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/>
                <a:t>daffy       </a:t>
              </a:r>
            </a:p>
          </p:txBody>
        </p:sp>
      </p:grpSp>
      <p:sp>
        <p:nvSpPr>
          <p:cNvPr id="397381" name="Line 69"/>
          <p:cNvSpPr>
            <a:spLocks noChangeShapeType="1"/>
          </p:cNvSpPr>
          <p:nvPr/>
        </p:nvSpPr>
        <p:spPr bwMode="auto">
          <a:xfrm>
            <a:off x="4689475" y="276169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7382" name="Text Box 70"/>
          <p:cNvSpPr txBox="1">
            <a:spLocks noChangeArrowheads="1"/>
          </p:cNvSpPr>
          <p:nvPr/>
        </p:nvSpPr>
        <p:spPr bwMode="auto">
          <a:xfrm>
            <a:off x="6124575" y="2290763"/>
            <a:ext cx="1601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3300"/>
                </a:solidFill>
              </a:rPr>
              <a:t>13        75</a:t>
            </a:r>
          </a:p>
        </p:txBody>
      </p:sp>
      <p:sp>
        <p:nvSpPr>
          <p:cNvPr id="397383" name="Line 71"/>
          <p:cNvSpPr>
            <a:spLocks noChangeShapeType="1"/>
          </p:cNvSpPr>
          <p:nvPr/>
        </p:nvSpPr>
        <p:spPr bwMode="auto">
          <a:xfrm>
            <a:off x="4901514" y="302328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7388" name="Line 76"/>
          <p:cNvSpPr>
            <a:spLocks noChangeShapeType="1"/>
          </p:cNvSpPr>
          <p:nvPr/>
        </p:nvSpPr>
        <p:spPr bwMode="auto">
          <a:xfrm>
            <a:off x="33338" y="28543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7389" name="Rectangle 77"/>
          <p:cNvSpPr>
            <a:spLocks noChangeArrowheads="1"/>
          </p:cNvSpPr>
          <p:nvPr/>
        </p:nvSpPr>
        <p:spPr bwMode="auto">
          <a:xfrm>
            <a:off x="1836738" y="2379663"/>
            <a:ext cx="506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3300"/>
                </a:solidFill>
              </a:rPr>
              <a:t>12</a:t>
            </a:r>
          </a:p>
        </p:txBody>
      </p:sp>
      <p:sp>
        <p:nvSpPr>
          <p:cNvPr id="397390" name="Line 78"/>
          <p:cNvSpPr>
            <a:spLocks noChangeShapeType="1"/>
          </p:cNvSpPr>
          <p:nvPr/>
        </p:nvSpPr>
        <p:spPr bwMode="auto">
          <a:xfrm>
            <a:off x="328613" y="31194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7392" name="Group 80"/>
          <p:cNvGrpSpPr>
            <a:grpSpLocks/>
          </p:cNvGrpSpPr>
          <p:nvPr/>
        </p:nvGrpSpPr>
        <p:grpSpPr bwMode="auto">
          <a:xfrm>
            <a:off x="7388225" y="5816600"/>
            <a:ext cx="1504950" cy="860425"/>
            <a:chOff x="2054" y="3538"/>
            <a:chExt cx="948" cy="542"/>
          </a:xfrm>
        </p:grpSpPr>
        <p:sp>
          <p:nvSpPr>
            <p:cNvPr id="397393" name="Rectangle 81"/>
            <p:cNvSpPr>
              <a:spLocks noChangeArrowheads="1"/>
            </p:cNvSpPr>
            <p:nvPr/>
          </p:nvSpPr>
          <p:spPr bwMode="auto">
            <a:xfrm>
              <a:off x="2080" y="3552"/>
              <a:ext cx="856" cy="52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394" name="Text Box 82"/>
            <p:cNvSpPr txBox="1">
              <a:spLocks noChangeArrowheads="1"/>
            </p:cNvSpPr>
            <p:nvPr/>
          </p:nvSpPr>
          <p:spPr bwMode="auto">
            <a:xfrm>
              <a:off x="2054" y="3538"/>
              <a:ext cx="9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Animal data:</a:t>
              </a:r>
            </a:p>
          </p:txBody>
        </p:sp>
        <p:sp>
          <p:nvSpPr>
            <p:cNvPr id="397395" name="Text Box 83"/>
            <p:cNvSpPr txBox="1">
              <a:spLocks noChangeArrowheads="1"/>
            </p:cNvSpPr>
            <p:nvPr/>
          </p:nvSpPr>
          <p:spPr bwMode="auto">
            <a:xfrm>
              <a:off x="2080" y="3696"/>
              <a:ext cx="5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990000"/>
                  </a:solidFill>
                </a:rPr>
                <a:t>m_lbs:</a:t>
              </a:r>
            </a:p>
          </p:txBody>
        </p:sp>
      </p:grpSp>
      <p:sp>
        <p:nvSpPr>
          <p:cNvPr id="397396" name="Rectangle 84"/>
          <p:cNvSpPr>
            <a:spLocks noChangeArrowheads="1"/>
          </p:cNvSpPr>
          <p:nvPr/>
        </p:nvSpPr>
        <p:spPr bwMode="auto">
          <a:xfrm>
            <a:off x="8240333" y="6070600"/>
            <a:ext cx="45717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3300"/>
                </a:solidFill>
              </a:rPr>
              <a:t>12</a:t>
            </a:r>
          </a:p>
        </p:txBody>
      </p:sp>
      <p:sp>
        <p:nvSpPr>
          <p:cNvPr id="397397" name="Line 85"/>
          <p:cNvSpPr>
            <a:spLocks noChangeShapeType="1"/>
          </p:cNvSpPr>
          <p:nvPr/>
        </p:nvSpPr>
        <p:spPr bwMode="auto">
          <a:xfrm>
            <a:off x="4648200" y="330555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7398" name="Group 86"/>
          <p:cNvGrpSpPr>
            <a:grpSpLocks/>
          </p:cNvGrpSpPr>
          <p:nvPr/>
        </p:nvGrpSpPr>
        <p:grpSpPr bwMode="auto">
          <a:xfrm>
            <a:off x="7391400" y="5105400"/>
            <a:ext cx="1400175" cy="619125"/>
            <a:chOff x="2056" y="3120"/>
            <a:chExt cx="882" cy="390"/>
          </a:xfrm>
        </p:grpSpPr>
        <p:sp>
          <p:nvSpPr>
            <p:cNvPr id="397399" name="Rectangle 87"/>
            <p:cNvSpPr>
              <a:spLocks noChangeArrowheads="1"/>
            </p:cNvSpPr>
            <p:nvPr/>
          </p:nvSpPr>
          <p:spPr bwMode="auto">
            <a:xfrm>
              <a:off x="2082" y="3134"/>
              <a:ext cx="856" cy="37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400" name="Text Box 88"/>
            <p:cNvSpPr txBox="1">
              <a:spLocks noChangeArrowheads="1"/>
            </p:cNvSpPr>
            <p:nvPr/>
          </p:nvSpPr>
          <p:spPr bwMode="auto">
            <a:xfrm>
              <a:off x="2056" y="3120"/>
              <a:ext cx="8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Duck data:</a:t>
              </a:r>
            </a:p>
          </p:txBody>
        </p:sp>
        <p:sp>
          <p:nvSpPr>
            <p:cNvPr id="397401" name="Text Box 89"/>
            <p:cNvSpPr txBox="1">
              <a:spLocks noChangeArrowheads="1"/>
            </p:cNvSpPr>
            <p:nvPr/>
          </p:nvSpPr>
          <p:spPr bwMode="auto">
            <a:xfrm>
              <a:off x="2056" y="3309"/>
              <a:ext cx="79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 dirty="0" err="1">
                  <a:solidFill>
                    <a:srgbClr val="990000"/>
                  </a:solidFill>
                </a:rPr>
                <a:t>m_feathers</a:t>
              </a:r>
              <a:r>
                <a:rPr lang="en-US" sz="1400" b="1" dirty="0">
                  <a:solidFill>
                    <a:srgbClr val="990000"/>
                  </a:solidFill>
                </a:rPr>
                <a:t>:</a:t>
              </a:r>
            </a:p>
          </p:txBody>
        </p:sp>
      </p:grpSp>
      <p:sp>
        <p:nvSpPr>
          <p:cNvPr id="397402" name="Line 90"/>
          <p:cNvSpPr>
            <a:spLocks noChangeShapeType="1"/>
          </p:cNvSpPr>
          <p:nvPr/>
        </p:nvSpPr>
        <p:spPr bwMode="auto">
          <a:xfrm>
            <a:off x="4862513" y="331984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7403" name="Rectangle 91"/>
          <p:cNvSpPr>
            <a:spLocks noChangeArrowheads="1"/>
          </p:cNvSpPr>
          <p:nvPr/>
        </p:nvSpPr>
        <p:spPr bwMode="auto">
          <a:xfrm>
            <a:off x="8426070" y="5372100"/>
            <a:ext cx="49885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3300"/>
                </a:solidFill>
              </a:rPr>
              <a:t>75</a:t>
            </a:r>
          </a:p>
        </p:txBody>
      </p:sp>
      <p:sp>
        <p:nvSpPr>
          <p:cNvPr id="397404" name="Line 92"/>
          <p:cNvSpPr>
            <a:spLocks noChangeShapeType="1"/>
          </p:cNvSpPr>
          <p:nvPr/>
        </p:nvSpPr>
        <p:spPr bwMode="auto">
          <a:xfrm>
            <a:off x="292100" y="60452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3600" dirty="0"/>
              <a:t>Inheritance &amp; Initializer Lists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0"/>
                                        <p:tgtEl>
                                          <p:spTgt spid="397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7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7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397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97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97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7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7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7" grpId="0"/>
      <p:bldP spid="397369" grpId="0"/>
      <p:bldP spid="397369" grpId="1"/>
      <p:bldP spid="397377" grpId="0" animBg="1"/>
      <p:bldP spid="397377" grpId="1" animBg="1"/>
      <p:bldP spid="397381" grpId="0" animBg="1"/>
      <p:bldP spid="397381" grpId="1" animBg="1"/>
      <p:bldP spid="397382" grpId="0"/>
      <p:bldP spid="397382" grpId="1"/>
      <p:bldP spid="397383" grpId="0" animBg="1"/>
      <p:bldP spid="397383" grpId="1" animBg="1"/>
      <p:bldP spid="397388" grpId="0" animBg="1"/>
      <p:bldP spid="397388" grpId="1" animBg="1"/>
      <p:bldP spid="397389" grpId="0"/>
      <p:bldP spid="397389" grpId="1"/>
      <p:bldP spid="397390" grpId="0" animBg="1"/>
      <p:bldP spid="397390" grpId="1" animBg="1"/>
      <p:bldP spid="397396" grpId="0"/>
      <p:bldP spid="397397" grpId="0" animBg="1"/>
      <p:bldP spid="397397" grpId="1" animBg="1"/>
      <p:bldP spid="397402" grpId="0" animBg="1"/>
      <p:bldP spid="397402" grpId="1" animBg="1"/>
      <p:bldP spid="397403" grpId="0"/>
      <p:bldP spid="397404" grpId="0" animBg="1"/>
      <p:bldP spid="397404" grpId="1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2"/>
          <p:cNvSpPr>
            <a:spLocks noGrp="1" noChangeArrowheads="1"/>
          </p:cNvSpPr>
          <p:nvPr>
            <p:ph type="title"/>
          </p:nvPr>
        </p:nvSpPr>
        <p:spPr>
          <a:xfrm>
            <a:off x="-228600" y="-152400"/>
            <a:ext cx="7772400" cy="1143000"/>
          </a:xfrm>
        </p:spPr>
        <p:txBody>
          <a:bodyPr/>
          <a:lstStyle/>
          <a:p>
            <a:r>
              <a:rPr lang="en-US" sz="3600" dirty="0"/>
              <a:t>Inheritance &amp; Initializer Lists</a:t>
            </a:r>
          </a:p>
        </p:txBody>
      </p:sp>
      <p:sp>
        <p:nvSpPr>
          <p:cNvPr id="5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7B433-A200-49A6-B9C4-100399706173}" type="slidenum">
              <a:rPr lang="en-US"/>
              <a:pPr/>
              <a:t>56</a:t>
            </a:fld>
            <a:endParaRPr lang="en-US"/>
          </a:p>
        </p:txBody>
      </p:sp>
      <p:grpSp>
        <p:nvGrpSpPr>
          <p:cNvPr id="398383" name="Group 47"/>
          <p:cNvGrpSpPr>
            <a:grpSpLocks/>
          </p:cNvGrpSpPr>
          <p:nvPr/>
        </p:nvGrpSpPr>
        <p:grpSpPr bwMode="auto">
          <a:xfrm>
            <a:off x="180975" y="925513"/>
            <a:ext cx="4378325" cy="3417887"/>
            <a:chOff x="114" y="1129"/>
            <a:chExt cx="2758" cy="2153"/>
          </a:xfrm>
        </p:grpSpPr>
        <p:sp>
          <p:nvSpPr>
            <p:cNvPr id="398338" name="Rectangle 2"/>
            <p:cNvSpPr>
              <a:spLocks noChangeArrowheads="1"/>
            </p:cNvSpPr>
            <p:nvPr/>
          </p:nvSpPr>
          <p:spPr bwMode="auto">
            <a:xfrm>
              <a:off x="146" y="1158"/>
              <a:ext cx="2696" cy="1975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340" name="Text Box 4"/>
            <p:cNvSpPr txBox="1">
              <a:spLocks noChangeArrowheads="1"/>
            </p:cNvSpPr>
            <p:nvPr/>
          </p:nvSpPr>
          <p:spPr bwMode="auto">
            <a:xfrm>
              <a:off x="114" y="1129"/>
              <a:ext cx="2758" cy="2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class Animal  // base class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solidFill>
                    <a:srgbClr val="006666"/>
                  </a:solidFill>
                  <a:latin typeface="Comic Sans MS"/>
                  <a:ea typeface="MS Mincho" pitchFamily="49" charset="-128"/>
                </a:rPr>
                <a:t> 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Animal(</a:t>
              </a:r>
              <a:r>
                <a:rPr lang="en-US" sz="1800" b="1" dirty="0" err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err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lbs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) </a:t>
              </a:r>
            </a:p>
            <a:p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  <a:r>
                <a:rPr lang="en-US" sz="1800" b="1" dirty="0" err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m_lbs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= </a:t>
              </a:r>
              <a:r>
                <a:rPr lang="en-US" sz="1800" b="1" dirty="0" err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lbs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;}</a:t>
              </a:r>
            </a:p>
            <a:p>
              <a:endParaRPr lang="en-US" sz="10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endParaRPr>
            </a:p>
            <a:p>
              <a:r>
                <a:rPr lang="en-US" sz="1800" b="1" dirty="0">
                  <a:solidFill>
                    <a:schemeClr val="accent2"/>
                  </a:solidFill>
                  <a:latin typeface="Comic Sans MS"/>
                  <a:ea typeface="MS Mincho" pitchFamily="49" charset="-128"/>
                </a:rPr>
                <a:t> 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void </a:t>
              </a:r>
              <a:r>
                <a:rPr lang="en-US" sz="1800" b="1" dirty="0" err="1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what_do_i_weigh</a:t>
              </a:r>
              <a:r>
                <a:rPr lang="en-US" sz="1800" b="1" dirty="0">
                  <a:solidFill>
                    <a:schemeClr val="accent2"/>
                  </a:solidFill>
                  <a:latin typeface="Courier New" pitchFamily="49" charset="0"/>
                  <a:ea typeface="MS Mincho" pitchFamily="49" charset="-128"/>
                </a:rPr>
                <a:t>(void)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{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m_lbs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&lt;&lt; </a:t>
              </a:r>
              <a:r>
                <a:rPr lang="en-US" sz="1800" b="1" dirty="0">
                  <a:latin typeface="Comic Sans MS"/>
                  <a:ea typeface="MS Mincho" pitchFamily="49" charset="-128"/>
                </a:rPr>
                <a:t>“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lbs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!\n"; }</a:t>
              </a:r>
            </a:p>
            <a:p>
              <a:endParaRPr lang="en-US" sz="10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private: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  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m_lbs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};</a:t>
              </a:r>
              <a:endParaRPr lang="en-US" sz="1800" dirty="0">
                <a:latin typeface="Courier New" pitchFamily="49" charset="0"/>
              </a:endParaRPr>
            </a:p>
            <a:p>
              <a:endParaRPr lang="en-US" sz="1800" dirty="0"/>
            </a:p>
          </p:txBody>
        </p:sp>
      </p:grpSp>
      <p:sp>
        <p:nvSpPr>
          <p:cNvPr id="398341" name="Text Box 5"/>
          <p:cNvSpPr txBox="1">
            <a:spLocks noChangeArrowheads="1"/>
          </p:cNvSpPr>
          <p:nvPr/>
        </p:nvSpPr>
        <p:spPr bwMode="auto">
          <a:xfrm>
            <a:off x="4724400" y="914400"/>
            <a:ext cx="4419600" cy="2231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Finally let’s define a subclass called </a:t>
            </a:r>
            <a:r>
              <a:rPr lang="en-US" sz="2200" dirty="0">
                <a:solidFill>
                  <a:srgbClr val="990000"/>
                </a:solidFill>
              </a:rPr>
              <a:t>Mallard</a:t>
            </a:r>
            <a:r>
              <a:rPr lang="en-US" sz="2200" dirty="0">
                <a:solidFill>
                  <a:schemeClr val="tx1"/>
                </a:solidFill>
              </a:rPr>
              <a:t>:  </a:t>
            </a:r>
          </a:p>
          <a:p>
            <a:pPr lvl="1">
              <a:buFontTx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 All Mallard ducks weigh </a:t>
            </a:r>
            <a:r>
              <a:rPr lang="en-US" sz="1900" dirty="0">
                <a:solidFill>
                  <a:srgbClr val="006666"/>
                </a:solidFill>
              </a:rPr>
              <a:t>5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br>
              <a:rPr lang="en-US" sz="1900" dirty="0">
                <a:solidFill>
                  <a:schemeClr val="tx1"/>
                </a:solidFill>
              </a:rPr>
            </a:br>
            <a:r>
              <a:rPr lang="en-US" sz="1900" dirty="0">
                <a:solidFill>
                  <a:schemeClr val="tx1"/>
                </a:solidFill>
              </a:rPr>
              <a:t>  pounds, and have </a:t>
            </a:r>
            <a:r>
              <a:rPr lang="en-US" sz="1900" dirty="0">
                <a:solidFill>
                  <a:srgbClr val="006666"/>
                </a:solidFill>
              </a:rPr>
              <a:t>50</a:t>
            </a:r>
            <a:r>
              <a:rPr lang="en-US" sz="1900" dirty="0">
                <a:solidFill>
                  <a:schemeClr val="tx1"/>
                </a:solidFill>
              </a:rPr>
              <a:t> feathers. </a:t>
            </a:r>
          </a:p>
          <a:p>
            <a:pPr lvl="1">
              <a:buFontTx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 You can specify the </a:t>
            </a:r>
            <a:br>
              <a:rPr lang="en-US" sz="1900" dirty="0">
                <a:solidFill>
                  <a:schemeClr val="tx1"/>
                </a:solidFill>
              </a:rPr>
            </a:br>
            <a:r>
              <a:rPr lang="en-US" sz="1900" dirty="0">
                <a:solidFill>
                  <a:schemeClr val="tx1"/>
                </a:solidFill>
              </a:rPr>
              <a:t>  Mallard’s </a:t>
            </a:r>
            <a:r>
              <a:rPr lang="en-US" sz="1900" dirty="0">
                <a:solidFill>
                  <a:srgbClr val="6600CC"/>
                </a:solidFill>
              </a:rPr>
              <a:t>name </a:t>
            </a:r>
            <a:r>
              <a:rPr lang="en-US" sz="1900" dirty="0">
                <a:solidFill>
                  <a:schemeClr val="tx1"/>
                </a:solidFill>
              </a:rPr>
              <a:t>during </a:t>
            </a:r>
            <a:br>
              <a:rPr lang="en-US" sz="1900" dirty="0">
                <a:solidFill>
                  <a:schemeClr val="tx1"/>
                </a:solidFill>
              </a:rPr>
            </a:br>
            <a:r>
              <a:rPr lang="en-US" sz="1900" dirty="0">
                <a:solidFill>
                  <a:schemeClr val="tx1"/>
                </a:solidFill>
              </a:rPr>
              <a:t>  construction.</a:t>
            </a:r>
          </a:p>
        </p:txBody>
      </p:sp>
      <p:grpSp>
        <p:nvGrpSpPr>
          <p:cNvPr id="398382" name="Group 46"/>
          <p:cNvGrpSpPr>
            <a:grpSpLocks/>
          </p:cNvGrpSpPr>
          <p:nvPr/>
        </p:nvGrpSpPr>
        <p:grpSpPr bwMode="auto">
          <a:xfrm>
            <a:off x="228600" y="3200400"/>
            <a:ext cx="5791200" cy="3722688"/>
            <a:chOff x="2640" y="1152"/>
            <a:chExt cx="3648" cy="2345"/>
          </a:xfrm>
        </p:grpSpPr>
        <p:grpSp>
          <p:nvGrpSpPr>
            <p:cNvPr id="398342" name="Group 6"/>
            <p:cNvGrpSpPr>
              <a:grpSpLocks/>
            </p:cNvGrpSpPr>
            <p:nvPr/>
          </p:nvGrpSpPr>
          <p:grpSpPr bwMode="auto">
            <a:xfrm>
              <a:off x="2640" y="1152"/>
              <a:ext cx="3029" cy="2345"/>
              <a:chOff x="2712" y="624"/>
              <a:chExt cx="2960" cy="3109"/>
            </a:xfrm>
          </p:grpSpPr>
          <p:sp>
            <p:nvSpPr>
              <p:cNvPr id="398343" name="Rectangle 7"/>
              <p:cNvSpPr>
                <a:spLocks noChangeArrowheads="1"/>
              </p:cNvSpPr>
              <p:nvPr/>
            </p:nvSpPr>
            <p:spPr bwMode="auto">
              <a:xfrm>
                <a:off x="2976" y="624"/>
                <a:ext cx="2696" cy="2976"/>
              </a:xfrm>
              <a:prstGeom prst="rect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8344" name="Rectangle 8"/>
              <p:cNvSpPr>
                <a:spLocks noChangeArrowheads="1"/>
              </p:cNvSpPr>
              <p:nvPr/>
            </p:nvSpPr>
            <p:spPr bwMode="auto">
              <a:xfrm>
                <a:off x="2712" y="624"/>
                <a:ext cx="2936" cy="31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indent="457200"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sz="18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class Duck : public </a:t>
                </a:r>
                <a:r>
                  <a:rPr lang="en-US" sz="1800" b="1" dirty="0">
                    <a:solidFill>
                      <a:schemeClr val="accent2"/>
                    </a:solidFill>
                    <a:latin typeface="Courier New" pitchFamily="49" charset="0"/>
                    <a:ea typeface="MS Mincho" pitchFamily="49" charset="-128"/>
                  </a:rPr>
                  <a:t>Animal</a:t>
                </a:r>
                <a:endParaRPr lang="en-US" sz="1800" dirty="0">
                  <a:solidFill>
                    <a:schemeClr val="accent2"/>
                  </a:solidFill>
                  <a:latin typeface="Courier New" pitchFamily="49" charset="0"/>
                </a:endParaRPr>
              </a:p>
              <a:p>
                <a:pPr indent="457200"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sz="18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{</a:t>
                </a:r>
                <a:endParaRPr lang="en-US" sz="18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indent="457200"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sz="18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public:</a:t>
                </a:r>
                <a:endParaRPr lang="en-US" sz="18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indent="457200"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sz="18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 </a:t>
                </a:r>
                <a:r>
                  <a:rPr lang="en-US" sz="1800" b="1" dirty="0">
                    <a:solidFill>
                      <a:srgbClr val="006666"/>
                    </a:solidFill>
                    <a:latin typeface="Courier New" pitchFamily="49" charset="0"/>
                    <a:ea typeface="MS Mincho" pitchFamily="49" charset="-128"/>
                  </a:rPr>
                  <a:t>Duck() </a:t>
                </a:r>
              </a:p>
              <a:p>
                <a:pPr indent="457200"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sz="1800" b="1" dirty="0">
                    <a:solidFill>
                      <a:srgbClr val="006666"/>
                    </a:solidFill>
                    <a:latin typeface="Courier New" pitchFamily="49" charset="0"/>
                    <a:ea typeface="MS Mincho" pitchFamily="49" charset="-128"/>
                  </a:rPr>
                  <a:t>  { </a:t>
                </a:r>
                <a:r>
                  <a:rPr lang="en-US" sz="1800" b="1" dirty="0" err="1">
                    <a:solidFill>
                      <a:srgbClr val="006666"/>
                    </a:solidFill>
                    <a:latin typeface="Courier New" pitchFamily="49" charset="0"/>
                    <a:ea typeface="MS Mincho" pitchFamily="49" charset="-128"/>
                  </a:rPr>
                  <a:t>m_feathers</a:t>
                </a:r>
                <a:r>
                  <a:rPr lang="en-US" sz="1800" b="1" dirty="0">
                    <a:solidFill>
                      <a:srgbClr val="006666"/>
                    </a:solidFill>
                    <a:latin typeface="Courier New" pitchFamily="49" charset="0"/>
                    <a:ea typeface="MS Mincho" pitchFamily="49" charset="-128"/>
                  </a:rPr>
                  <a:t> = 99;  }</a:t>
                </a:r>
              </a:p>
              <a:p>
                <a:pPr indent="457200"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endParaRPr lang="en-US" sz="1000" dirty="0">
                  <a:solidFill>
                    <a:srgbClr val="006666"/>
                  </a:solidFill>
                  <a:latin typeface="Courier New" pitchFamily="49" charset="0"/>
                </a:endParaRPr>
              </a:p>
              <a:p>
                <a:pPr indent="457200"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endParaRPr lang="en-US" sz="1000" dirty="0">
                  <a:solidFill>
                    <a:srgbClr val="006666"/>
                  </a:solidFill>
                  <a:latin typeface="Courier New" pitchFamily="49" charset="0"/>
                </a:endParaRPr>
              </a:p>
              <a:p>
                <a:pPr indent="457200"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endParaRPr lang="en-US" sz="1000" dirty="0">
                  <a:solidFill>
                    <a:srgbClr val="006666"/>
                  </a:solidFill>
                  <a:latin typeface="Courier New" pitchFamily="49" charset="0"/>
                </a:endParaRPr>
              </a:p>
              <a:p>
                <a:pPr indent="457200"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sz="1800" b="1" dirty="0">
                    <a:solidFill>
                      <a:schemeClr val="accent2"/>
                    </a:solidFill>
                    <a:latin typeface="Courier New" pitchFamily="49" charset="0"/>
                    <a:ea typeface="MS Mincho" pitchFamily="49" charset="-128"/>
                  </a:rPr>
                  <a:t>  void </a:t>
                </a:r>
                <a:r>
                  <a:rPr lang="en-US" sz="1800" b="1" dirty="0" err="1">
                    <a:solidFill>
                      <a:schemeClr val="accent2"/>
                    </a:solidFill>
                    <a:latin typeface="Courier New" pitchFamily="49" charset="0"/>
                    <a:ea typeface="MS Mincho" pitchFamily="49" charset="-128"/>
                  </a:rPr>
                  <a:t>who_am_i</a:t>
                </a:r>
                <a:r>
                  <a:rPr lang="en-US" sz="1800" b="1" dirty="0">
                    <a:solidFill>
                      <a:schemeClr val="accent2"/>
                    </a:solidFill>
                    <a:latin typeface="Courier New" pitchFamily="49" charset="0"/>
                    <a:ea typeface="MS Mincho" pitchFamily="49" charset="-128"/>
                  </a:rPr>
                  <a:t>()</a:t>
                </a:r>
                <a:r>
                  <a:rPr lang="en-US" sz="18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</a:p>
              <a:p>
                <a:pPr indent="457200"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sz="18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 {  </a:t>
                </a:r>
                <a:r>
                  <a:rPr lang="en-US" sz="1800" b="1" dirty="0" err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cout</a:t>
                </a:r>
                <a:r>
                  <a:rPr lang="en-US" sz="18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&lt;&lt; "A duck!";  }</a:t>
                </a:r>
                <a:endParaRPr lang="en-US" sz="18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indent="457200"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endParaRPr lang="en-US" sz="10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indent="457200"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sz="18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private:</a:t>
                </a:r>
              </a:p>
              <a:p>
                <a:pPr indent="457200"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sz="18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 </a:t>
                </a:r>
                <a:r>
                  <a:rPr lang="en-US" sz="1800" b="1" dirty="0" err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int</a:t>
                </a:r>
                <a:r>
                  <a:rPr lang="en-US" sz="18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 </a:t>
                </a:r>
                <a:r>
                  <a:rPr lang="en-US" sz="1800" b="1" dirty="0" err="1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m_feathers</a:t>
                </a:r>
                <a:r>
                  <a:rPr lang="en-US" sz="18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;</a:t>
                </a:r>
              </a:p>
              <a:p>
                <a:pPr indent="457200"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sz="1800" b="1" dirty="0">
                    <a:solidFill>
                      <a:schemeClr val="tx1"/>
                    </a:solidFill>
                    <a:latin typeface="Courier New" pitchFamily="49" charset="0"/>
                    <a:ea typeface="MS Mincho" pitchFamily="49" charset="-128"/>
                  </a:rPr>
                  <a:t>};</a:t>
                </a:r>
                <a:endParaRPr lang="en-US" sz="18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indent="457200" eaLnBrk="0" hangingPunct="0">
                  <a:tabLst>
                    <a:tab pos="114300" algn="l"/>
                    <a:tab pos="228600" algn="l"/>
                    <a:tab pos="342900" algn="l"/>
                  </a:tabLst>
                </a:pPr>
                <a:endParaRPr lang="en-US" sz="1800" dirty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398353" name="Group 17"/>
            <p:cNvGrpSpPr>
              <a:grpSpLocks/>
            </p:cNvGrpSpPr>
            <p:nvPr/>
          </p:nvGrpSpPr>
          <p:grpSpPr bwMode="auto">
            <a:xfrm>
              <a:off x="3096" y="1632"/>
              <a:ext cx="3192" cy="586"/>
              <a:chOff x="2400" y="1171"/>
              <a:chExt cx="3192" cy="586"/>
            </a:xfrm>
          </p:grpSpPr>
          <p:sp>
            <p:nvSpPr>
              <p:cNvPr id="398354" name="Rectangle 18"/>
              <p:cNvSpPr>
                <a:spLocks noChangeArrowheads="1"/>
              </p:cNvSpPr>
              <p:nvPr/>
            </p:nvSpPr>
            <p:spPr bwMode="auto">
              <a:xfrm>
                <a:off x="2448" y="1200"/>
                <a:ext cx="2525" cy="557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98355" name="Text Box 19"/>
              <p:cNvSpPr txBox="1">
                <a:spLocks noChangeArrowheads="1"/>
              </p:cNvSpPr>
              <p:nvPr/>
            </p:nvSpPr>
            <p:spPr bwMode="auto">
              <a:xfrm>
                <a:off x="2400" y="1171"/>
                <a:ext cx="3192" cy="5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 b="1" dirty="0">
                    <a:solidFill>
                      <a:srgbClr val="006666"/>
                    </a:solidFill>
                    <a:latin typeface="Courier New" pitchFamily="49" charset="0"/>
                    <a:cs typeface="Courier New" pitchFamily="49" charset="0"/>
                  </a:rPr>
                  <a:t>Duck(</a:t>
                </a:r>
                <a:r>
                  <a:rPr lang="en-US" sz="1800" b="1" dirty="0" err="1">
                    <a:solidFill>
                      <a:srgbClr val="FF3300"/>
                    </a:solidFill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1800" b="1" dirty="0">
                    <a:solidFill>
                      <a:srgbClr val="FF33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800" b="1" dirty="0" err="1">
                    <a:solidFill>
                      <a:srgbClr val="FF3300"/>
                    </a:solidFill>
                    <a:latin typeface="Courier New" pitchFamily="49" charset="0"/>
                    <a:cs typeface="Courier New" pitchFamily="49" charset="0"/>
                  </a:rPr>
                  <a:t>lbs</a:t>
                </a:r>
                <a:r>
                  <a:rPr lang="en-US" sz="1800" b="1" dirty="0">
                    <a:solidFill>
                      <a:srgbClr val="FF3300"/>
                    </a:solidFill>
                    <a:latin typeface="Courier New" pitchFamily="49" charset="0"/>
                    <a:cs typeface="Courier New" pitchFamily="49" charset="0"/>
                  </a:rPr>
                  <a:t>, </a:t>
                </a:r>
                <a:r>
                  <a:rPr lang="en-US" sz="1800" b="1" dirty="0" err="1">
                    <a:solidFill>
                      <a:srgbClr val="FF3300"/>
                    </a:solidFill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1800" b="1" dirty="0">
                    <a:solidFill>
                      <a:srgbClr val="FF33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800" b="1" dirty="0" err="1">
                    <a:solidFill>
                      <a:srgbClr val="FF3300"/>
                    </a:solidFill>
                    <a:latin typeface="Courier New" pitchFamily="49" charset="0"/>
                    <a:cs typeface="Courier New" pitchFamily="49" charset="0"/>
                  </a:rPr>
                  <a:t>numF</a:t>
                </a:r>
                <a:r>
                  <a:rPr lang="en-US" sz="1800" b="1" dirty="0">
                    <a:solidFill>
                      <a:srgbClr val="006666"/>
                    </a:solidFill>
                    <a:latin typeface="Courier New" pitchFamily="49" charset="0"/>
                    <a:cs typeface="Courier New" pitchFamily="49" charset="0"/>
                  </a:rPr>
                  <a:t>)</a:t>
                </a:r>
                <a:r>
                  <a:rPr lang="en-US" sz="1800" b="1" dirty="0">
                    <a:solidFill>
                      <a:srgbClr val="FF3300"/>
                    </a:solidFill>
                    <a:latin typeface="Courier New" pitchFamily="49" charset="0"/>
                    <a:cs typeface="Courier New" pitchFamily="49" charset="0"/>
                  </a:rPr>
                  <a:t> :</a:t>
                </a:r>
              </a:p>
              <a:p>
                <a:r>
                  <a:rPr lang="en-US" sz="1800" b="1" dirty="0">
                    <a:solidFill>
                      <a:srgbClr val="FF3300"/>
                    </a:solidFill>
                    <a:latin typeface="Courier New" pitchFamily="49" charset="0"/>
                    <a:cs typeface="Courier New" pitchFamily="49" charset="0"/>
                  </a:rPr>
                  <a:t>  Animal(lbs-1)</a:t>
                </a:r>
              </a:p>
              <a:p>
                <a:r>
                  <a:rPr lang="en-US" sz="1800" b="1" dirty="0">
                    <a:solidFill>
                      <a:srgbClr val="FF3300"/>
                    </a:solidFill>
                    <a:latin typeface="Courier New" pitchFamily="49" charset="0"/>
                    <a:cs typeface="Courier New" pitchFamily="49" charset="0"/>
                  </a:rPr>
                  <a:t>{ </a:t>
                </a:r>
                <a:r>
                  <a:rPr lang="en-US" sz="1800" b="1" dirty="0" err="1">
                    <a:solidFill>
                      <a:srgbClr val="FF3300"/>
                    </a:solidFill>
                    <a:latin typeface="Courier New" pitchFamily="49" charset="0"/>
                    <a:cs typeface="Courier New" pitchFamily="49" charset="0"/>
                  </a:rPr>
                  <a:t>m_feathers</a:t>
                </a:r>
                <a:r>
                  <a:rPr lang="en-US" sz="1800" b="1" dirty="0">
                    <a:solidFill>
                      <a:srgbClr val="FF3300"/>
                    </a:solidFill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1800" b="1" dirty="0" err="1">
                    <a:solidFill>
                      <a:srgbClr val="FF3300"/>
                    </a:solidFill>
                    <a:latin typeface="Courier New" pitchFamily="49" charset="0"/>
                    <a:cs typeface="Courier New" pitchFamily="49" charset="0"/>
                  </a:rPr>
                  <a:t>numF</a:t>
                </a:r>
                <a:r>
                  <a:rPr lang="en-US" sz="1800" b="1" dirty="0">
                    <a:solidFill>
                      <a:srgbClr val="FF3300"/>
                    </a:solidFill>
                    <a:latin typeface="Courier New" pitchFamily="49" charset="0"/>
                    <a:cs typeface="Courier New" pitchFamily="49" charset="0"/>
                  </a:rPr>
                  <a:t>; }</a:t>
                </a:r>
              </a:p>
            </p:txBody>
          </p:sp>
        </p:grpSp>
      </p:grpSp>
      <p:grpSp>
        <p:nvGrpSpPr>
          <p:cNvPr id="398384" name="Group 48"/>
          <p:cNvGrpSpPr>
            <a:grpSpLocks/>
          </p:cNvGrpSpPr>
          <p:nvPr/>
        </p:nvGrpSpPr>
        <p:grpSpPr bwMode="auto">
          <a:xfrm>
            <a:off x="5137150" y="3810000"/>
            <a:ext cx="3914775" cy="3143250"/>
            <a:chOff x="114" y="1129"/>
            <a:chExt cx="2758" cy="2156"/>
          </a:xfrm>
        </p:grpSpPr>
        <p:sp>
          <p:nvSpPr>
            <p:cNvPr id="398385" name="Rectangle 49"/>
            <p:cNvSpPr>
              <a:spLocks noChangeArrowheads="1"/>
            </p:cNvSpPr>
            <p:nvPr/>
          </p:nvSpPr>
          <p:spPr bwMode="auto">
            <a:xfrm>
              <a:off x="146" y="1158"/>
              <a:ext cx="2696" cy="1975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386" name="Text Box 50"/>
            <p:cNvSpPr txBox="1">
              <a:spLocks noChangeArrowheads="1"/>
            </p:cNvSpPr>
            <p:nvPr/>
          </p:nvSpPr>
          <p:spPr bwMode="auto">
            <a:xfrm>
              <a:off x="114" y="1129"/>
              <a:ext cx="2758" cy="2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class Mallard : public Duck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solidFill>
                    <a:srgbClr val="006666"/>
                  </a:solidFill>
                  <a:latin typeface="Comic Sans MS"/>
                  <a:ea typeface="MS Mincho" pitchFamily="49" charset="-128"/>
                </a:rPr>
                <a:t> 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Mallard(</a:t>
              </a:r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string &amp;name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) :</a:t>
              </a:r>
            </a:p>
            <a:p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 Duck(</a:t>
              </a:r>
              <a:r>
                <a:rPr lang="en-US" sz="1800" b="1" dirty="0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5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,</a:t>
              </a:r>
              <a:r>
                <a:rPr lang="en-US" sz="1800" b="1" dirty="0">
                  <a:solidFill>
                    <a:srgbClr val="FF0000"/>
                  </a:solidFill>
                  <a:latin typeface="Courier New" pitchFamily="49" charset="0"/>
                  <a:ea typeface="MS Mincho" pitchFamily="49" charset="-128"/>
                </a:rPr>
                <a:t>50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)</a:t>
              </a:r>
            </a:p>
            <a:p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 { </a:t>
              </a:r>
              <a:r>
                <a:rPr lang="en-US" sz="1800" b="1" dirty="0" err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myName</a:t>
              </a:r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= name; }</a:t>
              </a:r>
            </a:p>
            <a:p>
              <a:endParaRPr lang="en-US" sz="10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endParaRPr>
            </a:p>
            <a:p>
              <a:endParaRPr lang="en-US" sz="10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private: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string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myName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};</a:t>
              </a:r>
              <a:endParaRPr lang="en-US" sz="1800" dirty="0">
                <a:latin typeface="Courier New" pitchFamily="49" charset="0"/>
              </a:endParaRPr>
            </a:p>
            <a:p>
              <a:endParaRPr lang="en-US" sz="1800" dirty="0"/>
            </a:p>
          </p:txBody>
        </p:sp>
      </p:grpSp>
      <p:grpSp>
        <p:nvGrpSpPr>
          <p:cNvPr id="398387" name="Group 51"/>
          <p:cNvGrpSpPr>
            <a:grpSpLocks/>
          </p:cNvGrpSpPr>
          <p:nvPr/>
        </p:nvGrpSpPr>
        <p:grpSpPr bwMode="auto">
          <a:xfrm>
            <a:off x="4630738" y="1039813"/>
            <a:ext cx="3478212" cy="1923418"/>
            <a:chOff x="144" y="3120"/>
            <a:chExt cx="2784" cy="1346"/>
          </a:xfrm>
        </p:grpSpPr>
        <p:sp>
          <p:nvSpPr>
            <p:cNvPr id="398388" name="Rectangle 52"/>
            <p:cNvSpPr>
              <a:spLocks noChangeArrowheads="1"/>
            </p:cNvSpPr>
            <p:nvPr/>
          </p:nvSpPr>
          <p:spPr bwMode="auto">
            <a:xfrm>
              <a:off x="152" y="3152"/>
              <a:ext cx="2576" cy="112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389" name="Rectangle 53"/>
            <p:cNvSpPr>
              <a:spLocks noChangeArrowheads="1"/>
            </p:cNvSpPr>
            <p:nvPr/>
          </p:nvSpPr>
          <p:spPr bwMode="auto">
            <a:xfrm>
              <a:off x="144" y="3120"/>
              <a:ext cx="2784" cy="1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main()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Mallard  x(</a:t>
              </a:r>
              <a:r>
                <a:rPr lang="en-US" sz="1700" b="1" dirty="0">
                  <a:solidFill>
                    <a:srgbClr val="FF3300"/>
                  </a:solidFill>
                  <a:latin typeface="Times New Roman"/>
                  <a:ea typeface="MS Mincho" pitchFamily="49" charset="-128"/>
                </a:rPr>
                <a:t>“</a:t>
              </a:r>
              <a:r>
                <a:rPr lang="en-US" sz="17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Ed</a:t>
              </a:r>
              <a:r>
                <a:rPr lang="en-US" sz="1700" b="1" dirty="0">
                  <a:solidFill>
                    <a:srgbClr val="FF3300"/>
                  </a:solidFill>
                  <a:latin typeface="Times New Roman"/>
                  <a:ea typeface="MS Mincho" pitchFamily="49" charset="-128"/>
                </a:rPr>
                <a:t>”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);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x.who_am_i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x.what_do_i_weigh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17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398390" name="Line 54"/>
          <p:cNvSpPr>
            <a:spLocks noChangeShapeType="1"/>
          </p:cNvSpPr>
          <p:nvPr/>
        </p:nvSpPr>
        <p:spPr bwMode="auto">
          <a:xfrm>
            <a:off x="4643438" y="17176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8391" name="Group 55"/>
          <p:cNvGrpSpPr>
            <a:grpSpLocks/>
          </p:cNvGrpSpPr>
          <p:nvPr/>
        </p:nvGrpSpPr>
        <p:grpSpPr bwMode="auto">
          <a:xfrm>
            <a:off x="6853238" y="74613"/>
            <a:ext cx="2157412" cy="2066925"/>
            <a:chOff x="1633" y="3024"/>
            <a:chExt cx="1359" cy="1104"/>
          </a:xfrm>
        </p:grpSpPr>
        <p:sp>
          <p:nvSpPr>
            <p:cNvPr id="398392" name="Rectangle 56"/>
            <p:cNvSpPr>
              <a:spLocks noChangeArrowheads="1"/>
            </p:cNvSpPr>
            <p:nvPr/>
          </p:nvSpPr>
          <p:spPr bwMode="auto">
            <a:xfrm>
              <a:off x="2032" y="3072"/>
              <a:ext cx="960" cy="1056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393" name="Text Box 57"/>
            <p:cNvSpPr txBox="1">
              <a:spLocks noChangeArrowheads="1"/>
            </p:cNvSpPr>
            <p:nvPr/>
          </p:nvSpPr>
          <p:spPr bwMode="auto">
            <a:xfrm>
              <a:off x="1633" y="3024"/>
              <a:ext cx="628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400"/>
                <a:t>x       </a:t>
              </a:r>
            </a:p>
          </p:txBody>
        </p:sp>
      </p:grpSp>
      <p:sp>
        <p:nvSpPr>
          <p:cNvPr id="398394" name="Line 58"/>
          <p:cNvSpPr>
            <a:spLocks noChangeShapeType="1"/>
          </p:cNvSpPr>
          <p:nvPr/>
        </p:nvSpPr>
        <p:spPr bwMode="auto">
          <a:xfrm>
            <a:off x="4959350" y="48101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8395" name="Text Box 59"/>
          <p:cNvSpPr txBox="1">
            <a:spLocks noChangeArrowheads="1"/>
          </p:cNvSpPr>
          <p:nvPr/>
        </p:nvSpPr>
        <p:spPr bwMode="auto">
          <a:xfrm>
            <a:off x="7275377" y="4344988"/>
            <a:ext cx="8018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3300"/>
                </a:solidFill>
              </a:rPr>
              <a:t>“Ed”</a:t>
            </a:r>
          </a:p>
        </p:txBody>
      </p:sp>
      <p:sp>
        <p:nvSpPr>
          <p:cNvPr id="398396" name="Line 60"/>
          <p:cNvSpPr>
            <a:spLocks noChangeShapeType="1"/>
          </p:cNvSpPr>
          <p:nvPr/>
        </p:nvSpPr>
        <p:spPr bwMode="auto">
          <a:xfrm>
            <a:off x="5153025" y="50768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8397" name="Line 61"/>
          <p:cNvSpPr>
            <a:spLocks noChangeShapeType="1"/>
          </p:cNvSpPr>
          <p:nvPr/>
        </p:nvSpPr>
        <p:spPr bwMode="auto">
          <a:xfrm>
            <a:off x="733425" y="4114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8398" name="Text Box 62"/>
          <p:cNvSpPr txBox="1">
            <a:spLocks noChangeArrowheads="1"/>
          </p:cNvSpPr>
          <p:nvPr/>
        </p:nvSpPr>
        <p:spPr bwMode="auto">
          <a:xfrm>
            <a:off x="2663825" y="3657600"/>
            <a:ext cx="1374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3300"/>
                </a:solidFill>
              </a:rPr>
              <a:t>5       50</a:t>
            </a:r>
          </a:p>
        </p:txBody>
      </p:sp>
      <p:sp>
        <p:nvSpPr>
          <p:cNvPr id="398399" name="Line 63"/>
          <p:cNvSpPr>
            <a:spLocks noChangeShapeType="1"/>
          </p:cNvSpPr>
          <p:nvPr/>
        </p:nvSpPr>
        <p:spPr bwMode="auto">
          <a:xfrm>
            <a:off x="928688" y="439522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8400" name="Line 64"/>
          <p:cNvSpPr>
            <a:spLocks noChangeShapeType="1"/>
          </p:cNvSpPr>
          <p:nvPr/>
        </p:nvSpPr>
        <p:spPr bwMode="auto">
          <a:xfrm>
            <a:off x="57150" y="19462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8401" name="Text Box 65"/>
          <p:cNvSpPr txBox="1">
            <a:spLocks noChangeArrowheads="1"/>
          </p:cNvSpPr>
          <p:nvPr/>
        </p:nvSpPr>
        <p:spPr bwMode="auto">
          <a:xfrm>
            <a:off x="1857375" y="150336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3300"/>
                </a:solidFill>
              </a:rPr>
              <a:t>4</a:t>
            </a:r>
          </a:p>
        </p:txBody>
      </p:sp>
      <p:grpSp>
        <p:nvGrpSpPr>
          <p:cNvPr id="398406" name="Group 70"/>
          <p:cNvGrpSpPr>
            <a:grpSpLocks/>
          </p:cNvGrpSpPr>
          <p:nvPr/>
        </p:nvGrpSpPr>
        <p:grpSpPr bwMode="auto">
          <a:xfrm>
            <a:off x="7508874" y="1516062"/>
            <a:ext cx="1539875" cy="578178"/>
            <a:chOff x="2054" y="3538"/>
            <a:chExt cx="948" cy="564"/>
          </a:xfrm>
        </p:grpSpPr>
        <p:sp>
          <p:nvSpPr>
            <p:cNvPr id="398407" name="Rectangle 71"/>
            <p:cNvSpPr>
              <a:spLocks noChangeArrowheads="1"/>
            </p:cNvSpPr>
            <p:nvPr/>
          </p:nvSpPr>
          <p:spPr bwMode="auto">
            <a:xfrm>
              <a:off x="2080" y="3552"/>
              <a:ext cx="856" cy="52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408" name="Text Box 72"/>
            <p:cNvSpPr txBox="1">
              <a:spLocks noChangeArrowheads="1"/>
            </p:cNvSpPr>
            <p:nvPr/>
          </p:nvSpPr>
          <p:spPr bwMode="auto">
            <a:xfrm>
              <a:off x="2054" y="3538"/>
              <a:ext cx="948" cy="3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Animal data:</a:t>
              </a:r>
            </a:p>
          </p:txBody>
        </p:sp>
        <p:sp>
          <p:nvSpPr>
            <p:cNvPr id="398409" name="Text Box 73"/>
            <p:cNvSpPr txBox="1">
              <a:spLocks noChangeArrowheads="1"/>
            </p:cNvSpPr>
            <p:nvPr/>
          </p:nvSpPr>
          <p:spPr bwMode="auto">
            <a:xfrm>
              <a:off x="2074" y="3745"/>
              <a:ext cx="555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err="1">
                  <a:solidFill>
                    <a:srgbClr val="990000"/>
                  </a:solidFill>
                </a:rPr>
                <a:t>m_lbs</a:t>
              </a:r>
              <a:r>
                <a:rPr lang="en-US" sz="1800" dirty="0">
                  <a:solidFill>
                    <a:srgbClr val="990000"/>
                  </a:solidFill>
                </a:rPr>
                <a:t>:</a:t>
              </a:r>
            </a:p>
          </p:txBody>
        </p:sp>
      </p:grpSp>
      <p:sp>
        <p:nvSpPr>
          <p:cNvPr id="398410" name="Line 74"/>
          <p:cNvSpPr>
            <a:spLocks noChangeShapeType="1"/>
          </p:cNvSpPr>
          <p:nvPr/>
        </p:nvSpPr>
        <p:spPr bwMode="auto">
          <a:xfrm>
            <a:off x="381000" y="2209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8411" name="Text Box 75"/>
          <p:cNvSpPr txBox="1">
            <a:spLocks noChangeArrowheads="1"/>
          </p:cNvSpPr>
          <p:nvPr/>
        </p:nvSpPr>
        <p:spPr bwMode="auto">
          <a:xfrm>
            <a:off x="8296275" y="1733550"/>
            <a:ext cx="3417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3300"/>
                </a:solidFill>
              </a:rPr>
              <a:t>4</a:t>
            </a:r>
          </a:p>
        </p:txBody>
      </p:sp>
      <p:sp>
        <p:nvSpPr>
          <p:cNvPr id="398412" name="Line 76"/>
          <p:cNvSpPr>
            <a:spLocks noChangeShapeType="1"/>
          </p:cNvSpPr>
          <p:nvPr/>
        </p:nvSpPr>
        <p:spPr bwMode="auto">
          <a:xfrm>
            <a:off x="711200" y="466999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8413" name="Group 77"/>
          <p:cNvGrpSpPr>
            <a:grpSpLocks/>
          </p:cNvGrpSpPr>
          <p:nvPr/>
        </p:nvGrpSpPr>
        <p:grpSpPr bwMode="auto">
          <a:xfrm>
            <a:off x="7484620" y="881063"/>
            <a:ext cx="1452161" cy="619125"/>
            <a:chOff x="2044" y="3120"/>
            <a:chExt cx="894" cy="390"/>
          </a:xfrm>
        </p:grpSpPr>
        <p:sp>
          <p:nvSpPr>
            <p:cNvPr id="398414" name="Rectangle 78"/>
            <p:cNvSpPr>
              <a:spLocks noChangeArrowheads="1"/>
            </p:cNvSpPr>
            <p:nvPr/>
          </p:nvSpPr>
          <p:spPr bwMode="auto">
            <a:xfrm>
              <a:off x="2082" y="3134"/>
              <a:ext cx="856" cy="37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415" name="Text Box 79"/>
            <p:cNvSpPr txBox="1">
              <a:spLocks noChangeArrowheads="1"/>
            </p:cNvSpPr>
            <p:nvPr/>
          </p:nvSpPr>
          <p:spPr bwMode="auto">
            <a:xfrm>
              <a:off x="2063" y="3120"/>
              <a:ext cx="8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Duck data:</a:t>
              </a:r>
            </a:p>
          </p:txBody>
        </p:sp>
        <p:sp>
          <p:nvSpPr>
            <p:cNvPr id="398416" name="Text Box 80"/>
            <p:cNvSpPr txBox="1">
              <a:spLocks noChangeArrowheads="1"/>
            </p:cNvSpPr>
            <p:nvPr/>
          </p:nvSpPr>
          <p:spPr bwMode="auto">
            <a:xfrm>
              <a:off x="2044" y="3309"/>
              <a:ext cx="79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 dirty="0" err="1">
                  <a:solidFill>
                    <a:srgbClr val="990000"/>
                  </a:solidFill>
                </a:rPr>
                <a:t>m_feathers</a:t>
              </a:r>
              <a:r>
                <a:rPr lang="en-US" sz="1400" b="1" dirty="0">
                  <a:solidFill>
                    <a:srgbClr val="990000"/>
                  </a:solidFill>
                </a:rPr>
                <a:t>:</a:t>
              </a:r>
            </a:p>
          </p:txBody>
        </p:sp>
      </p:grpSp>
      <p:sp>
        <p:nvSpPr>
          <p:cNvPr id="398417" name="Line 81"/>
          <p:cNvSpPr>
            <a:spLocks noChangeShapeType="1"/>
          </p:cNvSpPr>
          <p:nvPr/>
        </p:nvSpPr>
        <p:spPr bwMode="auto">
          <a:xfrm>
            <a:off x="914400" y="468586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8418" name="Text Box 82"/>
          <p:cNvSpPr txBox="1">
            <a:spLocks noChangeArrowheads="1"/>
          </p:cNvSpPr>
          <p:nvPr/>
        </p:nvSpPr>
        <p:spPr bwMode="auto">
          <a:xfrm>
            <a:off x="8572500" y="1162050"/>
            <a:ext cx="4667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3300"/>
                </a:solidFill>
              </a:rPr>
              <a:t>50</a:t>
            </a:r>
          </a:p>
        </p:txBody>
      </p:sp>
      <p:sp>
        <p:nvSpPr>
          <p:cNvPr id="398419" name="Line 83"/>
          <p:cNvSpPr>
            <a:spLocks noChangeShapeType="1"/>
          </p:cNvSpPr>
          <p:nvPr/>
        </p:nvSpPr>
        <p:spPr bwMode="auto">
          <a:xfrm>
            <a:off x="5202238" y="53562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8420" name="Group 84"/>
          <p:cNvGrpSpPr>
            <a:grpSpLocks/>
          </p:cNvGrpSpPr>
          <p:nvPr/>
        </p:nvGrpSpPr>
        <p:grpSpPr bwMode="auto">
          <a:xfrm>
            <a:off x="7485062" y="250825"/>
            <a:ext cx="1570738" cy="596900"/>
            <a:chOff x="2056" y="3134"/>
            <a:chExt cx="967" cy="376"/>
          </a:xfrm>
        </p:grpSpPr>
        <p:sp>
          <p:nvSpPr>
            <p:cNvPr id="398421" name="Rectangle 85"/>
            <p:cNvSpPr>
              <a:spLocks noChangeArrowheads="1"/>
            </p:cNvSpPr>
            <p:nvPr/>
          </p:nvSpPr>
          <p:spPr bwMode="auto">
            <a:xfrm>
              <a:off x="2082" y="3134"/>
              <a:ext cx="856" cy="37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422" name="Text Box 86"/>
            <p:cNvSpPr txBox="1">
              <a:spLocks noChangeArrowheads="1"/>
            </p:cNvSpPr>
            <p:nvPr/>
          </p:nvSpPr>
          <p:spPr bwMode="auto">
            <a:xfrm>
              <a:off x="2056" y="3135"/>
              <a:ext cx="96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/>
                <a:t>Mallard data:</a:t>
              </a:r>
            </a:p>
          </p:txBody>
        </p:sp>
        <p:sp>
          <p:nvSpPr>
            <p:cNvPr id="398423" name="Text Box 87"/>
            <p:cNvSpPr txBox="1">
              <a:spLocks noChangeArrowheads="1"/>
            </p:cNvSpPr>
            <p:nvPr/>
          </p:nvSpPr>
          <p:spPr bwMode="auto">
            <a:xfrm>
              <a:off x="2056" y="3309"/>
              <a:ext cx="61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rgbClr val="990000"/>
                  </a:solidFill>
                </a:rPr>
                <a:t>myName:</a:t>
              </a:r>
            </a:p>
          </p:txBody>
        </p:sp>
      </p:grpSp>
      <p:sp>
        <p:nvSpPr>
          <p:cNvPr id="398424" name="Line 88"/>
          <p:cNvSpPr>
            <a:spLocks noChangeShapeType="1"/>
          </p:cNvSpPr>
          <p:nvPr/>
        </p:nvSpPr>
        <p:spPr bwMode="auto">
          <a:xfrm>
            <a:off x="5438775" y="53768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8425" name="Text Box 89"/>
          <p:cNvSpPr txBox="1">
            <a:spLocks noChangeArrowheads="1"/>
          </p:cNvSpPr>
          <p:nvPr/>
        </p:nvSpPr>
        <p:spPr bwMode="auto">
          <a:xfrm>
            <a:off x="8331586" y="534988"/>
            <a:ext cx="583814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srgbClr val="FF3300"/>
                </a:solidFill>
              </a:rPr>
              <a:t>“Ed”</a:t>
            </a:r>
          </a:p>
        </p:txBody>
      </p:sp>
      <p:sp>
        <p:nvSpPr>
          <p:cNvPr id="398426" name="Line 90"/>
          <p:cNvSpPr>
            <a:spLocks noChangeShapeType="1"/>
          </p:cNvSpPr>
          <p:nvPr/>
        </p:nvSpPr>
        <p:spPr bwMode="auto">
          <a:xfrm>
            <a:off x="4691063" y="19954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8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8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98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98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8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8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41" grpId="0"/>
      <p:bldP spid="398390" grpId="0" animBg="1"/>
      <p:bldP spid="398390" grpId="1" animBg="1"/>
      <p:bldP spid="398394" grpId="0" animBg="1"/>
      <p:bldP spid="398394" grpId="1" animBg="1"/>
      <p:bldP spid="398395" grpId="0"/>
      <p:bldP spid="398395" grpId="1"/>
      <p:bldP spid="398396" grpId="0" animBg="1"/>
      <p:bldP spid="398396" grpId="1" animBg="1"/>
      <p:bldP spid="398397" grpId="0" animBg="1"/>
      <p:bldP spid="398397" grpId="1" animBg="1"/>
      <p:bldP spid="398398" grpId="0"/>
      <p:bldP spid="398398" grpId="1"/>
      <p:bldP spid="398399" grpId="0" animBg="1"/>
      <p:bldP spid="398399" grpId="1" animBg="1"/>
      <p:bldP spid="398400" grpId="0" animBg="1"/>
      <p:bldP spid="398400" grpId="1" animBg="1"/>
      <p:bldP spid="398401" grpId="0"/>
      <p:bldP spid="398401" grpId="1"/>
      <p:bldP spid="398410" grpId="0" animBg="1"/>
      <p:bldP spid="398410" grpId="1" animBg="1"/>
      <p:bldP spid="398411" grpId="0"/>
      <p:bldP spid="398412" grpId="0" animBg="1"/>
      <p:bldP spid="398412" grpId="1" animBg="1"/>
      <p:bldP spid="398417" grpId="0" animBg="1"/>
      <p:bldP spid="398417" grpId="1" animBg="1"/>
      <p:bldP spid="398418" grpId="0"/>
      <p:bldP spid="398419" grpId="0" animBg="1"/>
      <p:bldP spid="398419" grpId="1" animBg="1"/>
      <p:bldP spid="398424" grpId="0" animBg="1"/>
      <p:bldP spid="398424" grpId="1" animBg="1"/>
      <p:bldP spid="398425" grpId="0"/>
      <p:bldP spid="398426" grpId="0" animBg="1"/>
      <p:bldP spid="398426" grpId="1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C1CB-1BA3-4545-9BC7-5CB94DA9F12A}" type="slidenum">
              <a:rPr lang="en-US"/>
              <a:pPr/>
              <a:t>57</a:t>
            </a:fld>
            <a:endParaRPr lang="en-US"/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153400" cy="1143000"/>
          </a:xfrm>
        </p:spPr>
        <p:txBody>
          <a:bodyPr/>
          <a:lstStyle/>
          <a:p>
            <a:r>
              <a:rPr lang="en-US"/>
              <a:t>Inheritance &amp; Assignment Ops </a:t>
            </a:r>
          </a:p>
        </p:txBody>
      </p:sp>
      <p:sp>
        <p:nvSpPr>
          <p:cNvPr id="349198" name="Text Box 14"/>
          <p:cNvSpPr txBox="1">
            <a:spLocks noChangeArrowheads="1"/>
          </p:cNvSpPr>
          <p:nvPr/>
        </p:nvSpPr>
        <p:spPr bwMode="auto">
          <a:xfrm>
            <a:off x="76200" y="4068763"/>
            <a:ext cx="42068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dirty="0"/>
              <a:t>What happens if I assign one instance of a derived class to another?</a:t>
            </a:r>
          </a:p>
        </p:txBody>
      </p:sp>
      <p:grpSp>
        <p:nvGrpSpPr>
          <p:cNvPr id="349203" name="Group 19"/>
          <p:cNvGrpSpPr>
            <a:grpSpLocks/>
          </p:cNvGrpSpPr>
          <p:nvPr/>
        </p:nvGrpSpPr>
        <p:grpSpPr bwMode="auto">
          <a:xfrm>
            <a:off x="304800" y="1066800"/>
            <a:ext cx="4038600" cy="2679700"/>
            <a:chOff x="2912" y="2448"/>
            <a:chExt cx="2544" cy="1760"/>
          </a:xfrm>
        </p:grpSpPr>
        <p:sp>
          <p:nvSpPr>
            <p:cNvPr id="349204" name="Rectangle 20"/>
            <p:cNvSpPr>
              <a:spLocks noChangeArrowheads="1"/>
            </p:cNvSpPr>
            <p:nvPr/>
          </p:nvSpPr>
          <p:spPr bwMode="auto">
            <a:xfrm>
              <a:off x="2920" y="2480"/>
              <a:ext cx="2176" cy="1720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05" name="Rectangle 21"/>
            <p:cNvSpPr>
              <a:spLocks noChangeArrowheads="1"/>
            </p:cNvSpPr>
            <p:nvPr/>
          </p:nvSpPr>
          <p:spPr bwMode="auto">
            <a:xfrm>
              <a:off x="2912" y="2448"/>
              <a:ext cx="2544" cy="17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class Robot 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{ 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public: 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  void setX(int newX);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  int getX();</a:t>
              </a:r>
              <a:b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</a:br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  void setY(int newY);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  int getY(); 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private: 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  int m_x, m_y;</a:t>
              </a:r>
            </a:p>
            <a:p>
              <a:r>
                <a:rPr lang="en-US" sz="1700" b="1">
                  <a:solidFill>
                    <a:schemeClr val="tx1"/>
                  </a:solidFill>
                  <a:latin typeface="Courier New" pitchFamily="49" charset="0"/>
                </a:rPr>
                <a:t>};</a:t>
              </a:r>
            </a:p>
          </p:txBody>
        </p:sp>
      </p:grpSp>
      <p:grpSp>
        <p:nvGrpSpPr>
          <p:cNvPr id="349199" name="Group 15"/>
          <p:cNvGrpSpPr>
            <a:grpSpLocks/>
          </p:cNvGrpSpPr>
          <p:nvPr/>
        </p:nvGrpSpPr>
        <p:grpSpPr bwMode="auto">
          <a:xfrm>
            <a:off x="4343400" y="3279775"/>
            <a:ext cx="4883150" cy="3446498"/>
            <a:chOff x="144" y="3120"/>
            <a:chExt cx="2784" cy="1167"/>
          </a:xfrm>
        </p:grpSpPr>
        <p:sp>
          <p:nvSpPr>
            <p:cNvPr id="349200" name="Rectangle 16"/>
            <p:cNvSpPr>
              <a:spLocks noChangeArrowheads="1"/>
            </p:cNvSpPr>
            <p:nvPr/>
          </p:nvSpPr>
          <p:spPr bwMode="auto">
            <a:xfrm>
              <a:off x="152" y="3152"/>
              <a:ext cx="2576" cy="112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201" name="Rectangle 17"/>
            <p:cNvSpPr>
              <a:spLocks noChangeArrowheads="1"/>
            </p:cNvSpPr>
            <p:nvPr/>
          </p:nvSpPr>
          <p:spPr bwMode="auto">
            <a:xfrm>
              <a:off x="144" y="3120"/>
              <a:ext cx="2784" cy="11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main()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ShieldedRobot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larry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, curly;</a:t>
              </a: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6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larry.setShield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(5);</a:t>
              </a: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larry.setX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(12);</a:t>
              </a: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larry.setY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(15);</a:t>
              </a: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endParaRPr lang="en-US" sz="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curly.setShield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(75);</a:t>
              </a: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curly.setX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(7);</a:t>
              </a: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curly.setY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(9); </a:t>
              </a: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…</a:t>
              </a:r>
              <a:endPara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</a:rPr>
                <a:t>larry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</a:rPr>
                <a:t> = curly;  // what happens?</a:t>
              </a: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700" b="1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349202" name="Rectangle 18"/>
          <p:cNvSpPr>
            <a:spLocks noChangeArrowheads="1"/>
          </p:cNvSpPr>
          <p:nvPr/>
        </p:nvSpPr>
        <p:spPr bwMode="auto">
          <a:xfrm>
            <a:off x="4130675" y="1036638"/>
            <a:ext cx="4678363" cy="216535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class ShieldedRobot: public Robot </a:t>
            </a:r>
          </a:p>
          <a:p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int getShield ();</a:t>
            </a:r>
          </a:p>
          <a:p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void setShield(int s);</a:t>
            </a:r>
          </a:p>
          <a:p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  int m_shield;</a:t>
            </a:r>
          </a:p>
          <a:p>
            <a:r>
              <a:rPr lang="en-US" sz="1700" b="1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9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9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DD755-6F86-4E31-8B18-6ED990478F1D}" type="slidenum">
              <a:rPr lang="en-US"/>
              <a:pPr/>
              <a:t>58</a:t>
            </a:fld>
            <a:endParaRPr lang="en-US"/>
          </a:p>
        </p:txBody>
      </p:sp>
      <p:sp>
        <p:nvSpPr>
          <p:cNvPr id="350210" name="Rectangle 2"/>
          <p:cNvSpPr>
            <a:spLocks noChangeArrowheads="1"/>
          </p:cNvSpPr>
          <p:nvPr/>
        </p:nvSpPr>
        <p:spPr bwMode="auto">
          <a:xfrm>
            <a:off x="428625" y="-76200"/>
            <a:ext cx="8153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Inheritance &amp; Assignment Ops </a:t>
            </a:r>
          </a:p>
        </p:txBody>
      </p:sp>
      <p:sp>
        <p:nvSpPr>
          <p:cNvPr id="350215" name="Text Box 7"/>
          <p:cNvSpPr txBox="1">
            <a:spLocks noChangeArrowheads="1"/>
          </p:cNvSpPr>
          <p:nvPr/>
        </p:nvSpPr>
        <p:spPr bwMode="auto">
          <a:xfrm>
            <a:off x="4648200" y="990600"/>
            <a:ext cx="4603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>
                <a:solidFill>
                  <a:srgbClr val="6600CC"/>
                </a:solidFill>
              </a:rPr>
              <a:t>It works fine.</a:t>
            </a:r>
            <a:r>
              <a:rPr lang="en-US" sz="2200"/>
              <a:t> </a:t>
            </a:r>
            <a:br>
              <a:rPr lang="en-US" sz="2200"/>
            </a:br>
            <a:endParaRPr lang="en-US" sz="2200"/>
          </a:p>
        </p:txBody>
      </p:sp>
      <p:grpSp>
        <p:nvGrpSpPr>
          <p:cNvPr id="350216" name="Group 8"/>
          <p:cNvGrpSpPr>
            <a:grpSpLocks/>
          </p:cNvGrpSpPr>
          <p:nvPr/>
        </p:nvGrpSpPr>
        <p:grpSpPr bwMode="auto">
          <a:xfrm>
            <a:off x="304800" y="1219200"/>
            <a:ext cx="4610100" cy="1662632"/>
            <a:chOff x="144" y="3120"/>
            <a:chExt cx="2784" cy="1202"/>
          </a:xfrm>
        </p:grpSpPr>
        <p:sp>
          <p:nvSpPr>
            <p:cNvPr id="350217" name="Rectangle 9"/>
            <p:cNvSpPr>
              <a:spLocks noChangeArrowheads="1"/>
            </p:cNvSpPr>
            <p:nvPr/>
          </p:nvSpPr>
          <p:spPr bwMode="auto">
            <a:xfrm>
              <a:off x="152" y="3152"/>
              <a:ext cx="2576" cy="112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218" name="Rectangle 10"/>
            <p:cNvSpPr>
              <a:spLocks noChangeArrowheads="1"/>
            </p:cNvSpPr>
            <p:nvPr/>
          </p:nvSpPr>
          <p:spPr bwMode="auto">
            <a:xfrm>
              <a:off x="144" y="3120"/>
              <a:ext cx="2784" cy="1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main()</a:t>
              </a:r>
              <a:endParaRPr lang="en-US" sz="1700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ShieldedRobot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larry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, curly; </a:t>
              </a:r>
              <a:b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</a:b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…</a:t>
              </a:r>
              <a:endParaRPr lang="en-US" sz="17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larry</a:t>
              </a: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= curly;  // hmm?</a:t>
              </a:r>
            </a:p>
            <a:p>
              <a:pPr eaLnBrk="0" hangingPunct="0">
                <a:tabLst>
                  <a:tab pos="114300" algn="l"/>
                  <a:tab pos="228600" algn="l"/>
                  <a:tab pos="342900" algn="l"/>
                </a:tabLst>
              </a:pP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700" b="1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350221" name="Text Box 13"/>
          <p:cNvSpPr txBox="1">
            <a:spLocks noChangeArrowheads="1"/>
          </p:cNvSpPr>
          <p:nvPr/>
        </p:nvSpPr>
        <p:spPr bwMode="auto">
          <a:xfrm>
            <a:off x="138113" y="4729163"/>
            <a:ext cx="88392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 i="1" dirty="0">
                <a:solidFill>
                  <a:schemeClr val="accent2"/>
                </a:solidFill>
              </a:rPr>
              <a:t>However</a:t>
            </a:r>
            <a:r>
              <a:rPr lang="en-US" sz="2200" dirty="0"/>
              <a:t>, if your base and derived classes have dynamically allocated member variables (or would otherwise need a special copy constructor/assignment operator)…</a:t>
            </a:r>
          </a:p>
          <a:p>
            <a:pPr algn="ctr"/>
            <a:endParaRPr lang="en-US" sz="1000" dirty="0"/>
          </a:p>
          <a:p>
            <a:pPr algn="ctr"/>
            <a:r>
              <a:rPr lang="en-US" sz="2200" dirty="0"/>
              <a:t> then you </a:t>
            </a:r>
            <a:r>
              <a:rPr lang="en-US" sz="2200" dirty="0">
                <a:solidFill>
                  <a:schemeClr val="accent2"/>
                </a:solidFill>
              </a:rPr>
              <a:t>must</a:t>
            </a:r>
            <a:r>
              <a:rPr lang="en-US" sz="2200" dirty="0"/>
              <a:t> define assignment ops and copy </a:t>
            </a:r>
            <a:r>
              <a:rPr lang="en-US" sz="2200" dirty="0" err="1"/>
              <a:t>c’tors</a:t>
            </a:r>
            <a:r>
              <a:rPr lang="en-US" sz="2200" dirty="0"/>
              <a:t> for the base </a:t>
            </a:r>
            <a:r>
              <a:rPr lang="en-US" sz="2200" dirty="0">
                <a:solidFill>
                  <a:srgbClr val="006666"/>
                </a:solidFill>
              </a:rPr>
              <a:t>class </a:t>
            </a:r>
            <a:r>
              <a:rPr lang="en-US" sz="2200" i="1" dirty="0"/>
              <a:t>and</a:t>
            </a:r>
            <a:r>
              <a:rPr lang="en-US" sz="2200" dirty="0"/>
              <a:t> also special versions of these </a:t>
            </a:r>
            <a:r>
              <a:rPr lang="en-US" sz="2200" dirty="0" err="1"/>
              <a:t>fns</a:t>
            </a:r>
            <a:r>
              <a:rPr lang="en-US" sz="2200" dirty="0"/>
              <a:t> for the </a:t>
            </a:r>
            <a:r>
              <a:rPr lang="en-US" sz="2200" dirty="0">
                <a:solidFill>
                  <a:srgbClr val="006666"/>
                </a:solidFill>
              </a:rPr>
              <a:t>derived</a:t>
            </a:r>
            <a:r>
              <a:rPr lang="en-US" sz="2200" dirty="0"/>
              <a:t> class!</a:t>
            </a:r>
          </a:p>
        </p:txBody>
      </p:sp>
      <p:sp>
        <p:nvSpPr>
          <p:cNvPr id="350245" name="Line 37"/>
          <p:cNvSpPr>
            <a:spLocks noChangeShapeType="1"/>
          </p:cNvSpPr>
          <p:nvPr/>
        </p:nvSpPr>
        <p:spPr bwMode="auto">
          <a:xfrm>
            <a:off x="314325" y="18954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287" name="Line 79"/>
          <p:cNvSpPr>
            <a:spLocks noChangeShapeType="1"/>
          </p:cNvSpPr>
          <p:nvPr/>
        </p:nvSpPr>
        <p:spPr bwMode="auto">
          <a:xfrm>
            <a:off x="304800" y="24288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0297" name="Group 89"/>
          <p:cNvGrpSpPr>
            <a:grpSpLocks/>
          </p:cNvGrpSpPr>
          <p:nvPr/>
        </p:nvGrpSpPr>
        <p:grpSpPr bwMode="auto">
          <a:xfrm>
            <a:off x="228600" y="2819400"/>
            <a:ext cx="3540125" cy="1757363"/>
            <a:chOff x="4256" y="3069"/>
            <a:chExt cx="1360" cy="1107"/>
          </a:xfrm>
        </p:grpSpPr>
        <p:sp>
          <p:nvSpPr>
            <p:cNvPr id="350298" name="Rectangle 90"/>
            <p:cNvSpPr>
              <a:spLocks noChangeArrowheads="1"/>
            </p:cNvSpPr>
            <p:nvPr/>
          </p:nvSpPr>
          <p:spPr bwMode="auto">
            <a:xfrm>
              <a:off x="4656" y="3120"/>
              <a:ext cx="960" cy="1056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299" name="Text Box 91"/>
            <p:cNvSpPr txBox="1">
              <a:spLocks noChangeArrowheads="1"/>
            </p:cNvSpPr>
            <p:nvPr/>
          </p:nvSpPr>
          <p:spPr bwMode="auto">
            <a:xfrm>
              <a:off x="4256" y="3069"/>
              <a:ext cx="4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  larry</a:t>
              </a:r>
            </a:p>
          </p:txBody>
        </p:sp>
        <p:sp>
          <p:nvSpPr>
            <p:cNvPr id="350300" name="Rectangle 92"/>
            <p:cNvSpPr>
              <a:spLocks noChangeArrowheads="1"/>
            </p:cNvSpPr>
            <p:nvPr/>
          </p:nvSpPr>
          <p:spPr bwMode="auto">
            <a:xfrm>
              <a:off x="4704" y="3600"/>
              <a:ext cx="856" cy="52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301" name="Text Box 93"/>
            <p:cNvSpPr txBox="1">
              <a:spLocks noChangeArrowheads="1"/>
            </p:cNvSpPr>
            <p:nvPr/>
          </p:nvSpPr>
          <p:spPr bwMode="auto">
            <a:xfrm>
              <a:off x="4678" y="3586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Robot data:</a:t>
              </a:r>
            </a:p>
          </p:txBody>
        </p:sp>
        <p:sp>
          <p:nvSpPr>
            <p:cNvPr id="350302" name="Text Box 94"/>
            <p:cNvSpPr txBox="1">
              <a:spLocks noChangeArrowheads="1"/>
            </p:cNvSpPr>
            <p:nvPr/>
          </p:nvSpPr>
          <p:spPr bwMode="auto">
            <a:xfrm>
              <a:off x="4704" y="3744"/>
              <a:ext cx="27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990000"/>
                  </a:solidFill>
                </a:rPr>
                <a:t>m_x:</a:t>
              </a:r>
            </a:p>
            <a:p>
              <a:r>
                <a:rPr lang="en-US" sz="1800">
                  <a:solidFill>
                    <a:srgbClr val="990000"/>
                  </a:solidFill>
                </a:rPr>
                <a:t>m_y:</a:t>
              </a:r>
            </a:p>
          </p:txBody>
        </p:sp>
        <p:sp>
          <p:nvSpPr>
            <p:cNvPr id="350303" name="Rectangle 95"/>
            <p:cNvSpPr>
              <a:spLocks noChangeArrowheads="1"/>
            </p:cNvSpPr>
            <p:nvPr/>
          </p:nvSpPr>
          <p:spPr bwMode="auto">
            <a:xfrm>
              <a:off x="4706" y="3182"/>
              <a:ext cx="856" cy="37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304" name="Text Box 96"/>
            <p:cNvSpPr txBox="1">
              <a:spLocks noChangeArrowheads="1"/>
            </p:cNvSpPr>
            <p:nvPr/>
          </p:nvSpPr>
          <p:spPr bwMode="auto">
            <a:xfrm>
              <a:off x="4680" y="3168"/>
              <a:ext cx="9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ShieldedRobot data:</a:t>
              </a:r>
            </a:p>
          </p:txBody>
        </p:sp>
        <p:sp>
          <p:nvSpPr>
            <p:cNvPr id="350305" name="Text Box 97"/>
            <p:cNvSpPr txBox="1">
              <a:spLocks noChangeArrowheads="1"/>
            </p:cNvSpPr>
            <p:nvPr/>
          </p:nvSpPr>
          <p:spPr bwMode="auto">
            <a:xfrm>
              <a:off x="4680" y="3326"/>
              <a:ext cx="4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990000"/>
                  </a:solidFill>
                </a:rPr>
                <a:t>m_shield:</a:t>
              </a:r>
            </a:p>
          </p:txBody>
        </p:sp>
      </p:grpSp>
      <p:sp>
        <p:nvSpPr>
          <p:cNvPr id="350306" name="Text Box 98"/>
          <p:cNvSpPr txBox="1">
            <a:spLocks noChangeArrowheads="1"/>
          </p:cNvSpPr>
          <p:nvPr/>
        </p:nvSpPr>
        <p:spPr bwMode="auto">
          <a:xfrm>
            <a:off x="2030413" y="3890963"/>
            <a:ext cx="4953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6666"/>
                </a:solidFill>
              </a:rPr>
              <a:t>12</a:t>
            </a:r>
          </a:p>
          <a:p>
            <a:r>
              <a:rPr lang="en-US" b="1">
                <a:solidFill>
                  <a:srgbClr val="006666"/>
                </a:solidFill>
              </a:rPr>
              <a:t>15</a:t>
            </a:r>
          </a:p>
        </p:txBody>
      </p:sp>
      <p:sp>
        <p:nvSpPr>
          <p:cNvPr id="350307" name="Text Box 99"/>
          <p:cNvSpPr txBox="1">
            <a:spLocks noChangeArrowheads="1"/>
          </p:cNvSpPr>
          <p:nvPr/>
        </p:nvSpPr>
        <p:spPr bwMode="auto">
          <a:xfrm>
            <a:off x="2406650" y="3203575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6666"/>
                </a:solidFill>
              </a:rPr>
              <a:t>5</a:t>
            </a:r>
          </a:p>
        </p:txBody>
      </p:sp>
      <p:grpSp>
        <p:nvGrpSpPr>
          <p:cNvPr id="350308" name="Group 100"/>
          <p:cNvGrpSpPr>
            <a:grpSpLocks/>
          </p:cNvGrpSpPr>
          <p:nvPr/>
        </p:nvGrpSpPr>
        <p:grpSpPr bwMode="auto">
          <a:xfrm>
            <a:off x="3927475" y="2798763"/>
            <a:ext cx="3540125" cy="1757362"/>
            <a:chOff x="4256" y="3069"/>
            <a:chExt cx="1360" cy="1107"/>
          </a:xfrm>
        </p:grpSpPr>
        <p:sp>
          <p:nvSpPr>
            <p:cNvPr id="350309" name="Rectangle 101"/>
            <p:cNvSpPr>
              <a:spLocks noChangeArrowheads="1"/>
            </p:cNvSpPr>
            <p:nvPr/>
          </p:nvSpPr>
          <p:spPr bwMode="auto">
            <a:xfrm>
              <a:off x="4656" y="3120"/>
              <a:ext cx="960" cy="1056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310" name="Text Box 102"/>
            <p:cNvSpPr txBox="1">
              <a:spLocks noChangeArrowheads="1"/>
            </p:cNvSpPr>
            <p:nvPr/>
          </p:nvSpPr>
          <p:spPr bwMode="auto">
            <a:xfrm>
              <a:off x="4256" y="3069"/>
              <a:ext cx="4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  curly</a:t>
              </a:r>
            </a:p>
          </p:txBody>
        </p:sp>
        <p:sp>
          <p:nvSpPr>
            <p:cNvPr id="350311" name="Rectangle 103"/>
            <p:cNvSpPr>
              <a:spLocks noChangeArrowheads="1"/>
            </p:cNvSpPr>
            <p:nvPr/>
          </p:nvSpPr>
          <p:spPr bwMode="auto">
            <a:xfrm>
              <a:off x="4704" y="3600"/>
              <a:ext cx="856" cy="52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312" name="Text Box 104"/>
            <p:cNvSpPr txBox="1">
              <a:spLocks noChangeArrowheads="1"/>
            </p:cNvSpPr>
            <p:nvPr/>
          </p:nvSpPr>
          <p:spPr bwMode="auto">
            <a:xfrm>
              <a:off x="4678" y="3586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Robot data:</a:t>
              </a:r>
            </a:p>
          </p:txBody>
        </p:sp>
        <p:sp>
          <p:nvSpPr>
            <p:cNvPr id="350313" name="Text Box 105"/>
            <p:cNvSpPr txBox="1">
              <a:spLocks noChangeArrowheads="1"/>
            </p:cNvSpPr>
            <p:nvPr/>
          </p:nvSpPr>
          <p:spPr bwMode="auto">
            <a:xfrm>
              <a:off x="4704" y="3744"/>
              <a:ext cx="27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990000"/>
                  </a:solidFill>
                </a:rPr>
                <a:t>m_x:</a:t>
              </a:r>
            </a:p>
            <a:p>
              <a:r>
                <a:rPr lang="en-US" sz="1800">
                  <a:solidFill>
                    <a:srgbClr val="990000"/>
                  </a:solidFill>
                </a:rPr>
                <a:t>m_y:</a:t>
              </a:r>
            </a:p>
          </p:txBody>
        </p:sp>
        <p:sp>
          <p:nvSpPr>
            <p:cNvPr id="350314" name="Rectangle 106"/>
            <p:cNvSpPr>
              <a:spLocks noChangeArrowheads="1"/>
            </p:cNvSpPr>
            <p:nvPr/>
          </p:nvSpPr>
          <p:spPr bwMode="auto">
            <a:xfrm>
              <a:off x="4706" y="3182"/>
              <a:ext cx="856" cy="37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315" name="Text Box 107"/>
            <p:cNvSpPr txBox="1">
              <a:spLocks noChangeArrowheads="1"/>
            </p:cNvSpPr>
            <p:nvPr/>
          </p:nvSpPr>
          <p:spPr bwMode="auto">
            <a:xfrm>
              <a:off x="4680" y="3168"/>
              <a:ext cx="9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ShieldedRobot data:</a:t>
              </a:r>
            </a:p>
          </p:txBody>
        </p:sp>
        <p:sp>
          <p:nvSpPr>
            <p:cNvPr id="350316" name="Text Box 108"/>
            <p:cNvSpPr txBox="1">
              <a:spLocks noChangeArrowheads="1"/>
            </p:cNvSpPr>
            <p:nvPr/>
          </p:nvSpPr>
          <p:spPr bwMode="auto">
            <a:xfrm>
              <a:off x="4680" y="3326"/>
              <a:ext cx="4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990000"/>
                  </a:solidFill>
                </a:rPr>
                <a:t>m_shield:</a:t>
              </a:r>
            </a:p>
          </p:txBody>
        </p:sp>
      </p:grpSp>
      <p:sp>
        <p:nvSpPr>
          <p:cNvPr id="350317" name="Text Box 109"/>
          <p:cNvSpPr txBox="1">
            <a:spLocks noChangeArrowheads="1"/>
          </p:cNvSpPr>
          <p:nvPr/>
        </p:nvSpPr>
        <p:spPr bwMode="auto">
          <a:xfrm>
            <a:off x="5713413" y="3870325"/>
            <a:ext cx="3397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6666"/>
                </a:solidFill>
              </a:rPr>
              <a:t>7</a:t>
            </a:r>
          </a:p>
          <a:p>
            <a:r>
              <a:rPr lang="en-US" b="1">
                <a:solidFill>
                  <a:srgbClr val="006666"/>
                </a:solidFill>
              </a:rPr>
              <a:t>9</a:t>
            </a:r>
          </a:p>
        </p:txBody>
      </p:sp>
      <p:sp>
        <p:nvSpPr>
          <p:cNvPr id="350318" name="Text Box 110"/>
          <p:cNvSpPr txBox="1">
            <a:spLocks noChangeArrowheads="1"/>
          </p:cNvSpPr>
          <p:nvPr/>
        </p:nvSpPr>
        <p:spPr bwMode="auto">
          <a:xfrm>
            <a:off x="6089650" y="3182938"/>
            <a:ext cx="495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6666"/>
                </a:solidFill>
              </a:rPr>
              <a:t>75</a:t>
            </a:r>
          </a:p>
        </p:txBody>
      </p:sp>
      <p:sp>
        <p:nvSpPr>
          <p:cNvPr id="350319" name="Line 111"/>
          <p:cNvSpPr>
            <a:spLocks noChangeShapeType="1"/>
          </p:cNvSpPr>
          <p:nvPr/>
        </p:nvSpPr>
        <p:spPr bwMode="auto">
          <a:xfrm>
            <a:off x="273050" y="21780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320" name="Rectangle 112"/>
          <p:cNvSpPr>
            <a:spLocks noChangeArrowheads="1"/>
          </p:cNvSpPr>
          <p:nvPr/>
        </p:nvSpPr>
        <p:spPr bwMode="auto">
          <a:xfrm>
            <a:off x="6089650" y="3184525"/>
            <a:ext cx="495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6666"/>
                </a:solidFill>
              </a:rPr>
              <a:t>75</a:t>
            </a:r>
          </a:p>
        </p:txBody>
      </p:sp>
      <p:sp>
        <p:nvSpPr>
          <p:cNvPr id="350321" name="Text Box 113"/>
          <p:cNvSpPr txBox="1">
            <a:spLocks noChangeArrowheads="1"/>
          </p:cNvSpPr>
          <p:nvPr/>
        </p:nvSpPr>
        <p:spPr bwMode="auto">
          <a:xfrm>
            <a:off x="5715000" y="3870325"/>
            <a:ext cx="3397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6666"/>
                </a:solidFill>
              </a:rPr>
              <a:t>7</a:t>
            </a:r>
          </a:p>
          <a:p>
            <a:r>
              <a:rPr lang="en-US" b="1">
                <a:solidFill>
                  <a:srgbClr val="006666"/>
                </a:solidFill>
              </a:rPr>
              <a:t>9</a:t>
            </a:r>
          </a:p>
        </p:txBody>
      </p:sp>
      <p:sp>
        <p:nvSpPr>
          <p:cNvPr id="350325" name="Rectangle 117"/>
          <p:cNvSpPr>
            <a:spLocks noChangeArrowheads="1"/>
          </p:cNvSpPr>
          <p:nvPr/>
        </p:nvSpPr>
        <p:spPr bwMode="auto">
          <a:xfrm>
            <a:off x="5227638" y="1341438"/>
            <a:ext cx="34290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326" name="Rectangle 118"/>
          <p:cNvSpPr>
            <a:spLocks noChangeArrowheads="1"/>
          </p:cNvSpPr>
          <p:nvPr/>
        </p:nvSpPr>
        <p:spPr bwMode="auto">
          <a:xfrm>
            <a:off x="4679950" y="2025650"/>
            <a:ext cx="3170238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327" name="Text Box 119"/>
          <p:cNvSpPr txBox="1">
            <a:spLocks noChangeArrowheads="1"/>
          </p:cNvSpPr>
          <p:nvPr/>
        </p:nvSpPr>
        <p:spPr bwMode="auto">
          <a:xfrm>
            <a:off x="4648200" y="990600"/>
            <a:ext cx="4603750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 dirty="0">
                <a:solidFill>
                  <a:srgbClr val="6600CC"/>
                </a:solidFill>
              </a:rPr>
              <a:t>It works fine.</a:t>
            </a:r>
            <a:r>
              <a:rPr lang="en-US" sz="2200" dirty="0"/>
              <a:t> </a:t>
            </a:r>
            <a:br>
              <a:rPr lang="en-US" sz="2200" dirty="0"/>
            </a:br>
            <a:r>
              <a:rPr lang="en-US" sz="2200" dirty="0"/>
              <a:t>C++ </a:t>
            </a:r>
            <a:r>
              <a:rPr lang="en-US" sz="2200" dirty="0">
                <a:solidFill>
                  <a:srgbClr val="990000"/>
                </a:solidFill>
              </a:rPr>
              <a:t>first</a:t>
            </a:r>
            <a:r>
              <a:rPr lang="en-US" sz="2200" dirty="0"/>
              <a:t> copies the </a:t>
            </a:r>
            <a:r>
              <a:rPr lang="en-US" sz="2200" dirty="0">
                <a:solidFill>
                  <a:srgbClr val="990000"/>
                </a:solidFill>
              </a:rPr>
              <a:t>base</a:t>
            </a:r>
            <a:r>
              <a:rPr lang="en-US" sz="2200" dirty="0"/>
              <a:t> data, from curly to </a:t>
            </a:r>
            <a:r>
              <a:rPr lang="en-US" sz="2200" dirty="0" err="1"/>
              <a:t>larry</a:t>
            </a:r>
            <a:r>
              <a:rPr lang="en-US" sz="2200" dirty="0"/>
              <a:t>, and </a:t>
            </a:r>
            <a:r>
              <a:rPr lang="en-US" sz="2200" dirty="0">
                <a:solidFill>
                  <a:srgbClr val="006666"/>
                </a:solidFill>
              </a:rPr>
              <a:t>then</a:t>
            </a:r>
            <a:r>
              <a:rPr lang="en-US" sz="2200" dirty="0"/>
              <a:t> copies the </a:t>
            </a:r>
            <a:r>
              <a:rPr lang="en-US" sz="2200" dirty="0">
                <a:solidFill>
                  <a:srgbClr val="006666"/>
                </a:solidFill>
              </a:rPr>
              <a:t>derived</a:t>
            </a:r>
            <a:r>
              <a:rPr lang="en-US" sz="2200" dirty="0"/>
              <a:t> data from curly to </a:t>
            </a:r>
            <a:r>
              <a:rPr lang="en-US" sz="2200" dirty="0" err="1"/>
              <a:t>larry</a:t>
            </a:r>
            <a:r>
              <a:rPr lang="en-US" sz="2200" dirty="0"/>
              <a:t> </a:t>
            </a:r>
            <a:r>
              <a:rPr lang="en-US" sz="900" dirty="0"/>
              <a:t>(using the operator=/copy </a:t>
            </a:r>
            <a:r>
              <a:rPr lang="en-US" sz="900" dirty="0" err="1"/>
              <a:t>c’tor</a:t>
            </a:r>
            <a:r>
              <a:rPr lang="en-US" sz="900" dirty="0"/>
              <a:t>, if present).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50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50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0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0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0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50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5" dur="3000"/>
                                        <p:tgtEl>
                                          <p:spTgt spid="350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5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0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7.40741E-7 L -0.39827 0.00231 " pathEditMode="relative" rAng="0" ptsTypes="AA">
                                      <p:cBhvr>
                                        <p:cTn id="60" dur="3000" fill="hold"/>
                                        <p:tgtEl>
                                          <p:spTgt spid="3503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13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50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3" dur="3000"/>
                                        <p:tgtEl>
                                          <p:spTgt spid="350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50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96296E-6 L -0.4033 0.00231 " pathEditMode="relative" rAng="0" ptsTypes="AA">
                                      <p:cBhvr>
                                        <p:cTn id="78" dur="3000" fill="hold"/>
                                        <p:tgtEl>
                                          <p:spTgt spid="3503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74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50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50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50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50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21" grpId="0" build="p" autoUpdateAnimBg="0"/>
      <p:bldP spid="350245" grpId="0" animBg="1"/>
      <p:bldP spid="350245" grpId="1" animBg="1"/>
      <p:bldP spid="350287" grpId="0" animBg="1"/>
      <p:bldP spid="350287" grpId="1" animBg="1"/>
      <p:bldP spid="350306" grpId="0" autoUpdateAnimBg="0"/>
      <p:bldP spid="350306" grpId="1"/>
      <p:bldP spid="350307" grpId="0" autoUpdateAnimBg="0"/>
      <p:bldP spid="350307" grpId="1"/>
      <p:bldP spid="350317" grpId="0" autoUpdateAnimBg="0"/>
      <p:bldP spid="350318" grpId="0" autoUpdateAnimBg="0"/>
      <p:bldP spid="350319" grpId="0" animBg="1"/>
      <p:bldP spid="350319" grpId="1" animBg="1"/>
      <p:bldP spid="350320" grpId="0"/>
      <p:bldP spid="350320" grpId="1"/>
      <p:bldP spid="350321" grpId="0" autoUpdateAnimBg="0"/>
      <p:bldP spid="350321" grpId="1"/>
      <p:bldP spid="350325" grpId="0" animBg="1"/>
      <p:bldP spid="350325" grpId="1" animBg="1"/>
      <p:bldP spid="350326" grpId="0" animBg="1"/>
      <p:bldP spid="350326" grpId="1" animBg="1"/>
      <p:bldP spid="35032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F9A7-2458-4327-AAC6-F80CF013340A}" type="slidenum">
              <a:rPr lang="en-US"/>
              <a:pPr/>
              <a:t>59</a:t>
            </a:fld>
            <a:endParaRPr lang="en-US"/>
          </a:p>
        </p:txBody>
      </p:sp>
      <p:sp>
        <p:nvSpPr>
          <p:cNvPr id="437250" name="Rectangle 2"/>
          <p:cNvSpPr>
            <a:spLocks noChangeArrowheads="1"/>
          </p:cNvSpPr>
          <p:nvPr/>
        </p:nvSpPr>
        <p:spPr bwMode="auto">
          <a:xfrm>
            <a:off x="428625" y="-76200"/>
            <a:ext cx="8153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Inheritance &amp; Assignment Ops </a:t>
            </a:r>
          </a:p>
        </p:txBody>
      </p:sp>
      <p:sp>
        <p:nvSpPr>
          <p:cNvPr id="437286" name="Rectangle 38"/>
          <p:cNvSpPr>
            <a:spLocks noChangeArrowheads="1"/>
          </p:cNvSpPr>
          <p:nvPr/>
        </p:nvSpPr>
        <p:spPr bwMode="auto">
          <a:xfrm>
            <a:off x="304800" y="76200"/>
            <a:ext cx="8610600" cy="67056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dirty="0"/>
              <a:t>class Person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public:</a:t>
            </a:r>
          </a:p>
          <a:p>
            <a:r>
              <a:rPr lang="en-US" sz="1600" dirty="0"/>
              <a:t>  Person() { </a:t>
            </a:r>
            <a:r>
              <a:rPr lang="en-US" sz="1600" dirty="0" err="1">
                <a:solidFill>
                  <a:srgbClr val="6600CC"/>
                </a:solidFill>
              </a:rPr>
              <a:t>myBook</a:t>
            </a:r>
            <a:r>
              <a:rPr lang="en-US" sz="1600" dirty="0">
                <a:solidFill>
                  <a:srgbClr val="6600CC"/>
                </a:solidFill>
              </a:rPr>
              <a:t> = new Book; </a:t>
            </a:r>
            <a:r>
              <a:rPr lang="en-US" sz="1600" dirty="0"/>
              <a:t>}	</a:t>
            </a:r>
            <a:r>
              <a:rPr lang="en-US" sz="1600" dirty="0">
                <a:solidFill>
                  <a:srgbClr val="6600CC"/>
                </a:solidFill>
              </a:rPr>
              <a:t>// I allocate memory!!!</a:t>
            </a:r>
          </a:p>
          <a:p>
            <a:r>
              <a:rPr lang="en-US" sz="1600" dirty="0"/>
              <a:t>  Person(</a:t>
            </a:r>
            <a:r>
              <a:rPr lang="en-US" sz="1600" dirty="0" err="1"/>
              <a:t>const</a:t>
            </a:r>
            <a:r>
              <a:rPr lang="en-US" sz="1600" dirty="0"/>
              <a:t> Person &amp;other);  </a:t>
            </a:r>
          </a:p>
          <a:p>
            <a:r>
              <a:rPr lang="en-US" sz="1600" dirty="0"/>
              <a:t>  Person&amp; operator=(</a:t>
            </a:r>
            <a:r>
              <a:rPr lang="en-US" sz="1600" dirty="0" err="1"/>
              <a:t>const</a:t>
            </a:r>
            <a:r>
              <a:rPr lang="en-US" sz="1600" dirty="0"/>
              <a:t> Person &amp;other);   </a:t>
            </a:r>
          </a:p>
          <a:p>
            <a:r>
              <a:rPr lang="en-US" sz="1600" dirty="0"/>
              <a:t>  …</a:t>
            </a:r>
          </a:p>
          <a:p>
            <a:r>
              <a:rPr lang="en-US" sz="1600" dirty="0"/>
              <a:t>private:</a:t>
            </a:r>
          </a:p>
          <a:p>
            <a:r>
              <a:rPr lang="en-US" sz="1600" dirty="0"/>
              <a:t>   Book *</a:t>
            </a:r>
            <a:r>
              <a:rPr lang="en-US" sz="1600" dirty="0" err="1"/>
              <a:t>myBook</a:t>
            </a:r>
            <a:r>
              <a:rPr lang="en-US" sz="1600" dirty="0"/>
              <a:t>;</a:t>
            </a:r>
          </a:p>
          <a:p>
            <a:r>
              <a:rPr lang="en-US" sz="1600" dirty="0"/>
              <a:t>};</a:t>
            </a:r>
          </a:p>
          <a:p>
            <a:endParaRPr lang="en-US" sz="700" dirty="0"/>
          </a:p>
          <a:p>
            <a:r>
              <a:rPr lang="en-US" sz="1600" dirty="0"/>
              <a:t>class Student: public Person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public:</a:t>
            </a:r>
          </a:p>
          <a:p>
            <a:r>
              <a:rPr lang="en-US" sz="1600" dirty="0"/>
              <a:t>    Student(</a:t>
            </a:r>
            <a:r>
              <a:rPr lang="en-US" sz="1600" dirty="0" err="1"/>
              <a:t>const</a:t>
            </a:r>
            <a:r>
              <a:rPr lang="en-US" sz="1600" dirty="0"/>
              <a:t> Student &amp;other) </a:t>
            </a:r>
            <a:r>
              <a:rPr lang="en-US" sz="1600" dirty="0">
                <a:solidFill>
                  <a:srgbClr val="6600CC"/>
                </a:solidFill>
              </a:rPr>
              <a:t>: Person(other)</a:t>
            </a:r>
          </a:p>
          <a:p>
            <a:r>
              <a:rPr lang="en-US" sz="1600" dirty="0"/>
              <a:t>    {</a:t>
            </a:r>
          </a:p>
          <a:p>
            <a:r>
              <a:rPr lang="en-US" sz="1600" dirty="0"/>
              <a:t>        … // make a copy of other’s linked list of classes…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   Student&amp; operator=(</a:t>
            </a:r>
            <a:r>
              <a:rPr lang="en-US" sz="1600" dirty="0" err="1"/>
              <a:t>const</a:t>
            </a:r>
            <a:r>
              <a:rPr lang="en-US" sz="1600" dirty="0"/>
              <a:t> Student &amp;other)</a:t>
            </a:r>
          </a:p>
          <a:p>
            <a:r>
              <a:rPr lang="en-US" sz="1600" dirty="0"/>
              <a:t>   {</a:t>
            </a:r>
          </a:p>
          <a:p>
            <a:r>
              <a:rPr lang="en-US" sz="1600" dirty="0"/>
              <a:t>      if (this == &amp;other) return *this;</a:t>
            </a:r>
          </a:p>
          <a:p>
            <a:r>
              <a:rPr lang="en-US" sz="1600" dirty="0"/>
              <a:t>      </a:t>
            </a:r>
            <a:r>
              <a:rPr lang="en-US" sz="1600" dirty="0">
                <a:solidFill>
                  <a:srgbClr val="6600CC"/>
                </a:solidFill>
              </a:rPr>
              <a:t>Person::operator=(other);</a:t>
            </a:r>
          </a:p>
          <a:p>
            <a:r>
              <a:rPr lang="en-US" sz="1600" dirty="0"/>
              <a:t>      … // free my classes and then allocate room for other’s list of classes</a:t>
            </a:r>
          </a:p>
          <a:p>
            <a:r>
              <a:rPr lang="en-US" sz="1600" dirty="0"/>
              <a:t>      return(*this);</a:t>
            </a:r>
          </a:p>
          <a:p>
            <a:r>
              <a:rPr lang="en-US" sz="1600" dirty="0"/>
              <a:t>   }</a:t>
            </a:r>
          </a:p>
          <a:p>
            <a:r>
              <a:rPr lang="en-US" sz="1600" dirty="0"/>
              <a:t>private: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LinkedList</a:t>
            </a:r>
            <a:r>
              <a:rPr lang="en-US" sz="1600" dirty="0"/>
              <a:t> *</a:t>
            </a:r>
            <a:r>
              <a:rPr lang="en-US" sz="1600" dirty="0" err="1"/>
              <a:t>myClasses</a:t>
            </a:r>
            <a:r>
              <a:rPr lang="en-US" sz="1600" dirty="0"/>
              <a:t>;</a:t>
            </a:r>
          </a:p>
          <a:p>
            <a:r>
              <a:rPr lang="en-US" sz="1600" dirty="0"/>
              <a:t>};</a:t>
            </a:r>
          </a:p>
        </p:txBody>
      </p:sp>
      <p:sp>
        <p:nvSpPr>
          <p:cNvPr id="437287" name="Rectangle 39"/>
          <p:cNvSpPr>
            <a:spLocks noChangeArrowheads="1"/>
          </p:cNvSpPr>
          <p:nvPr/>
        </p:nvSpPr>
        <p:spPr bwMode="auto">
          <a:xfrm>
            <a:off x="314325" y="2650958"/>
            <a:ext cx="8505825" cy="41052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7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7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7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7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437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3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86" grpId="0" animBg="1"/>
      <p:bldP spid="437287" grpId="0" animBg="1"/>
      <p:bldP spid="43728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3205" y="1143000"/>
            <a:ext cx="4491195" cy="5673229"/>
            <a:chOff x="233205" y="1143000"/>
            <a:chExt cx="4491195" cy="5673229"/>
          </a:xfrm>
        </p:grpSpPr>
        <p:grpSp>
          <p:nvGrpSpPr>
            <p:cNvPr id="13" name="Group 9"/>
            <p:cNvGrpSpPr>
              <a:grpSpLocks/>
            </p:cNvGrpSpPr>
            <p:nvPr/>
          </p:nvGrpSpPr>
          <p:grpSpPr bwMode="auto">
            <a:xfrm>
              <a:off x="233205" y="1143000"/>
              <a:ext cx="4038600" cy="2679700"/>
              <a:chOff x="2912" y="2448"/>
              <a:chExt cx="2544" cy="1760"/>
            </a:xfrm>
          </p:grpSpPr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2920" y="2480"/>
                <a:ext cx="2176" cy="1720"/>
              </a:xfrm>
              <a:prstGeom prst="rect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Rectangle 11"/>
              <p:cNvSpPr>
                <a:spLocks noChangeArrowheads="1"/>
              </p:cNvSpPr>
              <p:nvPr/>
            </p:nvSpPr>
            <p:spPr bwMode="auto">
              <a:xfrm>
                <a:off x="2912" y="2448"/>
                <a:ext cx="2544" cy="17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class Robot </a:t>
                </a:r>
              </a:p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{ </a:t>
                </a:r>
              </a:p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public: </a:t>
                </a:r>
              </a:p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 void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setX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(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int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newX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);</a:t>
                </a:r>
              </a:p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int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getX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();</a:t>
                </a:r>
                <a:b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</a:b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 void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setY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(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int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newY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);</a:t>
                </a:r>
              </a:p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int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getY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(); </a:t>
                </a:r>
              </a:p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private: </a:t>
                </a:r>
              </a:p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int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m_x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,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m_y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;</a:t>
                </a:r>
              </a:p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};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85800" y="3584575"/>
              <a:ext cx="4038600" cy="3231654"/>
              <a:chOff x="457200" y="1314450"/>
              <a:chExt cx="4038600" cy="3231654"/>
            </a:xfrm>
          </p:grpSpPr>
          <p:sp>
            <p:nvSpPr>
              <p:cNvPr id="17" name="Rectangle 5"/>
              <p:cNvSpPr>
                <a:spLocks noChangeArrowheads="1"/>
              </p:cNvSpPr>
              <p:nvPr/>
            </p:nvSpPr>
            <p:spPr bwMode="auto">
              <a:xfrm>
                <a:off x="469900" y="1317625"/>
                <a:ext cx="3454400" cy="316388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Rectangle 6"/>
              <p:cNvSpPr>
                <a:spLocks noChangeArrowheads="1"/>
              </p:cNvSpPr>
              <p:nvPr/>
            </p:nvSpPr>
            <p:spPr bwMode="auto">
              <a:xfrm>
                <a:off x="457200" y="1314450"/>
                <a:ext cx="4038600" cy="32316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class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ShieldedRobot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</a:p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{ </a:t>
                </a:r>
              </a:p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public: </a:t>
                </a:r>
              </a:p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 void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setX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(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int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newX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);</a:t>
                </a:r>
              </a:p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int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getX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();</a:t>
                </a:r>
                <a:b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</a:b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 void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setY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(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int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newY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);</a:t>
                </a:r>
              </a:p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int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getY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(); </a:t>
                </a:r>
              </a:p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int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getShield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();</a:t>
                </a:r>
              </a:p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 void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setShield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(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int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s);</a:t>
                </a:r>
              </a:p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private: </a:t>
                </a:r>
              </a:p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int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m_x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,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m_y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, </a:t>
                </a:r>
                <a:r>
                  <a:rPr lang="en-US" sz="1700" b="1" dirty="0" err="1">
                    <a:solidFill>
                      <a:schemeClr val="tx1"/>
                    </a:solidFill>
                    <a:latin typeface="Courier New" pitchFamily="49" charset="0"/>
                  </a:rPr>
                  <a:t>m_shield</a:t>
                </a:r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;</a:t>
                </a:r>
              </a:p>
              <a:p>
                <a:r>
                  <a:rPr lang="en-US" sz="1700" b="1" dirty="0">
                    <a:solidFill>
                      <a:schemeClr val="tx1"/>
                    </a:solidFill>
                    <a:latin typeface="Courier New" pitchFamily="49" charset="0"/>
                  </a:rPr>
                  <a:t>};</a:t>
                </a:r>
              </a:p>
            </p:txBody>
          </p:sp>
        </p:grpSp>
      </p:grp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1AF28-D875-434F-94F1-097A317A165A}" type="slidenum">
              <a:rPr lang="en-US"/>
              <a:pPr/>
              <a:t>6</a:t>
            </a:fld>
            <a:endParaRPr lang="en-US"/>
          </a:p>
        </p:txBody>
      </p:sp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</a:t>
            </a:r>
          </a:p>
        </p:txBody>
      </p:sp>
      <p:sp>
        <p:nvSpPr>
          <p:cNvPr id="325641" name="Text Box 9"/>
          <p:cNvSpPr txBox="1">
            <a:spLocks noChangeArrowheads="1"/>
          </p:cNvSpPr>
          <p:nvPr/>
        </p:nvSpPr>
        <p:spPr bwMode="auto">
          <a:xfrm>
            <a:off x="3810000" y="1066800"/>
            <a:ext cx="51054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6666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In fact, the only difference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between a </a:t>
            </a:r>
            <a:r>
              <a:rPr lang="en-US" dirty="0">
                <a:solidFill>
                  <a:schemeClr val="accent2"/>
                </a:solidFill>
              </a:rPr>
              <a:t>Robot</a:t>
            </a:r>
            <a:r>
              <a:rPr lang="en-US" dirty="0">
                <a:solidFill>
                  <a:schemeClr val="tx1"/>
                </a:solidFill>
              </a:rPr>
              <a:t> and a </a:t>
            </a:r>
            <a:r>
              <a:rPr lang="en-US" dirty="0" err="1">
                <a:solidFill>
                  <a:schemeClr val="accent2"/>
                </a:solidFill>
              </a:rPr>
              <a:t>ShieldedRobot</a:t>
            </a:r>
            <a:r>
              <a:rPr lang="en-US" dirty="0">
                <a:solidFill>
                  <a:schemeClr val="tx1"/>
                </a:solidFill>
              </a:rPr>
              <a:t>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is that a </a:t>
            </a:r>
            <a:r>
              <a:rPr lang="en-US" dirty="0" err="1">
                <a:solidFill>
                  <a:schemeClr val="accent2"/>
                </a:solidFill>
              </a:rPr>
              <a:t>ShieldedRobot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also </a:t>
            </a:r>
            <a:r>
              <a:rPr lang="en-US" dirty="0">
                <a:solidFill>
                  <a:schemeClr val="tx1"/>
                </a:solidFill>
              </a:rPr>
              <a:t>has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dirty="0">
                <a:solidFill>
                  <a:srgbClr val="6600CC"/>
                </a:solidFill>
              </a:rPr>
              <a:t>shield</a:t>
            </a:r>
            <a:r>
              <a:rPr lang="en-US" dirty="0">
                <a:solidFill>
                  <a:schemeClr val="tx1"/>
                </a:solidFill>
              </a:rPr>
              <a:t> to protect it.</a:t>
            </a:r>
          </a:p>
        </p:txBody>
      </p:sp>
      <p:sp>
        <p:nvSpPr>
          <p:cNvPr id="325647" name="Rectangle 15"/>
          <p:cNvSpPr>
            <a:spLocks noChangeArrowheads="1"/>
          </p:cNvSpPr>
          <p:nvPr/>
        </p:nvSpPr>
        <p:spPr bwMode="auto">
          <a:xfrm>
            <a:off x="685800" y="3581400"/>
            <a:ext cx="403860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b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rgbClr val="FF3300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 </a:t>
            </a:r>
            <a:r>
              <a:rPr lang="en-US" sz="1700" b="1" dirty="0" err="1">
                <a:solidFill>
                  <a:srgbClr val="FF3300"/>
                </a:solidFill>
                <a:latin typeface="Courier New" pitchFamily="49" charset="0"/>
              </a:rPr>
              <a:t>getShield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();</a:t>
            </a:r>
          </a:p>
          <a:p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  void </a:t>
            </a:r>
            <a:r>
              <a:rPr lang="en-US" sz="1700" b="1" dirty="0" err="1">
                <a:solidFill>
                  <a:srgbClr val="FF3300"/>
                </a:solidFill>
                <a:latin typeface="Courier New" pitchFamily="49" charset="0"/>
              </a:rPr>
              <a:t>setShield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(</a:t>
            </a:r>
            <a:r>
              <a:rPr lang="en-US" sz="1700" b="1" dirty="0" err="1">
                <a:solidFill>
                  <a:srgbClr val="FF3300"/>
                </a:solidFill>
                <a:latin typeface="Courier New" pitchFamily="49" charset="0"/>
              </a:rPr>
              <a:t>int</a:t>
            </a:r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 s);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sz="1700" b="1" dirty="0" err="1">
                <a:solidFill>
                  <a:srgbClr val="FF3300"/>
                </a:solidFill>
                <a:latin typeface="Courier New" pitchFamily="49" charset="0"/>
              </a:rPr>
              <a:t>m_shield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325648" name="Rectangle 16"/>
          <p:cNvSpPr>
            <a:spLocks noChangeArrowheads="1"/>
          </p:cNvSpPr>
          <p:nvPr/>
        </p:nvSpPr>
        <p:spPr bwMode="auto">
          <a:xfrm>
            <a:off x="4233828" y="5000625"/>
            <a:ext cx="435010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It’s a pity that even though </a:t>
            </a:r>
            <a:r>
              <a:rPr lang="en-US" dirty="0" err="1">
                <a:solidFill>
                  <a:schemeClr val="accent2"/>
                </a:solidFill>
              </a:rPr>
              <a:t>ShieldedRobot</a:t>
            </a:r>
            <a:r>
              <a:rPr lang="en-US" dirty="0">
                <a:solidFill>
                  <a:schemeClr val="tx1"/>
                </a:solidFill>
              </a:rPr>
              <a:t> has just a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rgbClr val="990000"/>
                </a:solidFill>
              </a:rPr>
              <a:t>few extra features</a:t>
            </a:r>
            <a:r>
              <a:rPr lang="en-US" dirty="0">
                <a:solidFill>
                  <a:schemeClr val="tx1"/>
                </a:solidFill>
              </a:rPr>
              <a:t> we have to define a </a:t>
            </a:r>
            <a:r>
              <a:rPr lang="en-US" dirty="0">
                <a:solidFill>
                  <a:srgbClr val="990000"/>
                </a:solidFill>
              </a:rPr>
              <a:t>whole new class</a:t>
            </a:r>
            <a:r>
              <a:rPr lang="en-US" dirty="0">
                <a:solidFill>
                  <a:schemeClr val="tx1"/>
                </a:solidFill>
              </a:rPr>
              <a:t> for it!</a:t>
            </a:r>
          </a:p>
        </p:txBody>
      </p:sp>
      <p:sp>
        <p:nvSpPr>
          <p:cNvPr id="325650" name="Text Box 18"/>
          <p:cNvSpPr txBox="1">
            <a:spLocks noChangeArrowheads="1"/>
          </p:cNvSpPr>
          <p:nvPr/>
        </p:nvSpPr>
        <p:spPr bwMode="auto">
          <a:xfrm>
            <a:off x="4167803" y="2630031"/>
            <a:ext cx="447741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/>
              <a:t>A </a:t>
            </a:r>
            <a:r>
              <a:rPr lang="en-US" dirty="0" err="1">
                <a:solidFill>
                  <a:srgbClr val="6600CC"/>
                </a:solidFill>
              </a:rPr>
              <a:t>ShieldedRobot</a:t>
            </a:r>
            <a:r>
              <a:rPr lang="en-US" dirty="0"/>
              <a:t> essentially </a:t>
            </a:r>
            <a:br>
              <a:rPr lang="en-US" dirty="0"/>
            </a:br>
            <a:r>
              <a:rPr lang="en-US" i="1" u="sng" dirty="0">
                <a:solidFill>
                  <a:srgbClr val="990000"/>
                </a:solidFill>
              </a:rPr>
              <a:t>is a kind of</a:t>
            </a:r>
            <a:r>
              <a:rPr lang="en-US" i="1" dirty="0">
                <a:solidFill>
                  <a:srgbClr val="990000"/>
                </a:solidFill>
              </a:rPr>
              <a:t> </a:t>
            </a:r>
            <a:r>
              <a:rPr lang="en-US" dirty="0">
                <a:solidFill>
                  <a:srgbClr val="6600CC"/>
                </a:solidFill>
              </a:rPr>
              <a:t>Robot</a:t>
            </a:r>
            <a:r>
              <a:rPr lang="en-US" dirty="0"/>
              <a:t>!  </a:t>
            </a:r>
            <a:br>
              <a:rPr lang="en-US" dirty="0"/>
            </a:br>
            <a:endParaRPr lang="en-US" dirty="0"/>
          </a:p>
          <a:p>
            <a:pPr algn="ctr"/>
            <a:r>
              <a:rPr lang="en-US" dirty="0"/>
              <a:t>It shares </a:t>
            </a:r>
            <a:r>
              <a:rPr lang="en-US" i="1" dirty="0"/>
              <a:t>all </a:t>
            </a:r>
            <a:r>
              <a:rPr lang="en-US" dirty="0"/>
              <a:t>of the same methods and data as a Robot; it just has some </a:t>
            </a:r>
            <a:r>
              <a:rPr lang="en-US" i="1" dirty="0">
                <a:solidFill>
                  <a:srgbClr val="990000"/>
                </a:solidFill>
              </a:rPr>
              <a:t>additional</a:t>
            </a:r>
            <a:r>
              <a:rPr lang="en-US" i="1" dirty="0"/>
              <a:t> </a:t>
            </a:r>
            <a:r>
              <a:rPr lang="en-US" dirty="0"/>
              <a:t>methods/data.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5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256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256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5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5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5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5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41" grpId="0"/>
      <p:bldP spid="325647" grpId="0"/>
      <p:bldP spid="325647" grpId="1"/>
      <p:bldP spid="325648" grpId="0"/>
      <p:bldP spid="325650" grpId="0" uiExpand="1" build="p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485C-34F3-4235-9F81-EECF48833182}" type="slidenum">
              <a:rPr lang="en-US"/>
              <a:pPr/>
              <a:t>60</a:t>
            </a:fld>
            <a:endParaRPr lang="en-US"/>
          </a:p>
        </p:txBody>
      </p:sp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19075" y="228600"/>
            <a:ext cx="2333625" cy="1143000"/>
          </a:xfrm>
        </p:spPr>
        <p:txBody>
          <a:bodyPr/>
          <a:lstStyle/>
          <a:p>
            <a:r>
              <a:rPr lang="en-US" sz="2400"/>
              <a:t>Inheritance</a:t>
            </a:r>
            <a:br>
              <a:rPr lang="en-US"/>
            </a:br>
            <a:r>
              <a:rPr lang="en-US"/>
              <a:t>Review</a:t>
            </a:r>
          </a:p>
        </p:txBody>
      </p:sp>
      <p:sp>
        <p:nvSpPr>
          <p:cNvPr id="445444" name="Text Box 4"/>
          <p:cNvSpPr txBox="1">
            <a:spLocks noChangeArrowheads="1"/>
          </p:cNvSpPr>
          <p:nvPr/>
        </p:nvSpPr>
        <p:spPr bwMode="auto">
          <a:xfrm>
            <a:off x="3729038" y="2787650"/>
            <a:ext cx="135806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Extension</a:t>
            </a:r>
          </a:p>
        </p:txBody>
      </p:sp>
      <p:sp>
        <p:nvSpPr>
          <p:cNvPr id="445445" name="Rectangle 5"/>
          <p:cNvSpPr>
            <a:spLocks noChangeArrowheads="1"/>
          </p:cNvSpPr>
          <p:nvPr/>
        </p:nvSpPr>
        <p:spPr bwMode="auto">
          <a:xfrm>
            <a:off x="644525" y="3184525"/>
            <a:ext cx="7958138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dirty="0"/>
              <a:t>Extension is when you </a:t>
            </a:r>
            <a:r>
              <a:rPr lang="en-US" dirty="0">
                <a:solidFill>
                  <a:schemeClr val="accent2"/>
                </a:solidFill>
              </a:rPr>
              <a:t>add new behaviors</a:t>
            </a:r>
            <a:r>
              <a:rPr lang="en-US" dirty="0"/>
              <a:t> (member functions) </a:t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</a:rPr>
              <a:t>or data</a:t>
            </a:r>
            <a:r>
              <a:rPr lang="en-US" dirty="0"/>
              <a:t> to a derived class that were not present in a base class.</a:t>
            </a:r>
          </a:p>
          <a:p>
            <a:pPr algn="ctr"/>
            <a:endParaRPr lang="en-US" sz="1000" dirty="0"/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Car </a:t>
            </a:r>
            <a:r>
              <a:rPr lang="en-US" dirty="0">
                <a:solidFill>
                  <a:schemeClr val="accent2"/>
                </a:solidFill>
                <a:sym typeface="Wingdings" pitchFamily="2" charset="2"/>
              </a:rPr>
              <a:t></a:t>
            </a:r>
            <a:r>
              <a:rPr lang="en-US" dirty="0"/>
              <a:t> void </a:t>
            </a:r>
            <a:r>
              <a:rPr lang="en-US" dirty="0">
                <a:solidFill>
                  <a:srgbClr val="990000"/>
                </a:solidFill>
              </a:rPr>
              <a:t>accelerate</a:t>
            </a:r>
            <a:r>
              <a:rPr lang="en-US" dirty="0"/>
              <a:t>(), void </a:t>
            </a:r>
            <a:r>
              <a:rPr lang="en-US" dirty="0">
                <a:solidFill>
                  <a:srgbClr val="990000"/>
                </a:solidFill>
              </a:rPr>
              <a:t>brake</a:t>
            </a:r>
            <a:r>
              <a:rPr lang="en-US" dirty="0"/>
              <a:t>(), void </a:t>
            </a:r>
            <a:r>
              <a:rPr lang="en-US" dirty="0">
                <a:solidFill>
                  <a:srgbClr val="990000"/>
                </a:solidFill>
              </a:rPr>
              <a:t>turn</a:t>
            </a:r>
            <a:r>
              <a:rPr lang="en-US" dirty="0"/>
              <a:t>(float angle)</a:t>
            </a: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Bat Mobile: public Car </a:t>
            </a:r>
            <a:r>
              <a:rPr lang="en-US" dirty="0">
                <a:solidFill>
                  <a:schemeClr val="accent2"/>
                </a:solidFill>
                <a:sym typeface="Wingdings" pitchFamily="2" charset="2"/>
              </a:rPr>
              <a:t></a:t>
            </a:r>
            <a:r>
              <a:rPr lang="en-US" dirty="0"/>
              <a:t> void </a:t>
            </a:r>
            <a:r>
              <a:rPr lang="en-US" dirty="0" err="1">
                <a:solidFill>
                  <a:srgbClr val="FF3300"/>
                </a:solidFill>
              </a:rPr>
              <a:t>shootLaser</a:t>
            </a:r>
            <a:r>
              <a:rPr lang="en-US" dirty="0"/>
              <a:t>(float angle)</a:t>
            </a:r>
          </a:p>
        </p:txBody>
      </p:sp>
      <p:sp>
        <p:nvSpPr>
          <p:cNvPr id="445446" name="Text Box 6"/>
          <p:cNvSpPr txBox="1">
            <a:spLocks noChangeArrowheads="1"/>
          </p:cNvSpPr>
          <p:nvPr/>
        </p:nvSpPr>
        <p:spPr bwMode="auto">
          <a:xfrm>
            <a:off x="3878263" y="4876800"/>
            <a:ext cx="18501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Specialization</a:t>
            </a:r>
          </a:p>
        </p:txBody>
      </p:sp>
      <p:sp>
        <p:nvSpPr>
          <p:cNvPr id="445447" name="Rectangle 7"/>
          <p:cNvSpPr>
            <a:spLocks noChangeArrowheads="1"/>
          </p:cNvSpPr>
          <p:nvPr/>
        </p:nvSpPr>
        <p:spPr bwMode="auto">
          <a:xfrm>
            <a:off x="836930" y="5235099"/>
            <a:ext cx="794480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dirty="0"/>
              <a:t>Specialization is when you </a:t>
            </a:r>
            <a:r>
              <a:rPr lang="en-US" dirty="0">
                <a:solidFill>
                  <a:schemeClr val="accent2"/>
                </a:solidFill>
              </a:rPr>
              <a:t>redefine an existing behavior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(from the base class) with a new behavior (in your derived class).</a:t>
            </a:r>
          </a:p>
          <a:p>
            <a:pPr algn="ctr"/>
            <a:endParaRPr lang="en-US" sz="1000" dirty="0"/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Car </a:t>
            </a:r>
            <a:r>
              <a:rPr lang="en-US" dirty="0">
                <a:solidFill>
                  <a:schemeClr val="accent2"/>
                </a:solidFill>
                <a:sym typeface="Wingdings" pitchFamily="2" charset="2"/>
              </a:rPr>
              <a:t></a:t>
            </a:r>
            <a:r>
              <a:rPr lang="en-US" dirty="0"/>
              <a:t> void </a:t>
            </a:r>
            <a:r>
              <a:rPr lang="en-US" dirty="0">
                <a:solidFill>
                  <a:srgbClr val="990000"/>
                </a:solidFill>
              </a:rPr>
              <a:t>accelerate</a:t>
            </a:r>
            <a:r>
              <a:rPr lang="en-US" dirty="0"/>
              <a:t>() { </a:t>
            </a:r>
            <a:r>
              <a:rPr lang="en-US" dirty="0" err="1">
                <a:solidFill>
                  <a:srgbClr val="6600CC"/>
                </a:solidFill>
              </a:rPr>
              <a:t>addSpeed</a:t>
            </a:r>
            <a:r>
              <a:rPr lang="en-US" dirty="0">
                <a:solidFill>
                  <a:srgbClr val="6600CC"/>
                </a:solidFill>
              </a:rPr>
              <a:t>(10);</a:t>
            </a:r>
            <a:r>
              <a:rPr lang="en-US" dirty="0"/>
              <a:t> }</a:t>
            </a: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Bat Mobile: public Car </a:t>
            </a:r>
            <a:r>
              <a:rPr lang="en-US" dirty="0">
                <a:solidFill>
                  <a:schemeClr val="accent2"/>
                </a:solidFill>
                <a:sym typeface="Wingdings" pitchFamily="2" charset="2"/>
              </a:rPr>
              <a:t></a:t>
            </a:r>
            <a:r>
              <a:rPr lang="en-US" dirty="0"/>
              <a:t> void </a:t>
            </a:r>
            <a:r>
              <a:rPr lang="en-US" dirty="0">
                <a:solidFill>
                  <a:srgbClr val="990000"/>
                </a:solidFill>
              </a:rPr>
              <a:t>accelerate</a:t>
            </a:r>
            <a:r>
              <a:rPr lang="en-US" dirty="0"/>
              <a:t>() { </a:t>
            </a:r>
            <a:r>
              <a:rPr lang="en-US" dirty="0" err="1">
                <a:solidFill>
                  <a:srgbClr val="FF3300"/>
                </a:solidFill>
              </a:rPr>
              <a:t>addSpeed</a:t>
            </a:r>
            <a:r>
              <a:rPr lang="en-US" dirty="0">
                <a:solidFill>
                  <a:srgbClr val="FF3300"/>
                </a:solidFill>
              </a:rPr>
              <a:t>(200);</a:t>
            </a:r>
            <a:r>
              <a:rPr lang="en-US" dirty="0"/>
              <a:t> }</a:t>
            </a:r>
          </a:p>
        </p:txBody>
      </p:sp>
      <p:sp>
        <p:nvSpPr>
          <p:cNvPr id="445448" name="Text Box 8"/>
          <p:cNvSpPr txBox="1">
            <a:spLocks noChangeArrowheads="1"/>
          </p:cNvSpPr>
          <p:nvPr/>
        </p:nvSpPr>
        <p:spPr bwMode="auto">
          <a:xfrm>
            <a:off x="4191000" y="1508125"/>
            <a:ext cx="879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Reuse</a:t>
            </a:r>
          </a:p>
        </p:txBody>
      </p:sp>
      <p:sp>
        <p:nvSpPr>
          <p:cNvPr id="445449" name="Rectangle 9"/>
          <p:cNvSpPr>
            <a:spLocks noChangeArrowheads="1"/>
          </p:cNvSpPr>
          <p:nvPr/>
        </p:nvSpPr>
        <p:spPr bwMode="auto">
          <a:xfrm>
            <a:off x="904022" y="1884531"/>
            <a:ext cx="736611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dirty="0"/>
              <a:t>Reuse is when you </a:t>
            </a:r>
            <a:r>
              <a:rPr lang="en-US" dirty="0">
                <a:solidFill>
                  <a:schemeClr val="accent2"/>
                </a:solidFill>
              </a:rPr>
              <a:t>write code once</a:t>
            </a:r>
            <a:r>
              <a:rPr lang="en-US" dirty="0"/>
              <a:t> in a base class and reuse </a:t>
            </a:r>
            <a:br>
              <a:rPr lang="en-US" dirty="0"/>
            </a:br>
            <a:r>
              <a:rPr lang="en-US" dirty="0"/>
              <a:t>the same code in your derived classes (to save time).</a:t>
            </a:r>
          </a:p>
          <a:p>
            <a:pPr algn="ctr"/>
            <a:endParaRPr lang="en-US" dirty="0"/>
          </a:p>
        </p:txBody>
      </p:sp>
      <p:sp>
        <p:nvSpPr>
          <p:cNvPr id="445452" name="Rectangle 12"/>
          <p:cNvSpPr>
            <a:spLocks noChangeArrowheads="1"/>
          </p:cNvSpPr>
          <p:nvPr/>
        </p:nvSpPr>
        <p:spPr bwMode="auto">
          <a:xfrm>
            <a:off x="2409825" y="498475"/>
            <a:ext cx="64531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Inheritance is a way to form new classes using classes that have already been defined.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4" grpId="0"/>
      <p:bldP spid="445445" grpId="0" build="p"/>
      <p:bldP spid="445446" grpId="0"/>
      <p:bldP spid="445447" grpId="0" build="p"/>
      <p:bldP spid="445448" grpId="0"/>
      <p:bldP spid="44544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A0C54-C057-410A-9A19-B1339E5B735F}" type="slidenum">
              <a:rPr lang="en-US"/>
              <a:pPr/>
              <a:t>7</a:t>
            </a:fld>
            <a:endParaRPr lang="en-US"/>
          </a:p>
        </p:txBody>
      </p:sp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-304800"/>
            <a:ext cx="7772400" cy="1143000"/>
          </a:xfrm>
        </p:spPr>
        <p:txBody>
          <a:bodyPr/>
          <a:lstStyle/>
          <a:p>
            <a:r>
              <a:rPr lang="en-US" sz="3600" dirty="0"/>
              <a:t>Inheritance</a:t>
            </a:r>
          </a:p>
        </p:txBody>
      </p:sp>
      <p:sp>
        <p:nvSpPr>
          <p:cNvPr id="328707" name="Text Box 3"/>
          <p:cNvSpPr txBox="1">
            <a:spLocks noChangeArrowheads="1"/>
          </p:cNvSpPr>
          <p:nvPr/>
        </p:nvSpPr>
        <p:spPr bwMode="auto">
          <a:xfrm>
            <a:off x="4724400" y="533400"/>
            <a:ext cx="3805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Here’s another example…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52400" y="381000"/>
            <a:ext cx="3886200" cy="3692525"/>
            <a:chOff x="457200" y="1808163"/>
            <a:chExt cx="3886200" cy="3692525"/>
          </a:xfrm>
        </p:grpSpPr>
        <p:sp>
          <p:nvSpPr>
            <p:cNvPr id="328711" name="Rectangle 7"/>
            <p:cNvSpPr>
              <a:spLocks noChangeArrowheads="1"/>
            </p:cNvSpPr>
            <p:nvPr/>
          </p:nvSpPr>
          <p:spPr bwMode="auto">
            <a:xfrm>
              <a:off x="457200" y="1811338"/>
              <a:ext cx="3886200" cy="368935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708" name="Text Box 4"/>
            <p:cNvSpPr txBox="1">
              <a:spLocks noChangeArrowheads="1"/>
            </p:cNvSpPr>
            <p:nvPr/>
          </p:nvSpPr>
          <p:spPr bwMode="auto">
            <a:xfrm>
              <a:off x="457200" y="1808163"/>
              <a:ext cx="3870325" cy="3662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class Person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string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getName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(void);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void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setName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(string &amp; n);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getAge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(void);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void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setAge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(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age);</a:t>
              </a:r>
            </a:p>
            <a:p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string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m_sName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m_nAge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r>
                <a:rPr lang="en-US" sz="1800" b="1" dirty="0">
                  <a:latin typeface="Courier New" pitchFamily="49" charset="0"/>
                </a:rPr>
                <a:t>};</a:t>
              </a:r>
              <a:r>
                <a:rPr lang="en-US" sz="1800" dirty="0">
                  <a:latin typeface="Courier New" pitchFamily="49" charset="0"/>
                </a:rPr>
                <a:t> 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606675" y="2401887"/>
            <a:ext cx="4120897" cy="4801314"/>
            <a:chOff x="4664075" y="1447800"/>
            <a:chExt cx="4120897" cy="4801314"/>
          </a:xfrm>
        </p:grpSpPr>
        <p:sp>
          <p:nvSpPr>
            <p:cNvPr id="328712" name="Rectangle 8"/>
            <p:cNvSpPr>
              <a:spLocks noChangeArrowheads="1"/>
            </p:cNvSpPr>
            <p:nvPr/>
          </p:nvSpPr>
          <p:spPr bwMode="auto">
            <a:xfrm>
              <a:off x="4664075" y="1447800"/>
              <a:ext cx="3886200" cy="474503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710" name="Text Box 6"/>
            <p:cNvSpPr txBox="1">
              <a:spLocks noChangeArrowheads="1"/>
            </p:cNvSpPr>
            <p:nvPr/>
          </p:nvSpPr>
          <p:spPr bwMode="auto">
            <a:xfrm>
              <a:off x="4740275" y="1447800"/>
              <a:ext cx="4044697" cy="4801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class Student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string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getName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(void);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void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setName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(string &amp; n);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getAge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(void);</a:t>
              </a: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 void 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setAge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(</a:t>
              </a:r>
              <a:r>
                <a:rPr lang="en-US" sz="1800" b="1" dirty="0" err="1"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 age);</a:t>
              </a:r>
            </a:p>
            <a:p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getStudentID</a:t>
              </a:r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</a:p>
            <a:p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void 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setStudentID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(</a:t>
              </a:r>
              <a:r>
                <a:rPr lang="en-US" sz="17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7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id);</a:t>
              </a:r>
            </a:p>
            <a:p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float </a:t>
              </a:r>
              <a:r>
                <a:rPr lang="en-US" sz="18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getGPA</a:t>
              </a:r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</a:p>
            <a:p>
              <a:endParaRPr lang="en-US" sz="1800" dirty="0">
                <a:latin typeface="Courier New" pitchFamily="49" charset="0"/>
              </a:endParaRPr>
            </a:p>
            <a:p>
              <a:r>
                <a:rPr lang="en-US" sz="1800" b="1" dirty="0">
                  <a:latin typeface="Courier New" pitchFamily="49" charset="0"/>
                  <a:ea typeface="MS Mincho" pitchFamily="49" charset="-128"/>
                </a:rPr>
                <a:t>private:</a:t>
              </a:r>
            </a:p>
            <a:p>
              <a:r>
                <a:rPr lang="en-US" sz="1800" dirty="0">
                  <a:latin typeface="Courier New" pitchFamily="49" charset="0"/>
                </a:rPr>
                <a:t>  </a:t>
              </a:r>
              <a:r>
                <a:rPr lang="en-US" sz="1800" b="1" dirty="0">
                  <a:latin typeface="Courier New" pitchFamily="49" charset="0"/>
                </a:rPr>
                <a:t>string </a:t>
              </a:r>
              <a:r>
                <a:rPr lang="en-US" sz="1800" b="1" dirty="0" err="1">
                  <a:latin typeface="Courier New" pitchFamily="49" charset="0"/>
                </a:rPr>
                <a:t>m_sName</a:t>
              </a:r>
              <a:r>
                <a:rPr lang="en-US" sz="1800" b="1" dirty="0">
                  <a:latin typeface="Courier New" pitchFamily="49" charset="0"/>
                </a:rPr>
                <a:t>;</a:t>
              </a:r>
            </a:p>
            <a:p>
              <a:r>
                <a:rPr lang="en-US" sz="1800" b="1" dirty="0">
                  <a:latin typeface="Courier New" pitchFamily="49" charset="0"/>
                </a:rPr>
                <a:t>  </a:t>
              </a:r>
              <a:r>
                <a:rPr lang="en-US" sz="1800" b="1" dirty="0" err="1">
                  <a:latin typeface="Courier New" pitchFamily="49" charset="0"/>
                </a:rPr>
                <a:t>int</a:t>
              </a:r>
              <a:r>
                <a:rPr lang="en-US" sz="1800" b="1" dirty="0">
                  <a:latin typeface="Courier New" pitchFamily="49" charset="0"/>
                </a:rPr>
                <a:t>    </a:t>
              </a:r>
              <a:r>
                <a:rPr lang="en-US" sz="1800" b="1" dirty="0" err="1">
                  <a:latin typeface="Courier New" pitchFamily="49" charset="0"/>
                </a:rPr>
                <a:t>m_nAge</a:t>
              </a:r>
              <a:r>
                <a:rPr lang="en-US" sz="1800" b="1" dirty="0">
                  <a:latin typeface="Courier New" pitchFamily="49" charset="0"/>
                </a:rPr>
                <a:t>;</a:t>
              </a:r>
            </a:p>
            <a:p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8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m_nStudentID</a:t>
              </a:r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float  </a:t>
              </a:r>
              <a:r>
                <a:rPr lang="en-US" sz="18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m_fGPA</a:t>
              </a:r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r>
                <a:rPr lang="en-US" sz="1800" b="1" dirty="0">
                  <a:latin typeface="Courier New" pitchFamily="49" charset="0"/>
                </a:rPr>
                <a:t>};</a:t>
              </a:r>
              <a:r>
                <a:rPr lang="en-US" sz="1800" dirty="0"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4114800" y="1085671"/>
            <a:ext cx="49688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800" dirty="0"/>
              <a:t>Notice that a </a:t>
            </a:r>
            <a:r>
              <a:rPr lang="en-US" sz="1800" dirty="0">
                <a:solidFill>
                  <a:srgbClr val="6600CC"/>
                </a:solidFill>
              </a:rPr>
              <a:t>Student</a:t>
            </a:r>
            <a:r>
              <a:rPr lang="en-US" sz="1800" dirty="0"/>
              <a:t> basically </a:t>
            </a:r>
            <a:br>
              <a:rPr lang="en-US" sz="1800" dirty="0"/>
            </a:br>
            <a:r>
              <a:rPr lang="en-US" sz="1800" i="1" u="sng" dirty="0">
                <a:solidFill>
                  <a:srgbClr val="990000"/>
                </a:solidFill>
              </a:rPr>
              <a:t>is a type of</a:t>
            </a:r>
            <a:r>
              <a:rPr lang="en-US" sz="1800" i="1" dirty="0">
                <a:solidFill>
                  <a:srgbClr val="990000"/>
                </a:solidFill>
              </a:rPr>
              <a:t>  </a:t>
            </a:r>
            <a:r>
              <a:rPr lang="en-US" sz="1800" dirty="0">
                <a:solidFill>
                  <a:srgbClr val="6600CC"/>
                </a:solidFill>
              </a:rPr>
              <a:t>Person</a:t>
            </a:r>
            <a:r>
              <a:rPr lang="en-US" sz="1800" dirty="0"/>
              <a:t>!  It shares </a:t>
            </a:r>
            <a:r>
              <a:rPr lang="en-US" sz="1800" i="1" dirty="0"/>
              <a:t>all </a:t>
            </a:r>
            <a:r>
              <a:rPr lang="en-US" sz="1800" dirty="0"/>
              <a:t>of the same methods/data as a Person and just  adds some </a:t>
            </a:r>
            <a:r>
              <a:rPr lang="en-US" sz="1800" i="1" dirty="0">
                <a:solidFill>
                  <a:srgbClr val="990000"/>
                </a:solidFill>
              </a:rPr>
              <a:t>additional</a:t>
            </a:r>
            <a:r>
              <a:rPr lang="en-US" sz="1800" i="1" dirty="0"/>
              <a:t> </a:t>
            </a:r>
            <a:r>
              <a:rPr lang="en-US" sz="1800" dirty="0"/>
              <a:t>methods/data.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6553200" y="2881979"/>
            <a:ext cx="2438401" cy="366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6600CC"/>
                </a:solidFill>
              </a:rPr>
              <a:t>Person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6600CC"/>
                </a:solidFill>
              </a:rPr>
              <a:t>Student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/>
              <a:t>are so closely related…</a:t>
            </a:r>
          </a:p>
          <a:p>
            <a:pPr algn="ctr"/>
            <a:endParaRPr lang="en-US" sz="1800" dirty="0"/>
          </a:p>
          <a:p>
            <a:pPr algn="ctr"/>
            <a:r>
              <a:rPr lang="en-US" sz="1800" dirty="0"/>
              <a:t>Yet, to define my </a:t>
            </a:r>
            <a:r>
              <a:rPr lang="en-US" sz="1800" dirty="0">
                <a:solidFill>
                  <a:srgbClr val="6600CC"/>
                </a:solidFill>
              </a:rPr>
              <a:t>Student </a:t>
            </a:r>
            <a:r>
              <a:rPr lang="en-US" sz="1800" dirty="0">
                <a:solidFill>
                  <a:schemeClr val="tx1"/>
                </a:solidFill>
              </a:rPr>
              <a:t>class</a:t>
            </a:r>
            <a:r>
              <a:rPr lang="en-US" sz="1800" dirty="0"/>
              <a:t>, I had to </a:t>
            </a:r>
            <a:r>
              <a:rPr lang="en-US" sz="1800" dirty="0">
                <a:solidFill>
                  <a:srgbClr val="006666"/>
                </a:solidFill>
              </a:rPr>
              <a:t>write every one of its functions</a:t>
            </a:r>
            <a:r>
              <a:rPr lang="en-US" sz="1800" dirty="0"/>
              <a:t> like </a:t>
            </a:r>
            <a:r>
              <a:rPr lang="en-US" sz="1800" dirty="0" err="1">
                <a:solidFill>
                  <a:srgbClr val="FF0000"/>
                </a:solidFill>
              </a:rPr>
              <a:t>getName</a:t>
            </a:r>
            <a:r>
              <a:rPr lang="en-US" sz="1800" dirty="0">
                <a:solidFill>
                  <a:srgbClr val="FF0000"/>
                </a:solidFill>
              </a:rPr>
              <a:t>()</a:t>
            </a:r>
            <a:r>
              <a:rPr lang="en-US" sz="1800" dirty="0"/>
              <a:t>, </a:t>
            </a:r>
            <a:r>
              <a:rPr lang="en-US" sz="1800" dirty="0" err="1">
                <a:solidFill>
                  <a:srgbClr val="FF0000"/>
                </a:solidFill>
              </a:rPr>
              <a:t>setAge</a:t>
            </a:r>
            <a:r>
              <a:rPr lang="en-US" sz="1800" dirty="0">
                <a:solidFill>
                  <a:srgbClr val="FF0000"/>
                </a:solidFill>
              </a:rPr>
              <a:t>()</a:t>
            </a:r>
            <a:r>
              <a:rPr lang="en-US" sz="1800" dirty="0"/>
              <a:t>, etc., from scratch! </a:t>
            </a:r>
          </a:p>
          <a:p>
            <a:pPr algn="ctr"/>
            <a:endParaRPr lang="en-US" sz="1600" dirty="0"/>
          </a:p>
          <a:p>
            <a:pPr algn="ctr"/>
            <a:r>
              <a:rPr lang="en-US" sz="1800" dirty="0"/>
              <a:t>What a waste of time!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24E5-C923-49CA-992E-A1B72D9E5206}" type="slidenum">
              <a:rPr lang="en-US"/>
              <a:pPr/>
              <a:t>8</a:t>
            </a:fld>
            <a:endParaRPr lang="en-US"/>
          </a:p>
        </p:txBody>
      </p:sp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</a:t>
            </a:r>
          </a:p>
        </p:txBody>
      </p:sp>
      <p:sp>
        <p:nvSpPr>
          <p:cNvPr id="326659" name="Text Box 3"/>
          <p:cNvSpPr txBox="1">
            <a:spLocks noChangeArrowheads="1"/>
          </p:cNvSpPr>
          <p:nvPr/>
        </p:nvSpPr>
        <p:spPr bwMode="auto">
          <a:xfrm>
            <a:off x="163214" y="3886200"/>
            <a:ext cx="871537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rgbClr val="006666"/>
                </a:solidFill>
              </a:rPr>
              <a:t>Inheritance</a:t>
            </a:r>
            <a:r>
              <a:rPr lang="en-US" dirty="0"/>
              <a:t> is a technique that enables us to define a </a:t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</a:rPr>
              <a:t>“subclass”</a:t>
            </a:r>
            <a:r>
              <a:rPr lang="en-US" dirty="0"/>
              <a:t> (like </a:t>
            </a:r>
            <a:r>
              <a:rPr lang="en-US" dirty="0" err="1"/>
              <a:t>ShieldedRobot</a:t>
            </a:r>
            <a:r>
              <a:rPr lang="en-US" dirty="0"/>
              <a:t>) and have it </a:t>
            </a:r>
            <a:r>
              <a:rPr lang="en-US" dirty="0">
                <a:solidFill>
                  <a:srgbClr val="6600CC"/>
                </a:solidFill>
              </a:rPr>
              <a:t>“inherit”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all of the functions and data of a </a:t>
            </a:r>
            <a:r>
              <a:rPr lang="en-US" dirty="0">
                <a:solidFill>
                  <a:schemeClr val="accent2"/>
                </a:solidFill>
              </a:rPr>
              <a:t>“superclass”</a:t>
            </a:r>
            <a:r>
              <a:rPr lang="en-US" dirty="0"/>
              <a:t> (like Robot). </a:t>
            </a:r>
          </a:p>
        </p:txBody>
      </p:sp>
      <p:sp>
        <p:nvSpPr>
          <p:cNvPr id="2" name="Rectangle 1"/>
          <p:cNvSpPr/>
          <p:nvPr/>
        </p:nvSpPr>
        <p:spPr>
          <a:xfrm>
            <a:off x="1739602" y="3124200"/>
            <a:ext cx="5562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That’s the idea behind </a:t>
            </a:r>
            <a:r>
              <a:rPr lang="en-US" dirty="0">
                <a:solidFill>
                  <a:srgbClr val="FF3300"/>
                </a:solidFill>
              </a:rPr>
              <a:t>C++ inheritance</a:t>
            </a:r>
            <a:r>
              <a:rPr lang="en-US" dirty="0"/>
              <a:t>!</a:t>
            </a: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184149" y="1041737"/>
            <a:ext cx="871537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Wouldn’t it be nice if C++ would let us somehow </a:t>
            </a:r>
            <a:r>
              <a:rPr lang="en-US" dirty="0">
                <a:solidFill>
                  <a:srgbClr val="6600CC"/>
                </a:solidFill>
              </a:rPr>
              <a:t>define </a:t>
            </a:r>
            <a:br>
              <a:rPr lang="en-US" dirty="0">
                <a:solidFill>
                  <a:srgbClr val="6600CC"/>
                </a:solidFill>
              </a:rPr>
            </a:br>
            <a:r>
              <a:rPr lang="en-US" dirty="0">
                <a:solidFill>
                  <a:srgbClr val="6600CC"/>
                </a:solidFill>
              </a:rPr>
              <a:t>a new class </a:t>
            </a:r>
            <a:r>
              <a:rPr lang="en-US" dirty="0">
                <a:solidFill>
                  <a:schemeClr val="tx1"/>
                </a:solidFill>
              </a:rPr>
              <a:t>and have it </a:t>
            </a:r>
            <a:r>
              <a:rPr lang="en-US" dirty="0">
                <a:solidFill>
                  <a:srgbClr val="6600CC"/>
                </a:solidFill>
              </a:rPr>
              <a:t>“inherit” all of the methods/data </a:t>
            </a:r>
            <a:br>
              <a:rPr lang="en-US" dirty="0">
                <a:solidFill>
                  <a:srgbClr val="6600CC"/>
                </a:solidFill>
              </a:rPr>
            </a:br>
            <a:r>
              <a:rPr lang="en-US" dirty="0">
                <a:solidFill>
                  <a:srgbClr val="6600CC"/>
                </a:solidFill>
              </a:rPr>
              <a:t>of an existing, related class</a:t>
            </a:r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52900" y="2219011"/>
            <a:ext cx="7162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Then we wouldn’t need to rewrite/copy all that code from our first class into our second class!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524000" y="5261329"/>
            <a:ext cx="6692005" cy="1485900"/>
            <a:chOff x="1524000" y="5261329"/>
            <a:chExt cx="6692005" cy="1485900"/>
          </a:xfrm>
        </p:grpSpPr>
        <p:sp>
          <p:nvSpPr>
            <p:cNvPr id="22" name="Text Box 3"/>
            <p:cNvSpPr txBox="1">
              <a:spLocks noChangeArrowheads="1"/>
            </p:cNvSpPr>
            <p:nvPr/>
          </p:nvSpPr>
          <p:spPr bwMode="auto">
            <a:xfrm>
              <a:off x="1524000" y="5496448"/>
              <a:ext cx="5257800" cy="1015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Among other things, this enables you to </a:t>
              </a:r>
              <a:r>
                <a:rPr lang="en-US" dirty="0">
                  <a:solidFill>
                    <a:srgbClr val="6600CC"/>
                  </a:solidFill>
                </a:rPr>
                <a:t>eliminate duplicate code</a:t>
              </a:r>
              <a:r>
                <a:rPr lang="en-US" dirty="0"/>
                <a:t>, which is a big </a:t>
              </a:r>
              <a:br>
                <a:rPr lang="en-US" dirty="0"/>
              </a:br>
              <a:r>
                <a:rPr lang="en-US" dirty="0">
                  <a:solidFill>
                    <a:srgbClr val="FF3300"/>
                  </a:solidFill>
                </a:rPr>
                <a:t>no-no</a:t>
              </a:r>
              <a:r>
                <a:rPr lang="en-US" dirty="0"/>
                <a:t> in software engineering!</a:t>
              </a:r>
            </a:p>
          </p:txBody>
        </p:sp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400" y="5261329"/>
              <a:ext cx="1205605" cy="14859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9" grpId="0" build="p"/>
      <p:bldP spid="2" grpId="0"/>
      <p:bldP spid="16" grpId="0" build="p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FB9B5-C866-4D0D-8598-519FE0439CAA}" type="slidenum">
              <a:rPr lang="en-US"/>
              <a:pPr/>
              <a:t>9</a:t>
            </a:fld>
            <a:endParaRPr lang="en-US"/>
          </a:p>
        </p:txBody>
      </p:sp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sz="3600" dirty="0"/>
              <a:t>Inheritance: How it Works</a:t>
            </a:r>
          </a:p>
        </p:txBody>
      </p:sp>
      <p:grpSp>
        <p:nvGrpSpPr>
          <p:cNvPr id="331811" name="Group 35"/>
          <p:cNvGrpSpPr>
            <a:grpSpLocks/>
          </p:cNvGrpSpPr>
          <p:nvPr/>
        </p:nvGrpSpPr>
        <p:grpSpPr bwMode="auto">
          <a:xfrm>
            <a:off x="304800" y="838200"/>
            <a:ext cx="4038600" cy="4386264"/>
            <a:chOff x="336" y="528"/>
            <a:chExt cx="2544" cy="2763"/>
          </a:xfrm>
        </p:grpSpPr>
        <p:sp>
          <p:nvSpPr>
            <p:cNvPr id="331780" name="Rectangle 4"/>
            <p:cNvSpPr>
              <a:spLocks noChangeArrowheads="1"/>
            </p:cNvSpPr>
            <p:nvPr/>
          </p:nvSpPr>
          <p:spPr bwMode="auto">
            <a:xfrm>
              <a:off x="344" y="559"/>
              <a:ext cx="2176" cy="2691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781" name="Rectangle 5"/>
            <p:cNvSpPr>
              <a:spLocks noChangeArrowheads="1"/>
            </p:cNvSpPr>
            <p:nvPr/>
          </p:nvSpPr>
          <p:spPr bwMode="auto">
            <a:xfrm>
              <a:off x="336" y="528"/>
              <a:ext cx="2544" cy="2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class Robot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{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public: </a:t>
              </a: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endParaRPr lang="en-US" sz="1700" b="1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</a:t>
              </a:r>
            </a:p>
            <a:p>
              <a:endParaRPr lang="en-US" sz="800" b="1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endParaRPr lang="en-US" sz="1700" b="1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</a:t>
              </a:r>
            </a:p>
            <a:p>
              <a:br>
                <a:rPr lang="en-US" sz="800" b="1" dirty="0">
                  <a:solidFill>
                    <a:schemeClr val="tx1"/>
                  </a:solidFill>
                  <a:latin typeface="Courier New" pitchFamily="49" charset="0"/>
                </a:rPr>
              </a:br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endParaRPr lang="en-US" sz="1700" b="1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 </a:t>
              </a:r>
            </a:p>
            <a:p>
              <a:endParaRPr lang="en-US" sz="800" b="1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endParaRPr lang="en-US" sz="1700" b="1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  <a:t>  </a:t>
              </a:r>
              <a:br>
                <a:rPr lang="en-US" sz="1700" b="1" dirty="0">
                  <a:solidFill>
                    <a:schemeClr val="accent2"/>
                  </a:solidFill>
                  <a:latin typeface="Courier New" pitchFamily="49" charset="0"/>
                </a:rPr>
              </a:br>
              <a:endParaRPr lang="en-US" sz="1200" b="1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private: </a:t>
              </a:r>
            </a:p>
            <a:p>
              <a:r>
                <a:rPr lang="en-US" sz="1700" b="1" dirty="0">
                  <a:solidFill>
                    <a:schemeClr val="accent6">
                      <a:lumMod val="75000"/>
                    </a:schemeClr>
                  </a:solidFill>
                  <a:latin typeface="Courier New" pitchFamily="49" charset="0"/>
                </a:rPr>
                <a:t> </a:t>
              </a:r>
              <a:endParaRPr lang="en-US" sz="1700" b="1" dirty="0">
                <a:solidFill>
                  <a:schemeClr val="accent2"/>
                </a:solidFill>
                <a:latin typeface="Courier New" pitchFamily="49" charset="0"/>
              </a:endParaRPr>
            </a:p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};</a:t>
              </a:r>
            </a:p>
          </p:txBody>
        </p:sp>
      </p:grpSp>
      <p:grpSp>
        <p:nvGrpSpPr>
          <p:cNvPr id="331810" name="Group 34"/>
          <p:cNvGrpSpPr>
            <a:grpSpLocks/>
          </p:cNvGrpSpPr>
          <p:nvPr/>
        </p:nvGrpSpPr>
        <p:grpSpPr bwMode="auto">
          <a:xfrm>
            <a:off x="3886200" y="2920916"/>
            <a:ext cx="6049963" cy="3784600"/>
            <a:chOff x="820" y="1567"/>
            <a:chExt cx="3456" cy="2384"/>
          </a:xfrm>
        </p:grpSpPr>
        <p:sp>
          <p:nvSpPr>
            <p:cNvPr id="331783" name="Rectangle 7"/>
            <p:cNvSpPr>
              <a:spLocks noChangeArrowheads="1"/>
            </p:cNvSpPr>
            <p:nvPr/>
          </p:nvSpPr>
          <p:spPr bwMode="auto">
            <a:xfrm>
              <a:off x="831" y="1603"/>
              <a:ext cx="2956" cy="2348"/>
            </a:xfrm>
            <a:prstGeom prst="rect">
              <a:avLst/>
            </a:prstGeom>
            <a:solidFill>
              <a:srgbClr val="FFFF9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784" name="Rectangle 8"/>
            <p:cNvSpPr>
              <a:spLocks noChangeArrowheads="1"/>
            </p:cNvSpPr>
            <p:nvPr/>
          </p:nvSpPr>
          <p:spPr bwMode="auto">
            <a:xfrm>
              <a:off x="820" y="1567"/>
              <a:ext cx="3456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700" b="1" dirty="0">
                  <a:solidFill>
                    <a:schemeClr val="tx1"/>
                  </a:solidFill>
                  <a:latin typeface="Courier New" pitchFamily="49" charset="0"/>
                </a:rPr>
                <a:t>class </a:t>
              </a:r>
              <a:r>
                <a:rPr lang="en-US" sz="1700" b="1" dirty="0" err="1">
                  <a:solidFill>
                    <a:schemeClr val="tx1"/>
                  </a:solidFill>
                  <a:latin typeface="Courier New" pitchFamily="49" charset="0"/>
                </a:rPr>
                <a:t>ShieldedRobot</a:t>
              </a:r>
              <a:endParaRPr lang="en-US" sz="17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  <p:sp>
        <p:nvSpPr>
          <p:cNvPr id="331792" name="Text Box 16"/>
          <p:cNvSpPr txBox="1">
            <a:spLocks noChangeArrowheads="1"/>
          </p:cNvSpPr>
          <p:nvPr/>
        </p:nvSpPr>
        <p:spPr bwMode="auto">
          <a:xfrm>
            <a:off x="3905456" y="679936"/>
            <a:ext cx="516234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990000"/>
                </a:solidFill>
              </a:rPr>
              <a:t>First you define the </a:t>
            </a:r>
            <a:r>
              <a:rPr lang="en-US" dirty="0">
                <a:solidFill>
                  <a:srgbClr val="6600CC"/>
                </a:solidFill>
              </a:rPr>
              <a:t>superclass</a:t>
            </a:r>
            <a:r>
              <a:rPr lang="en-US" dirty="0">
                <a:solidFill>
                  <a:srgbClr val="990000"/>
                </a:solidFill>
              </a:rPr>
              <a:t> and implement all of its member functions.</a:t>
            </a:r>
          </a:p>
        </p:txBody>
      </p:sp>
      <p:sp>
        <p:nvSpPr>
          <p:cNvPr id="331797" name="Text Box 21"/>
          <p:cNvSpPr txBox="1">
            <a:spLocks noChangeArrowheads="1"/>
          </p:cNvSpPr>
          <p:nvPr/>
        </p:nvSpPr>
        <p:spPr bwMode="auto">
          <a:xfrm>
            <a:off x="3905456" y="1389706"/>
            <a:ext cx="516234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990000"/>
                </a:solidFill>
              </a:rPr>
              <a:t>Then you </a:t>
            </a:r>
            <a:r>
              <a:rPr lang="en-US" i="1" dirty="0">
                <a:solidFill>
                  <a:srgbClr val="006666"/>
                </a:solidFill>
              </a:rPr>
              <a:t>define</a:t>
            </a:r>
            <a:r>
              <a:rPr lang="en-US" dirty="0">
                <a:solidFill>
                  <a:srgbClr val="990000"/>
                </a:solidFill>
              </a:rPr>
              <a:t> your </a:t>
            </a:r>
            <a:r>
              <a:rPr lang="en-US" dirty="0">
                <a:solidFill>
                  <a:srgbClr val="6600CC"/>
                </a:solidFill>
              </a:rPr>
              <a:t>subclass, </a:t>
            </a:r>
            <a:br>
              <a:rPr lang="en-US" dirty="0">
                <a:solidFill>
                  <a:srgbClr val="6600CC"/>
                </a:solidFill>
              </a:rPr>
            </a:br>
            <a:r>
              <a:rPr lang="en-US" dirty="0">
                <a:solidFill>
                  <a:srgbClr val="990000"/>
                </a:solidFill>
              </a:rPr>
              <a:t>explicitly basing it on the </a:t>
            </a:r>
            <a:r>
              <a:rPr lang="en-US" dirty="0">
                <a:solidFill>
                  <a:srgbClr val="6600CC"/>
                </a:solidFill>
              </a:rPr>
              <a:t>superclass</a:t>
            </a:r>
            <a:r>
              <a:rPr lang="en-US" dirty="0">
                <a:solidFill>
                  <a:srgbClr val="990000"/>
                </a:solidFill>
              </a:rPr>
              <a:t>…</a:t>
            </a:r>
          </a:p>
        </p:txBody>
      </p:sp>
      <p:sp>
        <p:nvSpPr>
          <p:cNvPr id="2" name="Rectangle 1"/>
          <p:cNvSpPr/>
          <p:nvPr/>
        </p:nvSpPr>
        <p:spPr>
          <a:xfrm>
            <a:off x="3886200" y="3166170"/>
            <a:ext cx="52578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{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public: </a:t>
            </a:r>
          </a:p>
          <a:p>
            <a:r>
              <a:rPr lang="en-US" sz="1700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</a:p>
          <a:p>
            <a:r>
              <a:rPr lang="en-US" sz="1700" b="1" dirty="0">
                <a:solidFill>
                  <a:schemeClr val="accent2"/>
                </a:solidFill>
                <a:latin typeface="Courier New" pitchFamily="49" charset="0"/>
              </a:rPr>
              <a:t>  </a:t>
            </a:r>
          </a:p>
          <a:p>
            <a:endParaRPr lang="en-US" sz="900" b="1" dirty="0">
              <a:solidFill>
                <a:schemeClr val="accent2"/>
              </a:solidFill>
              <a:latin typeface="Courier New" pitchFamily="49" charset="0"/>
            </a:endParaRPr>
          </a:p>
          <a:p>
            <a:r>
              <a:rPr lang="en-US" sz="1700" dirty="0">
                <a:solidFill>
                  <a:srgbClr val="FF3300"/>
                </a:solidFill>
                <a:latin typeface="Courier New" pitchFamily="49" charset="0"/>
              </a:rPr>
              <a:t> </a:t>
            </a:r>
            <a:endParaRPr lang="en-US" sz="1700" b="1" dirty="0">
              <a:solidFill>
                <a:srgbClr val="FF3300"/>
              </a:solidFill>
              <a:latin typeface="Courier New" pitchFamily="49" charset="0"/>
            </a:endParaRPr>
          </a:p>
          <a:p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  </a:t>
            </a:r>
          </a:p>
          <a:p>
            <a:endParaRPr lang="en-US" sz="1100" b="1" dirty="0">
              <a:solidFill>
                <a:srgbClr val="FF3300"/>
              </a:solidFill>
              <a:latin typeface="Courier New" pitchFamily="49" charset="0"/>
            </a:endParaRPr>
          </a:p>
          <a:p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 </a:t>
            </a:r>
          </a:p>
          <a:p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private: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endParaRPr lang="en-US" sz="1700" b="1" dirty="0">
              <a:solidFill>
                <a:schemeClr val="accent2"/>
              </a:solidFill>
              <a:latin typeface="Courier New" pitchFamily="49" charset="0"/>
            </a:endParaRPr>
          </a:p>
          <a:p>
            <a:r>
              <a:rPr lang="en-US" sz="1700" b="1" dirty="0">
                <a:solidFill>
                  <a:srgbClr val="FF3300"/>
                </a:solidFill>
                <a:latin typeface="Courier New" pitchFamily="49" charset="0"/>
              </a:rPr>
              <a:t> 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</p:txBody>
      </p:sp>
      <p:sp>
        <p:nvSpPr>
          <p:cNvPr id="3" name="Rectangle 2"/>
          <p:cNvSpPr/>
          <p:nvPr/>
        </p:nvSpPr>
        <p:spPr>
          <a:xfrm>
            <a:off x="6492427" y="2895600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i="1" u="sng" dirty="0">
                <a:solidFill>
                  <a:srgbClr val="6600CC"/>
                </a:solidFill>
                <a:latin typeface="Courier New" pitchFamily="49" charset="0"/>
              </a:rPr>
              <a:t>is a kind of</a:t>
            </a:r>
            <a:r>
              <a:rPr lang="en-US" sz="1800" b="1" i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Robot </a:t>
            </a:r>
          </a:p>
        </p:txBody>
      </p:sp>
      <p:sp>
        <p:nvSpPr>
          <p:cNvPr id="4" name="Rectangle 3"/>
          <p:cNvSpPr/>
          <p:nvPr/>
        </p:nvSpPr>
        <p:spPr>
          <a:xfrm>
            <a:off x="3703320" y="2097592"/>
            <a:ext cx="53644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990000"/>
                </a:solidFill>
              </a:rPr>
              <a:t>Finally you add </a:t>
            </a:r>
            <a:r>
              <a:rPr lang="en-US" dirty="0">
                <a:solidFill>
                  <a:srgbClr val="006666"/>
                </a:solidFill>
              </a:rPr>
              <a:t>new </a:t>
            </a:r>
            <a:r>
              <a:rPr lang="en-US" dirty="0">
                <a:solidFill>
                  <a:srgbClr val="990000"/>
                </a:solidFill>
              </a:rPr>
              <a:t>variables and </a:t>
            </a:r>
            <a:br>
              <a:rPr lang="en-US" dirty="0">
                <a:solidFill>
                  <a:srgbClr val="990000"/>
                </a:solidFill>
              </a:rPr>
            </a:br>
            <a:r>
              <a:rPr lang="en-US" dirty="0">
                <a:solidFill>
                  <a:srgbClr val="990000"/>
                </a:solidFill>
              </a:rPr>
              <a:t>member functions as needed.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0085" y="5334000"/>
            <a:ext cx="28055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Your </a:t>
            </a:r>
            <a:r>
              <a:rPr lang="en-US" dirty="0">
                <a:solidFill>
                  <a:srgbClr val="6600CC"/>
                </a:solidFill>
              </a:rPr>
              <a:t>subclass</a:t>
            </a:r>
            <a:r>
              <a:rPr lang="en-US" dirty="0"/>
              <a:t> can now</a:t>
            </a:r>
            <a:br>
              <a:rPr lang="en-US" dirty="0"/>
            </a:br>
            <a:r>
              <a:rPr lang="en-US" dirty="0"/>
              <a:t>do everything the </a:t>
            </a:r>
            <a:br>
              <a:rPr lang="en-US" dirty="0"/>
            </a:br>
            <a:r>
              <a:rPr lang="en-US" dirty="0">
                <a:solidFill>
                  <a:srgbClr val="6600CC"/>
                </a:solidFill>
              </a:rPr>
              <a:t>superclass</a:t>
            </a:r>
            <a:r>
              <a:rPr lang="en-US" dirty="0"/>
              <a:t> can do, </a:t>
            </a:r>
            <a:br>
              <a:rPr lang="en-US" dirty="0"/>
            </a:br>
            <a:r>
              <a:rPr lang="en-US" dirty="0"/>
              <a:t>and more!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19590" y="5410200"/>
            <a:ext cx="261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0390" y="6000690"/>
            <a:ext cx="261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26" name="Rectangle 11"/>
          <p:cNvSpPr>
            <a:spLocks noChangeArrowheads="1"/>
          </p:cNvSpPr>
          <p:nvPr/>
        </p:nvSpPr>
        <p:spPr bwMode="auto">
          <a:xfrm>
            <a:off x="3978275" y="3752532"/>
            <a:ext cx="7423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// </a:t>
            </a:r>
            <a:r>
              <a:rPr lang="en-US" sz="1800" b="1" dirty="0" err="1">
                <a:solidFill>
                  <a:srgbClr val="FF3300"/>
                </a:solidFill>
                <a:latin typeface="Courier New" pitchFamily="49" charset="0"/>
              </a:rPr>
              <a:t>ShieldedRobot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 can do everything</a:t>
            </a:r>
          </a:p>
          <a:p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 // a Robot can do, 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plus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: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4054475" y="4335144"/>
            <a:ext cx="487838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getShield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() </a:t>
            </a:r>
            <a:b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</a:b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{ return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m_shield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; }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void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setShield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s)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{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m_shield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= s; }</a:t>
            </a:r>
          </a:p>
        </p:txBody>
      </p:sp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3962400" y="5814694"/>
            <a:ext cx="4876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// a </a:t>
            </a:r>
            <a:r>
              <a:rPr lang="en-US" sz="1800" b="1" dirty="0" err="1">
                <a:solidFill>
                  <a:srgbClr val="FF3300"/>
                </a:solidFill>
                <a:latin typeface="Courier New" pitchFamily="49" charset="0"/>
              </a:rPr>
              <a:t>ShieldedRobot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 has </a:t>
            </a:r>
            <a:r>
              <a:rPr lang="en-US" sz="1800" b="1" dirty="0" err="1">
                <a:solidFill>
                  <a:srgbClr val="FF3300"/>
                </a:solidFill>
                <a:latin typeface="Courier New" pitchFamily="49" charset="0"/>
              </a:rPr>
              <a:t>x,y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 PLUS a</a:t>
            </a:r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4098925" y="6055994"/>
            <a:ext cx="457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m_shield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8600" y="1676400"/>
            <a:ext cx="3474720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void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setX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newX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)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  {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m_x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=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newX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; }</a:t>
            </a:r>
          </a:p>
          <a:p>
            <a:endParaRPr lang="en-US" sz="800" b="1" dirty="0">
              <a:solidFill>
                <a:schemeClr val="accent2"/>
              </a:solidFill>
              <a:latin typeface="Courier New" pitchFamily="49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getX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()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  { return(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m_x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); }</a:t>
            </a:r>
          </a:p>
          <a:p>
            <a:br>
              <a:rPr lang="en-US" sz="800" b="1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void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setY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newY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)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  {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m_y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=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newY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; }</a:t>
            </a:r>
          </a:p>
          <a:p>
            <a:endParaRPr lang="en-US" sz="800" b="1" dirty="0">
              <a:solidFill>
                <a:schemeClr val="accent2"/>
              </a:solidFill>
              <a:latin typeface="Courier New" pitchFamily="49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getY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()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  { return(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newY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); }</a:t>
            </a:r>
            <a:b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</a:br>
            <a:endParaRPr lang="en-US" sz="1800" dirty="0"/>
          </a:p>
        </p:txBody>
      </p:sp>
      <p:sp>
        <p:nvSpPr>
          <p:cNvPr id="13" name="Rectangle 12"/>
          <p:cNvSpPr/>
          <p:nvPr/>
        </p:nvSpPr>
        <p:spPr>
          <a:xfrm>
            <a:off x="381000" y="4492555"/>
            <a:ext cx="23391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</a:rPr>
              <a:t>m_x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, 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</a:rPr>
              <a:t>m_y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;</a:t>
            </a:r>
            <a:endParaRPr lang="en-US" dirty="0"/>
          </a:p>
        </p:txBody>
      </p:sp>
      <p:sp>
        <p:nvSpPr>
          <p:cNvPr id="32" name="AutoShape 64"/>
          <p:cNvSpPr>
            <a:spLocks noChangeArrowheads="1"/>
          </p:cNvSpPr>
          <p:nvPr/>
        </p:nvSpPr>
        <p:spPr bwMode="auto">
          <a:xfrm>
            <a:off x="1295400" y="5090794"/>
            <a:ext cx="3838575" cy="1447800"/>
          </a:xfrm>
          <a:prstGeom prst="wedgeRoundRectCallout">
            <a:avLst>
              <a:gd name="adj1" fmla="val 103804"/>
              <a:gd name="adj2" fmla="val -180869"/>
              <a:gd name="adj3" fmla="val 16667"/>
            </a:avLst>
          </a:prstGeom>
          <a:solidFill>
            <a:srgbClr val="CDFF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/>
              <a:t>You explicitly tell C++ that your </a:t>
            </a:r>
            <a:r>
              <a:rPr lang="en-US" dirty="0">
                <a:solidFill>
                  <a:srgbClr val="FF0000"/>
                </a:solidFill>
              </a:rPr>
              <a:t>new class </a:t>
            </a:r>
            <a:r>
              <a:rPr lang="en-US" dirty="0"/>
              <a:t>is based on an </a:t>
            </a:r>
            <a:r>
              <a:rPr lang="en-US" dirty="0">
                <a:solidFill>
                  <a:srgbClr val="FF0000"/>
                </a:solidFill>
              </a:rPr>
              <a:t>existing class</a:t>
            </a:r>
            <a:r>
              <a:rPr lang="en-US" dirty="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1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1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1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1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92" grpId="0"/>
      <p:bldP spid="331797" grpId="0"/>
      <p:bldP spid="2" grpId="0"/>
      <p:bldP spid="3" grpId="0"/>
      <p:bldP spid="4" grpId="0"/>
      <p:bldP spid="5" grpId="0"/>
      <p:bldP spid="26" grpId="0"/>
      <p:bldP spid="27" grpId="0" uiExpand="1" build="p"/>
      <p:bldP spid="28" grpId="0"/>
      <p:bldP spid="29" grpId="0"/>
      <p:bldP spid="11" grpId="0" uiExpand="1" build="p"/>
      <p:bldP spid="13" grpId="0"/>
      <p:bldP spid="32" grpId="0" animBg="1"/>
      <p:bldP spid="32" grpId="1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Times New Roman"/>
      </a:majorFont>
      <a:minorFont>
        <a:latin typeface="Comic Sans MS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65390</TotalTime>
  <Words>6925</Words>
  <Application>Microsoft Office PowerPoint</Application>
  <PresentationFormat>On-screen Show (4:3)</PresentationFormat>
  <Paragraphs>2069</Paragraphs>
  <Slides>60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7" baseType="lpstr">
      <vt:lpstr>MS Mincho</vt:lpstr>
      <vt:lpstr>新細明體</vt:lpstr>
      <vt:lpstr>Comic Sans MS</vt:lpstr>
      <vt:lpstr>Courier New</vt:lpstr>
      <vt:lpstr>Times New Roman</vt:lpstr>
      <vt:lpstr>Wingdings</vt:lpstr>
      <vt:lpstr>Default Design</vt:lpstr>
      <vt:lpstr>Lecture #6</vt:lpstr>
      <vt:lpstr>PowerPoint Presentation</vt:lpstr>
      <vt:lpstr>PowerPoint Presentation</vt:lpstr>
      <vt:lpstr>Inheritance</vt:lpstr>
      <vt:lpstr>Inheritance</vt:lpstr>
      <vt:lpstr>Inheritance</vt:lpstr>
      <vt:lpstr>Inheritance</vt:lpstr>
      <vt:lpstr>Inheritance</vt:lpstr>
      <vt:lpstr>Inheritance: How it Works</vt:lpstr>
      <vt:lpstr>Inheritance</vt:lpstr>
      <vt:lpstr>“Is a” vs. “Has a”</vt:lpstr>
      <vt:lpstr>Inheritance</vt:lpstr>
      <vt:lpstr>Inheritance: Terminology</vt:lpstr>
      <vt:lpstr>Inheritance</vt:lpstr>
      <vt:lpstr>Proper Inheritance Syntax</vt:lpstr>
      <vt:lpstr>The Three Uses of Inheritance</vt:lpstr>
      <vt:lpstr>Inheritance: Reuse</vt:lpstr>
      <vt:lpstr>PowerPoint Presentation</vt:lpstr>
      <vt:lpstr>PowerPoint Presentation</vt:lpstr>
      <vt:lpstr>PowerPoint Presentation</vt:lpstr>
      <vt:lpstr>Reuse Summary </vt:lpstr>
      <vt:lpstr>The Three Uses of Inheritance</vt:lpstr>
      <vt:lpstr>Inheritance: Extension</vt:lpstr>
      <vt:lpstr>The Three Uses of Inheritance</vt:lpstr>
      <vt:lpstr>Inheritance: Specialization/Overriding</vt:lpstr>
      <vt:lpstr>Inheritance: Specialization/Overriding</vt:lpstr>
      <vt:lpstr>Inheritance: Specialization/Overriding</vt:lpstr>
      <vt:lpstr>Specialization: When to Use Virtual</vt:lpstr>
      <vt:lpstr>Specialization: Method Visibility</vt:lpstr>
      <vt:lpstr>Specialization: Reuse of Hidden Base-class Methods</vt:lpstr>
      <vt:lpstr>Specialization: Reuse of Hidden Base-class Methods</vt:lpstr>
      <vt:lpstr>PowerPoint Presentation</vt:lpstr>
      <vt:lpstr>Inheritance &amp; Construction</vt:lpstr>
      <vt:lpstr>Inheritance &amp; Construction</vt:lpstr>
      <vt:lpstr>Inheritance &amp; Construction</vt:lpstr>
      <vt:lpstr>Inheritance &amp; Construction</vt:lpstr>
      <vt:lpstr>Inheritance &amp; Construction</vt:lpstr>
      <vt:lpstr>Inheritance &amp; Construction</vt:lpstr>
      <vt:lpstr>Inheritance &amp; Construction</vt:lpstr>
      <vt:lpstr>Inheritance &amp; Construction</vt:lpstr>
      <vt:lpstr>Inheritance &amp; Construction</vt:lpstr>
      <vt:lpstr>Inheritance &amp; Destruction</vt:lpstr>
      <vt:lpstr>Inheritance &amp; Destruction</vt:lpstr>
      <vt:lpstr>Inheritance &amp; Destruction</vt:lpstr>
      <vt:lpstr>Inheritance &amp; Destruction</vt:lpstr>
      <vt:lpstr>Inheritance &amp; Destruction</vt:lpstr>
      <vt:lpstr>Inheritance &amp; Destruction</vt:lpstr>
      <vt:lpstr>Inheritance &amp; Destruction</vt:lpstr>
      <vt:lpstr>Inheritance &amp; Initializer Lists</vt:lpstr>
      <vt:lpstr>Inheritance &amp; Initializer Lists</vt:lpstr>
      <vt:lpstr>Inheritance &amp; Initializer Lists</vt:lpstr>
      <vt:lpstr>Inheritance &amp; Initializer Lists</vt:lpstr>
      <vt:lpstr>Inheritance &amp; Initializer Lists</vt:lpstr>
      <vt:lpstr>Inheritance &amp; Initializer Lists</vt:lpstr>
      <vt:lpstr>Inheritance &amp; Initializer Lists</vt:lpstr>
      <vt:lpstr>Inheritance &amp; Initializer Lists</vt:lpstr>
      <vt:lpstr>Inheritance &amp; Assignment Ops </vt:lpstr>
      <vt:lpstr>PowerPoint Presentation</vt:lpstr>
      <vt:lpstr>PowerPoint Presentation</vt:lpstr>
      <vt:lpstr>Inheritance 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Preferred Customer</dc:creator>
  <cp:lastModifiedBy>Carey Nachenberg</cp:lastModifiedBy>
  <cp:revision>3889</cp:revision>
  <dcterms:created xsi:type="dcterms:W3CDTF">2002-10-09T05:27:34Z</dcterms:created>
  <dcterms:modified xsi:type="dcterms:W3CDTF">2017-11-05T18:20:59Z</dcterms:modified>
</cp:coreProperties>
</file>