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03" r:id="rId2"/>
    <p:sldId id="448" r:id="rId3"/>
    <p:sldId id="436" r:id="rId4"/>
    <p:sldId id="437" r:id="rId5"/>
    <p:sldId id="403" r:id="rId6"/>
    <p:sldId id="397" r:id="rId7"/>
    <p:sldId id="435" r:id="rId8"/>
    <p:sldId id="398" r:id="rId9"/>
    <p:sldId id="364" r:id="rId10"/>
    <p:sldId id="367" r:id="rId11"/>
    <p:sldId id="369" r:id="rId12"/>
    <p:sldId id="370" r:id="rId13"/>
    <p:sldId id="371" r:id="rId14"/>
    <p:sldId id="372" r:id="rId15"/>
    <p:sldId id="410" r:id="rId16"/>
    <p:sldId id="390" r:id="rId17"/>
    <p:sldId id="404" r:id="rId18"/>
    <p:sldId id="405" r:id="rId19"/>
    <p:sldId id="376" r:id="rId20"/>
    <p:sldId id="378" r:id="rId21"/>
    <p:sldId id="433" r:id="rId22"/>
    <p:sldId id="379" r:id="rId23"/>
    <p:sldId id="380" r:id="rId24"/>
    <p:sldId id="381" r:id="rId25"/>
    <p:sldId id="412" r:id="rId26"/>
    <p:sldId id="413" r:id="rId27"/>
    <p:sldId id="414" r:id="rId28"/>
    <p:sldId id="415" r:id="rId29"/>
    <p:sldId id="385" r:id="rId30"/>
    <p:sldId id="416" r:id="rId31"/>
    <p:sldId id="329" r:id="rId32"/>
    <p:sldId id="330" r:id="rId33"/>
    <p:sldId id="431" r:id="rId34"/>
    <p:sldId id="333" r:id="rId35"/>
    <p:sldId id="417" r:id="rId36"/>
    <p:sldId id="418" r:id="rId37"/>
    <p:sldId id="419" r:id="rId38"/>
    <p:sldId id="420" r:id="rId39"/>
    <p:sldId id="434" r:id="rId40"/>
    <p:sldId id="336" r:id="rId41"/>
    <p:sldId id="335" r:id="rId42"/>
    <p:sldId id="401" r:id="rId43"/>
    <p:sldId id="392" r:id="rId44"/>
    <p:sldId id="383" r:id="rId45"/>
    <p:sldId id="421" r:id="rId46"/>
    <p:sldId id="422" r:id="rId47"/>
    <p:sldId id="423" r:id="rId48"/>
    <p:sldId id="424" r:id="rId49"/>
    <p:sldId id="432" r:id="rId50"/>
    <p:sldId id="406" r:id="rId51"/>
    <p:sldId id="425" r:id="rId52"/>
    <p:sldId id="384" r:id="rId53"/>
    <p:sldId id="426" r:id="rId54"/>
    <p:sldId id="394" r:id="rId55"/>
    <p:sldId id="346" r:id="rId56"/>
    <p:sldId id="449" r:id="rId57"/>
    <p:sldId id="400" r:id="rId58"/>
    <p:sldId id="407" r:id="rId59"/>
    <p:sldId id="408" r:id="rId60"/>
    <p:sldId id="447" r:id="rId61"/>
    <p:sldId id="395" r:id="rId62"/>
    <p:sldId id="396" r:id="rId63"/>
    <p:sldId id="446" r:id="rId64"/>
    <p:sldId id="438" r:id="rId65"/>
    <p:sldId id="439" r:id="rId66"/>
    <p:sldId id="441" r:id="rId67"/>
    <p:sldId id="442" r:id="rId68"/>
    <p:sldId id="443" r:id="rId69"/>
    <p:sldId id="444" r:id="rId70"/>
    <p:sldId id="445" r:id="rId71"/>
    <p:sldId id="402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6600CC"/>
    <a:srgbClr val="3333CC"/>
    <a:srgbClr val="008080"/>
    <a:srgbClr val="FFFF99"/>
    <a:srgbClr val="EAEAFA"/>
    <a:srgbClr val="FFEAE5"/>
    <a:srgbClr val="99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1263" autoAdjust="0"/>
  </p:normalViewPr>
  <p:slideViewPr>
    <p:cSldViewPr snapToGrid="0">
      <p:cViewPr>
        <p:scale>
          <a:sx n="95" d="100"/>
          <a:sy n="95" d="100"/>
        </p:scale>
        <p:origin x="1842" y="15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15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20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7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23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25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29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30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31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32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5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33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38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39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40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41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6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46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50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52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53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55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56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09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57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59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60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84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61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62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64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01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65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7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66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1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67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78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46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69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70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27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71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10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11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12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#9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Custom Comparison Operators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Templates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 Standard Template Library (STL)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Iterators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Algorithms (sort, etc.)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On-your-own Study: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Inline Functions, Template Exercise, More STL Algorithms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10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use our templated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func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 dirty="0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 dirty="0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 dirty="0"/>
          </a:p>
          <a:p>
            <a:r>
              <a:rPr lang="en-US" dirty="0"/>
              <a:t>    swap(</a:t>
            </a:r>
            <a:r>
              <a:rPr lang="en-US" dirty="0">
                <a:solidFill>
                  <a:srgbClr val="008080"/>
                </a:solidFill>
              </a:rPr>
              <a:t>d1</a:t>
            </a:r>
            <a:r>
              <a:rPr lang="en-US" dirty="0"/>
              <a:t>,</a:t>
            </a:r>
            <a:r>
              <a:rPr lang="en-US" dirty="0">
                <a:solidFill>
                  <a:srgbClr val="008080"/>
                </a:solidFill>
              </a:rPr>
              <a:t>d2</a:t>
            </a:r>
            <a:r>
              <a:rPr lang="en-US" dirty="0"/>
              <a:t>);</a:t>
            </a:r>
          </a:p>
          <a:p>
            <a:r>
              <a:rPr lang="en-US" dirty="0"/>
              <a:t>    swap(</a:t>
            </a:r>
            <a:r>
              <a:rPr lang="en-US" dirty="0">
                <a:solidFill>
                  <a:srgbClr val="6600CC"/>
                </a:solidFill>
              </a:rPr>
              <a:t>c1</a:t>
            </a:r>
            <a:r>
              <a:rPr lang="en-US" dirty="0"/>
              <a:t>,</a:t>
            </a:r>
            <a:r>
              <a:rPr lang="en-US" dirty="0">
                <a:solidFill>
                  <a:srgbClr val="6600CC"/>
                </a:solidFill>
              </a:rPr>
              <a:t>c2</a:t>
            </a:r>
            <a:r>
              <a:rPr lang="en-US" dirty="0"/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...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11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 dirty="0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int main()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 // GOOD!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MS Mincho" pitchFamily="49" charset="-128"/>
              </a:rPr>
              <a:t>Function Template Details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10673" y="3263286"/>
            <a:ext cx="3754438" cy="3524251"/>
            <a:chOff x="3320" y="1933"/>
            <a:chExt cx="2365" cy="222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257"/>
              <a:ext cx="2347" cy="185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20" y="1933"/>
              <a:ext cx="2223" cy="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6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int 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endParaRPr lang="en-US" sz="3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int 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r>
                <a:rPr lang="en-US" sz="400" dirty="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 dirty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12</a:t>
            </a:fld>
            <a:endParaRPr lang="en-US"/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x,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32" grpId="0" animBg="1"/>
      <p:bldP spid="452632" grpId="1" animBg="1"/>
      <p:bldP spid="452632" grpId="2" animBg="1"/>
      <p:bldP spid="452632" grpId="3" animBg="1"/>
      <p:bldP spid="452626" grpId="0"/>
      <p:bldP spid="452627" grpId="0"/>
      <p:bldP spid="4526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13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endParaRPr lang="en-US" sz="4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getRandomItem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</a:t>
              </a:r>
              <a:r>
                <a:rPr lang="en-US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x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 dirty="0"/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14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sz="10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int main()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b="0" dirty="0">
                <a:solidFill>
                  <a:srgbClr val="FF3300"/>
                </a:solidFill>
              </a:endParaRPr>
            </a:p>
            <a:p>
              <a:endParaRPr lang="en-US" b="0" dirty="0">
                <a:solidFill>
                  <a:srgbClr val="FF3300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rgbClr val="FF3300"/>
                </a:solidFill>
              </a:endParaRPr>
            </a:p>
            <a:p>
              <a:r>
                <a:rPr lang="en-US" sz="1400" dirty="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type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template &lt;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typename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Data&gt;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/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equal, check bite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c = bigger(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 rex, winner;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winner = bigger(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fido,rex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613" y="3981881"/>
            <a:ext cx="5433325" cy="3113087"/>
            <a:chOff x="291614" y="3981881"/>
            <a:chExt cx="4362450" cy="31130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09077" y="4458131"/>
              <a:ext cx="4116387" cy="23780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91614" y="3981881"/>
              <a:ext cx="4362450" cy="311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Data&gt;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winner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(Data &amp;x, Data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if (x </a:t>
              </a:r>
              <a:r>
                <a:rPr lang="en-US" dirty="0">
                  <a:solidFill>
                    <a:srgbClr val="FF0000"/>
                  </a:solidFill>
                  <a:ea typeface="MS Mincho" pitchFamily="49" charset="-128"/>
                  <a:cs typeface="Times New Roman" pitchFamily="18" charset="0"/>
                </a:rPr>
                <a:t>&gt;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y)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“first one wins!\n”;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else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“second one wins!\n”;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16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3153" y="-159026"/>
            <a:ext cx="5327372" cy="1143000"/>
          </a:xfrm>
          <a:noFill/>
          <a:ln/>
        </p:spPr>
        <p:txBody>
          <a:bodyPr/>
          <a:lstStyle/>
          <a:p>
            <a:r>
              <a:rPr lang="en-US" sz="2800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59135" y="234770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your templated function </a:t>
            </a:r>
            <a:b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uses a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 templated variables…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165725" cy="1723549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operator&gt;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a,const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26830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cs typeface="Times New Roman" pitchFamily="18" charset="0"/>
              </a:rPr>
              <a:t>operator&gt;</a:t>
            </a:r>
            <a:r>
              <a:rPr lang="en-US" sz="1600" dirty="0">
                <a:cs typeface="Times New Roman" pitchFamily="18" charset="0"/>
              </a:rPr>
              <a:t>(</a:t>
            </a: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</a:t>
            </a:r>
            <a:r>
              <a:rPr lang="en-US" sz="1600" dirty="0" err="1">
                <a:cs typeface="Times New Roman" pitchFamily="18" charset="0"/>
              </a:rPr>
              <a:t>a,const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&amp;b)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if (</a:t>
            </a:r>
            <a:r>
              <a:rPr lang="en-US" dirty="0" err="1"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 &gt; </a:t>
            </a:r>
            <a:r>
              <a:rPr lang="en-US" dirty="0" err="1"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())</a:t>
            </a:r>
          </a:p>
          <a:p>
            <a:r>
              <a:rPr lang="en-US" dirty="0"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763243" y="2147024"/>
            <a:ext cx="327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So if you use such a function with a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user-defined class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27644" y="3886200"/>
            <a:ext cx="3276600" cy="2877711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br>
              <a:rPr lang="en-US" dirty="0">
                <a:ea typeface="MS Mincho" pitchFamily="49" charset="-128"/>
                <a:cs typeface="Times New Roman" pitchFamily="18" charset="0"/>
              </a:rPr>
            </a:br>
            <a:endParaRPr lang="en-US" sz="7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24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59135" y="1190897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Then C++ expects that all variables passed in will have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that operator defined.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5939115" y="4389438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i1=3, i2=4;</a:t>
            </a:r>
          </a:p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winner</a:t>
            </a:r>
            <a:r>
              <a:rPr lang="en-US" dirty="0">
                <a:cs typeface="Times New Roman" pitchFamily="18" charset="0"/>
              </a:rPr>
              <a:t>(i1,i2);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07325" y="5364811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791312" y="6052189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284922" y="3623419"/>
            <a:ext cx="1581461" cy="577778"/>
          </a:xfrm>
          <a:prstGeom prst="wedgeRoundRectCallout">
            <a:avLst>
              <a:gd name="adj1" fmla="val 36308"/>
              <a:gd name="adj2" fmla="val 24749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Like this…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007705" y="2662928"/>
            <a:ext cx="3452881" cy="1578822"/>
          </a:xfrm>
          <a:prstGeom prst="wedgeRoundRectCallout">
            <a:avLst>
              <a:gd name="adj1" fmla="val 65477"/>
              <a:gd name="adj2" fmla="val 8386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in this case, that’s OK, since C++ has built-in  comparison operators defined for integers.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8078" y="50723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a(5), b(6);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3388" y="5781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c(3), d(4);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41567" y="2826152"/>
            <a:ext cx="363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You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define a comparison operator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for that class!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14645" y="3505280"/>
            <a:ext cx="363481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Don’t forget or you’ll </a:t>
            </a:r>
            <a:r>
              <a:rPr lang="en-US" sz="17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suffer</a:t>
            </a:r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1915115" y="2470189"/>
            <a:ext cx="3452881" cy="932396"/>
          </a:xfrm>
          <a:prstGeom prst="wedgeRoundRectCallout">
            <a:avLst>
              <a:gd name="adj1" fmla="val -45345"/>
              <a:gd name="adj2" fmla="val -19329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&gt; operator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is defined for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Dogs</a:t>
            </a: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385454" y="3488686"/>
            <a:ext cx="2622822" cy="932396"/>
          </a:xfrm>
          <a:prstGeom prst="wedgeRoundRectCallout">
            <a:avLst>
              <a:gd name="adj1" fmla="val -2586"/>
              <a:gd name="adj2" fmla="val 1552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comparison will now work!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3008275" y="4490537"/>
            <a:ext cx="2591972" cy="1090464"/>
          </a:xfrm>
          <a:prstGeom prst="wedgeRoundRectCallout">
            <a:avLst>
              <a:gd name="adj1" fmla="val 71488"/>
              <a:gd name="adj2" fmla="val 180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we use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winner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with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/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3" grpId="0"/>
      <p:bldP spid="517144" grpId="0"/>
      <p:bldP spid="20" grpId="0" animBg="1"/>
      <p:bldP spid="20" grpId="1" animBg="1"/>
      <p:bldP spid="21" grpId="0" animBg="1"/>
      <p:bldP spid="21" grpId="1" animBg="1"/>
      <p:bldP spid="4" grpId="0"/>
      <p:bldP spid="5" grpId="0"/>
      <p:bldP spid="24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17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 dirty="0">
                <a:solidFill>
                  <a:srgbClr val="6600CC"/>
                </a:solidFill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void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setVal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(int  a)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m_a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= a;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void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printTenTimes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for (int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i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=0;i&lt;10;i++)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m_a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int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m_a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 dirty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727712" y="4591878"/>
            <a:ext cx="4267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queue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classes!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v1;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v2;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 dirty="0"/>
          </a:p>
          <a:p>
            <a:r>
              <a:rPr lang="en-US" dirty="0"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 dirty="0">
                <a:solidFill>
                  <a:srgbClr val="FF3300"/>
                </a:solidFill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 dirty="0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 dirty="0">
                <a:solidFill>
                  <a:srgbClr val="990000"/>
                </a:solidFill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void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setVal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void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printVal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();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m_a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 dirty="0"/>
            </a:p>
            <a:p>
              <a:r>
                <a:rPr lang="en-US" sz="1000" dirty="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 dirty="0"/>
            </a:p>
            <a:p>
              <a:endParaRPr lang="en-US" sz="500" b="0" dirty="0">
                <a:solidFill>
                  <a:srgbClr val="FF3300"/>
                </a:solidFill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 dirty="0"/>
            </a:p>
            <a:p>
              <a:r>
                <a:rPr lang="en-US" sz="16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 dirty="0"/>
            </a:p>
            <a:p>
              <a:r>
                <a:rPr lang="en-US" sz="16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600" dirty="0" err="1">
                  <a:ea typeface="MS Mincho" pitchFamily="49" charset="-128"/>
                  <a:cs typeface="Times New Roman" pitchFamily="18" charset="0"/>
                </a:rPr>
                <a:t>m_a</a:t>
              </a:r>
              <a:r>
                <a:rPr lang="en-US" sz="1600" dirty="0">
                  <a:ea typeface="MS Mincho" pitchFamily="49" charset="-128"/>
                  <a:cs typeface="Times New Roman" pitchFamily="18" charset="0"/>
                </a:rPr>
                <a:t> = a;</a:t>
              </a:r>
              <a:endParaRPr lang="en-US" sz="1600" b="0" dirty="0"/>
            </a:p>
            <a:p>
              <a:r>
                <a:rPr lang="en-US" sz="1600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 dirty="0"/>
            </a:p>
            <a:p>
              <a:r>
                <a:rPr lang="en-US" sz="10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 dirty="0">
                <a:solidFill>
                  <a:srgbClr val="FF3300"/>
                </a:solidFill>
              </a:endParaRPr>
            </a:p>
            <a:p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 dirty="0">
                <a:solidFill>
                  <a:srgbClr val="FF3300"/>
                </a:solidFill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 dirty="0"/>
            </a:p>
            <a:p>
              <a:r>
                <a:rPr lang="en-US" sz="16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 dirty="0"/>
            </a:p>
            <a:p>
              <a:r>
                <a:rPr lang="en-US" sz="16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600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sz="1600" dirty="0">
                  <a:ea typeface="MS Mincho" pitchFamily="49" charset="-128"/>
                  <a:cs typeface="Times New Roman" pitchFamily="18" charset="0"/>
                </a:rPr>
                <a:t> &lt;&lt; </a:t>
              </a:r>
              <a:r>
                <a:rPr lang="en-US" sz="1600" dirty="0" err="1">
                  <a:ea typeface="MS Mincho" pitchFamily="49" charset="-128"/>
                  <a:cs typeface="Times New Roman" pitchFamily="18" charset="0"/>
                </a:rPr>
                <a:t>m_a</a:t>
              </a:r>
              <a:r>
                <a:rPr lang="en-US" sz="1600" dirty="0">
                  <a:ea typeface="MS Mincho" pitchFamily="49" charset="-128"/>
                  <a:cs typeface="Times New Roman" pitchFamily="18" charset="0"/>
                </a:rPr>
                <a:t> &lt;&lt; "\n";</a:t>
              </a:r>
              <a:endParaRPr lang="en-US" sz="1600" b="0" dirty="0"/>
            </a:p>
            <a:p>
              <a:r>
                <a:rPr lang="en-US" sz="1600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 dirty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551833" y="5667375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dirty="0" err="1">
                <a:cs typeface="Times New Roman" pitchFamily="18" charset="0"/>
              </a:rPr>
              <a:t>printVal</a:t>
            </a:r>
            <a:r>
              <a:rPr lang="en-US" dirty="0">
                <a:cs typeface="Times New Roman" pitchFamily="18" charset="0"/>
              </a:rPr>
              <a:t>()</a:t>
            </a:r>
            <a:endParaRPr lang="en-US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53113" y="517542"/>
            <a:ext cx="5898174" cy="5912461"/>
            <a:chOff x="2190750" y="1047750"/>
            <a:chExt cx="5898174" cy="59124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0" y="1047750"/>
              <a:ext cx="5898174" cy="58981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69500" y="1105612"/>
              <a:ext cx="43406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PROFESSOR SPENDS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10 MINUTES ON SYNTAX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12034" y="5759882"/>
              <a:ext cx="52556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THEN SAYS “YOU DON’T HAVE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TO MEMORIZE THIS”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06240" y="1252249"/>
            <a:ext cx="5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WRITES 50 DIFFERENT SORT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6240" y="5680906"/>
            <a:ext cx="512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DATA WAS ALREADY SORTED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C92487-A44B-44E1-8668-DBDD8BD4747B}"/>
              </a:ext>
            </a:extLst>
          </p:cNvPr>
          <p:cNvGrpSpPr/>
          <p:nvPr/>
        </p:nvGrpSpPr>
        <p:grpSpPr>
          <a:xfrm>
            <a:off x="2632953" y="457200"/>
            <a:ext cx="3931827" cy="5952014"/>
            <a:chOff x="2632953" y="457200"/>
            <a:chExt cx="3931827" cy="59520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F001F-ADE6-463D-8093-FABCFD6C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53" y="457200"/>
              <a:ext cx="3931827" cy="59520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192928-87DE-4A47-9E6B-06759B92173A}"/>
                </a:ext>
              </a:extLst>
            </p:cNvPr>
            <p:cNvSpPr/>
            <p:nvPr/>
          </p:nvSpPr>
          <p:spPr bwMode="auto">
            <a:xfrm>
              <a:off x="3002604" y="2516221"/>
              <a:ext cx="1063557" cy="55399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Implement polymorphism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+mj-lt"/>
                </a:rPr>
                <a:t>in C++.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8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int size();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int size();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8481" y="1812925"/>
            <a:ext cx="4123245" cy="3462486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 err="1">
                <a:cs typeface="Times New Roman" pitchFamily="18" charset="0"/>
              </a:rPr>
              <a:t>int</a:t>
            </a:r>
            <a:r>
              <a:rPr lang="en-US" sz="1900" dirty="0">
                <a:cs typeface="Times New Roman" pitchFamily="18" charset="0"/>
              </a:rPr>
              <a:t> 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names;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</a:t>
            </a:r>
            <a:r>
              <a:rPr lang="en-US" sz="1900" dirty="0" err="1">
                <a:cs typeface="Times New Roman" pitchFamily="18" charset="0"/>
              </a:rPr>
              <a:t>Seymore</a:t>
            </a:r>
            <a:r>
              <a:rPr lang="en-US" sz="1900" dirty="0">
                <a:cs typeface="Times New Roman" pitchFamily="18" charset="0"/>
              </a:rPr>
              <a:t>”);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(“Butts”);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</a:t>
              </a:r>
              <a:r>
                <a:rPr lang="en-US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>
                <a:solidFill>
                  <a:srgbClr val="FF3300"/>
                </a:solidFill>
              </a:endParaRPr>
            </a:p>
            <a:p>
              <a:pPr indent="457200"/>
              <a:r>
                <a:rPr lang="en-US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 dirty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 dirty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 dirty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 dirty="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 dirty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 dirty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 dirty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</a:t>
              </a:r>
              <a:r>
                <a:rPr lang="en-US" sz="1700" dirty="0" err="1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i</a:t>
              </a:r>
              <a:r>
                <a:rPr lang="en-US" sz="1700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, 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1700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size();</a:t>
              </a:r>
              <a:endParaRPr lang="en-US" sz="1700" b="0" dirty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 dirty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 dirty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dirty="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to 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22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23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br>
              <a:rPr lang="en-US" dirty="0">
                <a:ea typeface="MS Mincho" pitchFamily="49" charset="-128"/>
                <a:cs typeface="Times New Roman" pitchFamily="18" charset="0"/>
              </a:rPr>
            </a:br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	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sq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is.push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is.push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(10);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sq.push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(“goober”);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...</a:t>
            </a:r>
            <a:endParaRPr lang="en-US" b="0" dirty="0"/>
          </a:p>
          <a:p>
            <a:r>
              <a:rPr lang="en-US" dirty="0"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4114800" y="2141933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classes are both part of the </a:t>
            </a:r>
            <a:r>
              <a:rPr lang="en-US" sz="24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4628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24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5" y="9302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/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1750" y="1828800"/>
            <a:ext cx="895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4565650" y="2514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72000" y="34290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495800" y="4343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Or create a vector that starts with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vector&lt;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&gt;    geeks(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950</a:t>
            </a:r>
            <a:r>
              <a:rPr lang="en-US" dirty="0">
                <a:cs typeface="Times New Roman" pitchFamily="18" charset="0"/>
              </a:rPr>
              <a:t>);</a:t>
            </a:r>
          </a:p>
        </p:txBody>
      </p:sp>
      <p:sp>
        <p:nvSpPr>
          <p:cNvPr id="463966" name="Text Box 94"/>
          <p:cNvSpPr txBox="1">
            <a:spLocks noChangeArrowheads="1"/>
          </p:cNvSpPr>
          <p:nvPr/>
        </p:nvSpPr>
        <p:spPr bwMode="auto">
          <a:xfrm>
            <a:off x="4572000" y="5291138"/>
            <a:ext cx="44259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All of a vector’s initial elements are automatically initialized/constructed (e.g.,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2540000" y="315913"/>
            <a:ext cx="5599113" cy="2198687"/>
          </a:xfrm>
          <a:prstGeom prst="wedgeRoundRectCallout">
            <a:avLst>
              <a:gd name="adj1" fmla="val -47449"/>
              <a:gd name="adj2" fmla="val 12263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  <p:bldP spid="463902" grpId="0"/>
      <p:bldP spid="463903" grpId="0"/>
      <p:bldP spid="463903" grpId="1"/>
      <p:bldP spid="463903" grpId="2"/>
      <p:bldP spid="463958" grpId="0"/>
      <p:bldP spid="463959" grpId="0"/>
      <p:bldP spid="463960" grpId="0"/>
      <p:bldP spid="463961" grpId="0"/>
      <p:bldP spid="463962" grpId="0"/>
      <p:bldP spid="463963" grpId="0"/>
      <p:bldP spid="463964" grpId="0"/>
      <p:bldP spid="463966" grpId="0"/>
      <p:bldP spid="463968" grpId="0" animBg="1"/>
      <p:bldP spid="46396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25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/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228600" y="3524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2476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257175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247650" y="4938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sp>
        <p:nvSpPr>
          <p:cNvPr id="578625" name="Line 65"/>
          <p:cNvSpPr>
            <a:spLocks noChangeShapeType="1"/>
          </p:cNvSpPr>
          <p:nvPr/>
        </p:nvSpPr>
        <p:spPr bwMode="auto">
          <a:xfrm>
            <a:off x="261938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  <p:bldP spid="578605" grpId="0" animBg="1"/>
      <p:bldP spid="578605" grpId="1" animBg="1"/>
      <p:bldP spid="578606" grpId="0" animBg="1"/>
      <p:bldP spid="578606" grpId="1" animBg="1"/>
      <p:bldP spid="578607" grpId="0" animBg="1"/>
      <p:bldP spid="578607" grpId="1" animBg="1"/>
      <p:bldP spid="578610" grpId="0" animBg="1"/>
      <p:bldP spid="578610" grpId="1" animBg="1"/>
      <p:bldP spid="578625" grpId="0" animBg="1"/>
      <p:bldP spid="5786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/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6" name="Line 28"/>
          <p:cNvSpPr>
            <a:spLocks noChangeShapeType="1"/>
          </p:cNvSpPr>
          <p:nvPr/>
        </p:nvSpPr>
        <p:spPr bwMode="auto">
          <a:xfrm>
            <a:off x="242888" y="4586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71463" y="498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3" name="Line 55"/>
          <p:cNvSpPr>
            <a:spLocks noChangeShapeType="1"/>
          </p:cNvSpPr>
          <p:nvPr/>
        </p:nvSpPr>
        <p:spPr bwMode="auto">
          <a:xfrm>
            <a:off x="2905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7432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6" name="Line 58"/>
          <p:cNvSpPr>
            <a:spLocks noChangeShapeType="1"/>
          </p:cNvSpPr>
          <p:nvPr/>
        </p:nvSpPr>
        <p:spPr bwMode="auto">
          <a:xfrm>
            <a:off x="290513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2819400" y="52578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800" y="3886200"/>
            <a:ext cx="2743200" cy="1295400"/>
          </a:xfrm>
          <a:prstGeom prst="wedgeRoundRectCallout">
            <a:avLst>
              <a:gd name="adj1" fmla="val 92190"/>
              <a:gd name="adj2" fmla="val 14730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290513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7315200" y="4648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4" name="Rectangle 66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5" name="Rectangle 67"/>
          <p:cNvSpPr>
            <a:spLocks noChangeArrowheads="1"/>
          </p:cNvSpPr>
          <p:nvPr/>
        </p:nvSpPr>
        <p:spPr bwMode="auto">
          <a:xfrm>
            <a:off x="7315200" y="619125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6" name="Rectangle 68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36" grpId="0" animBg="1"/>
      <p:bldP spid="580636" grpId="1" animBg="1"/>
      <p:bldP spid="580652" grpId="0"/>
      <p:bldP spid="580653" grpId="0"/>
      <p:bldP spid="580657" grpId="0"/>
      <p:bldP spid="580658" grpId="0"/>
      <p:bldP spid="580659" grpId="0" animBg="1"/>
      <p:bldP spid="580659" grpId="1" animBg="1"/>
      <p:bldP spid="580661" grpId="0"/>
      <p:bldP spid="580662" grpId="0"/>
      <p:bldP spid="580663" grpId="0" animBg="1"/>
      <p:bldP spid="580663" grpId="1" animBg="1"/>
      <p:bldP spid="580664" grpId="0" animBg="1"/>
      <p:bldP spid="580664" grpId="1" animBg="1"/>
      <p:bldP spid="580665" grpId="0"/>
      <p:bldP spid="580666" grpId="0" animBg="1"/>
      <p:bldP spid="580666" grpId="1" animBg="1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  <p:bldP spid="580671" grpId="0" animBg="1"/>
      <p:bldP spid="580671" grpId="1" animBg="1"/>
      <p:bldP spid="580673" grpId="0" animBg="1"/>
      <p:bldP spid="580673" grpId="1" animBg="1"/>
      <p:bldP spid="580674" grpId="0" animBg="1"/>
      <p:bldP spid="580674" grpId="1" animBg="1"/>
      <p:bldP spid="580675" grpId="0" animBg="1"/>
      <p:bldP spid="580675" grpId="1" animBg="1"/>
      <p:bldP spid="580676" grpId="0" animBg="1"/>
      <p:bldP spid="58067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/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>
            <a:off x="24765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6" name="Line 40"/>
          <p:cNvSpPr>
            <a:spLocks noChangeShapeType="1"/>
          </p:cNvSpPr>
          <p:nvPr/>
        </p:nvSpPr>
        <p:spPr bwMode="auto">
          <a:xfrm>
            <a:off x="24765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8" name="Line 42"/>
          <p:cNvSpPr>
            <a:spLocks noChangeShapeType="1"/>
          </p:cNvSpPr>
          <p:nvPr/>
        </p:nvSpPr>
        <p:spPr bwMode="auto">
          <a:xfrm>
            <a:off x="2286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2" grpId="0" animBg="1"/>
      <p:bldP spid="582692" grpId="1" animBg="1"/>
      <p:bldP spid="582695" grpId="0"/>
      <p:bldP spid="582696" grpId="0" animBg="1"/>
      <p:bldP spid="582696" grpId="1" animBg="1"/>
      <p:bldP spid="582697" grpId="0"/>
      <p:bldP spid="582698" grpId="0" animBg="1"/>
      <p:bldP spid="582698" grpId="1" animBg="1"/>
      <p:bldP spid="582699" grpId="0"/>
      <p:bldP spid="582700" grpId="0" animBg="1"/>
      <p:bldP spid="582701" grpId="0"/>
      <p:bldP spid="5827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28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/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533400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>
            <a:off x="247650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533400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0" name="Line 28"/>
          <p:cNvSpPr>
            <a:spLocks noChangeShapeType="1"/>
          </p:cNvSpPr>
          <p:nvPr/>
        </p:nvSpPr>
        <p:spPr bwMode="auto">
          <a:xfrm>
            <a:off x="247650" y="4405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2" name="Line 30"/>
          <p:cNvSpPr>
            <a:spLocks noChangeShapeType="1"/>
          </p:cNvSpPr>
          <p:nvPr/>
        </p:nvSpPr>
        <p:spPr bwMode="auto">
          <a:xfrm>
            <a:off x="228600" y="489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533400" y="4724400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(vals.empty() == false)</a:t>
            </a:r>
          </a:p>
          <a:p>
            <a:r>
              <a:rPr lang="en-US">
                <a:cs typeface="Times New Roman" pitchFamily="18" charset="0"/>
              </a:rPr>
              <a:t>   cout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533400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>
            <a:off x="638175" y="5195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3048000" y="1752600"/>
            <a:ext cx="4343400" cy="1905000"/>
          </a:xfrm>
          <a:prstGeom prst="wedgeRoundRectCallout">
            <a:avLst>
              <a:gd name="adj1" fmla="val -44625"/>
              <a:gd name="adj2" fmla="val 78833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8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int arr[10];</a:t>
            </a:r>
          </a:p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cout &lt;&lt; arr.size( );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78" grpId="0" animBg="1"/>
      <p:bldP spid="586778" grpId="1" animBg="1"/>
      <p:bldP spid="586780" grpId="0" animBg="1"/>
      <p:bldP spid="586780" grpId="1" animBg="1"/>
      <p:bldP spid="586782" grpId="0" animBg="1"/>
      <p:bldP spid="586782" grpId="1" animBg="1"/>
      <p:bldP spid="586783" grpId="0"/>
      <p:bldP spid="586786" grpId="0"/>
      <p:bldP spid="586787" grpId="0" animBg="1"/>
      <p:bldP spid="586787" grpId="1" animBg="1"/>
      <p:bldP spid="586788" grpId="0"/>
      <p:bldP spid="586790" grpId="0" animBg="1"/>
      <p:bldP spid="586790" grpId="1" animBg="1"/>
      <p:bldP spid="586791" grpId="0"/>
      <p:bldP spid="586792" grpId="0" animBg="1"/>
      <p:bldP spid="58679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29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/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DB573-F00D-4756-A941-00796EB5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85" y="1975296"/>
            <a:ext cx="6171429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30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/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>
            <a:off x="290513" y="41640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1" name="Group 21"/>
          <p:cNvGrpSpPr>
            <a:grpSpLocks/>
          </p:cNvGrpSpPr>
          <p:nvPr/>
        </p:nvGrpSpPr>
        <p:grpSpPr bwMode="auto">
          <a:xfrm>
            <a:off x="5403850" y="2133600"/>
            <a:ext cx="1087438" cy="542925"/>
            <a:chOff x="3443" y="1530"/>
            <a:chExt cx="685" cy="342"/>
          </a:xfrm>
        </p:grpSpPr>
        <p:sp>
          <p:nvSpPr>
            <p:cNvPr id="588822" name="Text Box 22"/>
            <p:cNvSpPr txBox="1">
              <a:spLocks noChangeArrowheads="1"/>
            </p:cNvSpPr>
            <p:nvPr/>
          </p:nvSpPr>
          <p:spPr bwMode="auto">
            <a:xfrm>
              <a:off x="3443" y="1530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lf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304800" y="451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8825" name="AutoShape 25"/>
          <p:cNvCxnSpPr>
            <a:cxnSpLocks noChangeShapeType="1"/>
            <a:stCxn id="588823" idx="3"/>
            <a:endCxn id="588832" idx="0"/>
          </p:cNvCxnSpPr>
          <p:nvPr/>
        </p:nvCxnSpPr>
        <p:spPr bwMode="auto">
          <a:xfrm>
            <a:off x="6510338" y="2524125"/>
            <a:ext cx="906462" cy="14319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304800" y="4829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7" name="Group 27"/>
          <p:cNvGrpSpPr>
            <a:grpSpLocks/>
          </p:cNvGrpSpPr>
          <p:nvPr/>
        </p:nvGrpSpPr>
        <p:grpSpPr bwMode="auto">
          <a:xfrm>
            <a:off x="6432550" y="3733800"/>
            <a:ext cx="1430338" cy="1006475"/>
            <a:chOff x="4091" y="2630"/>
            <a:chExt cx="901" cy="634"/>
          </a:xfrm>
        </p:grpSpPr>
        <p:grpSp>
          <p:nvGrpSpPr>
            <p:cNvPr id="58882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2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3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2" name="Text Box 32"/>
              <p:cNvSpPr txBox="1">
                <a:spLocks noChangeArrowheads="1"/>
              </p:cNvSpPr>
              <p:nvPr/>
            </p:nvSpPr>
            <p:spPr bwMode="auto">
              <a:xfrm>
                <a:off x="4543" y="21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1.1</a:t>
                </a:r>
              </a:p>
            </p:txBody>
          </p:sp>
          <p:sp>
            <p:nvSpPr>
              <p:cNvPr id="588833" name="Text Box 33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34" name="Text Box 34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588838" name="Group 38"/>
          <p:cNvGrpSpPr>
            <a:grpSpLocks/>
          </p:cNvGrpSpPr>
          <p:nvPr/>
        </p:nvGrpSpPr>
        <p:grpSpPr bwMode="auto">
          <a:xfrm>
            <a:off x="7042150" y="5105400"/>
            <a:ext cx="1430338" cy="1006475"/>
            <a:chOff x="4091" y="2630"/>
            <a:chExt cx="901" cy="634"/>
          </a:xfrm>
        </p:grpSpPr>
        <p:grpSp>
          <p:nvGrpSpPr>
            <p:cNvPr id="588839" name="Group 3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40" name="Rectangle 4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41" name="Rectangle 4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2" name="Rectangle 4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3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2.2</a:t>
                </a:r>
              </a:p>
            </p:txBody>
          </p:sp>
          <p:sp>
            <p:nvSpPr>
              <p:cNvPr id="588844" name="Text Box 4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46" name="AutoShape 46"/>
          <p:cNvCxnSpPr>
            <a:cxnSpLocks noChangeShapeType="1"/>
            <a:endCxn id="588843" idx="0"/>
          </p:cNvCxnSpPr>
          <p:nvPr/>
        </p:nvCxnSpPr>
        <p:spPr bwMode="auto">
          <a:xfrm>
            <a:off x="7807325" y="4541838"/>
            <a:ext cx="219075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19088" y="5119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48" name="Group 48"/>
          <p:cNvGrpSpPr>
            <a:grpSpLocks/>
          </p:cNvGrpSpPr>
          <p:nvPr/>
        </p:nvGrpSpPr>
        <p:grpSpPr bwMode="auto">
          <a:xfrm>
            <a:off x="7623175" y="2895600"/>
            <a:ext cx="1430338" cy="1006475"/>
            <a:chOff x="4091" y="2630"/>
            <a:chExt cx="901" cy="634"/>
          </a:xfrm>
        </p:grpSpPr>
        <p:grpSp>
          <p:nvGrpSpPr>
            <p:cNvPr id="588849" name="Group 4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50" name="Rectangle 5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51" name="Rectangle 5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2" name="Rectangle 5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3" name="Text Box 5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3.3</a:t>
                </a:r>
              </a:p>
            </p:txBody>
          </p:sp>
          <p:sp>
            <p:nvSpPr>
              <p:cNvPr id="588854" name="Text Box 54"/>
              <p:cNvSpPr txBox="1">
                <a:spLocks noChangeArrowheads="1"/>
              </p:cNvSpPr>
              <p:nvPr/>
            </p:nvSpPr>
            <p:spPr bwMode="auto">
              <a:xfrm>
                <a:off x="4641" y="2352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88855" name="Text Box 5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56" name="AutoShape 56"/>
          <p:cNvCxnSpPr>
            <a:cxnSpLocks noChangeShapeType="1"/>
            <a:stCxn id="588852" idx="1"/>
            <a:endCxn id="588832" idx="0"/>
          </p:cNvCxnSpPr>
          <p:nvPr/>
        </p:nvCxnSpPr>
        <p:spPr bwMode="auto">
          <a:xfrm rot="10800000" flipV="1">
            <a:off x="7416800" y="3675063"/>
            <a:ext cx="765175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8857" name="AutoShape 57"/>
          <p:cNvCxnSpPr>
            <a:cxnSpLocks noChangeShapeType="1"/>
            <a:stCxn id="588823" idx="3"/>
            <a:endCxn id="588853" idx="0"/>
          </p:cNvCxnSpPr>
          <p:nvPr/>
        </p:nvCxnSpPr>
        <p:spPr bwMode="auto">
          <a:xfrm>
            <a:off x="6510338" y="2524125"/>
            <a:ext cx="2097087" cy="5937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59" name="Rectangle 59"/>
          <p:cNvSpPr>
            <a:spLocks noChangeArrowheads="1"/>
          </p:cNvSpPr>
          <p:nvPr/>
        </p:nvSpPr>
        <p:spPr bwMode="auto">
          <a:xfrm>
            <a:off x="7054896" y="4391025"/>
            <a:ext cx="724177" cy="2477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8860" name="Rectangle 60"/>
          <p:cNvSpPr>
            <a:spLocks noChangeArrowheads="1"/>
          </p:cNvSpPr>
          <p:nvPr/>
        </p:nvSpPr>
        <p:spPr bwMode="auto">
          <a:xfrm>
            <a:off x="5741988" y="23336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NULL</a:t>
            </a:r>
          </a:p>
        </p:txBody>
      </p: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57400"/>
            <a:ext cx="4343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3000" y="34290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they allow fast access to any element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2419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0" grpId="0" animBg="1"/>
      <p:bldP spid="588820" grpId="1" animBg="1"/>
      <p:bldP spid="588824" grpId="0" animBg="1"/>
      <p:bldP spid="588824" grpId="1" animBg="1"/>
      <p:bldP spid="588826" grpId="0" animBg="1"/>
      <p:bldP spid="588826" grpId="1" animBg="1"/>
      <p:bldP spid="588847" grpId="0" animBg="1"/>
      <p:bldP spid="588847" grpId="1" animBg="1"/>
      <p:bldP spid="588859" grpId="0" animBg="1"/>
      <p:bldP spid="588859" grpId="1" animBg="1"/>
      <p:bldP spid="588860" grpId="0"/>
      <p:bldP spid="588860" grpId="1"/>
      <p:bldP spid="588860" grpId="2"/>
      <p:bldP spid="588861" grpId="0"/>
      <p:bldP spid="588863" grpId="0"/>
      <p:bldP spid="5888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31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cs typeface="Times New Roman" pitchFamily="18" charset="0"/>
              </a:rPr>
              <a:t>#include &lt;list&gt;</a:t>
            </a:r>
          </a:p>
          <a:p>
            <a:r>
              <a:rPr lang="en-US" dirty="0">
                <a:cs typeface="Times New Roman" pitchFamily="18" charset="0"/>
              </a:rPr>
              <a:t>using namespace std;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int main()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poof.push_back</a:t>
            </a:r>
            <a:r>
              <a:rPr lang="en-US" dirty="0">
                <a:cs typeface="Times New Roman" pitchFamily="18" charset="0"/>
              </a:rPr>
              <a:t>(5);</a:t>
            </a:r>
          </a:p>
          <a:p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poof.push_back</a:t>
            </a:r>
            <a:r>
              <a:rPr lang="en-US" dirty="0">
                <a:cs typeface="Times New Roman" pitchFamily="18" charset="0"/>
              </a:rPr>
              <a:t>(7);</a:t>
            </a:r>
          </a:p>
          <a:p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poof.push_back</a:t>
            </a:r>
            <a:r>
              <a:rPr lang="en-US" dirty="0">
                <a:cs typeface="Times New Roman" pitchFamily="18" charset="0"/>
              </a:rPr>
              <a:t>(1);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 // how do I enumerate elements?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 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35000" y="35814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5313" y="5638800"/>
            <a:ext cx="46624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poof[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j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;   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4" grpId="0"/>
      <p:bldP spid="407564" grpId="1"/>
      <p:bldP spid="407565" grpId="0" autoUpdateAnimBg="0"/>
      <p:bldP spid="407565" grpId="1"/>
      <p:bldP spid="4075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32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(1234);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(5);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(7);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it’s 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iterator to move it up/down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through 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33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(1234);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(5);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(7);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2528888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34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(1234);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(5);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(7);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9060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7" name="Text Box 79"/>
          <p:cNvSpPr txBox="1">
            <a:spLocks noChangeArrowheads="1"/>
          </p:cNvSpPr>
          <p:nvPr/>
        </p:nvSpPr>
        <p:spPr bwMode="auto">
          <a:xfrm>
            <a:off x="781050" y="55149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62400" y="2789238"/>
            <a:ext cx="5105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676400"/>
            <a:ext cx="480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1" name="Line 83"/>
          <p:cNvSpPr>
            <a:spLocks noChangeShapeType="1"/>
          </p:cNvSpPr>
          <p:nvPr/>
        </p:nvSpPr>
        <p:spPr bwMode="auto">
          <a:xfrm>
            <a:off x="214313" y="303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2" name="Line 84"/>
          <p:cNvSpPr>
            <a:spLocks noChangeShapeType="1"/>
          </p:cNvSpPr>
          <p:nvPr/>
        </p:nvSpPr>
        <p:spPr bwMode="auto">
          <a:xfrm>
            <a:off x="195263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4038600" y="4160838"/>
            <a:ext cx="5105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Once the iterator points at a value, you can use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7" name="Line 89"/>
          <p:cNvSpPr>
            <a:spLocks noChangeShapeType="1"/>
          </p:cNvSpPr>
          <p:nvPr/>
        </p:nvSpPr>
        <p:spPr bwMode="auto">
          <a:xfrm>
            <a:off x="200025" y="3776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1981200" y="1571625"/>
            <a:ext cx="4648200" cy="1371600"/>
          </a:xfrm>
          <a:prstGeom prst="wedgeRoundRectCallout">
            <a:avLst>
              <a:gd name="adj1" fmla="val -44468"/>
              <a:gd name="adj2" fmla="val 7338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1752600" y="457200"/>
            <a:ext cx="5943600" cy="2895600"/>
          </a:xfrm>
          <a:prstGeom prst="wedgeRoundRectCallout">
            <a:avLst>
              <a:gd name="adj1" fmla="val -45671"/>
              <a:gd name="adj2" fmla="val 6107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</a:t>
            </a:r>
          </a:p>
          <a:p>
            <a:pPr algn="ctr"/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7" grpId="0"/>
      <p:bldP spid="411727" grpId="1"/>
      <p:bldP spid="411729" grpId="0"/>
      <p:bldP spid="411730" grpId="0"/>
      <p:bldP spid="411731" grpId="0" animBg="1"/>
      <p:bldP spid="411731" grpId="1" animBg="1"/>
      <p:bldP spid="411732" grpId="0" animBg="1"/>
      <p:bldP spid="411732" grpId="1" animBg="1"/>
      <p:bldP spid="411733" grpId="0" animBg="1"/>
      <p:bldP spid="411734" grpId="0"/>
      <p:bldP spid="411735" grpId="0"/>
      <p:bldP spid="411737" grpId="0" animBg="1"/>
      <p:bldP spid="411737" grpId="1" animBg="1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35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(1234);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(5);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(7);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>
            <a:off x="214313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1488" y="3948113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71488" y="42386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9" name="Line 41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1" name="Line 43"/>
          <p:cNvSpPr>
            <a:spLocks noChangeShapeType="1"/>
          </p:cNvSpPr>
          <p:nvPr/>
        </p:nvSpPr>
        <p:spPr bwMode="auto">
          <a:xfrm>
            <a:off x="214313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219575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6" grpId="0" animBg="1"/>
      <p:bldP spid="590876" grpId="1" animBg="1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89" grpId="0" animBg="1"/>
      <p:bldP spid="590889" grpId="1" animBg="1"/>
      <p:bldP spid="590889" grpId="2" animBg="1"/>
      <p:bldP spid="590889" grpId="3" animBg="1"/>
      <p:bldP spid="590890" grpId="0"/>
      <p:bldP spid="590891" grpId="0" animBg="1"/>
      <p:bldP spid="590892" grpId="0"/>
      <p:bldP spid="590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(1234);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(5);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(7);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6" name="Text Box 40"/>
          <p:cNvSpPr txBox="1">
            <a:spLocks noChangeArrowheads="1"/>
          </p:cNvSpPr>
          <p:nvPr/>
        </p:nvSpPr>
        <p:spPr bwMode="auto">
          <a:xfrm>
            <a:off x="781050" y="52101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41" name="AutoShape 45"/>
          <p:cNvCxnSpPr>
            <a:cxnSpLocks noChangeShapeType="1"/>
            <a:stCxn id="592936" idx="3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6" name="Line 50"/>
          <p:cNvSpPr>
            <a:spLocks noChangeShapeType="1"/>
          </p:cNvSpPr>
          <p:nvPr/>
        </p:nvSpPr>
        <p:spPr bwMode="auto">
          <a:xfrm>
            <a:off x="200025" y="3767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stCxn id="592936" idx="3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1" name="Line 55"/>
          <p:cNvSpPr>
            <a:spLocks noChangeShapeType="1"/>
          </p:cNvSpPr>
          <p:nvPr/>
        </p:nvSpPr>
        <p:spPr bwMode="auto">
          <a:xfrm>
            <a:off x="228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9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6" grpId="1"/>
      <p:bldP spid="592938" grpId="0"/>
      <p:bldP spid="592939" grpId="0" animBg="1"/>
      <p:bldP spid="592939" grpId="1" animBg="1"/>
      <p:bldP spid="592943" grpId="0" animBg="1"/>
      <p:bldP spid="592944" grpId="0"/>
      <p:bldP spid="592945" grpId="0"/>
      <p:bldP spid="592946" grpId="0" animBg="1"/>
      <p:bldP spid="592946" grpId="1" animBg="1"/>
      <p:bldP spid="592950" grpId="0"/>
      <p:bldP spid="592951" grpId="0" animBg="1"/>
      <p:bldP spid="592951" grpId="1" animBg="1"/>
      <p:bldP spid="592952" grpId="0"/>
      <p:bldP spid="5929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37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(1234);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(5);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myVec.push_back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(7);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004050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019800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546725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013450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561013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013450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540375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029325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283325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2865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267200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619625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930900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6956425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4787900" y="44053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022975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013450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042025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71488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cout &lt;&lt; (*it);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5240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86200" y="3230563"/>
            <a:ext cx="525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048375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062663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064250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076950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stCxn id="594971" idx="3"/>
            <a:endCxn id="594958" idx="1"/>
          </p:cNvCxnSpPr>
          <p:nvPr/>
        </p:nvCxnSpPr>
        <p:spPr bwMode="auto">
          <a:xfrm>
            <a:off x="5132388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4" name="Line 50"/>
          <p:cNvSpPr>
            <a:spLocks noChangeShapeType="1"/>
          </p:cNvSpPr>
          <p:nvPr/>
        </p:nvSpPr>
        <p:spPr bwMode="auto">
          <a:xfrm>
            <a:off x="228600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5" name="Line 51"/>
          <p:cNvSpPr>
            <a:spLocks noChangeShapeType="1"/>
          </p:cNvSpPr>
          <p:nvPr/>
        </p:nvSpPr>
        <p:spPr bwMode="auto">
          <a:xfrm>
            <a:off x="500063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1423988" y="60960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5191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4998" name="AutoShape 54"/>
          <p:cNvCxnSpPr>
            <a:cxnSpLocks noChangeShapeType="1"/>
            <a:stCxn id="594971" idx="3"/>
            <a:endCxn id="594990" idx="1"/>
          </p:cNvCxnSpPr>
          <p:nvPr/>
        </p:nvCxnSpPr>
        <p:spPr bwMode="auto">
          <a:xfrm>
            <a:off x="5132388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9" name="Line 55"/>
          <p:cNvSpPr>
            <a:spLocks noChangeShapeType="1"/>
          </p:cNvSpPr>
          <p:nvPr/>
        </p:nvSpPr>
        <p:spPr bwMode="auto">
          <a:xfrm>
            <a:off x="238125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>
            <a:off x="509588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1" name="Line 57"/>
          <p:cNvSpPr>
            <a:spLocks noChangeShapeType="1"/>
          </p:cNvSpPr>
          <p:nvPr/>
        </p:nvSpPr>
        <p:spPr bwMode="auto">
          <a:xfrm>
            <a:off x="52863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2422525" y="6096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151438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228600" y="3852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500063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519113" y="4719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2873375" y="609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4961731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9" name="Line 65"/>
          <p:cNvSpPr>
            <a:spLocks noChangeShapeType="1"/>
          </p:cNvSpPr>
          <p:nvPr/>
        </p:nvSpPr>
        <p:spPr bwMode="auto">
          <a:xfrm>
            <a:off x="223838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990600" y="3200400"/>
            <a:ext cx="3733800" cy="1066800"/>
          </a:xfrm>
          <a:prstGeom prst="wedgeRoundRectCallout">
            <a:avLst>
              <a:gd name="adj1" fmla="val -43111"/>
              <a:gd name="adj2" fmla="val 8006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1676400" y="1752600"/>
            <a:ext cx="6248400" cy="1600200"/>
          </a:xfrm>
          <a:prstGeom prst="wedgeRoundRectCallout">
            <a:avLst>
              <a:gd name="adj1" fmla="val -45884"/>
              <a:gd name="adj2" fmla="val 7004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myVec.end() – this indicates that we’ve processed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1" grpId="0"/>
      <p:bldP spid="594978" grpId="0"/>
      <p:bldP spid="594982" grpId="0"/>
      <p:bldP spid="594986" grpId="0"/>
      <p:bldP spid="594987" grpId="0"/>
      <p:bldP spid="594988" grpId="0" animBg="1"/>
      <p:bldP spid="594988" grpId="1" animBg="1"/>
      <p:bldP spid="594994" grpId="0" animBg="1"/>
      <p:bldP spid="594994" grpId="1" animBg="1"/>
      <p:bldP spid="594995" grpId="0" animBg="1"/>
      <p:bldP spid="594995" grpId="1" animBg="1"/>
      <p:bldP spid="594996" grpId="0"/>
      <p:bldP spid="594997" grpId="0" animBg="1"/>
      <p:bldP spid="594997" grpId="1" animBg="1"/>
      <p:bldP spid="594999" grpId="0" animBg="1"/>
      <p:bldP spid="594999" grpId="1" animBg="1"/>
      <p:bldP spid="595000" grpId="0" animBg="1"/>
      <p:bldP spid="595000" grpId="1" animBg="1"/>
      <p:bldP spid="595001" grpId="0" animBg="1"/>
      <p:bldP spid="595001" grpId="1" animBg="1"/>
      <p:bldP spid="595002" grpId="0"/>
      <p:bldP spid="595004" grpId="0" animBg="1"/>
      <p:bldP spid="595004" grpId="1" animBg="1"/>
      <p:bldP spid="595005" grpId="0" animBg="1"/>
      <p:bldP spid="595005" grpId="1" animBg="1"/>
      <p:bldP spid="595006" grpId="0" animBg="1"/>
      <p:bldP spid="595006" grpId="1" animBg="1"/>
      <p:bldP spid="595007" grpId="0"/>
      <p:bldP spid="595009" grpId="0" animBg="1"/>
      <p:bldP spid="595009" grpId="1" animBg="1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d.first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= “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IluvC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++”;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d.second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= 300;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d.third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= 3.1415;</a:t>
            </a:r>
          </a:p>
          <a:p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things.push_back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(d);</a:t>
            </a: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(d);</a:t>
            </a: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39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void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  </a:t>
            </a:r>
            <a:r>
              <a:rPr lang="en-US" b="0" dirty="0" err="1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 list&lt;Nerd&gt; &amp;nerds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(“Carey”);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(“David”);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(nerds);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won’t work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3" grpId="0"/>
      <p:bldP spid="630793" grpId="1"/>
      <p:bldP spid="630794" grpId="0"/>
      <p:bldP spid="630795" grpId="0"/>
      <p:bldP spid="6307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Generic Programming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359" y="144635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you could program 50x faster than everyone else?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91" y="2403482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That’s what generic programming is all about.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275" y="3428692"/>
            <a:ext cx="62601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We’ll learn how to do stuff like: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Write a single generic function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that can sort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0070C0"/>
                </a:solidFill>
              </a:rPr>
              <a:t> type data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</a:rPr>
              <a:t>Write a linked list class that can hold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7030A0"/>
                </a:solidFill>
              </a:rPr>
              <a:t> type of value</a:t>
            </a:r>
          </a:p>
          <a:p>
            <a:pPr algn="ctr"/>
            <a:r>
              <a:rPr lang="en-US" sz="2200" dirty="0">
                <a:solidFill>
                  <a:srgbClr val="00B050"/>
                </a:solidFill>
              </a:rPr>
              <a:t>Define once, re-use infinitely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5414" r="7500" b="21798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40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 dirty="0"/>
          </a:p>
          <a:p>
            <a:r>
              <a:rPr lang="en-US" sz="1000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nerds.push_back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nerds.push_back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nerds.push_back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b="0" dirty="0"/>
          </a:p>
          <a:p>
            <a:r>
              <a:rPr lang="en-US" sz="1000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list&lt;string&gt;::iterator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 </a:t>
            </a:r>
            <a:endParaRPr lang="en-US" b="0" dirty="0"/>
          </a:p>
          <a:p>
            <a:r>
              <a:rPr lang="en-US" sz="1000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nerds.begin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	</a:t>
            </a:r>
            <a:endParaRPr lang="en-US" b="0" dirty="0"/>
          </a:p>
          <a:p>
            <a:r>
              <a:rPr lang="en-US" sz="1000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endl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	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++;		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endl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nerds.end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--;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endl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57" name="Line 37"/>
          <p:cNvSpPr>
            <a:spLocks noChangeShapeType="1"/>
          </p:cNvSpPr>
          <p:nvPr/>
        </p:nvSpPr>
        <p:spPr bwMode="auto">
          <a:xfrm>
            <a:off x="495300" y="3243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1" name="Line 41"/>
          <p:cNvSpPr>
            <a:spLocks noChangeShapeType="1"/>
          </p:cNvSpPr>
          <p:nvPr/>
        </p:nvSpPr>
        <p:spPr bwMode="auto">
          <a:xfrm>
            <a:off x="504825" y="3657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2" name="AutoShape 42"/>
          <p:cNvCxnSpPr>
            <a:cxnSpLocks noChangeShapeType="1"/>
            <a:stCxn id="414758" idx="3"/>
            <a:endCxn id="414749" idx="1"/>
          </p:cNvCxnSpPr>
          <p:nvPr/>
        </p:nvCxnSpPr>
        <p:spPr bwMode="auto">
          <a:xfrm>
            <a:off x="5853113" y="2770188"/>
            <a:ext cx="1739900" cy="5826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3" name="Line 43"/>
          <p:cNvSpPr>
            <a:spLocks noChangeShapeType="1"/>
          </p:cNvSpPr>
          <p:nvPr/>
        </p:nvSpPr>
        <p:spPr bwMode="auto">
          <a:xfrm>
            <a:off x="500063" y="4100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6" name="Line 46"/>
          <p:cNvSpPr>
            <a:spLocks noChangeShapeType="1"/>
          </p:cNvSpPr>
          <p:nvPr/>
        </p:nvSpPr>
        <p:spPr bwMode="auto">
          <a:xfrm>
            <a:off x="514350" y="438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7" name="AutoShape 47"/>
          <p:cNvCxnSpPr>
            <a:cxnSpLocks noChangeShapeType="1"/>
            <a:stCxn id="414758" idx="3"/>
            <a:endCxn id="414732" idx="1"/>
          </p:cNvCxnSpPr>
          <p:nvPr/>
        </p:nvCxnSpPr>
        <p:spPr bwMode="auto">
          <a:xfrm>
            <a:off x="5853113" y="2770188"/>
            <a:ext cx="549275" cy="14208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8" name="Line 48"/>
          <p:cNvSpPr>
            <a:spLocks noChangeShapeType="1"/>
          </p:cNvSpPr>
          <p:nvPr/>
        </p:nvSpPr>
        <p:spPr bwMode="auto">
          <a:xfrm>
            <a:off x="5048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485775" y="5205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14772" name="AutoShape 52"/>
          <p:cNvCxnSpPr>
            <a:cxnSpLocks noChangeShapeType="1"/>
            <a:stCxn id="414758" idx="3"/>
            <a:endCxn id="414771" idx="1"/>
          </p:cNvCxnSpPr>
          <p:nvPr/>
        </p:nvCxnSpPr>
        <p:spPr bwMode="auto">
          <a:xfrm>
            <a:off x="5853113" y="2770188"/>
            <a:ext cx="1489075" cy="3433762"/>
          </a:xfrm>
          <a:prstGeom prst="curvedConnector3">
            <a:avLst>
              <a:gd name="adj1" fmla="val 12685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3" name="Line 53"/>
          <p:cNvSpPr>
            <a:spLocks noChangeShapeType="1"/>
          </p:cNvSpPr>
          <p:nvPr/>
        </p:nvSpPr>
        <p:spPr bwMode="auto">
          <a:xfrm>
            <a:off x="485775" y="5472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74" name="AutoShape 54"/>
          <p:cNvCxnSpPr>
            <a:cxnSpLocks noChangeShapeType="1"/>
            <a:stCxn id="414758" idx="3"/>
            <a:endCxn id="414740" idx="1"/>
          </p:cNvCxnSpPr>
          <p:nvPr/>
        </p:nvCxnSpPr>
        <p:spPr bwMode="auto">
          <a:xfrm>
            <a:off x="5853113" y="2770188"/>
            <a:ext cx="1158875" cy="27924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504825" y="5757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7" grpId="0" animBg="1"/>
      <p:bldP spid="414757" grpId="1" animBg="1"/>
      <p:bldP spid="414761" grpId="0" animBg="1"/>
      <p:bldP spid="414761" grpId="1" animBg="1"/>
      <p:bldP spid="414763" grpId="0" animBg="1"/>
      <p:bldP spid="414763" grpId="1" animBg="1"/>
      <p:bldP spid="414765" grpId="0"/>
      <p:bldP spid="414766" grpId="0" animBg="1"/>
      <p:bldP spid="414766" grpId="1" animBg="1"/>
      <p:bldP spid="414768" grpId="0" animBg="1"/>
      <p:bldP spid="414768" grpId="1" animBg="1"/>
      <p:bldP spid="414769" grpId="0"/>
      <p:bldP spid="414770" grpId="0" animBg="1"/>
      <p:bldP spid="414770" grpId="1" animBg="1"/>
      <p:bldP spid="414773" grpId="0" animBg="1"/>
      <p:bldP spid="414773" grpId="1" animBg="1"/>
      <p:bldP spid="414775" grpId="0" animBg="1"/>
      <p:bldP spid="414775" grpId="1" animBg="1"/>
      <p:bldP spid="414776" grpId="0"/>
      <p:bldP spid="4147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41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it’s 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class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getVal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prev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LinkedList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begin()</a:t>
            </a:r>
          </a:p>
          <a:p>
            <a:r>
              <a:rPr lang="en-US" dirty="0">
                <a:cs typeface="Times New Roman" pitchFamily="18" charset="0"/>
              </a:rPr>
              <a:t>  {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temp;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temp.cur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m_head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r>
              <a:rPr lang="en-US" dirty="0">
                <a:cs typeface="Times New Roman" pitchFamily="18" charset="0"/>
              </a:rPr>
              <a:t>     return(temp);</a:t>
            </a:r>
          </a:p>
          <a:p>
            <a:r>
              <a:rPr lang="en-US" dirty="0">
                <a:cs typeface="Times New Roman" pitchFamily="18" charset="0"/>
              </a:rPr>
              <a:t>  }</a:t>
            </a:r>
          </a:p>
          <a:p>
            <a:endParaRPr lang="en-US" sz="800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Node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m_head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GPAs.begin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itr.getVal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itr.down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          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itr.getVal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96" name="Line 52"/>
          <p:cNvSpPr>
            <a:spLocks noChangeShapeType="1"/>
          </p:cNvSpPr>
          <p:nvPr/>
        </p:nvSpPr>
        <p:spPr bwMode="auto">
          <a:xfrm>
            <a:off x="383857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797" name="Line 53"/>
          <p:cNvSpPr>
            <a:spLocks noChangeShapeType="1"/>
          </p:cNvSpPr>
          <p:nvPr/>
        </p:nvSpPr>
        <p:spPr bwMode="auto">
          <a:xfrm>
            <a:off x="6477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Line 54"/>
          <p:cNvSpPr>
            <a:spLocks noChangeShapeType="1"/>
          </p:cNvSpPr>
          <p:nvPr/>
        </p:nvSpPr>
        <p:spPr bwMode="auto">
          <a:xfrm>
            <a:off x="90488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5334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5334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533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6096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3843338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8" name="Oval 74"/>
          <p:cNvSpPr>
            <a:spLocks noChangeArrowheads="1"/>
          </p:cNvSpPr>
          <p:nvPr/>
        </p:nvSpPr>
        <p:spPr bwMode="auto">
          <a:xfrm>
            <a:off x="8201025" y="1343025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5257800" y="5653088"/>
            <a:ext cx="1676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3838575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>
            <a:off x="2138363" y="110966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8297863" y="16525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6" name="Line 82"/>
          <p:cNvSpPr>
            <a:spLocks noChangeShapeType="1"/>
          </p:cNvSpPr>
          <p:nvPr/>
        </p:nvSpPr>
        <p:spPr bwMode="auto">
          <a:xfrm>
            <a:off x="38100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7" name="Line 8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5243513" y="6200775"/>
            <a:ext cx="1676400" cy="276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29" name="Oval 85"/>
          <p:cNvSpPr>
            <a:spLocks noChangeArrowheads="1"/>
          </p:cNvSpPr>
          <p:nvPr/>
        </p:nvSpPr>
        <p:spPr bwMode="auto">
          <a:xfrm>
            <a:off x="7315200" y="1966913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115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93E-6 L -0.25295 -0.0640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321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4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796" grpId="0" animBg="1"/>
      <p:bldP spid="543796" grpId="1" animBg="1"/>
      <p:bldP spid="543836" grpId="0" animBg="1"/>
      <p:bldP spid="543797" grpId="0" animBg="1"/>
      <p:bldP spid="543797" grpId="1" animBg="1"/>
      <p:bldP spid="543798" grpId="0" animBg="1"/>
      <p:bldP spid="543798" grpId="1" animBg="1"/>
      <p:bldP spid="543802" grpId="0"/>
      <p:bldP spid="543803" grpId="0" animBg="1"/>
      <p:bldP spid="543803" grpId="1" animBg="1"/>
      <p:bldP spid="543809" grpId="0" animBg="1"/>
      <p:bldP spid="543809" grpId="1" animBg="1"/>
      <p:bldP spid="543810" grpId="0"/>
      <p:bldP spid="543810" grpId="1"/>
      <p:bldP spid="543810" grpId="2"/>
      <p:bldP spid="543810" grpId="3"/>
      <p:bldP spid="543811" grpId="0" animBg="1"/>
      <p:bldP spid="543811" grpId="1" animBg="1"/>
      <p:bldP spid="543812" grpId="0" animBg="1"/>
      <p:bldP spid="543812" grpId="1" animBg="1"/>
      <p:bldP spid="543816" grpId="0" animBg="1"/>
      <p:bldP spid="543816" grpId="1" animBg="1"/>
      <p:bldP spid="543817" grpId="0" animBg="1"/>
      <p:bldP spid="543817" grpId="1" animBg="1"/>
      <p:bldP spid="543818" grpId="0" animBg="1"/>
      <p:bldP spid="543818" grpId="1" animBg="1"/>
      <p:bldP spid="543820" grpId="0" animBg="1"/>
      <p:bldP spid="543819" grpId="0"/>
      <p:bldP spid="543819" grpId="1"/>
      <p:bldP spid="543821" grpId="0" animBg="1"/>
      <p:bldP spid="543821" grpId="1" animBg="1"/>
      <p:bldP spid="543822" grpId="0" animBg="1"/>
      <p:bldP spid="543822" grpId="1" animBg="1"/>
      <p:bldP spid="543823" grpId="0"/>
      <p:bldP spid="543823" grpId="1"/>
      <p:bldP spid="543826" grpId="0" animBg="1"/>
      <p:bldP spid="543826" grpId="1" animBg="1"/>
      <p:bldP spid="543827" grpId="0" animBg="1"/>
      <p:bldP spid="543827" grpId="1" animBg="1"/>
      <p:bldP spid="543828" grpId="0" animBg="1"/>
      <p:bldP spid="543829" grpId="0" animBg="1"/>
      <p:bldP spid="543829" grpId="1" animBg="1"/>
      <p:bldP spid="543830" grpId="0"/>
      <p:bldP spid="5438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124450" y="1082675"/>
            <a:ext cx="395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  <a:endParaRPr lang="en-US" b="0" dirty="0"/>
          </a:p>
          <a:p>
            <a:r>
              <a:rPr lang="en-US" dirty="0">
                <a:cs typeface="Times New Roman" pitchFamily="18" charset="0"/>
              </a:rPr>
              <a:t>#include &lt;string&gt;</a:t>
            </a:r>
            <a:r>
              <a:rPr lang="en-US" b="0" dirty="0"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257800" y="4219575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064125" y="1898650"/>
            <a:ext cx="39751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endParaRPr lang="en-US" sz="22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135563" y="3041650"/>
            <a:ext cx="3875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5248275" y="3376613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794500" y="370998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148263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an integer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1600200" y="762000"/>
            <a:ext cx="4191000" cy="1295400"/>
          </a:xfrm>
          <a:prstGeom prst="wedgeRoundRectCallout">
            <a:avLst>
              <a:gd name="adj1" fmla="val -45227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2286000" y="1143000"/>
            <a:ext cx="4191000" cy="1295400"/>
          </a:xfrm>
          <a:prstGeom prst="wedgeRoundRectCallout">
            <a:avLst>
              <a:gd name="adj1" fmla="val -48866"/>
              <a:gd name="adj2" fmla="val 865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2362200" y="1433513"/>
            <a:ext cx="4191000" cy="1295400"/>
          </a:xfrm>
          <a:prstGeom prst="wedgeRoundRectCallout">
            <a:avLst>
              <a:gd name="adj1" fmla="val -47046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38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45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  <a:endParaRPr lang="en-US" b="0" dirty="0"/>
          </a:p>
          <a:p>
            <a:r>
              <a:rPr lang="en-US" dirty="0">
                <a:cs typeface="Times New Roman" pitchFamily="18" charset="0"/>
              </a:rPr>
              <a:t>#include &lt;string&gt;</a:t>
            </a:r>
            <a:r>
              <a:rPr lang="en-US" b="0" dirty="0"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323850" y="133350"/>
            <a:ext cx="4781550" cy="1247775"/>
          </a:xfrm>
          <a:prstGeom prst="wedgeRoundRectCallout">
            <a:avLst>
              <a:gd name="adj1" fmla="val -15338"/>
              <a:gd name="adj2" fmla="val 13295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Why? Because I have defined the direction of my mapping here as being from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9079" name="AutoShape 39"/>
          <p:cNvSpPr>
            <a:spLocks noChangeArrowheads="1"/>
          </p:cNvSpPr>
          <p:nvPr/>
        </p:nvSpPr>
        <p:spPr bwMode="auto">
          <a:xfrm>
            <a:off x="2409825" y="1933575"/>
            <a:ext cx="4191000" cy="1162050"/>
          </a:xfrm>
          <a:prstGeom prst="wedgeRoundRectCallout">
            <a:avLst>
              <a:gd name="adj1" fmla="val -49583"/>
              <a:gd name="adj2" fmla="val 10710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But this use of our name2Fone map is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invalid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– it tries to map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87" name="AutoShape 47"/>
          <p:cNvSpPr>
            <a:spLocks noChangeArrowheads="1"/>
          </p:cNvSpPr>
          <p:nvPr/>
        </p:nvSpPr>
        <p:spPr bwMode="auto">
          <a:xfrm>
            <a:off x="4114800" y="3676650"/>
            <a:ext cx="2419350" cy="733425"/>
          </a:xfrm>
          <a:prstGeom prst="wedgeRoundRectCallout">
            <a:avLst>
              <a:gd name="adj1" fmla="val -41731"/>
              <a:gd name="adj2" fmla="val 1028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works fine!</a:t>
            </a:r>
          </a:p>
        </p:txBody>
      </p:sp>
      <p:sp>
        <p:nvSpPr>
          <p:cNvPr id="599088" name="AutoShape 48"/>
          <p:cNvSpPr>
            <a:spLocks noChangeArrowheads="1"/>
          </p:cNvSpPr>
          <p:nvPr/>
        </p:nvSpPr>
        <p:spPr bwMode="auto">
          <a:xfrm>
            <a:off x="2419350" y="1524000"/>
            <a:ext cx="4343400" cy="971550"/>
          </a:xfrm>
          <a:prstGeom prst="wedgeRoundRectCallout">
            <a:avLst>
              <a:gd name="adj1" fmla="val -45394"/>
              <a:gd name="adj2" fmla="val 8987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allowed – I am allowed to map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… </a:t>
            </a:r>
            <a:r>
              <a:rPr lang="en-US" sz="2000" b="0">
                <a:solidFill>
                  <a:srgbClr val="FFEAD5"/>
                </a:solidFill>
                <a:latin typeface="Comic Sans MS" pitchFamily="66" charset="0"/>
                <a:cs typeface="Times New Roman" pitchFamily="18" charset="0"/>
              </a:rPr>
              <a:t>_________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                     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5751513" y="1873250"/>
            <a:ext cx="18780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latin typeface="Comic Sans MS" pitchFamily="66" charset="0"/>
                <a:cs typeface="Times New Roman" pitchFamily="18" charset="0"/>
              </a:rPr>
              <a:t>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967413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3529013" y="3484563"/>
            <a:ext cx="1423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88956" y="4737100"/>
            <a:ext cx="403066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 want to </a:t>
            </a:r>
            <a:r>
              <a:rPr lang="en-US" sz="21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efficiently </a:t>
            </a:r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search in both directions, you have to use two maps.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5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78" grpId="0" animBg="1"/>
      <p:bldP spid="599078" grpId="1" animBg="1"/>
      <p:bldP spid="599079" grpId="0" animBg="1"/>
      <p:bldP spid="599079" grpId="1" animBg="1"/>
      <p:bldP spid="599084" grpId="0"/>
      <p:bldP spid="599086" grpId="0"/>
      <p:bldP spid="599087" grpId="0" animBg="1"/>
      <p:bldP spid="599087" grpId="1" animBg="1"/>
      <p:bldP spid="599088" grpId="0" animBg="1"/>
      <p:bldP spid="599088" grpId="1" animBg="1"/>
      <p:bldP spid="599088" grpId="2" animBg="1"/>
      <p:bldP spid="599089" grpId="0" build="allAtOnce"/>
      <p:bldP spid="599089" grpId="1" build="allAtOnce"/>
      <p:bldP spid="599091" grpId="0"/>
      <p:bldP spid="599093" grpId="0"/>
      <p:bldP spid="5990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46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  <a:endParaRPr lang="en-US" b="0" dirty="0"/>
          </a:p>
          <a:p>
            <a:r>
              <a:rPr lang="en-US" dirty="0">
                <a:cs typeface="Times New Roman" pitchFamily="18" charset="0"/>
              </a:rPr>
              <a:t>#include &lt;string&gt;</a:t>
            </a:r>
            <a:r>
              <a:rPr lang="en-US" b="0" dirty="0"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048250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89025" y="24511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2051050" y="24511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90513" y="262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1463" y="300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3" name="Line 27"/>
          <p:cNvSpPr>
            <a:spLocks noChangeShapeType="1"/>
          </p:cNvSpPr>
          <p:nvPr/>
        </p:nvSpPr>
        <p:spPr bwMode="auto">
          <a:xfrm>
            <a:off x="280988" y="3267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9" name="Line 33"/>
          <p:cNvSpPr>
            <a:spLocks noChangeShapeType="1"/>
          </p:cNvSpPr>
          <p:nvPr/>
        </p:nvSpPr>
        <p:spPr bwMode="auto">
          <a:xfrm>
            <a:off x="280988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271463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56" grpId="0" animBg="1"/>
      <p:bldP spid="603156" grpId="1" animBg="1"/>
      <p:bldP spid="603157" grpId="0" animBg="1"/>
      <p:bldP spid="603157" grpId="1" animBg="1"/>
      <p:bldP spid="603163" grpId="0" animBg="1"/>
      <p:bldP spid="603163" grpId="1" animBg="1"/>
      <p:bldP spid="603169" grpId="0" animBg="1"/>
      <p:bldP spid="603169" grpId="1" animBg="1"/>
      <p:bldP spid="603175" grpId="0"/>
      <p:bldP spid="603176" grpId="0" animBg="1"/>
      <p:bldP spid="60317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47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  <a:endParaRPr lang="en-US" b="0" dirty="0"/>
          </a:p>
          <a:p>
            <a:r>
              <a:rPr lang="en-US" dirty="0">
                <a:cs typeface="Times New Roman" pitchFamily="18" charset="0"/>
              </a:rPr>
              <a:t>#include &lt;string&gt;</a:t>
            </a:r>
            <a:r>
              <a:rPr lang="en-US" b="0" dirty="0"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1" name="Line 17"/>
          <p:cNvSpPr>
            <a:spLocks noChangeShapeType="1"/>
          </p:cNvSpPr>
          <p:nvPr/>
        </p:nvSpPr>
        <p:spPr bwMode="auto">
          <a:xfrm>
            <a:off x="261938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52900" y="1314450"/>
            <a:ext cx="4352925" cy="1123950"/>
          </a:xfrm>
          <a:prstGeom prst="wedgeRoundRectCallout">
            <a:avLst>
              <a:gd name="adj1" fmla="val -47375"/>
              <a:gd name="adj2" fmla="val 11327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9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4495800" y="952500"/>
            <a:ext cx="4086225" cy="2000250"/>
          </a:xfrm>
          <a:prstGeom prst="wedgeRoundRectCallout">
            <a:avLst>
              <a:gd name="adj1" fmla="val -65384"/>
              <a:gd name="adj2" fmla="val 8745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6" name="Line 52"/>
          <p:cNvSpPr>
            <a:spLocks noChangeShapeType="1"/>
          </p:cNvSpPr>
          <p:nvPr/>
        </p:nvSpPr>
        <p:spPr bwMode="auto">
          <a:xfrm>
            <a:off x="271463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147637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214313" y="572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223838" y="601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145732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1" grpId="0" animBg="1"/>
      <p:bldP spid="605201" grpId="1" animBg="1"/>
      <p:bldP spid="605227" grpId="0" animBg="1"/>
      <p:bldP spid="605227" grpId="1" animBg="1"/>
      <p:bldP spid="605228" grpId="0"/>
      <p:bldP spid="605229" grpId="0"/>
      <p:bldP spid="605230" grpId="0" animBg="1"/>
      <p:bldP spid="605230" grpId="1" animBg="1"/>
      <p:bldP spid="605230" grpId="2" animBg="1"/>
      <p:bldP spid="605236" grpId="0" animBg="1"/>
      <p:bldP spid="605236" grpId="1" animBg="1"/>
      <p:bldP spid="605238" grpId="0"/>
      <p:bldP spid="605238" grpId="1"/>
      <p:bldP spid="605239" grpId="0" animBg="1"/>
      <p:bldP spid="605239" grpId="1" animBg="1"/>
      <p:bldP spid="605243" grpId="0" animBg="1"/>
      <p:bldP spid="605243" grpId="1" animBg="1"/>
      <p:bldP spid="605245" grpId="0" animBg="1"/>
      <p:bldP spid="605245" grpId="1" animBg="1"/>
      <p:bldP spid="605247" grpId="0" animBg="1"/>
      <p:bldP spid="605247" grpId="1" animBg="1"/>
      <p:bldP spid="6052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48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  <a:endParaRPr lang="en-US" b="0" dirty="0"/>
          </a:p>
          <a:p>
            <a:r>
              <a:rPr lang="en-US" dirty="0">
                <a:cs typeface="Times New Roman" pitchFamily="18" charset="0"/>
              </a:rPr>
              <a:t>#include &lt;string&gt;</a:t>
            </a:r>
            <a:r>
              <a:rPr lang="en-US" b="0" dirty="0"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2" name="Line 40"/>
          <p:cNvSpPr>
            <a:spLocks noChangeShapeType="1"/>
          </p:cNvSpPr>
          <p:nvPr/>
        </p:nvSpPr>
        <p:spPr bwMode="auto">
          <a:xfrm>
            <a:off x="261938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4324350" y="1457325"/>
            <a:ext cx="4086225" cy="2000250"/>
          </a:xfrm>
          <a:prstGeom prst="wedgeRoundRectCallout">
            <a:avLst>
              <a:gd name="adj1" fmla="val -67949"/>
              <a:gd name="adj2" fmla="val 622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10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538163" y="3667125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Ziggy</a:t>
            </a:r>
            <a:r>
              <a:rPr lang="en-US">
                <a:cs typeface="Times New Roman" pitchFamily="18" charset="0"/>
              </a:rPr>
              <a:t>”);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4267200" y="1514475"/>
            <a:ext cx="4476750" cy="2000250"/>
          </a:xfrm>
          <a:prstGeom prst="wedgeRoundRectCallout">
            <a:avLst>
              <a:gd name="adj1" fmla="val -67236"/>
              <a:gd name="adj2" fmla="val 5888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4" name="Line 52"/>
          <p:cNvSpPr>
            <a:spLocks noChangeShapeType="1"/>
          </p:cNvSpPr>
          <p:nvPr/>
        </p:nvSpPr>
        <p:spPr bwMode="auto">
          <a:xfrm>
            <a:off x="290513" y="4181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>
            <a:off x="66198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  <p:sp>
        <p:nvSpPr>
          <p:cNvPr id="607287" name="AutoShape 55"/>
          <p:cNvSpPr>
            <a:spLocks noChangeArrowheads="1"/>
          </p:cNvSpPr>
          <p:nvPr/>
        </p:nvSpPr>
        <p:spPr bwMode="auto">
          <a:xfrm>
            <a:off x="2514600" y="1162050"/>
            <a:ext cx="6029325" cy="1905000"/>
          </a:xfrm>
          <a:prstGeom prst="wedgeRoundRectCallout">
            <a:avLst>
              <a:gd name="adj1" fmla="val -51736"/>
              <a:gd name="adj2" fmla="val 81667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name2Age maps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ints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, we can search by a name to find an age, but not the other way around!!!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it = name2Age.find(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53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); 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2" grpId="0" animBg="1"/>
      <p:bldP spid="607272" grpId="1" animBg="1"/>
      <p:bldP spid="607278" grpId="0" animBg="1"/>
      <p:bldP spid="607278" grpId="1" animBg="1"/>
      <p:bldP spid="607279" grpId="0"/>
      <p:bldP spid="607281" grpId="0"/>
      <p:bldP spid="607282" grpId="0"/>
      <p:bldP spid="607283" grpId="0" animBg="1"/>
      <p:bldP spid="607283" grpId="1" animBg="1"/>
      <p:bldP spid="607284" grpId="0" animBg="1"/>
      <p:bldP spid="607284" grpId="1" animBg="1"/>
      <p:bldP spid="607285" grpId="0" animBg="1"/>
      <p:bldP spid="607285" grpId="1" animBg="1"/>
      <p:bldP spid="607287" grpId="0" animBg="1"/>
      <p:bldP spid="60728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49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  <a:endParaRPr lang="en-US" b="0" dirty="0"/>
          </a:p>
          <a:p>
            <a:r>
              <a:rPr lang="en-US" dirty="0">
                <a:cs typeface="Times New Roman" pitchFamily="18" charset="0"/>
              </a:rPr>
              <a:t>#include &lt;string&gt;</a:t>
            </a:r>
            <a:r>
              <a:rPr lang="en-US" b="0" dirty="0"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03213" y="373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931863" y="400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660400" y="480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69925" y="5041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923925" y="427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642938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652463" y="5048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933450" y="39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2514600" y="692150"/>
            <a:ext cx="6029325" cy="2374900"/>
          </a:xfrm>
          <a:prstGeom prst="wedgeRoundRectCallout">
            <a:avLst>
              <a:gd name="adj1" fmla="val -51736"/>
              <a:gd name="adj2" fmla="val 75403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means that when you iterate thru them, they’re automatically ordered for you!</a:t>
            </a: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8414233" y="3902834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Left Arrow 56"/>
          <p:cNvSpPr/>
          <p:nvPr/>
        </p:nvSpPr>
        <p:spPr bwMode="auto">
          <a:xfrm>
            <a:off x="8414233" y="4570619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Left Arrow 57"/>
          <p:cNvSpPr/>
          <p:nvPr/>
        </p:nvSpPr>
        <p:spPr bwMode="auto">
          <a:xfrm>
            <a:off x="8414233" y="5260975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39" grpId="0" animBg="1"/>
      <p:bldP spid="626739" grpId="1" animBg="1"/>
      <p:bldP spid="626744" grpId="0" animBg="1"/>
      <p:bldP spid="626744" grpId="1" animBg="1"/>
      <p:bldP spid="626745" grpId="0" animBg="1"/>
      <p:bldP spid="626745" grpId="1" animBg="1"/>
      <p:bldP spid="626747" grpId="0" animBg="1"/>
      <p:bldP spid="626747" grpId="1" animBg="1"/>
      <p:bldP spid="626749" grpId="0" animBg="1"/>
      <p:bldP spid="626749" grpId="1" animBg="1"/>
      <p:bldP spid="626751" grpId="0" animBg="1"/>
      <p:bldP spid="626751" grpId="1" animBg="1"/>
      <p:bldP spid="626753" grpId="0" animBg="1"/>
      <p:bldP spid="626753" grpId="1" animBg="1"/>
      <p:bldP spid="626755" grpId="0" animBg="1"/>
      <p:bldP spid="626755" grpId="1" animBg="1"/>
      <p:bldP spid="626760" grpId="0" animBg="1"/>
      <p:bldP spid="626760" grpId="1" animBg="1"/>
      <p:bldP spid="2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5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50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4989513" y="2619375"/>
            <a:ext cx="39735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3" y="1066800"/>
            <a:ext cx="38973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d.name = “David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Smallberg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”;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d.idNum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916451243;</a:t>
            </a:r>
          </a:p>
          <a:p>
            <a:r>
              <a:rPr lang="en-US" sz="1000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2133600" y="149225"/>
            <a:ext cx="5486400" cy="1855788"/>
          </a:xfrm>
          <a:prstGeom prst="wedgeRoundRectCallout">
            <a:avLst>
              <a:gd name="adj1" fmla="val -45458"/>
              <a:gd name="adj2" fmla="val 900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075238" y="4467225"/>
            <a:ext cx="38973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for the left-hand class/struct!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&lt; b.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1781175" y="2663825"/>
            <a:ext cx="5486400" cy="2446338"/>
          </a:xfrm>
          <a:prstGeom prst="wedgeRoundRectCallout">
            <a:avLst>
              <a:gd name="adj1" fmla="val -45458"/>
              <a:gd name="adj2" fmla="val 873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(Right now, you might be asking: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387475" y="2025650"/>
            <a:ext cx="4125913" cy="1833563"/>
          </a:xfrm>
          <a:prstGeom prst="wedgeRoundRectCallout">
            <a:avLst>
              <a:gd name="adj1" fmla="val -43958"/>
              <a:gd name="adj2" fmla="val 998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Therefore, for this to work we must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1" grpId="0" animBg="1"/>
      <p:bldP spid="562201" grpId="1" animBg="1"/>
      <p:bldP spid="562205" grpId="0"/>
      <p:bldP spid="562204" grpId="0" animBg="1"/>
      <p:bldP spid="562204" grpId="1" animBg="1"/>
      <p:bldP spid="562199" grpId="0" animBg="1"/>
      <p:bldP spid="56219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51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1066800"/>
            <a:ext cx="38973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sz="2200" b="0" i="1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your own 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/class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(it’s on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574675" y="4689475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stud2GPA;</a:t>
            </a:r>
          </a:p>
          <a:p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d</a:t>
            </a:r>
            <a:r>
              <a:rPr lang="en-US">
                <a:cs typeface="Times New Roman" pitchFamily="18" charset="0"/>
              </a:rPr>
              <a:t>] = 1.3;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74675" y="4679950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&gt;  phone2Stud;</a:t>
            </a:r>
          </a:p>
          <a:p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>
                <a:cs typeface="Times New Roman" pitchFamily="18" charset="0"/>
              </a:rPr>
              <a:t>] = d;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right-hand-side, so we don’t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sp>
        <p:nvSpPr>
          <p:cNvPr id="611344" name="AutoShape 16"/>
          <p:cNvSpPr>
            <a:spLocks noChangeArrowheads="1"/>
          </p:cNvSpPr>
          <p:nvPr/>
        </p:nvSpPr>
        <p:spPr bwMode="auto">
          <a:xfrm>
            <a:off x="5038725" y="2911475"/>
            <a:ext cx="3933825" cy="1379538"/>
          </a:xfrm>
          <a:prstGeom prst="wedgeRoundRectCallout">
            <a:avLst>
              <a:gd name="adj1" fmla="val -139306"/>
              <a:gd name="adj2" fmla="val 8521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stud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left-hand-side now so we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for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1" grpId="0"/>
      <p:bldP spid="611342" grpId="0"/>
      <p:bldP spid="611343" grpId="0" animBg="1"/>
      <p:bldP spid="611343" grpId="1" animBg="1"/>
      <p:bldP spid="611344" grpId="0" animBg="1"/>
      <p:bldP spid="61134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52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  <a:endParaRPr lang="en-US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709988" y="985838"/>
            <a:ext cx="4837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is a container that keeps track of </a:t>
            </a:r>
            <a:r>
              <a:rPr lang="en-US" sz="2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unique items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359150" y="2057400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3352800" y="29876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362325" y="3689350"/>
            <a:ext cx="5629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, it is ignored (since it’s 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3286125" y="5897563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 dirty="0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466976" name="Line 32"/>
          <p:cNvSpPr>
            <a:spLocks noChangeShapeType="1"/>
          </p:cNvSpPr>
          <p:nvPr/>
        </p:nvSpPr>
        <p:spPr bwMode="auto">
          <a:xfrm>
            <a:off x="280988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79" name="Line 35"/>
          <p:cNvSpPr>
            <a:spLocks noChangeShapeType="1"/>
          </p:cNvSpPr>
          <p:nvPr/>
        </p:nvSpPr>
        <p:spPr bwMode="auto">
          <a:xfrm>
            <a:off x="300038" y="2943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1" name="Line 37"/>
          <p:cNvSpPr>
            <a:spLocks noChangeShapeType="1"/>
          </p:cNvSpPr>
          <p:nvPr/>
        </p:nvSpPr>
        <p:spPr bwMode="auto">
          <a:xfrm>
            <a:off x="300038" y="3219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>
            <a:off x="300038" y="3486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300038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2105025" y="1301750"/>
            <a:ext cx="3933825" cy="1131888"/>
          </a:xfrm>
          <a:prstGeom prst="wedgeRoundRectCallout">
            <a:avLst>
              <a:gd name="adj1" fmla="val -65699"/>
              <a:gd name="adj2" fmla="val 1585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87" name="Line 43"/>
          <p:cNvSpPr>
            <a:spLocks noChangeShapeType="1"/>
          </p:cNvSpPr>
          <p:nvPr/>
        </p:nvSpPr>
        <p:spPr bwMode="auto">
          <a:xfrm>
            <a:off x="280988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27146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76" grpId="0" animBg="1"/>
      <p:bldP spid="466976" grpId="1" animBg="1"/>
      <p:bldP spid="466979" grpId="0" animBg="1"/>
      <p:bldP spid="466979" grpId="1" animBg="1"/>
      <p:bldP spid="466980" grpId="0"/>
      <p:bldP spid="466980" grpId="1"/>
      <p:bldP spid="466980" grpId="2"/>
      <p:bldP spid="466981" grpId="0" animBg="1"/>
      <p:bldP spid="466981" grpId="1" animBg="1"/>
      <p:bldP spid="466982" grpId="0"/>
      <p:bldP spid="466983" grpId="0" animBg="1"/>
      <p:bldP spid="466983" grpId="1" animBg="1"/>
      <p:bldP spid="466984" grpId="0"/>
      <p:bldP spid="466985" grpId="0" animBg="1"/>
      <p:bldP spid="466985" grpId="1" animBg="1"/>
      <p:bldP spid="466986" grpId="0" animBg="1"/>
      <p:bldP spid="466986" grpId="1" animBg="1"/>
      <p:bldP spid="466987" grpId="0" animBg="1"/>
      <p:bldP spid="466987" grpId="1" animBg="1"/>
      <p:bldP spid="466988" grpId="0" animBg="1"/>
      <p:bldP spid="466988" grpId="1" animBg="1"/>
      <p:bldP spid="4669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53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for your own classes (e.g., 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/>
              <a:t>  set&lt;</a:t>
            </a:r>
            <a:r>
              <a:rPr lang="en-US" dirty="0">
                <a:solidFill>
                  <a:srgbClr val="6600CC"/>
                </a:solidFill>
              </a:rPr>
              <a:t>Course</a:t>
            </a:r>
            <a:r>
              <a:rPr lang="en-US" dirty="0"/>
              <a:t>&gt; </a:t>
            </a:r>
            <a:r>
              <a:rPr lang="en-US" dirty="0" err="1"/>
              <a:t>myClasses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Course lec1;</a:t>
            </a:r>
          </a:p>
          <a:p>
            <a:r>
              <a:rPr lang="en-US" dirty="0"/>
              <a:t>  lec1.name = </a:t>
            </a:r>
            <a:r>
              <a:rPr lang="en-US" dirty="0">
                <a:latin typeface="Comic Sans MS"/>
              </a:rPr>
              <a:t>“</a:t>
            </a:r>
            <a:r>
              <a:rPr lang="en-US" dirty="0"/>
              <a:t>CS32</a:t>
            </a:r>
            <a:r>
              <a:rPr lang="en-US" dirty="0">
                <a:latin typeface="Comic Sans MS"/>
              </a:rPr>
              <a:t>”</a:t>
            </a:r>
            <a:r>
              <a:rPr lang="en-US" dirty="0"/>
              <a:t>;</a:t>
            </a:r>
          </a:p>
          <a:p>
            <a:r>
              <a:rPr lang="en-US" dirty="0"/>
              <a:t>  lec1.units = 16;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myClasses.insert</a:t>
            </a:r>
            <a:r>
              <a:rPr lang="en-US" dirty="0"/>
              <a:t>(</a:t>
            </a:r>
            <a:r>
              <a:rPr lang="en-US" dirty="0">
                <a:solidFill>
                  <a:srgbClr val="6600CC"/>
                </a:solidFill>
              </a:rPr>
              <a:t>lec1</a:t>
            </a:r>
            <a:r>
              <a:rPr lang="en-US" dirty="0"/>
              <a:t>);</a:t>
            </a:r>
          </a:p>
          <a:p>
            <a:r>
              <a:rPr lang="en-US" sz="150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Searching/Iterating Through a Set</a:t>
            </a:r>
            <a:endParaRPr lang="en-US" sz="120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  <a:endParaRPr lang="en-US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1257300"/>
            <a:ext cx="36734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47625" y="4005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7239000" y="2895600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7467600" y="3352800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467600" y="3324225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4800600" y="3657600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61913" y="4371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5486400" y="3657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7510463" y="33099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5761038" y="3538538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47625" y="4633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14288" y="5991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4648200" y="46482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73575" y="5253038"/>
            <a:ext cx="44688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407988" y="4303713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a.begin(); </a:t>
            </a:r>
          </a:p>
          <a:p>
            <a:r>
              <a:rPr lang="en-US">
                <a:cs typeface="Times New Roman" pitchFamily="18" charset="0"/>
              </a:rPr>
              <a:t>while (it !=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*it;</a:t>
            </a:r>
          </a:p>
          <a:p>
            <a:r>
              <a:rPr lang="en-US">
                <a:cs typeface="Times New Roman" pitchFamily="18" charset="0"/>
              </a:rPr>
              <a:t>  it++;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76" grpId="0" animBg="1"/>
      <p:bldP spid="527376" grpId="1" animBg="1"/>
      <p:bldP spid="527390" grpId="0" animBg="1"/>
      <p:bldP spid="527382" grpId="0" animBg="1"/>
      <p:bldP spid="527382" grpId="1" animBg="1"/>
      <p:bldP spid="527387" grpId="0" animBg="1"/>
      <p:bldP spid="527387" grpId="1" animBg="1"/>
      <p:bldP spid="527388" grpId="0" animBg="1"/>
      <p:bldP spid="527388" grpId="1" animBg="1"/>
      <p:bldP spid="527389" grpId="0"/>
      <p:bldP spid="527392" grpId="0"/>
      <p:bldP spid="5273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geeks.insert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geeks.insert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("rick");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geeks.insert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 dirty="0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2100" y="3446463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7315200" y="1371600"/>
            <a:ext cx="1284288" cy="1676400"/>
          </a:xfrm>
          <a:prstGeom prst="can">
            <a:avLst>
              <a:gd name="adj" fmla="val 32633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7489825" y="1785938"/>
            <a:ext cx="96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alex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280988" y="400526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5791200" y="3124200"/>
            <a:ext cx="1120775" cy="457200"/>
            <a:chOff x="62" y="4781"/>
            <a:chExt cx="706" cy="288"/>
          </a:xfrm>
        </p:grpSpPr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24975" name="AutoShape 15"/>
          <p:cNvCxnSpPr>
            <a:cxnSpLocks noChangeShapeType="1"/>
            <a:stCxn id="424973" idx="3"/>
            <a:endCxn id="424974" idx="1"/>
          </p:cNvCxnSpPr>
          <p:nvPr/>
        </p:nvCxnSpPr>
        <p:spPr bwMode="auto">
          <a:xfrm flipV="1">
            <a:off x="6842125" y="2455863"/>
            <a:ext cx="682625" cy="88106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333375" y="4538663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538163" y="5372100"/>
            <a:ext cx="390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6248400" y="4038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bye bye carey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533400" y="5648325"/>
            <a:ext cx="400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7543800" y="2209800"/>
            <a:ext cx="865188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7605713" y="25146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if (it !=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 dirty="0" err="1">
                <a:solidFill>
                  <a:srgbClr val="FF3300"/>
                </a:solidFill>
                <a:cs typeface="Times New Roman" pitchFamily="18" charset="0"/>
              </a:rPr>
              <a:t>end</a:t>
            </a:r>
            <a:r>
              <a:rPr lang="en-US" dirty="0">
                <a:solidFill>
                  <a:srgbClr val="FF3300"/>
                </a:solidFill>
                <a:cs typeface="Times New Roman" pitchFamily="18" charset="0"/>
              </a:rPr>
              <a:t>()</a:t>
            </a:r>
            <a:r>
              <a:rPr lang="en-US" dirty="0">
                <a:cs typeface="Times New Roman" pitchFamily="18" charset="0"/>
              </a:rPr>
              <a:t>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{</a:t>
            </a:r>
          </a:p>
          <a:p>
            <a:r>
              <a:rPr lang="en-US" dirty="0">
                <a:cs typeface="Times New Roman" pitchFamily="18" charset="0"/>
              </a:rPr>
              <a:t>   // found my item!!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  </a:t>
            </a:r>
            <a:r>
              <a:rPr lang="en-US" dirty="0" err="1">
                <a:cs typeface="Times New Roman" pitchFamily="18" charset="0"/>
              </a:rPr>
              <a:t>cout</a:t>
            </a:r>
            <a:r>
              <a:rPr lang="en-US" dirty="0">
                <a:cs typeface="Times New Roman" pitchFamily="18" charset="0"/>
              </a:rPr>
              <a:t> &lt;&lt; “bye </a:t>
            </a:r>
            <a:r>
              <a:rPr lang="en-US" dirty="0" err="1">
                <a:cs typeface="Times New Roman" pitchFamily="18" charset="0"/>
              </a:rPr>
              <a:t>bye</a:t>
            </a:r>
            <a:r>
              <a:rPr lang="en-US" dirty="0">
                <a:cs typeface="Times New Roman" pitchFamily="18" charset="0"/>
              </a:rPr>
              <a:t> “ &lt;&lt; *it;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  </a:t>
            </a:r>
            <a:r>
              <a:rPr lang="en-US" dirty="0" err="1">
                <a:cs typeface="Times New Roman" pitchFamily="18" charset="0"/>
              </a:rPr>
              <a:t>geeks.</a:t>
            </a:r>
            <a:r>
              <a:rPr lang="en-US" dirty="0" err="1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 dirty="0">
                <a:cs typeface="Times New Roman" pitchFamily="18" charset="0"/>
              </a:rPr>
              <a:t>(it);  </a:t>
            </a:r>
            <a:r>
              <a:rPr lang="en-US" dirty="0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 dirty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21E-8 L 1.38889E-6 -0.054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65" grpId="0" animBg="1"/>
      <p:bldP spid="424965" grpId="1" animBg="1"/>
      <p:bldP spid="424966" grpId="0" animBg="1"/>
      <p:bldP spid="424967" grpId="0"/>
      <p:bldP spid="424969" grpId="0" animBg="1"/>
      <p:bldP spid="424969" grpId="1" animBg="1"/>
      <p:bldP spid="424976" grpId="0" animBg="1"/>
      <p:bldP spid="424976" grpId="1" animBg="1"/>
      <p:bldP spid="424977" grpId="0" animBg="1"/>
      <p:bldP spid="424977" grpId="1" animBg="1"/>
      <p:bldP spid="424978" grpId="0"/>
      <p:bldP spid="424979" grpId="0" animBg="1"/>
      <p:bldP spid="424979" grpId="1" animBg="1"/>
      <p:bldP spid="424980" grpId="0" animBg="1"/>
      <p:bldP spid="424981" grpId="0"/>
      <p:bldP spid="424981" grpId="1"/>
      <p:bldP spid="424988" grpId="0"/>
      <p:bldP spid="4249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376719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(“Rick");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(“Alex");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cout</a:t>
            </a:r>
            <a:r>
              <a:rPr lang="en-US" dirty="0">
                <a:cs typeface="Times New Roman" pitchFamily="18" charset="0"/>
              </a:rPr>
              <a:t> &lt;&lt; *it; </a:t>
            </a:r>
            <a:r>
              <a:rPr lang="en-US" sz="1600" dirty="0">
                <a:cs typeface="Times New Roman" pitchFamily="18" charset="0"/>
              </a:rPr>
              <a:t>// prints “Alex”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586626" y="1925072"/>
            <a:ext cx="437761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If you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add an item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anywhere to the vector you must assume your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iterator is invalidated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397719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(“Yong”); // add 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4543934" y="3171180"/>
            <a:ext cx="446299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if you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erase that item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or an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item that comes before it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your iterator is also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invalidated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889361"/>
            <a:ext cx="2271712" cy="369332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42913" y="4394544"/>
            <a:ext cx="4163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x.begin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());    </a:t>
            </a:r>
            <a:r>
              <a:rPr lang="en-US" sz="16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// kill earlier item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650562" y="4494421"/>
            <a:ext cx="424973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When you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may not point to the right place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77813" y="5611852"/>
            <a:ext cx="41894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81005" y="3722018"/>
            <a:ext cx="2239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it =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x.end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EACD6-CE2D-4700-8637-DC3A52D45284}"/>
              </a:ext>
            </a:extLst>
          </p:cNvPr>
          <p:cNvSpPr/>
          <p:nvPr/>
        </p:nvSpPr>
        <p:spPr>
          <a:xfrm>
            <a:off x="3013042" y="9088"/>
            <a:ext cx="6130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3300"/>
                </a:solidFill>
              </a:rPr>
              <a:t>* </a:t>
            </a:r>
            <a:r>
              <a:rPr lang="en-US" sz="1200" dirty="0"/>
              <a:t>For more details, see:</a:t>
            </a:r>
          </a:p>
          <a:p>
            <a:r>
              <a:rPr lang="en-US" sz="1200" dirty="0"/>
              <a:t>http://en.cppreference.com/w/cpp/container#Sequence_containers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E5B951C8-D984-4070-91AF-74B51AC0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92" y="3960130"/>
            <a:ext cx="479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it--;   // it points at Alex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1981200" y="3581400"/>
            <a:ext cx="2401888" cy="1052513"/>
          </a:xfrm>
          <a:prstGeom prst="wedgeRoundRectCallout">
            <a:avLst>
              <a:gd name="adj1" fmla="val -51389"/>
              <a:gd name="adj2" fmla="val 80014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4" grpId="0"/>
      <p:bldP spid="539655" grpId="0"/>
      <p:bldP spid="539655" grpId="1"/>
      <p:bldP spid="539656" grpId="0"/>
      <p:bldP spid="539658" grpId="0" animBg="1"/>
      <p:bldP spid="539659" grpId="0"/>
      <p:bldP spid="539661" grpId="0"/>
      <p:bldP spid="539662" grpId="0"/>
      <p:bldP spid="539663" grpId="0"/>
      <p:bldP spid="16" grpId="0" animBg="1"/>
      <p:bldP spid="17" grpId="0"/>
      <p:bldP spid="539660" grpId="0" animBg="1"/>
      <p:bldP spid="539660" grpId="1" animBg="1"/>
      <p:bldP spid="539660" grpId="2" animBg="1"/>
      <p:bldP spid="539660" grpId="3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57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s.insert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s.insert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("rick");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s.insert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it 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s.</a:t>
            </a:r>
            <a:r>
              <a:rPr lang="en-US" dirty="0" err="1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cout</a:t>
            </a:r>
            <a:r>
              <a:rPr lang="en-US" dirty="0">
                <a:cs typeface="Times New Roman" pitchFamily="18" charset="0"/>
              </a:rPr>
              <a:t> &lt;&lt; *it; </a:t>
            </a:r>
            <a:r>
              <a:rPr lang="en-US" sz="1600" dirty="0">
                <a:cs typeface="Times New Roman" pitchFamily="18" charset="0"/>
              </a:rPr>
              <a:t>// prints “carey”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s.insert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20528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s.erase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(“rick”); // removes rick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88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s.erase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(“carey”); // removes carey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209800" y="4648200"/>
            <a:ext cx="2271713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oh CRAP!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  <p:bldP spid="541712" grpId="0"/>
      <p:bldP spid="5417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58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248149" y="270703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find()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search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most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STL containers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3957637" y="5120447"/>
            <a:ext cx="4746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 arrays/vectors/lists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you!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062481" y="6044854"/>
            <a:ext cx="4746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Let’s learn about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function!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62482" y="389341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compute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two sorted sets/lists/arrays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cs typeface="Times New Roman" pitchFamily="18" charset="0"/>
              </a:rPr>
              <a:t>of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025" y="835223"/>
            <a:ext cx="5383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See: http://en.cppreference.com/w/cpp/algorithm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59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bart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{2,5,1,-7};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083249" y="2058654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ascending (increasing) order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083249" y="914400"/>
            <a:ext cx="3700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you with a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fast sorting function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which works on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4967367" y="3768677"/>
            <a:ext cx="39862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one that points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just past the last item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01648" y="4309567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 the whole vector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 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[0]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[4]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950568" y="5548285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Finally, you can use sort() to 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order objects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based on your own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arbitrary criteria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01648" y="404112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 + 2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44499" y="4256385"/>
            <a:ext cx="4035424" cy="420230"/>
            <a:chOff x="200496" y="3926185"/>
            <a:chExt cx="4035424" cy="420230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200496" y="3977083"/>
              <a:ext cx="4035424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  <a:ex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 bwMode="auto">
          <a:xfrm flipH="1" flipV="1">
            <a:off x="1527546" y="4518156"/>
            <a:ext cx="67856" cy="16995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338426" y="4225697"/>
            <a:ext cx="941798" cy="292456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>
            <a:no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2588444" y="4496562"/>
            <a:ext cx="43469" cy="189688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457199" y="5796821"/>
            <a:ext cx="3552826" cy="420231"/>
            <a:chOff x="3062491" y="6189662"/>
            <a:chExt cx="5266729" cy="420231"/>
          </a:xfrm>
        </p:grpSpPr>
        <p:grpSp>
          <p:nvGrpSpPr>
            <p:cNvPr id="63" name="Group 62"/>
            <p:cNvGrpSpPr/>
            <p:nvPr/>
          </p:nvGrpSpPr>
          <p:grpSpPr>
            <a:xfrm>
              <a:off x="3062491" y="6189663"/>
              <a:ext cx="5266729" cy="420230"/>
              <a:chOff x="474307" y="3926185"/>
              <a:chExt cx="5266729" cy="420230"/>
            </a:xfrm>
          </p:grpSpPr>
          <p:sp>
            <p:nvSpPr>
              <p:cNvPr id="64" name="Text Box 4"/>
              <p:cNvSpPr txBox="1">
                <a:spLocks noChangeArrowheads="1"/>
              </p:cNvSpPr>
              <p:nvPr/>
            </p:nvSpPr>
            <p:spPr bwMode="auto">
              <a:xfrm>
                <a:off x="474307" y="3977083"/>
                <a:ext cx="5266729" cy="369332"/>
              </a:xfrm>
              <a:prstGeom prst="rect">
                <a:avLst/>
              </a:prstGeom>
              <a:solidFill>
                <a:srgbClr val="FFFF99">
                  <a:alpha val="89804"/>
                </a:srgbClr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>
                <a:noAutofit/>
              </a:bodyPr>
              <a:lstStyle/>
              <a:p>
                <a:pPr algn="ctr"/>
                <a:endParaRPr lang="en-US" sz="1600" b="0" dirty="0">
                  <a:cs typeface="Times New Roman" pitchFamily="18" charset="0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1387866" y="3926185"/>
                <a:ext cx="1673058" cy="245097"/>
                <a:chOff x="-584967" y="3296731"/>
                <a:chExt cx="1673058" cy="245097"/>
              </a:xfrm>
            </p:grpSpPr>
            <p:sp>
              <p:nvSpPr>
                <p:cNvPr id="66" name="Rectangle 65"/>
                <p:cNvSpPr/>
                <p:nvPr/>
              </p:nvSpPr>
              <p:spPr bwMode="auto">
                <a:xfrm>
                  <a:off x="-584967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-28688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529701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</p:grpSp>
        </p:grpSp>
        <p:sp>
          <p:nvSpPr>
            <p:cNvPr id="69" name="Rectangle 68"/>
            <p:cNvSpPr/>
            <p:nvPr/>
          </p:nvSpPr>
          <p:spPr bwMode="auto">
            <a:xfrm>
              <a:off x="5640797" y="6189662"/>
              <a:ext cx="558390" cy="245097"/>
            </a:xfrm>
            <a:prstGeom prst="rect">
              <a:avLst/>
            </a:prstGeom>
            <a:solidFill>
              <a:srgbClr val="EAEAF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rPr>
                <a:t>-7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H="1" flipV="1">
            <a:off x="1323187" y="6068436"/>
            <a:ext cx="53016" cy="19373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2573149" y="6056116"/>
            <a:ext cx="119066" cy="184382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4786341" y="2949621"/>
            <a:ext cx="43482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sort, you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pass in two iterators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 </a:t>
            </a:r>
          </a:p>
        </p:txBody>
      </p:sp>
      <p:sp>
        <p:nvSpPr>
          <p:cNvPr id="566273" name="Rectangle 566272"/>
          <p:cNvSpPr/>
          <p:nvPr/>
        </p:nvSpPr>
        <p:spPr>
          <a:xfrm>
            <a:off x="5414307" y="3358371"/>
            <a:ext cx="3092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first item…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12772" y="4193226"/>
            <a:ext cx="3663950" cy="420230"/>
            <a:chOff x="346075" y="3926185"/>
            <a:chExt cx="3663950" cy="42023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46075" y="3977083"/>
              <a:ext cx="3663950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  <a:ex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7" name="Straight Arrow Connector 6"/>
          <p:cNvCxnSpPr/>
          <p:nvPr/>
        </p:nvCxnSpPr>
        <p:spPr bwMode="auto">
          <a:xfrm flipH="1" flipV="1">
            <a:off x="1439116" y="4501785"/>
            <a:ext cx="67855" cy="169949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924804" y="4479455"/>
            <a:ext cx="69058" cy="19188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3040914" y="4243376"/>
            <a:ext cx="2015719" cy="245097"/>
            <a:chOff x="3084645" y="3879397"/>
            <a:chExt cx="2015719" cy="245097"/>
          </a:xfrm>
        </p:grpSpPr>
        <p:grpSp>
          <p:nvGrpSpPr>
            <p:cNvPr id="92" name="Group 91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3" name="Arrow: Right 92"/>
            <p:cNvSpPr/>
            <p:nvPr/>
          </p:nvSpPr>
          <p:spPr bwMode="auto">
            <a:xfrm>
              <a:off x="3084645" y="3882110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5081138" y="4652286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similarly pass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addresses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sort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grpSp>
        <p:nvGrpSpPr>
          <p:cNvPr id="566278" name="Group 566277"/>
          <p:cNvGrpSpPr/>
          <p:nvPr/>
        </p:nvGrpSpPr>
        <p:grpSpPr>
          <a:xfrm>
            <a:off x="3040218" y="4149048"/>
            <a:ext cx="2015719" cy="322214"/>
            <a:chOff x="3084645" y="3835219"/>
            <a:chExt cx="2015719" cy="322214"/>
          </a:xfrm>
        </p:grpSpPr>
        <p:grpSp>
          <p:nvGrpSpPr>
            <p:cNvPr id="566275" name="Group 566274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</p:grpSp>
        <p:sp>
          <p:nvSpPr>
            <p:cNvPr id="566277" name="Arrow: Right 566276"/>
            <p:cNvSpPr/>
            <p:nvPr/>
          </p:nvSpPr>
          <p:spPr bwMode="auto">
            <a:xfrm>
              <a:off x="3084645" y="3835219"/>
              <a:ext cx="254501" cy="322214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6281" name="Group 566280"/>
          <p:cNvGrpSpPr/>
          <p:nvPr/>
        </p:nvGrpSpPr>
        <p:grpSpPr>
          <a:xfrm>
            <a:off x="2969231" y="5793263"/>
            <a:ext cx="1911135" cy="248655"/>
            <a:chOff x="2984759" y="5839766"/>
            <a:chExt cx="1911135" cy="248655"/>
          </a:xfrm>
        </p:grpSpPr>
        <p:grpSp>
          <p:nvGrpSpPr>
            <p:cNvPr id="566279" name="Group 566278"/>
            <p:cNvGrpSpPr/>
            <p:nvPr/>
          </p:nvGrpSpPr>
          <p:grpSpPr>
            <a:xfrm>
              <a:off x="3340849" y="5843323"/>
              <a:ext cx="1555045" cy="245098"/>
              <a:chOff x="1170504" y="5972667"/>
              <a:chExt cx="1555045" cy="245098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1170504" y="5972669"/>
                <a:ext cx="432041" cy="245096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-7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1601121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1977799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348871" y="5972667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</p:grpSp>
        <p:sp>
          <p:nvSpPr>
            <p:cNvPr id="106" name="Arrow: Right 105"/>
            <p:cNvSpPr/>
            <p:nvPr/>
          </p:nvSpPr>
          <p:spPr bwMode="auto">
            <a:xfrm>
              <a:off x="2984759" y="5839766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74236"/>
              <a:gd name="adj2" fmla="val 581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to use the STL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function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or any of its other algorithms, you need to include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this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header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8" grpId="1"/>
      <p:bldP spid="566319" grpId="0"/>
      <p:bldP spid="566320" grpId="0"/>
      <p:bldP spid="566324" grpId="0"/>
      <p:bldP spid="62" grpId="0" animBg="1"/>
      <p:bldP spid="62" grpId="1" animBg="1"/>
      <p:bldP spid="80" grpId="0"/>
      <p:bldP spid="566273" grpId="0"/>
      <p:bldP spid="83" grpId="0"/>
      <p:bldP spid="110" grpId="0" animBg="1"/>
      <p:bldP spid="1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6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“i1 is bigger”;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 dirty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“a was bigger”;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(10), spot(20);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spot.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is bigger”;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60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("rick");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{5,2,1,-7};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9204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getBark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m_barkVolume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getBite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m_bitePain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{...};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</a:p>
          <a:p>
            <a:endParaRPr lang="en-US" sz="1050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84464" y="2522336"/>
            <a:ext cx="55659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dog A should go before dog B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&amp;a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&amp;b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b.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Dog a has a nastier bite!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false; // Dog b has a nastier bite!</a:t>
            </a:r>
          </a:p>
          <a:p>
            <a:endParaRPr lang="en-US" sz="8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315914" y="6107905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arr+4,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2276079" y="4023112"/>
            <a:ext cx="3245642" cy="1663959"/>
          </a:xfrm>
          <a:prstGeom prst="wedgeRoundRectCallout">
            <a:avLst>
              <a:gd name="adj1" fmla="val -93855"/>
              <a:gd name="adj2" fmla="val 7576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sort() function uses the passed-in function to figure out how to order the items!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435248" y="1115567"/>
            <a:ext cx="3635046" cy="1223169"/>
          </a:xfrm>
          <a:prstGeom prst="wedgeRoundRectCallout">
            <a:avLst>
              <a:gd name="adj1" fmla="val -59037"/>
              <a:gd name="adj2" fmla="val 928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you define a new function that can compare two Dogs, A and B.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718128" y="2931282"/>
            <a:ext cx="3069286" cy="1954249"/>
          </a:xfrm>
          <a:prstGeom prst="wedgeRoundRectCallout">
            <a:avLst>
              <a:gd name="adj1" fmla="val -120412"/>
              <a:gd name="adj2" fmla="val -2356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function must: </a:t>
            </a:r>
          </a:p>
          <a:p>
            <a:pPr algn="ctr"/>
            <a:endParaRPr lang="en-US" sz="9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before B</a:t>
            </a:r>
          </a:p>
          <a:p>
            <a:pPr algn="ctr"/>
            <a:endParaRPr lang="en-US" sz="105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after B.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106458"/>
              <a:gd name="adj2" fmla="val 925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Let’s say we want to sort Dogs based on how nasty their bite is first, and how loud their bark is, second…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876801" y="3081368"/>
            <a:ext cx="4267200" cy="1278648"/>
          </a:xfrm>
          <a:prstGeom prst="wedgeRoundRectCallout">
            <a:avLst>
              <a:gd name="adj1" fmla="val -83300"/>
              <a:gd name="adj2" fmla="val -2028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instance, this function will place dogs with a bigger bite before dogs with a smaller bite…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000750" y="5035617"/>
            <a:ext cx="2806548" cy="1072288"/>
          </a:xfrm>
          <a:prstGeom prst="wedgeRoundRectCallout">
            <a:avLst>
              <a:gd name="adj1" fmla="val -121846"/>
              <a:gd name="adj2" fmla="val -7582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break ties by the loudest bark…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684676" y="5006272"/>
            <a:ext cx="3294796" cy="1211876"/>
          </a:xfrm>
          <a:prstGeom prst="wedgeRoundRectCallout">
            <a:avLst>
              <a:gd name="adj1" fmla="val -102658"/>
              <a:gd name="adj2" fmla="val 442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then pass 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function’s address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a parameter to sort()! </a:t>
            </a:r>
          </a:p>
        </p:txBody>
      </p:sp>
    </p:spTree>
    <p:extLst>
      <p:ext uri="{BB962C8B-B14F-4D97-AF65-F5344CB8AC3E}">
        <p14:creationId xmlns:p14="http://schemas.microsoft.com/office/powerpoint/2010/main" val="35997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22" grpId="0"/>
      <p:bldP spid="566323" grpId="0"/>
      <p:bldP spid="18" grpId="0" animBg="1"/>
      <p:bldP spid="18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7" grpId="0" animBg="1"/>
      <p:bldP spid="17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61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sz="3400" dirty="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How could you do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with 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int main()</a:t>
            </a:r>
          </a:p>
          <a:p>
            <a:r>
              <a:rPr lang="en-US" sz="1200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sz="1600" b="0" dirty="0">
              <a:latin typeface="Comic Sans MS" pitchFamily="66" charset="0"/>
              <a:cs typeface="Times New Roman" pitchFamily="18" charset="0"/>
            </a:endParaRPr>
          </a:p>
          <a:p>
            <a:endParaRPr lang="en-US" sz="12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95400" y="44481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1168400" y="4814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sp>
        <p:nvSpPr>
          <p:cNvPr id="529428" name="AutoShape 20"/>
          <p:cNvSpPr>
            <a:spLocks noChangeArrowheads="1"/>
          </p:cNvSpPr>
          <p:nvPr/>
        </p:nvSpPr>
        <p:spPr bwMode="auto">
          <a:xfrm>
            <a:off x="6467475" y="1371600"/>
            <a:ext cx="2532063" cy="1676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32" name="Group 24"/>
          <p:cNvGrpSpPr>
            <a:grpSpLocks/>
          </p:cNvGrpSpPr>
          <p:nvPr/>
        </p:nvGrpSpPr>
        <p:grpSpPr bwMode="auto">
          <a:xfrm>
            <a:off x="6446838" y="1844675"/>
            <a:ext cx="1096962" cy="366713"/>
            <a:chOff x="4061" y="1162"/>
            <a:chExt cx="691" cy="231"/>
          </a:xfrm>
        </p:grpSpPr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4061" y="1162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“carey”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0" name="Line 22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1" name="AutoShape 23"/>
          <p:cNvSpPr>
            <a:spLocks noChangeArrowheads="1"/>
          </p:cNvSpPr>
          <p:nvPr/>
        </p:nvSpPr>
        <p:spPr bwMode="auto">
          <a:xfrm>
            <a:off x="7591425" y="1819275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712075" y="19081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8056563" y="191770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c2</a:t>
            </a:r>
          </a:p>
        </p:txBody>
      </p:sp>
      <p:grpSp>
        <p:nvGrpSpPr>
          <p:cNvPr id="529435" name="Group 27"/>
          <p:cNvGrpSpPr>
            <a:grpSpLocks/>
          </p:cNvGrpSpPr>
          <p:nvPr/>
        </p:nvGrpSpPr>
        <p:grpSpPr bwMode="auto">
          <a:xfrm>
            <a:off x="6461125" y="2368550"/>
            <a:ext cx="1082675" cy="366713"/>
            <a:chOff x="4070" y="1162"/>
            <a:chExt cx="682" cy="231"/>
          </a:xfrm>
        </p:grpSpPr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4070" y="116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“david”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7" name="Line 29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8" name="AutoShape 30"/>
          <p:cNvSpPr>
            <a:spLocks noChangeArrowheads="1"/>
          </p:cNvSpPr>
          <p:nvPr/>
        </p:nvSpPr>
        <p:spPr bwMode="auto">
          <a:xfrm>
            <a:off x="7591425" y="2343150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7664450" y="243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7999413" y="24320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c3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7061200" y="1398588"/>
            <a:ext cx="127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crsMap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5" grpId="0"/>
      <p:bldP spid="529426" grpId="0" uiExpand="1" build="p"/>
      <p:bldP spid="529427" grpId="0"/>
      <p:bldP spid="529428" grpId="0" animBg="1"/>
      <p:bldP spid="529431" grpId="0" animBg="1"/>
      <p:bldP spid="529433" grpId="0"/>
      <p:bldP spid="529434" grpId="0"/>
      <p:bldP spid="529438" grpId="0" animBg="1"/>
      <p:bldP spid="529439" grpId="0"/>
      <p:bldP spid="529440" grpId="0"/>
      <p:bldP spid="52944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498850" y="914399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getName();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getPhone();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62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that allows us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(a Person object) and each person’s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set of friends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getPhone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&lt;Person&gt;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facebook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49763" y="820738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If you’re mapping your own class to something else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544888" y="2630488"/>
            <a:ext cx="51403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&amp;a,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&amp;b)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());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5638800" y="762000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Also, if you have a set containing your own class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to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group of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courses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(e.g.,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Course objects)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they’ve taken,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further 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each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</a:t>
            </a:r>
            <a:r>
              <a:rPr lang="en-US" sz="2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grade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you could do this…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Course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&gt; x;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3328988" y="638175"/>
            <a:ext cx="5791200" cy="6096000"/>
            <a:chOff x="2064" y="453"/>
            <a:chExt cx="3648" cy="3840"/>
          </a:xfrm>
        </p:grpSpPr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2064" y="453"/>
              <a:ext cx="3648" cy="3840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As you can see, the STL makes it 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much easier to solve common problems!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“When I was a kid, we had to write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our linked lists from scratch!”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3146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2274"/>
              <a:ext cx="1653" cy="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31461" grpId="0" animBg="1"/>
      <p:bldP spid="531462" grpId="0" animBg="1"/>
      <p:bldP spid="531462" grpId="1" animBg="1"/>
      <p:bldP spid="531463" grpId="0"/>
      <p:bldP spid="531464" grpId="0" animBg="1"/>
      <p:bldP spid="531464" grpId="1" animBg="1"/>
      <p:bldP spid="531465" grpId="0"/>
      <p:bldP spid="53146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84" y="-76200"/>
            <a:ext cx="8872694" cy="1143000"/>
          </a:xfrm>
        </p:spPr>
        <p:txBody>
          <a:bodyPr/>
          <a:lstStyle/>
          <a:p>
            <a:r>
              <a:rPr lang="en-US" dirty="0"/>
              <a:t>Appendix – On Your Own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1307961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Inline Functions</a:t>
            </a:r>
          </a:p>
          <a:p>
            <a:r>
              <a:rPr lang="en-US" dirty="0">
                <a:solidFill>
                  <a:srgbClr val="6600CC"/>
                </a:solidFill>
              </a:rPr>
              <a:t>Template Exercise</a:t>
            </a:r>
          </a:p>
          <a:p>
            <a:r>
              <a:rPr lang="en-US" dirty="0">
                <a:solidFill>
                  <a:srgbClr val="6600CC"/>
                </a:solidFill>
              </a:rPr>
              <a:t>More STL Algorithm Functions</a:t>
            </a:r>
          </a:p>
          <a:p>
            <a:pPr lvl="1"/>
            <a:r>
              <a:rPr lang="en-US" dirty="0">
                <a:solidFill>
                  <a:srgbClr val="6600CC"/>
                </a:solidFill>
              </a:rPr>
              <a:t>find()</a:t>
            </a:r>
          </a:p>
          <a:p>
            <a:pPr lvl="1"/>
            <a:r>
              <a:rPr lang="en-US" dirty="0" err="1">
                <a:solidFill>
                  <a:srgbClr val="6600CC"/>
                </a:solidFill>
              </a:rPr>
              <a:t>find_if</a:t>
            </a:r>
            <a:r>
              <a:rPr lang="en-US">
                <a:solidFill>
                  <a:srgbClr val="6600CC"/>
                </a:solidFill>
              </a:rPr>
              <a:t>()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6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64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>
              <a:solidFill>
                <a:srgbClr val="FF3300"/>
              </a:solidFill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 dirty="0">
              <a:solidFill>
                <a:srgbClr val="990000"/>
              </a:solidFill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void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setVal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a);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void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printVal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“The value is: “;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m_a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“\n”;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m_a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 dirty="0"/>
          </a:p>
          <a:p>
            <a:endParaRPr lang="en-US" b="0" dirty="0"/>
          </a:p>
          <a:p>
            <a:endParaRPr lang="en-US" sz="1000" b="0" dirty="0"/>
          </a:p>
          <a:p>
            <a:r>
              <a:rPr lang="en-US" sz="1000" dirty="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 dirty="0"/>
          </a:p>
          <a:p>
            <a:endParaRPr lang="en-US" sz="500" b="0" dirty="0">
              <a:solidFill>
                <a:srgbClr val="FF3300"/>
              </a:solidFill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::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setVal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a)</a:t>
            </a:r>
            <a:endParaRPr lang="en-US" b="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m_a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a;</a:t>
            </a:r>
            <a:endParaRPr lang="en-US" b="0" dirty="0"/>
          </a:p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 dirty="0"/>
          </a:p>
          <a:p>
            <a:r>
              <a:rPr lang="en-US" sz="10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 dirty="0">
              <a:solidFill>
                <a:srgbClr val="FF3300"/>
              </a:solidFill>
            </a:endParaRPr>
          </a:p>
          <a:p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5019675" y="76200"/>
            <a:ext cx="381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225425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5005388" y="904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the function’s 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5029200" y="4152900"/>
            <a:ext cx="4006850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nerd;</a:t>
            </a:r>
            <a:endParaRPr lang="en-US" b="0" dirty="0"/>
          </a:p>
          <a:p>
            <a:endParaRPr lang="en-US" b="0" dirty="0"/>
          </a:p>
          <a:p>
            <a:r>
              <a:rPr lang="en-US" dirty="0"/>
              <a:t>  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5429250" y="554672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5429250" y="583565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nerd.setVal(10);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1314450" y="22796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cout &lt;&lt; “The value is: “;</a:t>
            </a:r>
          </a:p>
          <a:p>
            <a:r>
              <a:rPr lang="en-US"/>
              <a:t>cout &lt;&lt; nerd.m_a &lt;&lt; “\n”;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4986338" y="2228850"/>
            <a:ext cx="4129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6" name="Rectangle 48"/>
          <p:cNvSpPr>
            <a:spLocks noChangeArrowheads="1"/>
          </p:cNvSpPr>
          <p:nvPr/>
        </p:nvSpPr>
        <p:spPr bwMode="auto">
          <a:xfrm>
            <a:off x="771525" y="1866900"/>
            <a:ext cx="41148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7" name="AutoShape 49"/>
          <p:cNvSpPr>
            <a:spLocks noChangeArrowheads="1"/>
          </p:cNvSpPr>
          <p:nvPr/>
        </p:nvSpPr>
        <p:spPr bwMode="auto">
          <a:xfrm>
            <a:off x="3571875" y="190500"/>
            <a:ext cx="4800600" cy="1323975"/>
          </a:xfrm>
          <a:prstGeom prst="wedgeRoundRectCallout">
            <a:avLst>
              <a:gd name="adj1" fmla="val -52611"/>
              <a:gd name="adj2" fmla="val 81176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entire body is defined inside the class declaration, I’m inline by default in C++.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426075" y="3200400"/>
            <a:ext cx="353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0" name="Rectangle 52"/>
          <p:cNvSpPr>
            <a:spLocks noChangeArrowheads="1"/>
          </p:cNvSpPr>
          <p:nvPr/>
        </p:nvSpPr>
        <p:spPr bwMode="auto">
          <a:xfrm>
            <a:off x="257175" y="4438650"/>
            <a:ext cx="4333875" cy="1457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8" name="AutoShape 50"/>
          <p:cNvSpPr>
            <a:spLocks noChangeArrowheads="1"/>
          </p:cNvSpPr>
          <p:nvPr/>
        </p:nvSpPr>
        <p:spPr bwMode="auto">
          <a:xfrm>
            <a:off x="1971675" y="2524125"/>
            <a:ext cx="4486275" cy="1971675"/>
          </a:xfrm>
          <a:prstGeom prst="wedgeRoundRectCallout">
            <a:avLst>
              <a:gd name="adj1" fmla="val -69782"/>
              <a:gd name="adj2" fmla="val 5064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code is defined outside the class declaration, I’m not an inline method unless the programmer explicitly says so.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014913" y="762000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6" name="Rectangle 58"/>
          <p:cNvSpPr>
            <a:spLocks noChangeArrowheads="1"/>
          </p:cNvSpPr>
          <p:nvPr/>
        </p:nvSpPr>
        <p:spPr bwMode="auto">
          <a:xfrm>
            <a:off x="647700" y="52689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10;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47700" y="52689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5441950" y="5286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nerd.setVal(5);</a:t>
            </a:r>
          </a:p>
        </p:txBody>
      </p:sp>
      <p:sp>
        <p:nvSpPr>
          <p:cNvPr id="621623" name="AutoShape 55"/>
          <p:cNvSpPr>
            <a:spLocks noChangeArrowheads="1"/>
          </p:cNvSpPr>
          <p:nvPr/>
        </p:nvSpPr>
        <p:spPr bwMode="auto">
          <a:xfrm>
            <a:off x="1643063" y="2703513"/>
            <a:ext cx="4783137" cy="2025650"/>
          </a:xfrm>
          <a:prstGeom prst="wedgeRoundRectCallout">
            <a:avLst>
              <a:gd name="adj1" fmla="val 47343"/>
              <a:gd name="adj2" fmla="val 9263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By replacing the function call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</a:rPr>
              <a:t>printVal</a:t>
            </a:r>
            <a:r>
              <a:rPr lang="en-US" sz="2200" b="0">
                <a:latin typeface="Comic Sans MS" pitchFamily="66" charset="0"/>
              </a:rPr>
              <a:t> with its actual code, this reduces the amount of jumping around your program must do, speeding it up!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48238" y="2047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938713" y="3284538"/>
            <a:ext cx="4129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 flipH="1" flipV="1">
            <a:off x="4414838" y="4940300"/>
            <a:ext cx="108108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1632" name="Line 64"/>
          <p:cNvSpPr>
            <a:spLocks noChangeShapeType="1"/>
          </p:cNvSpPr>
          <p:nvPr/>
        </p:nvSpPr>
        <p:spPr bwMode="auto">
          <a:xfrm>
            <a:off x="539750" y="5722938"/>
            <a:ext cx="4967288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45052 0.47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106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2854E-6 L 0.52361 0.12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61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4" grpId="0"/>
      <p:bldP spid="621614" grpId="1"/>
      <p:bldP spid="621615" grpId="0"/>
      <p:bldP spid="621615" grpId="1"/>
      <p:bldP spid="621616" grpId="0" animBg="1"/>
      <p:bldP spid="621616" grpId="1" animBg="1"/>
      <p:bldP spid="621617" grpId="0" animBg="1"/>
      <p:bldP spid="621617" grpId="1" animBg="1"/>
      <p:bldP spid="621619" grpId="0"/>
      <p:bldP spid="621619" grpId="1"/>
      <p:bldP spid="621620" grpId="0" animBg="1"/>
      <p:bldP spid="621620" grpId="1" animBg="1"/>
      <p:bldP spid="621618" grpId="0" animBg="1"/>
      <p:bldP spid="621618" grpId="1" animBg="1"/>
      <p:bldP spid="621624" grpId="0"/>
      <p:bldP spid="621625" grpId="0"/>
      <p:bldP spid="621626" grpId="0"/>
      <p:bldP spid="621626" grpId="1"/>
      <p:bldP spid="621627" grpId="0"/>
      <p:bldP spid="621627" grpId="1"/>
      <p:bldP spid="621628" grpId="0"/>
      <p:bldP spid="621623" grpId="0" animBg="1"/>
      <p:bldP spid="621623" grpId="1" animBg="1"/>
      <p:bldP spid="621629" grpId="0"/>
      <p:bldP spid="621630" grpId="0"/>
      <p:bldP spid="621631" grpId="0" animBg="1"/>
      <p:bldP spid="621631" grpId="1" animBg="1"/>
      <p:bldP spid="621632" grpId="0" animBg="1"/>
      <p:bldP spid="62163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65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Dog 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;</a:t>
            </a:r>
          </a:p>
          <a:p>
            <a:endParaRPr lang="en-US" sz="1000" dirty="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stackOfDogs.push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  <p:extLst>
      <p:ext uri="{BB962C8B-B14F-4D97-AF65-F5344CB8AC3E}">
        <p14:creationId xmlns:p14="http://schemas.microsoft.com/office/powerpoint/2010/main" val="36132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0" animBg="1"/>
      <p:bldP spid="568340" grpId="0"/>
      <p:bldP spid="568341" grpId="0"/>
      <p:bldP spid="5683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66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sz="20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/>
          </a:p>
          <a:p>
            <a:pPr algn="ctr"/>
            <a:r>
              <a:rPr lang="en-US" b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324100"/>
            <a:ext cx="354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3257550"/>
            <a:ext cx="371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432425" y="4429125"/>
            <a:ext cx="3711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94325" y="5953125"/>
            <a:ext cx="371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991100" y="4676775"/>
            <a:ext cx="3933825" cy="1770063"/>
          </a:xfrm>
          <a:prstGeom prst="wedgeRoundRectCallout">
            <a:avLst>
              <a:gd name="adj1" fmla="val -75144"/>
              <a:gd name="adj2" fmla="val -346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5210175" y="4733925"/>
            <a:ext cx="3933825" cy="1579563"/>
          </a:xfrm>
          <a:prstGeom prst="wedgeRoundRectCallout">
            <a:avLst>
              <a:gd name="adj1" fmla="val -123324"/>
              <a:gd name="adj2" fmla="val -1834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list&lt;string&gt;::iterator a, b, </a:t>
            </a:r>
            <a:r>
              <a:rPr lang="en-US" dirty="0" err="1">
                <a:cs typeface="Times New Roman" pitchFamily="18" charset="0"/>
              </a:rPr>
              <a:t>itr</a:t>
            </a:r>
            <a:r>
              <a:rPr lang="en-US" dirty="0">
                <a:cs typeface="Times New Roman" pitchFamily="18" charset="0"/>
              </a:rPr>
              <a:t>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2105025" y="2366308"/>
            <a:ext cx="3933825" cy="1408113"/>
          </a:xfrm>
          <a:prstGeom prst="wedgeRoundRectCallout">
            <a:avLst>
              <a:gd name="adj1" fmla="val -61583"/>
              <a:gd name="adj2" fmla="val 10794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56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57" grpId="0"/>
      <p:bldP spid="469059" grpId="0"/>
      <p:bldP spid="469046" grpId="0" animBg="1"/>
      <p:bldP spid="469046" grpId="1" animBg="1"/>
      <p:bldP spid="4690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67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223838" y="3981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>
            <a:off x="223838" y="4238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9" name="Rectangle 3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&lt;points-to-Luan&gt;;</a:t>
            </a: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60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5" grpId="0" animBg="1"/>
      <p:bldP spid="617505" grpId="1" animBg="1"/>
      <p:bldP spid="617506" grpId="0" animBg="1"/>
      <p:bldP spid="617506" grpId="1" animBg="1"/>
      <p:bldP spid="617506" grpId="2" animBg="1"/>
      <p:bldP spid="617506" grpId="3" animBg="1"/>
      <p:bldP spid="617507" grpId="0" animBg="1"/>
      <p:bldP spid="617507" grpId="1" animBg="1"/>
      <p:bldP spid="617508" grpId="0" animBg="1"/>
      <p:bldP spid="617508" grpId="1" animBg="1"/>
      <p:bldP spid="617508" grpId="2" animBg="1"/>
      <p:bldP spid="617509" grpId="0"/>
      <p:bldP spid="617510" grpId="0" animBg="1"/>
      <p:bldP spid="617510" grpId="1" animBg="1"/>
      <p:bldP spid="617511" grpId="0" animBg="1"/>
      <p:bldP spid="617511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68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("rick");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list&lt;string&gt;::iterator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!= </a:t>
            </a:r>
            <a:r>
              <a:rPr lang="en-US" dirty="0" err="1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“Hello: “ &lt;&lt;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   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“Not there\n”;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 dirty="0"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,19);</a:t>
            </a:r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== 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“Item not found!\n”;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“Found ” &lt;&lt;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36" name="AutoShape 12"/>
          <p:cNvCxnSpPr>
            <a:cxnSpLocks noChangeShapeType="1"/>
            <a:stCxn id="615435" idx="1"/>
            <a:endCxn id="615434" idx="0"/>
          </p:cNvCxnSpPr>
          <p:nvPr/>
        </p:nvCxnSpPr>
        <p:spPr bwMode="auto">
          <a:xfrm rot="10800000" flipV="1">
            <a:off x="2346325" y="2708275"/>
            <a:ext cx="4606925" cy="1427163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69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sz="1000" dirty="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470099" name="Line 83"/>
          <p:cNvSpPr>
            <a:spLocks noChangeShapeType="1"/>
          </p:cNvSpPr>
          <p:nvPr/>
        </p:nvSpPr>
        <p:spPr bwMode="auto">
          <a:xfrm>
            <a:off x="176213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7146925" y="14303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102" name="Line 86"/>
          <p:cNvSpPr>
            <a:spLocks noChangeShapeType="1"/>
          </p:cNvSpPr>
          <p:nvPr/>
        </p:nvSpPr>
        <p:spPr bwMode="auto">
          <a:xfrm>
            <a:off x="-28575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3" name="Line 87"/>
          <p:cNvSpPr>
            <a:spLocks noChangeShapeType="1"/>
          </p:cNvSpPr>
          <p:nvPr/>
        </p:nvSpPr>
        <p:spPr bwMode="auto">
          <a:xfrm>
            <a:off x="200025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4" name="Line 88"/>
          <p:cNvSpPr>
            <a:spLocks noChangeShapeType="1"/>
          </p:cNvSpPr>
          <p:nvPr/>
        </p:nvSpPr>
        <p:spPr bwMode="auto">
          <a:xfrm>
            <a:off x="190500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5" name="Rectangle 89"/>
          <p:cNvSpPr>
            <a:spLocks noChangeArrowheads="1"/>
          </p:cNvSpPr>
          <p:nvPr/>
        </p:nvSpPr>
        <p:spPr bwMode="auto">
          <a:xfrm>
            <a:off x="7126288" y="16970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-38100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7" name="Line 91"/>
          <p:cNvSpPr>
            <a:spLocks noChangeShapeType="1"/>
          </p:cNvSpPr>
          <p:nvPr/>
        </p:nvSpPr>
        <p:spPr bwMode="auto">
          <a:xfrm>
            <a:off x="190500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8" name="Line 92"/>
          <p:cNvSpPr>
            <a:spLocks noChangeShapeType="1"/>
          </p:cNvSpPr>
          <p:nvPr/>
        </p:nvSpPr>
        <p:spPr bwMode="auto">
          <a:xfrm>
            <a:off x="180975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9" name="Rectangle 93"/>
          <p:cNvSpPr>
            <a:spLocks noChangeArrowheads="1"/>
          </p:cNvSpPr>
          <p:nvPr/>
        </p:nvSpPr>
        <p:spPr bwMode="auto">
          <a:xfrm>
            <a:off x="7069138" y="196373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110" name="Line 94"/>
          <p:cNvSpPr>
            <a:spLocks noChangeShapeType="1"/>
          </p:cNvSpPr>
          <p:nvPr/>
        </p:nvSpPr>
        <p:spPr bwMode="auto">
          <a:xfrm>
            <a:off x="-38100" y="1971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1" name="Line 95"/>
          <p:cNvSpPr>
            <a:spLocks noChangeShapeType="1"/>
          </p:cNvSpPr>
          <p:nvPr/>
        </p:nvSpPr>
        <p:spPr bwMode="auto">
          <a:xfrm>
            <a:off x="190500" y="25241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466725" y="28003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57163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06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1042 0.020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7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77 L 3.33333E-6 0.041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0938 -0.0152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305 L 3.33333E-6 0.0805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7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-0.51042 -0.0520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  <p:bldP spid="470099" grpId="0" animBg="1"/>
      <p:bldP spid="470100" grpId="0" animBg="1"/>
      <p:bldP spid="470100" grpId="1" animBg="1"/>
      <p:bldP spid="470100" grpId="2" animBg="1"/>
      <p:bldP spid="470100" grpId="3" animBg="1"/>
      <p:bldP spid="470101" grpId="0"/>
      <p:bldP spid="470101" grpId="1"/>
      <p:bldP spid="470101" grpId="2"/>
      <p:bldP spid="470102" grpId="0" animBg="1"/>
      <p:bldP spid="470102" grpId="1" animBg="1"/>
      <p:bldP spid="470103" grpId="0" animBg="1"/>
      <p:bldP spid="470103" grpId="1" animBg="1"/>
      <p:bldP spid="470104" grpId="0" animBg="1"/>
      <p:bldP spid="470104" grpId="1" animBg="1"/>
      <p:bldP spid="470105" grpId="0"/>
      <p:bldP spid="470105" grpId="1"/>
      <p:bldP spid="470105" grpId="2"/>
      <p:bldP spid="470106" grpId="0" animBg="1"/>
      <p:bldP spid="470106" grpId="1" animBg="1"/>
      <p:bldP spid="470107" grpId="0" animBg="1"/>
      <p:bldP spid="470107" grpId="1" animBg="1"/>
      <p:bldP spid="470108" grpId="0" animBg="1"/>
      <p:bldP spid="470108" grpId="1" animBg="1"/>
      <p:bldP spid="470109" grpId="0"/>
      <p:bldP spid="470109" grpId="1"/>
      <p:bldP spid="470110" grpId="0" animBg="1"/>
      <p:bldP spid="470110" grpId="1" animBg="1"/>
      <p:bldP spid="470111" grpId="0" animBg="1"/>
      <p:bldP spid="470111" grpId="1" animBg="1"/>
      <p:bldP spid="470112" grpId="0" animBg="1"/>
      <p:bldP spid="470112" grpId="1" animBg="1"/>
      <p:bldP spid="470121" grpId="0" animBg="1"/>
      <p:bldP spid="4701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like this…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return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your class…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from your class!</a:t>
            </a: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value: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14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322" y="965109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  <a:r>
              <a:rPr lang="en-US" sz="9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</a:t>
            </a:r>
            <a:endParaRPr lang="en-US" sz="1700" dirty="0">
              <a:solidFill>
                <a:srgbClr val="FF00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7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6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4993775" y="1983932"/>
            <a:ext cx="4016375" cy="1343025"/>
          </a:xfrm>
          <a:prstGeom prst="wedgeRoundRectCallout">
            <a:avLst>
              <a:gd name="adj1" fmla="val -41718"/>
              <a:gd name="adj2" fmla="val -1011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Don’t forget to make it a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– otherwise it won’t work when you compare </a:t>
            </a:r>
            <a:r>
              <a:rPr lang="en-US" sz="2000" b="0" dirty="0" err="1"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8" grpId="0"/>
      <p:bldP spid="9" grpId="0"/>
      <p:bldP spid="10" grpId="0"/>
      <p:bldP spid="18" grpId="0" animBg="1"/>
      <p:bldP spid="18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5" grpId="0"/>
      <p:bldP spid="17" grpId="0" animBg="1"/>
      <p:bldP spid="17" grpId="1" animBg="1"/>
      <p:bldP spid="12" grpId="0" animBg="1"/>
      <p:bldP spid="12" grpId="1" animBg="1"/>
      <p:bldP spid="22" grpId="0" animBg="1"/>
      <p:bldP spid="22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70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</a:t>
            </a:r>
            <a:r>
              <a:rPr lang="en-US" dirty="0" err="1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(int n)</a:t>
            </a:r>
          </a:p>
          <a:p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sz="1000" dirty="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</a:t>
            </a:r>
            <a:r>
              <a:rPr lang="en-US" dirty="0" err="1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 dirty="0" err="1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b="0" dirty="0">
              <a:cs typeface="Times New Roman" pitchFamily="18" charset="0"/>
            </a:endParaRPr>
          </a:p>
          <a:p>
            <a:endParaRPr lang="en-US" sz="1000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71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Just like you can have pointers to ints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 dirty="0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 dirty="0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(*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)(</a:t>
            </a:r>
            <a:r>
              <a:rPr lang="en-US" dirty="0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squared;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(5);  // prints 25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cubed;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ptr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(5);  // prints 125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1668463" y="1809750"/>
            <a:ext cx="3716337" cy="2000250"/>
          </a:xfrm>
          <a:prstGeom prst="wedgeRoundRectCallout">
            <a:avLst>
              <a:gd name="adj1" fmla="val -44875"/>
              <a:gd name="adj2" fmla="val 87144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1752600" y="3313113"/>
            <a:ext cx="3716338" cy="1030287"/>
          </a:xfrm>
          <a:prstGeom prst="wedgeRoundRectCallout">
            <a:avLst>
              <a:gd name="adj1" fmla="val -44875"/>
              <a:gd name="adj2" fmla="val 12211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2259013" y="2971800"/>
            <a:ext cx="3716337" cy="1714500"/>
          </a:xfrm>
          <a:prstGeom prst="wedgeRoundRectCallout">
            <a:avLst>
              <a:gd name="adj1" fmla="val -44875"/>
              <a:gd name="adj2" fmla="val 93333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can use a function pointer with parens ( ) to call the pointed-to function just like you call any other function..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123825" y="4705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104775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559300" y="10096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3" name="AutoShape 17"/>
          <p:cNvCxnSpPr>
            <a:cxnSpLocks noChangeShapeType="1"/>
            <a:stCxn id="551949" idx="3"/>
            <a:endCxn id="551952" idx="3"/>
          </p:cNvCxnSpPr>
          <p:nvPr/>
        </p:nvCxnSpPr>
        <p:spPr bwMode="auto">
          <a:xfrm flipH="1" flipV="1">
            <a:off x="4833938" y="1238250"/>
            <a:ext cx="1917700" cy="4019550"/>
          </a:xfrm>
          <a:prstGeom prst="curvedConnector3">
            <a:avLst>
              <a:gd name="adj1" fmla="val -1183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104775" y="5529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5" name="Line 19"/>
          <p:cNvSpPr>
            <a:spLocks noChangeShapeType="1"/>
          </p:cNvSpPr>
          <p:nvPr/>
        </p:nvSpPr>
        <p:spPr bwMode="auto">
          <a:xfrm>
            <a:off x="-287338" y="1246188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6" name="Line 20"/>
          <p:cNvSpPr>
            <a:spLocks noChangeShapeType="1"/>
          </p:cNvSpPr>
          <p:nvPr/>
        </p:nvSpPr>
        <p:spPr bwMode="auto">
          <a:xfrm>
            <a:off x="3617913" y="881063"/>
            <a:ext cx="225425" cy="25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90488" y="6081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9" name="AutoShape 23"/>
          <p:cNvCxnSpPr>
            <a:cxnSpLocks noChangeShapeType="1"/>
            <a:stCxn id="551949" idx="3"/>
            <a:endCxn id="551958" idx="3"/>
          </p:cNvCxnSpPr>
          <p:nvPr/>
        </p:nvCxnSpPr>
        <p:spPr bwMode="auto">
          <a:xfrm flipH="1" flipV="1">
            <a:off x="4818063" y="1662113"/>
            <a:ext cx="1933575" cy="3595687"/>
          </a:xfrm>
          <a:prstGeom prst="curvedConnector3">
            <a:avLst>
              <a:gd name="adj1" fmla="val -1174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60" name="Line 24"/>
          <p:cNvSpPr>
            <a:spLocks noChangeShapeType="1"/>
          </p:cNvSpPr>
          <p:nvPr/>
        </p:nvSpPr>
        <p:spPr bwMode="auto">
          <a:xfrm>
            <a:off x="95250" y="6367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-298450" y="1674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1295400"/>
            <a:ext cx="225425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4" name="Line 28"/>
          <p:cNvSpPr>
            <a:spLocks noChangeShapeType="1"/>
          </p:cNvSpPr>
          <p:nvPr/>
        </p:nvSpPr>
        <p:spPr bwMode="auto">
          <a:xfrm>
            <a:off x="-304800" y="662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62600" y="2624138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73700" y="3808413"/>
            <a:ext cx="374650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int,float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pPr algn="ctr"/>
            <a:endParaRPr lang="en-US" sz="1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bool (*p3)();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486400" y="5486400"/>
            <a:ext cx="3746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(This is how find_if works)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applyToArray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(*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)(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dirty="0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 dirty="0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          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x[],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size)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for (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=0;i&lt;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size;i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++)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 = 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]);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44" grpId="0" animBg="1"/>
      <p:bldP spid="551944" grpId="1" animBg="1"/>
      <p:bldP spid="551950" grpId="0" animBg="1"/>
      <p:bldP spid="551950" grpId="1" animBg="1"/>
      <p:bldP spid="551951" grpId="0" animBg="1"/>
      <p:bldP spid="551951" grpId="1" animBg="1"/>
      <p:bldP spid="551954" grpId="0" animBg="1"/>
      <p:bldP spid="551954" grpId="1" animBg="1"/>
      <p:bldP spid="551955" grpId="0" animBg="1"/>
      <p:bldP spid="551955" grpId="1" animBg="1"/>
      <p:bldP spid="551956" grpId="0" animBg="1"/>
      <p:bldP spid="551956" grpId="1" animBg="1"/>
      <p:bldP spid="551957" grpId="0" animBg="1"/>
      <p:bldP spid="551957" grpId="1" animBg="1"/>
      <p:bldP spid="551960" grpId="0" animBg="1"/>
      <p:bldP spid="551960" grpId="1" animBg="1"/>
      <p:bldP spid="551961" grpId="0" animBg="1"/>
      <p:bldP spid="551961" grpId="1" animBg="1"/>
      <p:bldP spid="551963" grpId="0" animBg="1"/>
      <p:bldP spid="551963" grpId="1" animBg="1"/>
      <p:bldP spid="551964" grpId="0" animBg="1"/>
      <p:bldP spid="551964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8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And here’s how they work!</a:t>
            </a: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&gt;= 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operator in your code causes 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258763" y="3067294"/>
            <a:ext cx="4508500" cy="1946713"/>
          </a:xfrm>
          <a:prstGeom prst="wedgeRoundRectCallout">
            <a:avLst>
              <a:gd name="adj1" fmla="val 36340"/>
              <a:gd name="adj2" fmla="val -13735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in Dog!</a:t>
            </a:r>
          </a:p>
          <a:p>
            <a:pPr algn="ctr"/>
            <a:endParaRPr lang="en-US" sz="1000" b="0" i="1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74282" r="68040" b="18678"/>
          <a:stretch/>
        </p:blipFill>
        <p:spPr bwMode="auto">
          <a:xfrm>
            <a:off x="130990" y="6031811"/>
            <a:ext cx="5540188" cy="7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8234354" y="3740418"/>
            <a:ext cx="825355" cy="369332"/>
          </a:xfrm>
          <a:prstGeom prst="rect">
            <a:avLst/>
          </a:prstGeom>
          <a:solidFill>
            <a:srgbClr val="FFFF99">
              <a:alpha val="94902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sp>
        <p:nvSpPr>
          <p:cNvPr id="39" name="AutoShape 55"/>
          <p:cNvSpPr>
            <a:spLocks noChangeArrowheads="1"/>
          </p:cNvSpPr>
          <p:nvPr/>
        </p:nvSpPr>
        <p:spPr bwMode="auto">
          <a:xfrm>
            <a:off x="5561013" y="2329681"/>
            <a:ext cx="3033169" cy="960388"/>
          </a:xfrm>
          <a:prstGeom prst="wedgeRoundRectCallout">
            <a:avLst>
              <a:gd name="adj1" fmla="val 48295"/>
              <a:gd name="adj2" fmla="val 9429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If you forget the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keyword…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AutoShape 55"/>
          <p:cNvSpPr>
            <a:spLocks noChangeArrowheads="1"/>
          </p:cNvSpPr>
          <p:nvPr/>
        </p:nvSpPr>
        <p:spPr bwMode="auto">
          <a:xfrm>
            <a:off x="1611162" y="5191867"/>
            <a:ext cx="3033169" cy="960388"/>
          </a:xfrm>
          <a:prstGeom prst="wedgeRoundRectCallout">
            <a:avLst>
              <a:gd name="adj1" fmla="val 54921"/>
              <a:gd name="adj2" fmla="val 9220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You’ll see this kind of cryptic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6" grpId="1"/>
      <p:bldP spid="536617" grpId="0"/>
      <p:bldP spid="536617" grpId="1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  <p:bldP spid="40" grpId="0" animBg="1"/>
      <p:bldP spid="40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(Circ &amp;a, Circ &amp;b)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{</a:t>
            </a:r>
            <a:endParaRPr lang="en-US" sz="120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 dirty="0"/>
          </a:p>
          <a:p>
            <a:r>
              <a:rPr lang="en-US" sz="800" dirty="0">
                <a:ea typeface="MS Mincho" pitchFamily="49" charset="-128"/>
                <a:cs typeface="Times New Roman" pitchFamily="18" charset="0"/>
              </a:rPr>
              <a:t> </a:t>
            </a:r>
            <a:endParaRPr lang="en-US" sz="80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  <a:p>
            <a:r>
              <a:rPr lang="en-US" sz="1200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int main()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Circ a(5), b(6);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55452</TotalTime>
  <Words>10603</Words>
  <Application>Microsoft Office PowerPoint</Application>
  <PresentationFormat>On-screen Show (4:3)</PresentationFormat>
  <Paragraphs>2862</Paragraphs>
  <Slides>71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Comic Sans MS</vt:lpstr>
      <vt:lpstr>Courier New</vt:lpstr>
      <vt:lpstr>Impact</vt:lpstr>
      <vt:lpstr>Times New Roman</vt:lpstr>
      <vt:lpstr>Default Design</vt:lpstr>
      <vt:lpstr>Lecture #9</vt:lpstr>
      <vt:lpstr>PowerPoint Presentation</vt:lpstr>
      <vt:lpstr>Generic Programming</vt:lpstr>
      <vt:lpstr>PowerPoint Presentation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Multi-type Templates</vt:lpstr>
      <vt:lpstr>Part 3: Writing Generic Classes</vt:lpstr>
      <vt:lpstr>PowerPoint Presentation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Presentation</vt:lpstr>
      <vt:lpstr>The “sort” function</vt:lpstr>
      <vt:lpstr>The “sort” function</vt:lpstr>
      <vt:lpstr>Part 6: Compound STL Data Structures</vt:lpstr>
      <vt:lpstr>STL Challenges</vt:lpstr>
      <vt:lpstr>Appendix – On Your Own Study</vt:lpstr>
      <vt:lpstr>PowerPoint Presentation</vt:lpstr>
      <vt:lpstr>Template Exercise</vt:lpstr>
      <vt:lpstr>PowerPoint Presentation</vt:lpstr>
      <vt:lpstr>PowerPoint Presentation</vt:lpstr>
      <vt:lpstr>PowerPoint Presentation</vt:lpstr>
      <vt:lpstr>The find_if Function</vt:lpstr>
      <vt:lpstr>The find_if Function</vt:lpstr>
      <vt:lpstr>How does find_if work? Using pointers to functions!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4956</cp:revision>
  <dcterms:created xsi:type="dcterms:W3CDTF">2002-10-09T05:27:34Z</dcterms:created>
  <dcterms:modified xsi:type="dcterms:W3CDTF">2019-03-03T18:44:13Z</dcterms:modified>
</cp:coreProperties>
</file>