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3" r:id="rId2"/>
    <p:sldId id="392" r:id="rId3"/>
    <p:sldId id="330" r:id="rId4"/>
    <p:sldId id="338" r:id="rId5"/>
    <p:sldId id="377" r:id="rId6"/>
    <p:sldId id="339" r:id="rId7"/>
    <p:sldId id="378" r:id="rId8"/>
    <p:sldId id="343" r:id="rId9"/>
    <p:sldId id="365" r:id="rId10"/>
    <p:sldId id="341" r:id="rId11"/>
    <p:sldId id="391" r:id="rId12"/>
    <p:sldId id="387" r:id="rId13"/>
    <p:sldId id="388" r:id="rId14"/>
    <p:sldId id="389" r:id="rId15"/>
    <p:sldId id="390" r:id="rId16"/>
    <p:sldId id="304" r:id="rId17"/>
    <p:sldId id="306" r:id="rId18"/>
    <p:sldId id="307" r:id="rId19"/>
    <p:sldId id="308" r:id="rId20"/>
    <p:sldId id="309" r:id="rId21"/>
    <p:sldId id="310" r:id="rId22"/>
    <p:sldId id="323" r:id="rId23"/>
    <p:sldId id="393" r:id="rId24"/>
    <p:sldId id="394" r:id="rId25"/>
    <p:sldId id="324" r:id="rId26"/>
    <p:sldId id="344" r:id="rId27"/>
    <p:sldId id="345" r:id="rId28"/>
    <p:sldId id="328" r:id="rId29"/>
    <p:sldId id="32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66" r:id="rId39"/>
    <p:sldId id="367" r:id="rId40"/>
    <p:sldId id="368" r:id="rId41"/>
    <p:sldId id="355" r:id="rId42"/>
    <p:sldId id="364" r:id="rId43"/>
    <p:sldId id="329" r:id="rId44"/>
    <p:sldId id="356" r:id="rId45"/>
    <p:sldId id="363" r:id="rId46"/>
    <p:sldId id="357" r:id="rId47"/>
    <p:sldId id="358" r:id="rId48"/>
    <p:sldId id="359" r:id="rId49"/>
    <p:sldId id="360" r:id="rId50"/>
    <p:sldId id="361" r:id="rId51"/>
    <p:sldId id="369" r:id="rId52"/>
    <p:sldId id="354" r:id="rId53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00"/>
    <a:srgbClr val="993300"/>
    <a:srgbClr val="FF6600"/>
    <a:srgbClr val="C5C2FE"/>
    <a:srgbClr val="FF3300"/>
    <a:srgbClr val="CCFFFF"/>
    <a:srgbClr val="FBF5FD"/>
    <a:srgbClr val="FFFFFF"/>
    <a:srgbClr val="F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 varScale="1">
        <p:scale>
          <a:sx n="147" d="100"/>
          <a:sy n="147" d="100"/>
        </p:scale>
        <p:origin x="14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16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17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18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19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20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21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26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3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27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29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30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31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33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34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35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36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4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37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41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42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43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44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45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46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5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47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48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52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7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9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#12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Evaluate </a:t>
            </a:r>
            <a:r>
              <a:rPr lang="en-US" sz="2400">
                <a:solidFill>
                  <a:srgbClr val="6600CC"/>
                </a:solidFill>
              </a:rPr>
              <a:t>Expressions Using</a:t>
            </a:r>
            <a:endParaRPr lang="en-US" sz="2400" dirty="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endParaRPr lang="en-US" sz="2400">
              <a:solidFill>
                <a:srgbClr val="66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Binary </a:t>
            </a:r>
            <a:r>
              <a:rPr lang="en-US" sz="2400" dirty="0">
                <a:solidFill>
                  <a:srgbClr val="6600CC"/>
                </a:solidFill>
              </a:rPr>
              <a:t>Search Trees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6600CC"/>
                </a:solidFill>
              </a:rPr>
              <a:t>Searching </a:t>
            </a:r>
            <a:r>
              <a:rPr lang="en-US" sz="2400" dirty="0">
                <a:solidFill>
                  <a:srgbClr val="6600CC"/>
                </a:solidFill>
              </a:rPr>
              <a:t>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CC"/>
                </a:solidFill>
              </a:rPr>
              <a:t>Deleting the whole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An Easy Way to Remember the Order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6600CC"/>
                </a:solidFill>
              </a:rPr>
              <a:t>In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FF6600"/>
                </a:solidFill>
              </a:rPr>
              <a:t>Post</a:t>
            </a:r>
            <a:r>
              <a:rPr lang="en-US" sz="3200" dirty="0"/>
              <a:t> Traversals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2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3" y="1437197"/>
            <a:ext cx="2508623" cy="2084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0443" y="1581344"/>
            <a:ext cx="456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just above-left of the root node, </a:t>
            </a:r>
            <a:r>
              <a:rPr lang="en-US" sz="2000" dirty="0">
                <a:solidFill>
                  <a:srgbClr val="FF3300"/>
                </a:solidFill>
              </a:rPr>
              <a:t>draw a loop counter-clockwise </a:t>
            </a:r>
            <a:r>
              <a:rPr lang="en-US" sz="2000" dirty="0"/>
              <a:t>around all of the nodes.</a:t>
            </a:r>
          </a:p>
        </p:txBody>
      </p:sp>
      <p:sp>
        <p:nvSpPr>
          <p:cNvPr id="11" name="Rectangle 10"/>
          <p:cNvSpPr/>
          <p:nvPr/>
        </p:nvSpPr>
        <p:spPr bwMode="auto">
          <a:xfrm rot="2571361">
            <a:off x="2247287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097736" y="1628180"/>
            <a:ext cx="143634" cy="3408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8305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6437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63462" y="2100904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7043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4144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40754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50439" y="288963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5912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48376" y="247910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80005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802038" y="2676732"/>
            <a:ext cx="143634" cy="32489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4932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5821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6207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40114" y="3254730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700632" y="339429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5586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73701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67937" y="296870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42024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32314" y="3221769"/>
            <a:ext cx="139953" cy="1952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7048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62885" y="337008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94765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6104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7092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3747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7347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70245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3374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7242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3160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87479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6807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50903" y="183192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9081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3431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9466" y="2275767"/>
            <a:ext cx="96774" cy="1398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3749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7569" y="243234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70894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9198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3732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7372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4362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8979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7180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65509" y="3207400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40190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4476" y="346435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108553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2310" y="293819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41098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52373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61079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5908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8011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6989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82166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18293" y="2886067"/>
            <a:ext cx="456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Ok, got that?</a:t>
            </a:r>
          </a:p>
        </p:txBody>
      </p:sp>
    </p:spTree>
    <p:extLst>
      <p:ext uri="{BB962C8B-B14F-4D97-AF65-F5344CB8AC3E}">
        <p14:creationId xmlns:p14="http://schemas.microsoft.com/office/powerpoint/2010/main" val="41740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50"/>
                            </p:stCondLst>
                            <p:childTnLst>
                              <p:par>
                                <p:cTn id="1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250"/>
                            </p:stCondLst>
                            <p:childTnLst>
                              <p:par>
                                <p:cTn id="1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750"/>
                            </p:stCondLst>
                            <p:childTnLst>
                              <p:par>
                                <p:cTn id="14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250"/>
                            </p:stCondLst>
                            <p:childTnLst>
                              <p:par>
                                <p:cTn id="1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750"/>
                            </p:stCondLst>
                            <p:childTnLst>
                              <p:par>
                                <p:cTn id="1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-76200"/>
            <a:ext cx="9068499" cy="1143000"/>
          </a:xfrm>
        </p:spPr>
        <p:txBody>
          <a:bodyPr/>
          <a:lstStyle/>
          <a:p>
            <a:r>
              <a:rPr lang="en-US" sz="3200" dirty="0"/>
              <a:t>Pre-order Traversal: Dot on the </a:t>
            </a:r>
            <a:r>
              <a:rPr lang="en-US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4" y="157855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" y="143205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25153" y="1259701"/>
            <a:ext cx="215466" cy="47328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46112" y="163807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898797" y="186232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36929" y="190768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3225" y="209852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27535" y="236872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74636" y="244822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1246" y="263847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40931" y="2884492"/>
            <a:ext cx="143634" cy="30357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66404" y="279562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72779">
            <a:off x="1638868" y="2473968"/>
            <a:ext cx="143634" cy="357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0497" y="248874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2530" y="267159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55424" y="294198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76313" y="296877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26699" y="307864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2021" y="325655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91124" y="3389153"/>
            <a:ext cx="82222" cy="2332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06078" y="326663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4193" y="305015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58429" y="2963569"/>
            <a:ext cx="139953" cy="2226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2516" y="309672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2806" y="321662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87540" y="334174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453377" y="3364947"/>
            <a:ext cx="139953" cy="3284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5257" y="322696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36596" y="293320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27584" y="295904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44239" y="289604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67839" y="276434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0737" y="263587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83866" y="253396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47734" y="246663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53652" y="240477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77971" y="211359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47299" y="188910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441395" y="1826781"/>
            <a:ext cx="96774" cy="4036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89573" y="201149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83923" y="213662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39703" y="227066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24241" y="239711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68061" y="2427207"/>
            <a:ext cx="96774" cy="20038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1386" y="252397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79690" y="262923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44224" y="274656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87864" y="286940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74854" y="298538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69471" y="299523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87672" y="305780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1049" y="319125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0682" y="338721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34968" y="3459210"/>
            <a:ext cx="24013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099045" y="320659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62802" y="2933054"/>
            <a:ext cx="35956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1590" y="267711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2865" y="249386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1571" y="226089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56400" y="201141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18503" y="199264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597481" y="186802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2658" y="157076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56458" y="172768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997288" y="1609813"/>
            <a:ext cx="264816" cy="307777"/>
            <a:chOff x="2243367" y="1064373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45765" y="224737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5342" y="2126928"/>
            <a:ext cx="293670" cy="307777"/>
            <a:chOff x="2228940" y="1064373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0281" y="2651882"/>
            <a:ext cx="293670" cy="307777"/>
            <a:chOff x="2228940" y="1064373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793793" y="282111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646959" y="2648859"/>
            <a:ext cx="293670" cy="307777"/>
            <a:chOff x="2228940" y="1064373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93646" y="3139617"/>
            <a:ext cx="293670" cy="307777"/>
            <a:chOff x="2228940" y="1064373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68318" y="3157183"/>
            <a:ext cx="293670" cy="307777"/>
            <a:chOff x="2228940" y="1064373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656985" y="2193909"/>
            <a:ext cx="293670" cy="307777"/>
            <a:chOff x="2228940" y="106437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59105" y="2642686"/>
            <a:ext cx="293670" cy="307777"/>
            <a:chOff x="2228940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641020" y="3156892"/>
            <a:ext cx="293670" cy="307777"/>
            <a:chOff x="2228940" y="1064373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1476" y="387350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A D C E G I 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pre-order traversal</a:t>
            </a:r>
            <a:r>
              <a:rPr lang="en-US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42966" y="2329350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left side</a:t>
            </a:r>
            <a:r>
              <a:rPr lang="en-US" sz="2000" dirty="0"/>
              <a:t>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68297" y="3524458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pre-order traversal!</a:t>
            </a:r>
          </a:p>
        </p:txBody>
      </p:sp>
    </p:spTree>
    <p:extLst>
      <p:ext uri="{BB962C8B-B14F-4D97-AF65-F5344CB8AC3E}">
        <p14:creationId xmlns:p14="http://schemas.microsoft.com/office/powerpoint/2010/main" val="38133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50"/>
                            </p:stCondLst>
                            <p:childTnLst>
                              <p:par>
                                <p:cTn id="1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50"/>
                            </p:stCondLst>
                            <p:childTnLst>
                              <p:par>
                                <p:cTn id="1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50"/>
                            </p:stCondLst>
                            <p:childTnLst>
                              <p:par>
                                <p:cTn id="1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750"/>
                            </p:stCondLst>
                            <p:childTnLst>
                              <p:par>
                                <p:cTn id="1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250"/>
                            </p:stCondLst>
                            <p:childTnLst>
                              <p:par>
                                <p:cTn id="1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50"/>
                            </p:stCondLst>
                            <p:childTnLst>
                              <p:par>
                                <p:cTn id="15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250"/>
                            </p:stCondLst>
                            <p:childTnLst>
                              <p:par>
                                <p:cTn id="16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750"/>
                            </p:stCondLst>
                            <p:childTnLst>
                              <p:par>
                                <p:cTn id="1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250"/>
                            </p:stCondLst>
                            <p:childTnLst>
                              <p:par>
                                <p:cTn id="18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750"/>
                            </p:stCondLst>
                            <p:childTnLst>
                              <p:par>
                                <p:cTn id="19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750"/>
                            </p:stCondLst>
                            <p:childTnLst>
                              <p:par>
                                <p:cTn id="29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4" grpId="0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03517" y="2378295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under-side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7898" y="3877426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In-order:</a:t>
            </a:r>
          </a:p>
          <a:p>
            <a:r>
              <a:rPr lang="en-US" dirty="0">
                <a:solidFill>
                  <a:srgbClr val="7030A0"/>
                </a:solidFill>
              </a:rPr>
              <a:t>A B C D E F G H I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54177" y="3391804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in-order traversal!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 rot="214344">
            <a:off x="1665226" y="2479183"/>
            <a:ext cx="123696" cy="35831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 rot="21016839">
            <a:off x="1970615" y="3055290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 rot="1972159">
            <a:off x="2591679" y="3232106"/>
            <a:ext cx="139953" cy="3466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 rot="1183572">
            <a:off x="1984393" y="2118736"/>
            <a:ext cx="97364" cy="3247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 rot="16844791">
            <a:off x="3105467" y="3211735"/>
            <a:ext cx="46174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 rot="16200000">
            <a:off x="3538012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 rot="4967356">
            <a:off x="3157993" y="2266039"/>
            <a:ext cx="40198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229186" y="2912192"/>
            <a:ext cx="264816" cy="307777"/>
            <a:chOff x="2243367" y="1064373"/>
            <a:chExt cx="264816" cy="307777"/>
          </a:xfrm>
        </p:grpSpPr>
        <p:sp>
          <p:nvSpPr>
            <p:cNvPr id="188" name="Oval 187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43367" y="106437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190" name="Rectangle 189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551903" y="2389231"/>
            <a:ext cx="293670" cy="307777"/>
            <a:chOff x="2228940" y="1064373"/>
            <a:chExt cx="293670" cy="307777"/>
          </a:xfrm>
        </p:grpSpPr>
        <p:sp>
          <p:nvSpPr>
            <p:cNvPr id="192" name="Oval 1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551401" y="3400716"/>
            <a:ext cx="293670" cy="307777"/>
            <a:chOff x="2228940" y="1064373"/>
            <a:chExt cx="293670" cy="307777"/>
          </a:xfrm>
        </p:grpSpPr>
        <p:sp>
          <p:nvSpPr>
            <p:cNvPr id="195" name="Oval 19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197" name="Rectangle 196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202878" y="3404626"/>
            <a:ext cx="293670" cy="307777"/>
            <a:chOff x="2228940" y="1064373"/>
            <a:chExt cx="293670" cy="307777"/>
          </a:xfrm>
        </p:grpSpPr>
        <p:sp>
          <p:nvSpPr>
            <p:cNvPr id="199" name="Oval 1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869517" y="2394797"/>
            <a:ext cx="293670" cy="307777"/>
            <a:chOff x="2228940" y="1064373"/>
            <a:chExt cx="293670" cy="307777"/>
          </a:xfrm>
        </p:grpSpPr>
        <p:sp>
          <p:nvSpPr>
            <p:cNvPr id="202" name="Oval 2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874929" y="3383279"/>
            <a:ext cx="293670" cy="307777"/>
            <a:chOff x="2228940" y="1064373"/>
            <a:chExt cx="293670" cy="307777"/>
          </a:xfrm>
        </p:grpSpPr>
        <p:sp>
          <p:nvSpPr>
            <p:cNvPr id="205" name="Oval 2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207" name="Rectangle 206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889028" y="2892057"/>
            <a:ext cx="293670" cy="307777"/>
            <a:chOff x="2228940" y="1064373"/>
            <a:chExt cx="293670" cy="307777"/>
          </a:xfrm>
        </p:grpSpPr>
        <p:sp>
          <p:nvSpPr>
            <p:cNvPr id="209" name="Oval 20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211" name="Rectangle 210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204796" y="1892956"/>
            <a:ext cx="293670" cy="307777"/>
            <a:chOff x="2228940" y="1064373"/>
            <a:chExt cx="293670" cy="307777"/>
          </a:xfrm>
        </p:grpSpPr>
        <p:sp>
          <p:nvSpPr>
            <p:cNvPr id="213" name="Oval 212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215" name="Rectangle 214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3220435" y="2883033"/>
            <a:ext cx="293670" cy="307777"/>
            <a:chOff x="2228940" y="1064373"/>
            <a:chExt cx="293670" cy="307777"/>
          </a:xfrm>
        </p:grpSpPr>
        <p:sp>
          <p:nvSpPr>
            <p:cNvPr id="217" name="Oval 216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28940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220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8147940" cy="1143000"/>
          </a:xfrm>
        </p:spPr>
        <p:txBody>
          <a:bodyPr/>
          <a:lstStyle/>
          <a:p>
            <a:r>
              <a:rPr lang="en-US" sz="3200" dirty="0"/>
              <a:t>In-order Traversal: Dot </a:t>
            </a:r>
            <a:r>
              <a:rPr lang="en-US" sz="3200" dirty="0">
                <a:solidFill>
                  <a:srgbClr val="FF0000"/>
                </a:solidFill>
              </a:rPr>
              <a:t>UNDER</a:t>
            </a:r>
            <a:r>
              <a:rPr lang="en-US" sz="3200" dirty="0"/>
              <a:t> the node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510854" y="1134242"/>
            <a:ext cx="4149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in-order traversal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61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250"/>
                            </p:stCondLst>
                            <p:childTnLst>
                              <p:par>
                                <p:cTn id="9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2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750"/>
                            </p:stCondLst>
                            <p:childTnLst>
                              <p:par>
                                <p:cTn id="1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250"/>
                            </p:stCondLst>
                            <p:childTnLst>
                              <p:par>
                                <p:cTn id="13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250"/>
                            </p:stCondLst>
                            <p:childTnLst>
                              <p:par>
                                <p:cTn id="1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7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5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7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00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250"/>
                            </p:stCondLst>
                            <p:childTnLst>
                              <p:par>
                                <p:cTn id="1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750"/>
                            </p:stCondLst>
                            <p:childTnLst>
                              <p:par>
                                <p:cTn id="1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2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750"/>
                            </p:stCondLst>
                            <p:childTnLst>
                              <p:par>
                                <p:cTn id="2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6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0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8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8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750"/>
                            </p:stCondLst>
                            <p:childTnLst>
                              <p:par>
                                <p:cTn id="3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6" grpId="0"/>
      <p:bldP spid="118" grpId="0"/>
      <p:bldP spid="122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 animBg="1"/>
      <p:bldP spid="197" grpId="0" animBg="1"/>
      <p:bldP spid="207" grpId="0" animBg="1"/>
      <p:bldP spid="211" grpId="0" animBg="1"/>
      <p:bldP spid="215" grpId="0" animBg="1"/>
      <p:bldP spid="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26" y="1583694"/>
            <a:ext cx="2435667" cy="193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7" y="1437197"/>
            <a:ext cx="2508623" cy="2084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rot="2571361">
            <a:off x="2244201" y="1310659"/>
            <a:ext cx="215466" cy="3550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747172">
            <a:off x="2152534" y="1643215"/>
            <a:ext cx="143634" cy="1029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3300852">
            <a:off x="1905219" y="1867467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5068765">
            <a:off x="1643351" y="1912829"/>
            <a:ext cx="143634" cy="29255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979572">
            <a:off x="1479647" y="2103668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481069">
            <a:off x="1433957" y="2373860"/>
            <a:ext cx="143634" cy="235581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4029587">
            <a:off x="1281058" y="2453368"/>
            <a:ext cx="143634" cy="2400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37668" y="2643615"/>
            <a:ext cx="143634" cy="4205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098750">
            <a:off x="1311828" y="2916902"/>
            <a:ext cx="143634" cy="230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613311">
            <a:off x="1572826" y="2800767"/>
            <a:ext cx="143634" cy="280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214344">
            <a:off x="1665901" y="2479204"/>
            <a:ext cx="123696" cy="33665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9693370">
            <a:off x="1776919" y="2493883"/>
            <a:ext cx="143634" cy="2163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98952" y="2676732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648701">
            <a:off x="1761846" y="2947121"/>
            <a:ext cx="140628" cy="1236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4985538">
            <a:off x="1682735" y="2973912"/>
            <a:ext cx="87194" cy="19592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950804">
            <a:off x="1533121" y="3083782"/>
            <a:ext cx="87194" cy="1787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20221560">
            <a:off x="1538443" y="3261694"/>
            <a:ext cx="82222" cy="2260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7383717">
            <a:off x="1687839" y="3401124"/>
            <a:ext cx="82222" cy="2126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609851">
            <a:off x="1912500" y="3271773"/>
            <a:ext cx="82222" cy="3099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1016839">
            <a:off x="1967577" y="3055548"/>
            <a:ext cx="82222" cy="27391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5400000">
            <a:off x="2006380" y="3027181"/>
            <a:ext cx="139953" cy="105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44009">
            <a:off x="2138938" y="3101860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29228" y="3221769"/>
            <a:ext cx="139953" cy="1288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8929716">
            <a:off x="2193962" y="3346888"/>
            <a:ext cx="139953" cy="21676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5995400">
            <a:off x="2396799" y="3452371"/>
            <a:ext cx="139953" cy="1713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972159">
            <a:off x="2588140" y="3244104"/>
            <a:ext cx="139953" cy="3336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8584315">
            <a:off x="2543018" y="2938345"/>
            <a:ext cx="139953" cy="3464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5163715">
            <a:off x="2334006" y="2964186"/>
            <a:ext cx="152371" cy="16771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514476">
            <a:off x="2250661" y="2901184"/>
            <a:ext cx="97364" cy="1469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751596">
            <a:off x="2274261" y="2769483"/>
            <a:ext cx="97364" cy="1603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20116739">
            <a:off x="2267159" y="2641018"/>
            <a:ext cx="97364" cy="13167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8420588">
            <a:off x="2190288" y="2539108"/>
            <a:ext cx="97364" cy="1370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6952007">
            <a:off x="2054156" y="2471770"/>
            <a:ext cx="97364" cy="1740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19572879">
            <a:off x="1960074" y="2409919"/>
            <a:ext cx="97364" cy="152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183572">
            <a:off x="1958337" y="2268600"/>
            <a:ext cx="97364" cy="17034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3047030">
            <a:off x="2153721" y="1894245"/>
            <a:ext cx="97364" cy="30793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5639308">
            <a:off x="2343361" y="1942081"/>
            <a:ext cx="96774" cy="16875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7607310">
            <a:off x="2695995" y="2016637"/>
            <a:ext cx="96774" cy="16972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9709952">
            <a:off x="2790345" y="2141764"/>
            <a:ext cx="96774" cy="169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20514498">
            <a:off x="2846125" y="2275808"/>
            <a:ext cx="96774" cy="1382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8519987">
            <a:off x="2930663" y="2402254"/>
            <a:ext cx="96774" cy="14534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17028585">
            <a:off x="3074499" y="2426046"/>
            <a:ext cx="96774" cy="2129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19401785">
            <a:off x="3167808" y="2529119"/>
            <a:ext cx="96774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rot="18231759">
            <a:off x="3186112" y="263437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rot="5400000">
            <a:off x="3150646" y="2751705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rot="3057485">
            <a:off x="3194286" y="2874547"/>
            <a:ext cx="125181" cy="8881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 rot="1675936">
            <a:off x="3081276" y="2990520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20631749">
            <a:off x="2975893" y="3000372"/>
            <a:ext cx="125181" cy="12468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 rot="18723766">
            <a:off x="2894094" y="3062941"/>
            <a:ext cx="9749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17258266">
            <a:off x="2777471" y="3196394"/>
            <a:ext cx="19585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 rot="2883388">
            <a:off x="2837104" y="3392356"/>
            <a:ext cx="218956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041390" y="3464350"/>
            <a:ext cx="230537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16844791">
            <a:off x="3205479" y="3332512"/>
            <a:ext cx="215878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 rot="20060742">
            <a:off x="3378331" y="2978190"/>
            <a:ext cx="17480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 rot="16200000">
            <a:off x="3538013" y="2682251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530763">
            <a:off x="3349287" y="2499006"/>
            <a:ext cx="285020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4967356">
            <a:off x="3156789" y="2264978"/>
            <a:ext cx="40412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771986">
            <a:off x="3062822" y="2016551"/>
            <a:ext cx="239461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24925" y="1997783"/>
            <a:ext cx="130903" cy="13115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2469804">
            <a:off x="2603903" y="1873167"/>
            <a:ext cx="383305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4351929">
            <a:off x="2479080" y="1575901"/>
            <a:ext cx="316749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 rot="1747172">
            <a:off x="2062880" y="1732822"/>
            <a:ext cx="143634" cy="25074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604600" y="2647812"/>
            <a:ext cx="264816" cy="307777"/>
            <a:chOff x="2412435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12435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1452187" y="2252513"/>
            <a:ext cx="143634" cy="15544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43799" y="31441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86206" y="3134547"/>
            <a:ext cx="293670" cy="307777"/>
            <a:chOff x="2406761" y="1062369"/>
            <a:chExt cx="2936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6761" y="10623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1800215" y="2826257"/>
            <a:ext cx="143634" cy="15406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08800" y="2650554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64165" y="2131098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FF6600"/>
                </a:solidFill>
              </a:rPr>
              <a:t>post-order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263023"/>
            <a:ext cx="428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a dot </a:t>
            </a:r>
            <a:r>
              <a:rPr lang="en-US" sz="2000" dirty="0"/>
              <a:t>next to each node as you pass by its </a:t>
            </a:r>
            <a:r>
              <a:rPr lang="en-US" sz="2000" dirty="0">
                <a:solidFill>
                  <a:srgbClr val="FF0000"/>
                </a:solidFill>
              </a:rPr>
              <a:t>right side</a:t>
            </a:r>
            <a:r>
              <a:rPr lang="en-US" sz="2000" dirty="0"/>
              <a:t>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Post-order:</a:t>
            </a:r>
          </a:p>
          <a:p>
            <a:r>
              <a:rPr lang="en-US" dirty="0">
                <a:solidFill>
                  <a:srgbClr val="7030A0"/>
                </a:solidFill>
              </a:rPr>
              <a:t>A C E D B H I G F</a:t>
            </a:r>
          </a:p>
        </p:txBody>
      </p:sp>
      <p:sp>
        <p:nvSpPr>
          <p:cNvPr id="119" name="Rectangle 118"/>
          <p:cNvSpPr/>
          <p:nvPr/>
        </p:nvSpPr>
        <p:spPr bwMode="auto">
          <a:xfrm rot="8053751">
            <a:off x="2124648" y="3017407"/>
            <a:ext cx="139953" cy="1273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75312" y="2624647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sp>
        <p:nvSpPr>
          <p:cNvPr id="120" name="Rectangle 119"/>
          <p:cNvSpPr/>
          <p:nvPr/>
        </p:nvSpPr>
        <p:spPr bwMode="auto">
          <a:xfrm rot="5987318">
            <a:off x="2538325" y="1920068"/>
            <a:ext cx="96774" cy="24220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19318853">
            <a:off x="3525326" y="2900436"/>
            <a:ext cx="219926" cy="1353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24218" y="3331235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dots is the order of the post-order traversal!</a:t>
            </a:r>
          </a:p>
        </p:txBody>
      </p:sp>
      <p:sp>
        <p:nvSpPr>
          <p:cNvPr id="110" name="Rectangle 109"/>
          <p:cNvSpPr/>
          <p:nvPr/>
        </p:nvSpPr>
        <p:spPr bwMode="auto">
          <a:xfrm rot="16844791">
            <a:off x="3251345" y="3115605"/>
            <a:ext cx="249002" cy="12464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607259" y="1634523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sp>
        <p:nvSpPr>
          <p:cNvPr id="111" name="Rectangle 110"/>
          <p:cNvSpPr/>
          <p:nvPr/>
        </p:nvSpPr>
        <p:spPr bwMode="auto">
          <a:xfrm rot="2214376">
            <a:off x="2007476" y="2130670"/>
            <a:ext cx="97364" cy="16247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53339" y="216793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272391" y="3141252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Post-order Traversal: Dot </a:t>
            </a:r>
            <a:r>
              <a:rPr lang="en-US" sz="3200" dirty="0">
                <a:solidFill>
                  <a:schemeClr val="tx1"/>
                </a:solidFill>
              </a:rPr>
              <a:t>on the </a:t>
            </a:r>
            <a:r>
              <a:rPr lang="en-US" sz="3200" dirty="0">
                <a:solidFill>
                  <a:srgbClr val="FF000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72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250"/>
                            </p:stCondLst>
                            <p:childTnLst>
                              <p:par>
                                <p:cTn id="13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750"/>
                            </p:stCondLst>
                            <p:childTnLst>
                              <p:par>
                                <p:cTn id="15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500"/>
                            </p:stCondLst>
                            <p:childTnLst>
                              <p:par>
                                <p:cTn id="1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7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25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750"/>
                            </p:stCondLst>
                            <p:childTnLst>
                              <p:par>
                                <p:cTn id="18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9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750"/>
                            </p:stCondLst>
                            <p:childTnLst>
                              <p:par>
                                <p:cTn id="20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2250"/>
                            </p:stCondLst>
                            <p:childTnLst>
                              <p:par>
                                <p:cTn id="2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8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750"/>
                            </p:stCondLst>
                            <p:childTnLst>
                              <p:par>
                                <p:cTn id="28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6250"/>
                            </p:stCondLst>
                            <p:childTnLst>
                              <p:par>
                                <p:cTn id="2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7" grpId="0" animBg="1"/>
      <p:bldP spid="94" grpId="0" animBg="1"/>
      <p:bldP spid="115" grpId="0"/>
      <p:bldP spid="116" grpId="0"/>
      <p:bldP spid="118" grpId="0"/>
      <p:bldP spid="119" grpId="0" animBg="1"/>
      <p:bldP spid="120" grpId="0" animBg="1"/>
      <p:bldP spid="121" grpId="0" animBg="1"/>
      <p:bldP spid="122" grpId="0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81" y="4510294"/>
            <a:ext cx="2438352" cy="208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56" y="2479593"/>
            <a:ext cx="2438352" cy="2084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24" y="0"/>
            <a:ext cx="2438353" cy="2084792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424218" y="1134242"/>
            <a:ext cx="432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order of nodes visited in a </a:t>
            </a:r>
            <a:r>
              <a:rPr lang="en-US" sz="2000" dirty="0">
                <a:solidFill>
                  <a:srgbClr val="00B0F0"/>
                </a:solidFill>
              </a:rPr>
              <a:t>level-order traversal</a:t>
            </a:r>
            <a:r>
              <a:rPr lang="en-US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4271" y="2159641"/>
            <a:ext cx="428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Start at the top node and</a:t>
            </a:r>
            <a:r>
              <a:rPr lang="en-US" sz="2000" dirty="0">
                <a:solidFill>
                  <a:srgbClr val="FF0000"/>
                </a:solidFill>
              </a:rPr>
              <a:t> draw a horizontal line left-to-right </a:t>
            </a:r>
            <a:r>
              <a:rPr lang="en-US" sz="2000" dirty="0"/>
              <a:t>through all nodes on that row.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9600" y="3873131"/>
            <a:ext cx="303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</a:t>
            </a:r>
          </a:p>
          <a:p>
            <a:r>
              <a:rPr lang="en-US" dirty="0">
                <a:solidFill>
                  <a:srgbClr val="7030A0"/>
                </a:solidFill>
              </a:rPr>
              <a:t>F B G A D I C E 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19496" y="4210441"/>
            <a:ext cx="443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order you draw the lines is the order of the level-order traversal!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7668" y="1310659"/>
            <a:ext cx="2607584" cy="2297368"/>
            <a:chOff x="1137668" y="1310659"/>
            <a:chExt cx="2607584" cy="22973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326" y="1583694"/>
              <a:ext cx="2435667" cy="1938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47" y="1437197"/>
              <a:ext cx="2508623" cy="208479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 rot="2571361">
              <a:off x="2244201" y="1310659"/>
              <a:ext cx="215466" cy="35503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747172">
              <a:off x="2152534" y="1643215"/>
              <a:ext cx="143634" cy="1029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3300852">
              <a:off x="1905219" y="1867467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068765">
              <a:off x="1643351" y="1912829"/>
              <a:ext cx="143634" cy="2925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979572">
              <a:off x="1479647" y="2103668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481069">
              <a:off x="1433957" y="2373860"/>
              <a:ext cx="143634" cy="2355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4029587">
              <a:off x="1281058" y="2453368"/>
              <a:ext cx="143634" cy="2400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137668" y="2643615"/>
              <a:ext cx="143634" cy="4205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7098750">
              <a:off x="1311828" y="2916902"/>
              <a:ext cx="143634" cy="23002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rot="2613311">
              <a:off x="1572826" y="2800767"/>
              <a:ext cx="143634" cy="280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214344">
              <a:off x="1665901" y="2479204"/>
              <a:ext cx="123696" cy="3366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9693370">
              <a:off x="1776919" y="2493883"/>
              <a:ext cx="143634" cy="2163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98952" y="2676732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2648701">
              <a:off x="1761846" y="2947121"/>
              <a:ext cx="140628" cy="1236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4985538">
              <a:off x="1682735" y="2973912"/>
              <a:ext cx="87194" cy="1959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950804">
              <a:off x="1533121" y="3083782"/>
              <a:ext cx="87194" cy="1787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 rot="20221560">
              <a:off x="1538443" y="3261694"/>
              <a:ext cx="82222" cy="2260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 rot="17383717">
              <a:off x="1687839" y="3401124"/>
              <a:ext cx="82222" cy="21263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 rot="13609851">
              <a:off x="1912500" y="3271773"/>
              <a:ext cx="82222" cy="3099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21016839">
              <a:off x="1967577" y="3055548"/>
              <a:ext cx="82222" cy="27391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>
              <a:off x="2006380" y="3027181"/>
              <a:ext cx="139953" cy="105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1644009">
              <a:off x="2138938" y="3101860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129228" y="3221769"/>
              <a:ext cx="139953" cy="1288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18929716">
              <a:off x="2193962" y="3346888"/>
              <a:ext cx="139953" cy="2167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15995400">
              <a:off x="2396799" y="3452371"/>
              <a:ext cx="139953" cy="17136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1972159">
              <a:off x="2588140" y="3244104"/>
              <a:ext cx="139953" cy="33361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 rot="18584315">
              <a:off x="2543018" y="2938345"/>
              <a:ext cx="139953" cy="34640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 rot="15163715">
              <a:off x="2334006" y="2964186"/>
              <a:ext cx="152371" cy="16771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 rot="19514476">
              <a:off x="2250661" y="2901184"/>
              <a:ext cx="97364" cy="1469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751596">
              <a:off x="2274261" y="2769483"/>
              <a:ext cx="97364" cy="16037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 rot="20116739">
              <a:off x="2267159" y="2641018"/>
              <a:ext cx="97364" cy="13167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 rot="18420588">
              <a:off x="2190288" y="2539108"/>
              <a:ext cx="97364" cy="13707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 rot="16952007">
              <a:off x="2054156" y="2471770"/>
              <a:ext cx="97364" cy="1740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19572879">
              <a:off x="1960074" y="2409919"/>
              <a:ext cx="97364" cy="15235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rot="1183572">
              <a:off x="1958337" y="2268600"/>
              <a:ext cx="97364" cy="17034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 rot="3047030">
              <a:off x="2153721" y="1894245"/>
              <a:ext cx="97364" cy="3079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rot="5639308">
              <a:off x="2343361" y="1942081"/>
              <a:ext cx="96774" cy="168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rot="7607310">
              <a:off x="2695995" y="2016637"/>
              <a:ext cx="96774" cy="16972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19709952">
              <a:off x="2790345" y="2141764"/>
              <a:ext cx="96774" cy="1690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20514498">
              <a:off x="2846125" y="2275808"/>
              <a:ext cx="96774" cy="138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 rot="18519987">
              <a:off x="2930663" y="2402254"/>
              <a:ext cx="96774" cy="14534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rot="17028585">
              <a:off x="3074499" y="2426046"/>
              <a:ext cx="96774" cy="21299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 rot="19401785">
              <a:off x="3167808" y="2529119"/>
              <a:ext cx="96774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 rot="18231759">
              <a:off x="3186112" y="263437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 rot="5400000">
              <a:off x="3150646" y="2751705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rot="3057485">
              <a:off x="3194286" y="2874547"/>
              <a:ext cx="125181" cy="8881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rot="1675936">
              <a:off x="3081276" y="2990520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20631749">
              <a:off x="2975893" y="3000372"/>
              <a:ext cx="125181" cy="12468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18723766">
              <a:off x="2894094" y="3062941"/>
              <a:ext cx="9749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17258266">
              <a:off x="2777471" y="3196394"/>
              <a:ext cx="19585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rot="2883388">
              <a:off x="2837104" y="3392356"/>
              <a:ext cx="218956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41390" y="3464350"/>
              <a:ext cx="230537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rot="16844791">
              <a:off x="3205479" y="3332512"/>
              <a:ext cx="215878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 rot="20060742">
              <a:off x="3378331" y="2978190"/>
              <a:ext cx="17480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rot="16200000">
              <a:off x="3538013" y="2682251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530763">
              <a:off x="3349287" y="2499006"/>
              <a:ext cx="285020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rot="4967356">
              <a:off x="3156789" y="2264978"/>
              <a:ext cx="40412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rot="771986">
              <a:off x="3062822" y="2016551"/>
              <a:ext cx="239461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924925" y="1997783"/>
              <a:ext cx="130903" cy="1311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2469804">
              <a:off x="2603903" y="1873167"/>
              <a:ext cx="383305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4351929">
              <a:off x="2479080" y="1575901"/>
              <a:ext cx="316749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 rot="1747172">
              <a:off x="2062880" y="1732822"/>
              <a:ext cx="143634" cy="2507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452187" y="2252513"/>
              <a:ext cx="143634" cy="1554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00215" y="2826257"/>
              <a:ext cx="143634" cy="15406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 rot="8053751">
              <a:off x="2124648" y="3017407"/>
              <a:ext cx="139953" cy="12738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 rot="5987318">
              <a:off x="2538325" y="1920068"/>
              <a:ext cx="96774" cy="2422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 rot="19318853">
              <a:off x="3525326" y="2900436"/>
              <a:ext cx="219926" cy="13532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rot="16844791">
              <a:off x="3251345" y="3115605"/>
              <a:ext cx="249002" cy="12464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 rot="2214376">
              <a:off x="2007476" y="2130670"/>
              <a:ext cx="97364" cy="1624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247827" y="-76200"/>
            <a:ext cx="8511611" cy="1143000"/>
          </a:xfrm>
        </p:spPr>
        <p:txBody>
          <a:bodyPr/>
          <a:lstStyle/>
          <a:p>
            <a:r>
              <a:rPr lang="en-US" sz="3200" dirty="0"/>
              <a:t>Level-order Traversal: Level-by-level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082670" y="171371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374970" y="1409026"/>
            <a:ext cx="264816" cy="307777"/>
            <a:chOff x="2429213" y="1056342"/>
            <a:chExt cx="264816" cy="307777"/>
          </a:xfrm>
        </p:grpSpPr>
        <p:sp>
          <p:nvSpPr>
            <p:cNvPr id="76" name="Oval 7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29213" y="105634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668924" y="1887612"/>
            <a:ext cx="293670" cy="307777"/>
            <a:chOff x="2415767" y="1054348"/>
            <a:chExt cx="293670" cy="307777"/>
          </a:xfrm>
        </p:grpSpPr>
        <p:sp>
          <p:nvSpPr>
            <p:cNvPr id="85" name="Oval 8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5767" y="105434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003169" y="1879110"/>
            <a:ext cx="346570" cy="307777"/>
            <a:chOff x="2380311" y="1062369"/>
            <a:chExt cx="346570" cy="307777"/>
          </a:xfrm>
        </p:grpSpPr>
        <p:sp>
          <p:nvSpPr>
            <p:cNvPr id="89" name="Oval 8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0311" y="1062369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3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89188" y="2877615"/>
            <a:ext cx="293670" cy="307777"/>
            <a:chOff x="2409523" y="1063093"/>
            <a:chExt cx="293670" cy="307777"/>
          </a:xfrm>
        </p:grpSpPr>
        <p:sp>
          <p:nvSpPr>
            <p:cNvPr id="102" name="Oval 10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09523" y="106309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390243" y="2872524"/>
            <a:ext cx="293670" cy="307777"/>
            <a:chOff x="2419047" y="1064373"/>
            <a:chExt cx="293670" cy="307777"/>
          </a:xfrm>
        </p:grpSpPr>
        <p:sp>
          <p:nvSpPr>
            <p:cNvPr id="105" name="Oval 104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19047" y="106437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33978" y="2403030"/>
            <a:ext cx="293670" cy="307777"/>
            <a:chOff x="2426620" y="1055089"/>
            <a:chExt cx="293670" cy="307777"/>
          </a:xfrm>
        </p:grpSpPr>
        <p:sp>
          <p:nvSpPr>
            <p:cNvPr id="92" name="Oval 91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26620" y="105508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00862" y="2866442"/>
            <a:ext cx="293670" cy="307777"/>
            <a:chOff x="2326059" y="-297329"/>
            <a:chExt cx="293670" cy="307777"/>
          </a:xfrm>
        </p:grpSpPr>
        <p:sp>
          <p:nvSpPr>
            <p:cNvPr id="108" name="Oval 107"/>
            <p:cNvSpPr/>
            <p:nvPr/>
          </p:nvSpPr>
          <p:spPr bwMode="auto">
            <a:xfrm>
              <a:off x="2346669" y="-18060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059" y="-29732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79606" y="2378560"/>
            <a:ext cx="293670" cy="307777"/>
            <a:chOff x="2421848" y="1061662"/>
            <a:chExt cx="293670" cy="307777"/>
          </a:xfrm>
        </p:grpSpPr>
        <p:sp>
          <p:nvSpPr>
            <p:cNvPr id="96" name="Oval 95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21848" y="106166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388407" y="2376166"/>
            <a:ext cx="293670" cy="307777"/>
            <a:chOff x="2422267" y="1058699"/>
            <a:chExt cx="293670" cy="307777"/>
          </a:xfrm>
        </p:grpSpPr>
        <p:sp>
          <p:nvSpPr>
            <p:cNvPr id="99" name="Oval 98"/>
            <p:cNvSpPr/>
            <p:nvPr/>
          </p:nvSpPr>
          <p:spPr bwMode="auto">
            <a:xfrm>
              <a:off x="2442077" y="1178327"/>
              <a:ext cx="59821" cy="5982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22267" y="105869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>
            <a:off x="1082670" y="226615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082670" y="2787021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082670" y="3297229"/>
            <a:ext cx="2729970" cy="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4533060" y="3492817"/>
            <a:ext cx="428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Repeat for all remaining rows.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2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8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16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result.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17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9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2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19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4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3CD12-4AFA-4BD1-A2CF-81AC1BFC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304925"/>
            <a:ext cx="6305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20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7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21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90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22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25BE7-B504-4F07-9D67-24AB83D2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38287"/>
            <a:ext cx="5305425" cy="37814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87FEF5-4353-47A4-B517-24F3F65D9A21}"/>
              </a:ext>
            </a:extLst>
          </p:cNvPr>
          <p:cNvGrpSpPr/>
          <p:nvPr/>
        </p:nvGrpSpPr>
        <p:grpSpPr>
          <a:xfrm>
            <a:off x="3795292" y="3608962"/>
            <a:ext cx="1430200" cy="1002852"/>
            <a:chOff x="-257899" y="1981200"/>
            <a:chExt cx="1430200" cy="10028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7E339-C815-4FAA-B3C1-C4147EE53262}"/>
                </a:ext>
              </a:extLst>
            </p:cNvPr>
            <p:cNvSpPr txBox="1"/>
            <p:nvPr/>
          </p:nvSpPr>
          <p:spPr>
            <a:xfrm>
              <a:off x="-257899" y="2153055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899C50-D52D-49EF-ADC5-BAF2FB6B21C6}"/>
                </a:ext>
              </a:extLst>
            </p:cNvPr>
            <p:cNvSpPr txBox="1"/>
            <p:nvPr/>
          </p:nvSpPr>
          <p:spPr>
            <a:xfrm rot="10800000">
              <a:off x="275100" y="1981200"/>
              <a:ext cx="3642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Binary Search Trees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Binary Search Trees are an extremely efficient way to store/search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BST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262" y="369485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databases, operating systems, search engines, etc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58" t="5899" r="23653" b="34407"/>
          <a:stretch/>
        </p:blipFill>
        <p:spPr>
          <a:xfrm>
            <a:off x="7550092" y="1279591"/>
            <a:ext cx="1291904" cy="1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25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34155" y="2989525"/>
            <a:ext cx="4395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Like regular Binary Trees, we store and search for </a:t>
            </a:r>
            <a:r>
              <a:rPr lang="en-US" dirty="0">
                <a:solidFill>
                  <a:srgbClr val="6600CC"/>
                </a:solidFill>
              </a:rPr>
              <a:t>values</a:t>
            </a:r>
            <a:r>
              <a:rPr lang="en-US" dirty="0"/>
              <a:t> in Binary Search Trees… 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09562" y="4553248"/>
            <a:ext cx="439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 example BST…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26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BST Definition</a:t>
            </a:r>
            <a:r>
              <a:rPr lang="en-US" dirty="0"/>
              <a:t>: A Binary Search Tree is a binary tree with the following property: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0999" y="2103438"/>
            <a:ext cx="49765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node X</a:t>
            </a:r>
            <a:r>
              <a:rPr lang="en-US" dirty="0">
                <a:solidFill>
                  <a:schemeClr val="tx1"/>
                </a:solidFill>
              </a:rPr>
              <a:t> in the tree</a:t>
            </a:r>
            <a:r>
              <a:rPr lang="en-US" dirty="0"/>
              <a:t>:</a:t>
            </a:r>
          </a:p>
          <a:p>
            <a:pPr algn="l"/>
            <a:endParaRPr lang="en-US" sz="300" dirty="0"/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1052307" y="4806571"/>
            <a:ext cx="3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validate that this</a:t>
            </a:r>
            <a:br>
              <a:rPr lang="en-US" dirty="0"/>
            </a:br>
            <a:r>
              <a:rPr lang="en-US" dirty="0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59246" y="3340180"/>
            <a:ext cx="5154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X.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5897" y="2137622"/>
            <a:ext cx="497657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sz="3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 build="p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  <p:bldP spid="78" grpId="0"/>
      <p:bldP spid="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27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28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value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29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	1. Pre-order traversal (we did this last time)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2. In-order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3. Post-order traversal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5370" y="5486400"/>
            <a:ext cx="5379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Let’s see an in-order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30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33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35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average BST with </a:t>
            </a: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worst case BST with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If there are 4 billion nodes in a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  <a:solidFill>
            <a:schemeClr val="bg1">
              <a:alpha val="89804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log</a:t>
            </a:r>
            <a:r>
              <a:rPr lang="en-US" baseline="-25000" dirty="0">
                <a:solidFill>
                  <a:srgbClr val="FF3300"/>
                </a:solidFill>
              </a:rPr>
              <a:t>2</a:t>
            </a:r>
            <a:r>
              <a:rPr lang="en-US" dirty="0">
                <a:solidFill>
                  <a:srgbClr val="FF3300"/>
                </a:solidFill>
              </a:rPr>
              <a:t>(N) steps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N steps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Just 32!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36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it,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it, and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38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39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40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42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43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44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45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865938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D7"/>
                </a:solidFill>
              </a:rPr>
              <a:t>Right! O(n) since we have to visit </a:t>
            </a:r>
            <a:br>
              <a:rPr lang="en-US" dirty="0">
                <a:solidFill>
                  <a:srgbClr val="FFFFD7"/>
                </a:solidFill>
              </a:rPr>
            </a:br>
            <a:r>
              <a:rPr lang="en-US" dirty="0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46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715300" cy="2893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FreeTree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FreeTree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</a:t>
            </a:r>
            <a:r>
              <a:rPr lang="en-US" sz="1800" dirty="0"/>
              <a:t>   </a:t>
            </a:r>
            <a:r>
              <a:rPr lang="en-US" sz="1800" dirty="0" err="1"/>
              <a:t>FreeTree</a:t>
            </a:r>
            <a:r>
              <a:rPr lang="en-US" sz="1800" dirty="0"/>
              <a:t> (cur-&gt;right);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delete cur;                   // </a:t>
            </a:r>
            <a:r>
              <a:rPr lang="en-US" sz="1800" dirty="0">
                <a:solidFill>
                  <a:schemeClr val="accent2"/>
                </a:solidFill>
              </a:rPr>
              <a:t>Free</a:t>
            </a:r>
            <a:r>
              <a:rPr lang="en-US" sz="1800" dirty="0"/>
              <a:t> the current node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47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48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49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564618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51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52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7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8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9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29847" y="4298950"/>
            <a:ext cx="3193503" cy="247760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6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 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 </a:t>
            </a:r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17468</TotalTime>
  <Words>4631</Words>
  <Application>Microsoft Office PowerPoint</Application>
  <PresentationFormat>On-screen Show (4:3)</PresentationFormat>
  <Paragraphs>1440</Paragraphs>
  <Slides>52</Slides>
  <Notes>45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MS Mincho</vt:lpstr>
      <vt:lpstr>Arial</vt:lpstr>
      <vt:lpstr>Comic Sans MS</vt:lpstr>
      <vt:lpstr>Consolas</vt:lpstr>
      <vt:lpstr>Courier New</vt:lpstr>
      <vt:lpstr>Times New Roman</vt:lpstr>
      <vt:lpstr>Wingdings</vt:lpstr>
      <vt:lpstr>Default Design</vt:lpstr>
      <vt:lpstr>Bitmap Image</vt:lpstr>
      <vt:lpstr>Lecture #12</vt:lpstr>
      <vt:lpstr>Binary Trees, Cont.</vt:lpstr>
      <vt:lpstr>Binary Tree Traversals 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Big-Oh of Traversals?</vt:lpstr>
      <vt:lpstr>Traversal Challenge</vt:lpstr>
      <vt:lpstr>An Easy Way to Remember the Order of Pre/In/Post Traversals</vt:lpstr>
      <vt:lpstr>Pre-order Traversal: Dot on the LEFT</vt:lpstr>
      <vt:lpstr>In-order Traversal: Dot UNDER the node</vt:lpstr>
      <vt:lpstr>Post-order Traversal: Dot on the RIGHT</vt:lpstr>
      <vt:lpstr>Level-order Traversal: Level-by-level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</vt:lpstr>
      <vt:lpstr>PowerPoint Presentation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4283</cp:revision>
  <dcterms:created xsi:type="dcterms:W3CDTF">2002-10-09T05:27:34Z</dcterms:created>
  <dcterms:modified xsi:type="dcterms:W3CDTF">2017-11-24T19:43:10Z</dcterms:modified>
</cp:coreProperties>
</file>