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40" r:id="rId2"/>
    <p:sldId id="441" r:id="rId3"/>
    <p:sldId id="304" r:id="rId4"/>
    <p:sldId id="338" r:id="rId5"/>
    <p:sldId id="325" r:id="rId6"/>
    <p:sldId id="434" r:id="rId7"/>
    <p:sldId id="326" r:id="rId8"/>
    <p:sldId id="327" r:id="rId9"/>
    <p:sldId id="328" r:id="rId10"/>
    <p:sldId id="435" r:id="rId11"/>
    <p:sldId id="330" r:id="rId12"/>
    <p:sldId id="437" r:id="rId13"/>
    <p:sldId id="332" r:id="rId14"/>
    <p:sldId id="335" r:id="rId15"/>
    <p:sldId id="438" r:id="rId16"/>
    <p:sldId id="439" r:id="rId17"/>
    <p:sldId id="337" r:id="rId18"/>
    <p:sldId id="339" r:id="rId19"/>
    <p:sldId id="340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379" r:id="rId42"/>
    <p:sldId id="380" r:id="rId43"/>
    <p:sldId id="381" r:id="rId44"/>
    <p:sldId id="443" r:id="rId45"/>
    <p:sldId id="412" r:id="rId46"/>
    <p:sldId id="442" r:id="rId47"/>
    <p:sldId id="444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00CC"/>
    <a:srgbClr val="FFCCCC"/>
    <a:srgbClr val="FFFFFF"/>
    <a:srgbClr val="FF9999"/>
    <a:srgbClr val="006666"/>
    <a:srgbClr val="CCFFFF"/>
    <a:srgbClr val="FF99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0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11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47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4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1F41D5-1663-41FC-9CA1-A00B273F1A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9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9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9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AD1A60B-8BCA-403F-8B82-9634B8A77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65C8C-2692-4206-9F50-EC3C1E52D165}" type="slidenum">
              <a:rPr lang="en-US"/>
              <a:pPr/>
              <a:t>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/>
              <a:pPr/>
              <a:t>12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/>
              <a:pPr/>
              <a:t>16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/>
              <a:pPr/>
              <a:t>17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/>
              <a:pPr/>
              <a:t>18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/>
              <a:pPr/>
              <a:t>19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/>
              <a:pPr/>
              <a:t>20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/>
              <a:pPr/>
              <a:t>3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/>
              <a:pPr/>
              <a:t>21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/>
              <a:pPr/>
              <a:t>22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/>
              <a:pPr/>
              <a:t>23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/>
              <a:pPr/>
              <a:t>24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/>
              <a:pPr/>
              <a:t>25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/>
              <a:pPr/>
              <a:t>26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/>
              <a:pPr/>
              <a:t>27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/>
              <a:pPr/>
              <a:t>28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/>
              <a:pPr/>
              <a:t>29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/>
              <a:pPr/>
              <a:t>30</a:t>
            </a:fld>
            <a:endParaRPr lang="en-US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/>
              <a:pPr/>
              <a:t>4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Cathy</a:t>
            </a:r>
            <a:r>
              <a:rPr lang="en-US" baseline="0" dirty="0"/>
              <a:t> would be Dale’s left child</a:t>
            </a:r>
          </a:p>
          <a:p>
            <a:r>
              <a:rPr lang="en-US" baseline="0" dirty="0" err="1"/>
              <a:t>Priyank</a:t>
            </a:r>
            <a:r>
              <a:rPr lang="en-US" baseline="0" dirty="0"/>
              <a:t> would be </a:t>
            </a:r>
            <a:r>
              <a:rPr lang="en-US" baseline="0" dirty="0" err="1"/>
              <a:t>Paulene’s</a:t>
            </a:r>
            <a:r>
              <a:rPr lang="en-US" baseline="0" dirty="0"/>
              <a:t> right child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/>
              <a:pPr/>
              <a:t>31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/>
              <a:pPr/>
              <a:t>32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/>
              <a:pPr/>
              <a:t>33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/>
              <a:pPr/>
              <a:t>34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/>
              <a:pPr/>
              <a:t>35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/>
              <a:pPr/>
              <a:t>36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/>
              <a:pPr/>
              <a:t>37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/>
              <a:pPr/>
              <a:t>38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/>
              <a:pPr/>
              <a:t>39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/>
              <a:pPr/>
              <a:t>40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/>
              <a:pPr/>
              <a:t>5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/>
              <a:pPr/>
              <a:t>41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/>
              <a:pPr/>
              <a:t>42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43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44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3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45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/>
              <a:pPr/>
              <a:t>46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3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/>
              <a:pPr/>
              <a:t>47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/>
              <a:pPr/>
              <a:t>6</a:t>
            </a:fld>
            <a:endParaRPr lang="en-US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/>
              <a:pPr/>
              <a:t>8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/>
              <a:pPr/>
              <a:t>10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4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2B57-699E-4F17-8A34-3DD14987BD9A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#13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85850"/>
            <a:ext cx="8077200" cy="5314950"/>
          </a:xfrm>
        </p:spPr>
        <p:txBody>
          <a:bodyPr/>
          <a:lstStyle/>
          <a:p>
            <a:r>
              <a:rPr lang="en-US" sz="2800" dirty="0">
                <a:solidFill>
                  <a:srgbClr val="6600CC"/>
                </a:solidFill>
              </a:rPr>
              <a:t>Binary Trees, Cont.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Binary Search Tree </a:t>
            </a:r>
            <a:r>
              <a:rPr lang="en-US" sz="2400" i="1" dirty="0">
                <a:solidFill>
                  <a:srgbClr val="6600CC"/>
                </a:solidFill>
              </a:rPr>
              <a:t>Node Deletion  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Uses for Binary Search Trees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Huffman Encoding</a:t>
            </a:r>
          </a:p>
          <a:p>
            <a:pPr lvl="1"/>
            <a:r>
              <a:rPr lang="en-US" sz="2400" dirty="0">
                <a:solidFill>
                  <a:srgbClr val="6600CC"/>
                </a:solidFill>
              </a:rPr>
              <a:t>Balanced Trees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93725" y="6370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10</a:t>
            </a:fld>
            <a:endParaRPr lang="en-US"/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1310" y="4694801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6375" y="1905000"/>
            <a:ext cx="2994025" cy="4649788"/>
            <a:chOff x="206375" y="1905000"/>
            <a:chExt cx="2994025" cy="4649788"/>
          </a:xfrm>
        </p:grpSpPr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206375" y="1905000"/>
              <a:ext cx="2994025" cy="4649788"/>
              <a:chOff x="48" y="1200"/>
              <a:chExt cx="1886" cy="2929"/>
            </a:xfrm>
          </p:grpSpPr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16" y="1277"/>
                <a:ext cx="175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Case 1: </a:t>
                </a:r>
              </a:p>
              <a:p>
                <a:pPr algn="ctr"/>
                <a:r>
                  <a:rPr lang="en-US">
                    <a:solidFill>
                      <a:srgbClr val="006666"/>
                    </a:solidFill>
                  </a:rPr>
                  <a:t>Our node is a leaf.</a:t>
                </a:r>
              </a:p>
            </p:txBody>
          </p:sp>
          <p:grpSp>
            <p:nvGrpSpPr>
              <p:cNvPr id="42" name="Group 14"/>
              <p:cNvGrpSpPr>
                <a:grpSpLocks/>
              </p:cNvGrpSpPr>
              <p:nvPr/>
            </p:nvGrpSpPr>
            <p:grpSpPr bwMode="auto">
              <a:xfrm>
                <a:off x="100" y="2074"/>
                <a:ext cx="1765" cy="1806"/>
                <a:chOff x="119" y="2074"/>
                <a:chExt cx="1967" cy="1806"/>
              </a:xfrm>
            </p:grpSpPr>
            <p:graphicFrame>
              <p:nvGraphicFramePr>
                <p:cNvPr id="44" name="Object 15"/>
                <p:cNvGraphicFramePr>
                  <a:graphicFrameLocks noChangeAspect="1"/>
                </p:cNvGraphicFramePr>
                <p:nvPr/>
              </p:nvGraphicFramePr>
              <p:xfrm>
                <a:off x="119" y="2074"/>
                <a:ext cx="1912" cy="18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7682" r:id="rId4" imgW="4963218" imgH="3296110" progId="Paint.Picture">
                        <p:embed/>
                      </p:oleObj>
                    </mc:Choice>
                    <mc:Fallback>
                      <p:oleObj r:id="rId4" imgW="4963218" imgH="329611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" y="2074"/>
                              <a:ext cx="1912" cy="18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5" name="Group 16"/>
                <p:cNvGrpSpPr>
                  <a:grpSpLocks/>
                </p:cNvGrpSpPr>
                <p:nvPr/>
              </p:nvGrpSpPr>
              <p:grpSpPr bwMode="auto">
                <a:xfrm>
                  <a:off x="395" y="3592"/>
                  <a:ext cx="593" cy="288"/>
                  <a:chOff x="943" y="3195"/>
                  <a:chExt cx="593" cy="288"/>
                </a:xfrm>
              </p:grpSpPr>
              <p:sp>
                <p:nvSpPr>
                  <p:cNvPr id="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360"/>
                    <a:ext cx="192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3" y="3195"/>
                    <a:ext cx="45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cur</a:t>
                    </a:r>
                  </a:p>
                </p:txBody>
              </p:sp>
            </p:grpSp>
            <p:grpSp>
              <p:nvGrpSpPr>
                <p:cNvPr id="46" name="Group 19"/>
                <p:cNvGrpSpPr>
                  <a:grpSpLocks/>
                </p:cNvGrpSpPr>
                <p:nvPr/>
              </p:nvGrpSpPr>
              <p:grpSpPr bwMode="auto">
                <a:xfrm>
                  <a:off x="1190" y="3186"/>
                  <a:ext cx="896" cy="288"/>
                  <a:chOff x="4609" y="3523"/>
                  <a:chExt cx="896" cy="288"/>
                </a:xfrm>
              </p:grpSpPr>
              <p:sp>
                <p:nvSpPr>
                  <p:cNvPr id="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9" y="3688"/>
                    <a:ext cx="195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9" y="3523"/>
                    <a:ext cx="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6600CC"/>
                        </a:solidFill>
                      </a:rPr>
                      <a:t>parent</a:t>
                    </a:r>
                  </a:p>
                </p:txBody>
              </p:sp>
            </p:grpSp>
          </p:grp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1886" cy="2929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62088" y="5600700"/>
              <a:ext cx="920750" cy="21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" name="Group 29"/>
            <p:cNvGrpSpPr>
              <a:grpSpLocks/>
            </p:cNvGrpSpPr>
            <p:nvPr/>
          </p:nvGrpSpPr>
          <p:grpSpPr bwMode="auto">
            <a:xfrm>
              <a:off x="1574800" y="5465763"/>
              <a:ext cx="246063" cy="257175"/>
              <a:chOff x="997" y="3438"/>
              <a:chExt cx="342" cy="362"/>
            </a:xfrm>
          </p:grpSpPr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997" y="3438"/>
                <a:ext cx="240" cy="24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V="1">
                <a:off x="1130" y="3561"/>
                <a:ext cx="209" cy="239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43"/>
            <p:cNvGrpSpPr>
              <a:grpSpLocks/>
            </p:cNvGrpSpPr>
            <p:nvPr/>
          </p:nvGrpSpPr>
          <p:grpSpPr bwMode="auto">
            <a:xfrm>
              <a:off x="557213" y="2817813"/>
              <a:ext cx="1312862" cy="508000"/>
              <a:chOff x="3003" y="2051"/>
              <a:chExt cx="827" cy="320"/>
            </a:xfrm>
          </p:grpSpPr>
          <p:sp>
            <p:nvSpPr>
              <p:cNvPr id="56" name="Rectangle 44"/>
              <p:cNvSpPr>
                <a:spLocks noChangeArrowheads="1"/>
              </p:cNvSpPr>
              <p:nvPr/>
            </p:nvSpPr>
            <p:spPr bwMode="auto">
              <a:xfrm>
                <a:off x="3303" y="2097"/>
                <a:ext cx="423" cy="162"/>
              </a:xfrm>
              <a:prstGeom prst="rect">
                <a:avLst/>
              </a:prstGeom>
              <a:solidFill>
                <a:schemeClr val="accent1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45"/>
              <p:cNvSpPr txBox="1">
                <a:spLocks noChangeArrowheads="1"/>
              </p:cNvSpPr>
              <p:nvPr/>
            </p:nvSpPr>
            <p:spPr bwMode="auto">
              <a:xfrm>
                <a:off x="3003" y="2051"/>
                <a:ext cx="3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ptr</a:t>
                </a:r>
              </a:p>
            </p:txBody>
          </p:sp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>
                <a:off x="3711" y="2238"/>
                <a:ext cx="119" cy="133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646238" y="5624513"/>
              <a:ext cx="5524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506538" y="5754688"/>
              <a:ext cx="1236662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1585913" y="5481638"/>
              <a:ext cx="339725" cy="32226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260349" y="2817813"/>
            <a:ext cx="2841625" cy="3659187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48"/>
          <p:cNvSpPr>
            <a:spLocks noChangeShapeType="1"/>
          </p:cNvSpPr>
          <p:nvPr/>
        </p:nvSpPr>
        <p:spPr bwMode="auto">
          <a:xfrm>
            <a:off x="3284962" y="5715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52276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Set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/>
              <a:t> pointer to NULL.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546" y="3325906"/>
            <a:ext cx="2008486" cy="1394198"/>
            <a:chOff x="493414" y="3325906"/>
            <a:chExt cx="2008486" cy="1394198"/>
          </a:xfrm>
        </p:grpSpPr>
        <p:grpSp>
          <p:nvGrpSpPr>
            <p:cNvPr id="64" name="Group 65"/>
            <p:cNvGrpSpPr>
              <a:grpSpLocks/>
            </p:cNvGrpSpPr>
            <p:nvPr/>
          </p:nvGrpSpPr>
          <p:grpSpPr bwMode="auto">
            <a:xfrm>
              <a:off x="1563687" y="4058117"/>
              <a:ext cx="938213" cy="661987"/>
              <a:chOff x="3633" y="1856"/>
              <a:chExt cx="591" cy="417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434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58"/>
              <p:cNvSpPr txBox="1">
                <a:spLocks noChangeArrowheads="1"/>
              </p:cNvSpPr>
              <p:nvPr/>
            </p:nvSpPr>
            <p:spPr bwMode="auto">
              <a:xfrm>
                <a:off x="3788" y="1856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itchFamily="18" charset="0"/>
                  </a:rPr>
                  <a:t>Mel</a:t>
                </a:r>
              </a:p>
            </p:txBody>
          </p:sp>
          <p:grpSp>
            <p:nvGrpSpPr>
              <p:cNvPr id="67" name="Group 61"/>
              <p:cNvGrpSpPr>
                <a:grpSpLocks/>
              </p:cNvGrpSpPr>
              <p:nvPr/>
            </p:nvGrpSpPr>
            <p:grpSpPr bwMode="auto">
              <a:xfrm>
                <a:off x="3633" y="2072"/>
                <a:ext cx="205" cy="201"/>
                <a:chOff x="3633" y="2072"/>
                <a:chExt cx="205" cy="201"/>
              </a:xfrm>
            </p:grpSpPr>
            <p:sp>
              <p:nvSpPr>
                <p:cNvPr id="7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6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 flipH="1">
                <a:off x="4019" y="2064"/>
                <a:ext cx="205" cy="201"/>
                <a:chOff x="3633" y="2072"/>
                <a:chExt cx="205" cy="201"/>
              </a:xfrm>
            </p:grpSpPr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1265192" y="3467495"/>
              <a:ext cx="671512" cy="257175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493414" y="332590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root</a:t>
              </a:r>
            </a:p>
          </p:txBody>
        </p:sp>
      </p:grp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1606051" y="3911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09" name="Text Box 100"/>
          <p:cNvSpPr txBox="1">
            <a:spLocks noChangeArrowheads="1"/>
          </p:cNvSpPr>
          <p:nvPr/>
        </p:nvSpPr>
        <p:spPr bwMode="auto">
          <a:xfrm>
            <a:off x="1036138" y="341292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/>
              <a:t>NULL</a:t>
            </a:r>
          </a:p>
        </p:txBody>
      </p:sp>
      <p:sp>
        <p:nvSpPr>
          <p:cNvPr id="111" name="Text Box 23"/>
          <p:cNvSpPr txBox="1">
            <a:spLocks noChangeArrowheads="1"/>
          </p:cNvSpPr>
          <p:nvPr/>
        </p:nvSpPr>
        <p:spPr bwMode="auto">
          <a:xfrm>
            <a:off x="3450809" y="5898794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3270591" y="60870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1390041" y="3989854"/>
            <a:ext cx="1100138" cy="890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70"/>
          <p:cNvSpPr>
            <a:spLocks noChangeShapeType="1"/>
          </p:cNvSpPr>
          <p:nvPr/>
        </p:nvSpPr>
        <p:spPr bwMode="auto">
          <a:xfrm>
            <a:off x="1462089" y="3724670"/>
            <a:ext cx="239118" cy="35884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84"/>
          <p:cNvGrpSpPr>
            <a:grpSpLocks/>
          </p:cNvGrpSpPr>
          <p:nvPr/>
        </p:nvGrpSpPr>
        <p:grpSpPr bwMode="auto">
          <a:xfrm>
            <a:off x="2261440" y="3989854"/>
            <a:ext cx="925513" cy="457200"/>
            <a:chOff x="3158" y="3896"/>
            <a:chExt cx="583" cy="288"/>
          </a:xfrm>
        </p:grpSpPr>
        <p:sp>
          <p:nvSpPr>
            <p:cNvPr id="102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113" name="AutoShape 50"/>
          <p:cNvSpPr>
            <a:spLocks noChangeArrowheads="1"/>
          </p:cNvSpPr>
          <p:nvPr/>
        </p:nvSpPr>
        <p:spPr bwMode="auto">
          <a:xfrm>
            <a:off x="1996019" y="5432251"/>
            <a:ext cx="3505200" cy="1371600"/>
          </a:xfrm>
          <a:prstGeom prst="wedgeRoundRectCallout">
            <a:avLst>
              <a:gd name="adj1" fmla="val -49227"/>
              <a:gd name="adj2" fmla="val -125805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</a:t>
            </a:r>
            <a:r>
              <a:rPr lang="en-US" sz="2000" dirty="0">
                <a:solidFill>
                  <a:srgbClr val="FF3300"/>
                </a:solidFill>
              </a:rPr>
              <a:t>is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304314" y="76200"/>
            <a:ext cx="1774372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6" grpId="0" animBg="1"/>
      <p:bldP spid="86" grpId="1" animBg="1"/>
      <p:bldP spid="87" grpId="0" build="p" autoUpdateAnimBg="0"/>
      <p:bldP spid="104" grpId="0" autoUpdateAnimBg="0"/>
      <p:bldP spid="109" grpId="0"/>
      <p:bldP spid="111" grpId="0" build="p" autoUpdateAnimBg="0"/>
      <p:bldP spid="112" grpId="0" animBg="1"/>
      <p:bldP spid="112" grpId="1" animBg="1"/>
      <p:bldP spid="81" grpId="0" animBg="1"/>
      <p:bldP spid="110" grpId="0" animBg="1"/>
      <p:bldP spid="110" grpId="1" animBg="1"/>
      <p:bldP spid="113" grpId="0" animBg="1"/>
      <p:bldP spid="1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217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11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133600" y="3205625"/>
            <a:ext cx="1060450" cy="1370013"/>
            <a:chOff x="1344" y="1975"/>
            <a:chExt cx="668" cy="896"/>
          </a:xfrm>
        </p:grpSpPr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344" y="2256"/>
              <a:ext cx="62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723" y="1975"/>
              <a:ext cx="28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200400" y="39646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4475957" y="4186163"/>
            <a:ext cx="3505200" cy="1371600"/>
          </a:xfrm>
          <a:prstGeom prst="wedgeRoundRectCallout">
            <a:avLst>
              <a:gd name="adj1" fmla="val -85881"/>
              <a:gd name="adj2" fmla="val -532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 rot="4802180">
            <a:off x="3337165" y="4390353"/>
            <a:ext cx="806620" cy="1661374"/>
            <a:chOff x="2885320" y="2429791"/>
            <a:chExt cx="806620" cy="1661374"/>
          </a:xfrm>
        </p:grpSpPr>
        <p:sp>
          <p:nvSpPr>
            <p:cNvPr id="64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2920" y="3103702"/>
            <a:ext cx="499335" cy="835063"/>
            <a:chOff x="2732920" y="3103702"/>
            <a:chExt cx="499335" cy="835063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rot="18600000" flipH="1">
              <a:off x="2578138" y="37839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 rot="18600000">
              <a:off x="2680598" y="3198159"/>
              <a:ext cx="646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209801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2412207" y="3733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cxnSp>
        <p:nvCxnSpPr>
          <p:cNvPr id="70" name="AutoShape 71"/>
          <p:cNvCxnSpPr>
            <a:cxnSpLocks noChangeShapeType="1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0851" grpId="0"/>
      <p:bldP spid="52" grpId="0" build="p" autoUpdateAnimBg="0"/>
      <p:bldP spid="53" grpId="0" build="p" autoUpdateAnimBg="0"/>
      <p:bldP spid="54" grpId="0" animBg="1"/>
      <p:bldP spid="54" grpId="1" animBg="1"/>
      <p:bldP spid="55" grpId="0"/>
      <p:bldP spid="57" grpId="0" animBg="1"/>
      <p:bldP spid="57" grpId="1" animBg="1"/>
      <p:bldP spid="58" grpId="0" animBg="1"/>
      <p:bldP spid="58" grpId="1" animBg="1"/>
      <p:bldP spid="80" grpId="0" animBg="1"/>
      <p:bldP spid="78" grpId="0" autoUpdateAnimBg="0"/>
      <p:bldP spid="78" grpId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3529912"/>
            <a:ext cx="2233612" cy="1992408"/>
            <a:chOff x="533400" y="3529912"/>
            <a:chExt cx="2233612" cy="1992408"/>
          </a:xfrm>
        </p:grpSpPr>
        <p:sp>
          <p:nvSpPr>
            <p:cNvPr id="590916" name="Text Box 68"/>
            <p:cNvSpPr txBox="1">
              <a:spLocks noChangeArrowheads="1"/>
            </p:cNvSpPr>
            <p:nvPr/>
          </p:nvSpPr>
          <p:spPr bwMode="auto">
            <a:xfrm>
              <a:off x="2388394" y="46037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300162" y="40713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1370012" y="404594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38" name="Group 54"/>
            <p:cNvGrpSpPr>
              <a:grpSpLocks/>
            </p:cNvGrpSpPr>
            <p:nvPr/>
          </p:nvGrpSpPr>
          <p:grpSpPr bwMode="auto">
            <a:xfrm>
              <a:off x="1123950" y="4388845"/>
              <a:ext cx="325437" cy="319087"/>
              <a:chOff x="3633" y="2072"/>
              <a:chExt cx="205" cy="201"/>
            </a:xfrm>
          </p:grpSpPr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36725" y="4376145"/>
              <a:ext cx="19050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1757362" y="456029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Phil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1663700" y="4606332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06"/>
            <p:cNvSpPr txBox="1">
              <a:spLocks noChangeArrowheads="1"/>
            </p:cNvSpPr>
            <p:nvPr/>
          </p:nvSpPr>
          <p:spPr bwMode="auto">
            <a:xfrm>
              <a:off x="1225550" y="5155607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Nate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auto">
            <a:xfrm>
              <a:off x="11636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08"/>
            <p:cNvSpPr txBox="1">
              <a:spLocks noChangeArrowheads="1"/>
            </p:cNvSpPr>
            <p:nvPr/>
          </p:nvSpPr>
          <p:spPr bwMode="auto">
            <a:xfrm>
              <a:off x="2152650" y="5155607"/>
              <a:ext cx="590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Times New Roman" pitchFamily="18" charset="0"/>
                </a:rPr>
                <a:t>Sam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auto">
            <a:xfrm>
              <a:off x="20780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0"/>
            <p:cNvSpPr>
              <a:spLocks noChangeShapeType="1"/>
            </p:cNvSpPr>
            <p:nvPr/>
          </p:nvSpPr>
          <p:spPr bwMode="auto">
            <a:xfrm flipH="1">
              <a:off x="1504950" y="4928595"/>
              <a:ext cx="395287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11"/>
            <p:cNvSpPr>
              <a:spLocks noChangeShapeType="1"/>
            </p:cNvSpPr>
            <p:nvPr/>
          </p:nvSpPr>
          <p:spPr bwMode="auto">
            <a:xfrm>
              <a:off x="2081212" y="4915895"/>
              <a:ext cx="3952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2071687" y="4549182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76" name="Text Box 125"/>
            <p:cNvSpPr txBox="1">
              <a:spLocks noChangeArrowheads="1"/>
            </p:cNvSpPr>
            <p:nvPr/>
          </p:nvSpPr>
          <p:spPr bwMode="auto">
            <a:xfrm>
              <a:off x="533400" y="3529912"/>
              <a:ext cx="6429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root</a:t>
              </a:r>
            </a:p>
          </p:txBody>
        </p:sp>
        <p:sp>
          <p:nvSpPr>
            <p:cNvPr id="79" name="Text Box 130"/>
            <p:cNvSpPr txBox="1">
              <a:spLocks noChangeArrowheads="1"/>
            </p:cNvSpPr>
            <p:nvPr/>
          </p:nvSpPr>
          <p:spPr bwMode="auto">
            <a:xfrm>
              <a:off x="2047875" y="460157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84" name="Text Box 131"/>
            <p:cNvSpPr txBox="1">
              <a:spLocks noChangeArrowheads="1"/>
            </p:cNvSpPr>
            <p:nvPr/>
          </p:nvSpPr>
          <p:spPr bwMode="auto">
            <a:xfrm>
              <a:off x="1212850" y="3539532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30188" y="1828800"/>
            <a:ext cx="3014663" cy="4649788"/>
            <a:chOff x="1989" y="1200"/>
            <a:chExt cx="1899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/>
              <a:pPr/>
              <a:t>12</a:t>
            </a:fld>
            <a:endParaRPr 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#2 now…</a:t>
            </a:r>
          </a:p>
        </p:txBody>
      </p: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870994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2110582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parent node 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306500" y="5562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401095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31310" y="4495800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2,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1300162" y="3852270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1377950" y="3891957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8" name="Group 137"/>
          <p:cNvGrpSpPr>
            <a:grpSpLocks/>
          </p:cNvGrpSpPr>
          <p:nvPr/>
        </p:nvGrpSpPr>
        <p:grpSpPr bwMode="auto">
          <a:xfrm>
            <a:off x="733425" y="4020545"/>
            <a:ext cx="1320800" cy="879475"/>
            <a:chOff x="735" y="2549"/>
            <a:chExt cx="832" cy="554"/>
          </a:xfrm>
        </p:grpSpPr>
        <p:sp>
          <p:nvSpPr>
            <p:cNvPr id="49" name="Rectangle 135"/>
            <p:cNvSpPr>
              <a:spLocks noChangeArrowheads="1"/>
            </p:cNvSpPr>
            <p:nvPr/>
          </p:nvSpPr>
          <p:spPr bwMode="auto">
            <a:xfrm>
              <a:off x="960" y="2549"/>
              <a:ext cx="60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36"/>
            <p:cNvSpPr>
              <a:spLocks noChangeArrowheads="1"/>
            </p:cNvSpPr>
            <p:nvPr/>
          </p:nvSpPr>
          <p:spPr bwMode="auto">
            <a:xfrm>
              <a:off x="735" y="2739"/>
              <a:ext cx="43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1114425" y="3619500"/>
            <a:ext cx="457994" cy="22165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AutoShape 132"/>
          <p:cNvCxnSpPr>
            <a:cxnSpLocks noChangeShapeType="1"/>
            <a:stCxn id="84" idx="3"/>
            <a:endCxn id="79" idx="0"/>
          </p:cNvCxnSpPr>
          <p:nvPr/>
        </p:nvCxnSpPr>
        <p:spPr bwMode="auto">
          <a:xfrm>
            <a:off x="1487487" y="3768132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468071" y="6164997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dirty="0"/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node.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357337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/>
              <a:t>Relink the </a:t>
            </a:r>
            <a:r>
              <a:rPr lang="en-US" sz="2300" dirty="0">
                <a:solidFill>
                  <a:srgbClr val="FF0000"/>
                </a:solidFill>
              </a:rPr>
              <a:t>root pointer </a:t>
            </a:r>
            <a:r>
              <a:rPr lang="en-US" sz="2300" dirty="0"/>
              <a:t>to the </a:t>
            </a:r>
            <a:br>
              <a:rPr lang="en-US" sz="2300" dirty="0"/>
            </a:br>
            <a:r>
              <a:rPr lang="en-US" sz="2300" dirty="0"/>
              <a:t>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/>
              <a:t>) node’s only child.</a:t>
            </a:r>
          </a:p>
        </p:txBody>
      </p:sp>
      <p:sp>
        <p:nvSpPr>
          <p:cNvPr id="88" name="AutoShape 50"/>
          <p:cNvSpPr>
            <a:spLocks noChangeArrowheads="1"/>
          </p:cNvSpPr>
          <p:nvPr/>
        </p:nvSpPr>
        <p:spPr bwMode="auto">
          <a:xfrm>
            <a:off x="3093291" y="2167932"/>
            <a:ext cx="3505200" cy="1371600"/>
          </a:xfrm>
          <a:prstGeom prst="wedgeRoundRectCallout">
            <a:avLst>
              <a:gd name="adj1" fmla="val -86393"/>
              <a:gd name="adj2" fmla="val 853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that we want to delete </a:t>
            </a:r>
            <a:r>
              <a:rPr lang="en-US" sz="2000" dirty="0">
                <a:solidFill>
                  <a:srgbClr val="FF0000"/>
                </a:solidFill>
              </a:rPr>
              <a:t>is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grpSp>
        <p:nvGrpSpPr>
          <p:cNvPr id="89" name="Group 88"/>
          <p:cNvGrpSpPr/>
          <p:nvPr/>
        </p:nvGrpSpPr>
        <p:grpSpPr>
          <a:xfrm rot="2496538">
            <a:off x="2850949" y="3619231"/>
            <a:ext cx="806620" cy="1661374"/>
            <a:chOff x="2885320" y="2429791"/>
            <a:chExt cx="806620" cy="1661374"/>
          </a:xfrm>
        </p:grpSpPr>
        <p:sp>
          <p:nvSpPr>
            <p:cNvPr id="90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3244851" y="636060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300"/>
          </a:p>
        </p:txBody>
      </p:sp>
      <p:grpSp>
        <p:nvGrpSpPr>
          <p:cNvPr id="6" name="Group 5"/>
          <p:cNvGrpSpPr/>
          <p:nvPr/>
        </p:nvGrpSpPr>
        <p:grpSpPr>
          <a:xfrm>
            <a:off x="366513" y="3962400"/>
            <a:ext cx="911224" cy="457200"/>
            <a:chOff x="366513" y="3962400"/>
            <a:chExt cx="911224" cy="457200"/>
          </a:xfrm>
        </p:grpSpPr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366513" y="3962400"/>
              <a:ext cx="646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 flipV="1">
              <a:off x="942775" y="4224338"/>
              <a:ext cx="33496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800" dirty="0"/>
              <a:t>Step #2, Case #2 – Our Target Node has One Child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35" grpId="0"/>
      <p:bldP spid="42" grpId="0" animBg="1"/>
      <p:bldP spid="42" grpId="1" animBg="1"/>
      <p:bldP spid="47" grpId="0"/>
      <p:bldP spid="77" grpId="0" animBg="1"/>
      <p:bldP spid="86" grpId="0" build="p" autoUpdateAnimBg="0"/>
      <p:bldP spid="87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/>
              <a:pPr/>
              <a:t>13</a:t>
            </a:fld>
            <a:endParaRPr lang="en-US"/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8382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look at case #3 now.  </a:t>
            </a:r>
            <a:r>
              <a:rPr lang="en-US" dirty="0">
                <a:solidFill>
                  <a:srgbClr val="FF0000"/>
                </a:solidFill>
              </a:rPr>
              <a:t>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212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130225" y="1600200"/>
            <a:ext cx="6013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need to find a replacement for </a:t>
            </a:r>
            <a:r>
              <a:rPr lang="en-US" sz="2000" dirty="0">
                <a:solidFill>
                  <a:schemeClr val="tx1"/>
                </a:solidFill>
              </a:rPr>
              <a:t>our target node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that still leaves 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389202" y="3359554"/>
            <a:ext cx="5413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instance, what if we tried </a:t>
            </a:r>
            <a:br>
              <a:rPr lang="en-US" sz="2000" dirty="0"/>
            </a:br>
            <a:r>
              <a:rPr lang="en-US" sz="2000" dirty="0"/>
              <a:t>replacing </a:t>
            </a:r>
            <a:r>
              <a:rPr lang="en-US" sz="2000" dirty="0">
                <a:solidFill>
                  <a:srgbClr val="FF3300"/>
                </a:solidFill>
              </a:rPr>
              <a:t>Darren</a:t>
            </a:r>
            <a:r>
              <a:rPr lang="en-US" sz="2000" dirty="0"/>
              <a:t> 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?</a:t>
            </a:r>
          </a:p>
        </p:txBody>
      </p: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325438" y="3752850"/>
            <a:ext cx="1365250" cy="1633538"/>
            <a:chOff x="205" y="2507"/>
            <a:chExt cx="860" cy="1029"/>
          </a:xfrm>
        </p:grpSpPr>
        <p:sp>
          <p:nvSpPr>
            <p:cNvPr id="592913" name="Rectangle 17"/>
            <p:cNvSpPr>
              <a:spLocks noChangeArrowheads="1"/>
            </p:cNvSpPr>
            <p:nvPr/>
          </p:nvSpPr>
          <p:spPr bwMode="auto">
            <a:xfrm>
              <a:off x="645" y="2507"/>
              <a:ext cx="420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Arissa</a:t>
              </a:r>
              <a:endParaRPr lang="en-US" sz="18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205" y="3124"/>
              <a:ext cx="464" cy="41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200400" y="4267200"/>
            <a:ext cx="5791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Utoh</a:t>
            </a:r>
            <a:r>
              <a:rPr lang="en-US" sz="2000" dirty="0"/>
              <a:t>! If we replace </a:t>
            </a:r>
            <a:r>
              <a:rPr lang="en-US" sz="2000" dirty="0">
                <a:solidFill>
                  <a:srgbClr val="FF3300"/>
                </a:solidFill>
              </a:rPr>
              <a:t>Darren </a:t>
            </a:r>
            <a:r>
              <a:rPr lang="en-US" sz="2000" dirty="0"/>
              <a:t>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our BST is </a:t>
            </a:r>
            <a:r>
              <a:rPr lang="en-US" sz="2000" dirty="0">
                <a:solidFill>
                  <a:srgbClr val="FF3300"/>
                </a:solidFill>
              </a:rPr>
              <a:t>no longer consistent</a:t>
            </a:r>
            <a:r>
              <a:rPr lang="en-US" sz="2000" dirty="0"/>
              <a:t>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276601" y="5518150"/>
            <a:ext cx="5638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So, when deleting a node with two children, we have to be </a:t>
            </a:r>
            <a:r>
              <a:rPr lang="en-US" sz="2000" dirty="0">
                <a:solidFill>
                  <a:srgbClr val="6600CC"/>
                </a:solidFill>
              </a:rPr>
              <a:t>very careful</a:t>
            </a:r>
            <a:r>
              <a:rPr lang="en-US" sz="2000" dirty="0"/>
              <a:t>!</a:t>
            </a:r>
          </a:p>
        </p:txBody>
      </p:sp>
      <p:sp>
        <p:nvSpPr>
          <p:cNvPr id="2" name="Left Arrow 1"/>
          <p:cNvSpPr/>
          <p:nvPr/>
        </p:nvSpPr>
        <p:spPr bwMode="auto">
          <a:xfrm rot="1569050">
            <a:off x="1575944" y="4138717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two children!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409303" y="2555945"/>
            <a:ext cx="55822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 can’t just pick some arbitrary node and move it up into the vacated slot!</a:t>
            </a:r>
          </a:p>
        </p:txBody>
      </p:sp>
      <p:sp>
        <p:nvSpPr>
          <p:cNvPr id="25" name="Left Arrow 24"/>
          <p:cNvSpPr/>
          <p:nvPr/>
        </p:nvSpPr>
        <p:spPr bwMode="auto">
          <a:xfrm rot="2190053">
            <a:off x="743667" y="5526970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move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her up!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  <p:bldP spid="592910" grpId="0"/>
      <p:bldP spid="592911" grpId="0" autoUpdateAnimBg="0"/>
      <p:bldP spid="592918" grpId="0"/>
      <p:bldP spid="592919" grpId="0"/>
      <p:bldP spid="2" grpId="0" animBg="1"/>
      <p:bldP spid="23" grpId="0"/>
      <p:bldP spid="25" grpId="0" animBg="1"/>
      <p:bldP spid="25" grpId="1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14</a:t>
            </a:fld>
            <a:endParaRPr lang="en-US"/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664749"/>
            <a:ext cx="3976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2986088" y="709880"/>
            <a:ext cx="21248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To delete a node like </a:t>
            </a:r>
            <a:r>
              <a:rPr lang="en-US" sz="2000" dirty="0">
                <a:solidFill>
                  <a:srgbClr val="6600CC"/>
                </a:solidFill>
              </a:rPr>
              <a:t>k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that has </a:t>
            </a:r>
            <a:r>
              <a:rPr lang="en-US" sz="2000" dirty="0">
                <a:solidFill>
                  <a:srgbClr val="FF0000"/>
                </a:solidFill>
              </a:rPr>
              <a:t>two children</a:t>
            </a:r>
            <a:r>
              <a:rPr lang="en-US" sz="2000" dirty="0"/>
              <a:t>….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12855"/>
            <a:ext cx="39766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Or</a:t>
            </a:r>
          </a:p>
          <a:p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 dirty="0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282125"/>
            <a:ext cx="369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How? We want to replace </a:t>
            </a:r>
            <a:r>
              <a:rPr lang="en-US" sz="2000" dirty="0">
                <a:solidFill>
                  <a:srgbClr val="6600CC"/>
                </a:solidFill>
              </a:rPr>
              <a:t>k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dirty="0">
                <a:solidFill>
                  <a:srgbClr val="FF0000"/>
                </a:solidFill>
              </a:rPr>
              <a:t>either</a:t>
            </a:r>
            <a:r>
              <a:rPr lang="en-US" sz="2000" dirty="0"/>
              <a:t>:</a:t>
            </a:r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5791200" y="3426749"/>
            <a:ext cx="2438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5715000" y="3807893"/>
            <a:ext cx="2822575" cy="2886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5694363" y="5044781"/>
            <a:ext cx="2613025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5" name="Line 63"/>
          <p:cNvSpPr>
            <a:spLocks noChangeShapeType="1"/>
          </p:cNvSpPr>
          <p:nvPr/>
        </p:nvSpPr>
        <p:spPr bwMode="auto">
          <a:xfrm>
            <a:off x="5715000" y="5384506"/>
            <a:ext cx="2932113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80024" y="678465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We </a:t>
            </a:r>
            <a:r>
              <a:rPr lang="en-US" sz="2000" dirty="0">
                <a:solidFill>
                  <a:srgbClr val="FF0000"/>
                </a:solidFill>
              </a:rPr>
              <a:t>don’t actually delete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node</a:t>
            </a:r>
            <a:r>
              <a:rPr lang="en-US" sz="2000" dirty="0"/>
              <a:t> itself!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280023" y="1447800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Instead, we </a:t>
            </a:r>
            <a:r>
              <a:rPr lang="en-US" sz="2000" dirty="0">
                <a:solidFill>
                  <a:srgbClr val="FF0000"/>
                </a:solidFill>
              </a:rPr>
              <a:t>replace its value </a:t>
            </a:r>
            <a:r>
              <a:rPr lang="en-US" sz="2000" dirty="0">
                <a:solidFill>
                  <a:schemeClr val="tx1"/>
                </a:solidFill>
              </a:rPr>
              <a:t>with one </a:t>
            </a:r>
            <a:r>
              <a:rPr lang="en-US" sz="2000" dirty="0">
                <a:solidFill>
                  <a:srgbClr val="FF0000"/>
                </a:solidFill>
              </a:rPr>
              <a:t>from another node</a:t>
            </a:r>
            <a:r>
              <a:rPr lang="en-US" sz="2000" dirty="0"/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0592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flipH="1">
            <a:off x="1625431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596995" idx="2"/>
          </p:cNvCxnSpPr>
          <p:nvPr/>
        </p:nvCxnSpPr>
        <p:spPr bwMode="auto">
          <a:xfrm flipH="1" flipV="1">
            <a:off x="2451370" y="1887166"/>
            <a:ext cx="91805" cy="22268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/>
          <p:nvPr/>
        </p:nvCxnSpPr>
        <p:spPr bwMode="auto">
          <a:xfrm flipH="1" flipV="1">
            <a:off x="2597285" y="1887166"/>
            <a:ext cx="298316" cy="139419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4225215" y="2282125"/>
            <a:ext cx="4779759" cy="1726016"/>
            <a:chOff x="9906000" y="2552700"/>
            <a:chExt cx="3505200" cy="1371600"/>
          </a:xfrm>
        </p:grpSpPr>
        <p:sp>
          <p:nvSpPr>
            <p:cNvPr id="69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80528"/>
                <a:gd name="adj2" fmla="val 75295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/>
                <a:t>These two values are the only suitable replacements for node k – so pick either one and copy it up.</a:t>
              </a:r>
            </a:p>
          </p:txBody>
        </p:sp>
        <p:sp>
          <p:nvSpPr>
            <p:cNvPr id="70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69464"/>
                <a:gd name="adj2" fmla="val 26972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2000" dirty="0"/>
                <a:t>These two values are the only suitable </a:t>
              </a:r>
              <a:r>
                <a:rPr lang="en-US" sz="2000" dirty="0">
                  <a:solidFill>
                    <a:srgbClr val="FF0000"/>
                  </a:solidFill>
                </a:rPr>
                <a:t>replacements </a:t>
              </a:r>
              <a:r>
                <a:rPr lang="en-US" sz="2000" dirty="0"/>
                <a:t>for </a:t>
              </a:r>
              <a:r>
                <a:rPr lang="en-US" sz="2000" dirty="0">
                  <a:solidFill>
                    <a:srgbClr val="FF0000"/>
                  </a:solidFill>
                </a:rPr>
                <a:t>node k</a:t>
              </a:r>
              <a:r>
                <a:rPr lang="en-US" sz="2000" dirty="0"/>
                <a:t>.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/>
                <a:t> </a:t>
              </a:r>
            </a:p>
            <a:p>
              <a:pPr algn="ctr"/>
              <a:endParaRPr lang="en-US" sz="2000" dirty="0"/>
            </a:p>
          </p:txBody>
        </p:sp>
      </p:grp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2387600" y="5867399"/>
            <a:ext cx="3020778" cy="896643"/>
          </a:xfrm>
          <a:prstGeom prst="wedgeRoundRectCallout">
            <a:avLst>
              <a:gd name="adj1" fmla="val -41971"/>
              <a:gd name="adj2" fmla="val -177056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For example, let’s use this node’s value.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8116" y="4325132"/>
            <a:ext cx="30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5408378" y="5619344"/>
            <a:ext cx="3596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 we </a:t>
            </a:r>
            <a:r>
              <a:rPr lang="en-US" dirty="0">
                <a:solidFill>
                  <a:srgbClr val="FF0000"/>
                </a:solidFill>
              </a:rPr>
              <a:t>pick one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copy its value up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that node!</a:t>
            </a:r>
          </a:p>
        </p:txBody>
      </p:sp>
      <p:sp>
        <p:nvSpPr>
          <p:cNvPr id="79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Notice that our BST is still correct!</a:t>
            </a:r>
          </a:p>
        </p:txBody>
      </p:sp>
      <p:sp>
        <p:nvSpPr>
          <p:cNvPr id="80" name="AutoShape 50"/>
          <p:cNvSpPr>
            <a:spLocks noChangeArrowheads="1"/>
          </p:cNvSpPr>
          <p:nvPr/>
        </p:nvSpPr>
        <p:spPr bwMode="auto">
          <a:xfrm>
            <a:off x="127698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Finally, we delete this node! </a:t>
            </a:r>
            <a:r>
              <a:rPr lang="en-US" sz="2000" dirty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9094" y="318653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Notice that both of them are either </a:t>
            </a:r>
            <a:r>
              <a:rPr lang="en-US" sz="2000" dirty="0">
                <a:solidFill>
                  <a:srgbClr val="FF0000"/>
                </a:solidFill>
              </a:rPr>
              <a:t>a leaf </a:t>
            </a:r>
            <a:r>
              <a:rPr lang="en-US" sz="2000" dirty="0"/>
              <a:t>or have </a:t>
            </a:r>
            <a:r>
              <a:rPr lang="en-US" sz="2000" dirty="0">
                <a:solidFill>
                  <a:srgbClr val="FF0000"/>
                </a:solidFill>
              </a:rPr>
              <a:t>just one child</a:t>
            </a:r>
            <a:r>
              <a:rPr lang="en-US" sz="2000" dirty="0"/>
              <a:t>!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AutoShape 50"/>
          <p:cNvSpPr>
            <a:spLocks noChangeArrowheads="1"/>
          </p:cNvSpPr>
          <p:nvPr/>
        </p:nvSpPr>
        <p:spPr bwMode="auto">
          <a:xfrm>
            <a:off x="3294054" y="4687113"/>
            <a:ext cx="3682968" cy="1864461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900" dirty="0"/>
              <a:t>We use technique </a:t>
            </a:r>
            <a:r>
              <a:rPr lang="en-US" sz="1900" dirty="0">
                <a:solidFill>
                  <a:srgbClr val="FF0000"/>
                </a:solidFill>
              </a:rPr>
              <a:t>#1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FF0000"/>
                </a:solidFill>
              </a:rPr>
              <a:t>#2</a:t>
            </a:r>
            <a:r>
              <a:rPr lang="en-US" sz="1900" dirty="0"/>
              <a:t>!</a:t>
            </a:r>
            <a:br>
              <a:rPr lang="en-US" sz="1900" dirty="0"/>
            </a:br>
            <a:endParaRPr lang="en-US" sz="1900" dirty="0"/>
          </a:p>
          <a:p>
            <a:pPr algn="ctr"/>
            <a:r>
              <a:rPr lang="en-US" sz="1900" dirty="0"/>
              <a:t>Why? Our replacement node is </a:t>
            </a:r>
            <a:r>
              <a:rPr lang="en-US" sz="1900" dirty="0">
                <a:solidFill>
                  <a:srgbClr val="FF0000"/>
                </a:solidFill>
              </a:rPr>
              <a:t>guaranteed</a:t>
            </a:r>
            <a:r>
              <a:rPr lang="en-US" sz="1900" dirty="0"/>
              <a:t> to have either </a:t>
            </a:r>
            <a:r>
              <a:rPr lang="en-US" sz="1900" dirty="0">
                <a:solidFill>
                  <a:srgbClr val="FF0000"/>
                </a:solidFill>
              </a:rPr>
              <a:t>zero </a:t>
            </a:r>
            <a:r>
              <a:rPr lang="en-US" sz="1900" dirty="0"/>
              <a:t>or </a:t>
            </a:r>
            <a:r>
              <a:rPr lang="en-US" sz="1900" dirty="0">
                <a:solidFill>
                  <a:srgbClr val="FF0000"/>
                </a:solidFill>
              </a:rPr>
              <a:t>one child</a:t>
            </a:r>
            <a:r>
              <a:rPr lang="en-US" sz="1900" dirty="0"/>
              <a:t>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108149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node is a </a:t>
            </a:r>
            <a:r>
              <a:rPr lang="en-US" sz="2000" dirty="0">
                <a:solidFill>
                  <a:srgbClr val="FF0000"/>
                </a:solidFill>
              </a:rPr>
              <a:t>leaf</a:t>
            </a:r>
            <a:r>
              <a:rPr lang="en-US" sz="2000" dirty="0"/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1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791201" y="990600"/>
            <a:ext cx="3346094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5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0173 -0.43611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1806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99 -0.15383 " pathEditMode="relative" ptsTypes="AA">
                                      <p:cBhvr>
                                        <p:cTn id="2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97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97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05" grpId="0" animBg="1"/>
      <p:bldP spid="597021" grpId="0" animBg="1"/>
      <p:bldP spid="597029" grpId="0"/>
      <p:bldP spid="597030" grpId="0"/>
      <p:bldP spid="597037" grpId="0" animBg="1"/>
      <p:bldP spid="597041" grpId="0"/>
      <p:bldP spid="597042" grpId="0"/>
      <p:bldP spid="597043" grpId="0" animBg="1"/>
      <p:bldP spid="597043" grpId="1" animBg="1"/>
      <p:bldP spid="597048" grpId="0" animBg="1"/>
      <p:bldP spid="597048" grpId="1" animBg="1"/>
      <p:bldP spid="597050" grpId="0" animBg="1"/>
      <p:bldP spid="597050" grpId="2" animBg="1"/>
      <p:bldP spid="597051" grpId="0" animBg="1"/>
      <p:bldP spid="597051" grpId="2" animBg="1"/>
      <p:bldP spid="597051" grpId="3" animBg="1"/>
      <p:bldP spid="597052" grpId="0" animBg="1"/>
      <p:bldP spid="597052" grpId="1" animBg="1"/>
      <p:bldP spid="597052" grpId="2" animBg="1"/>
      <p:bldP spid="597052" grpId="3" animBg="1"/>
      <p:bldP spid="597053" grpId="0" animBg="1"/>
      <p:bldP spid="597053" grpId="1" animBg="1"/>
      <p:bldP spid="597055" grpId="0" animBg="1"/>
      <p:bldP spid="597055" grpId="1" animBg="1"/>
      <p:bldP spid="597056" grpId="0" animBg="1"/>
      <p:bldP spid="597056" grpId="2" animBg="1"/>
      <p:bldP spid="597057" grpId="0" animBg="1"/>
      <p:bldP spid="597057" grpId="1" animBg="1"/>
      <p:bldP spid="59" grpId="0"/>
      <p:bldP spid="60" grpId="0"/>
      <p:bldP spid="3" grpId="0" animBg="1"/>
      <p:bldP spid="3" grpId="1" animBg="1"/>
      <p:bldP spid="63" grpId="0" animBg="1"/>
      <p:bldP spid="63" grpId="1" animBg="1"/>
      <p:bldP spid="75" grpId="0" animBg="1"/>
      <p:bldP spid="75" grpId="1" animBg="1"/>
      <p:bldP spid="76" grpId="0" animBg="1"/>
      <p:bldP spid="9" grpId="0"/>
      <p:bldP spid="9" grpId="2"/>
      <p:bldP spid="78" grpId="0"/>
      <p:bldP spid="79" grpId="0" animBg="1"/>
      <p:bldP spid="79" grpId="1" animBg="1"/>
      <p:bldP spid="80" grpId="0" animBg="1"/>
      <p:bldP spid="80" grpId="1" animBg="1"/>
      <p:bldP spid="4" grpId="0"/>
      <p:bldP spid="4" grpId="1"/>
      <p:bldP spid="82" grpId="0" animBg="1"/>
      <p:bldP spid="82" grpId="1" animBg="1"/>
      <p:bldP spid="82" grpId="2" animBg="1"/>
      <p:bldP spid="77" grpId="0" animBg="1"/>
      <p:bldP spid="77" grpId="1" animBg="1"/>
      <p:bldP spid="83" grpId="0" animBg="1"/>
      <p:bldP spid="8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15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193914" y="1251162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OK, now let’s try the other replacement node and see if it works!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917" y="345137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5562600" y="4175770"/>
            <a:ext cx="2819400" cy="1196034"/>
          </a:xfrm>
          <a:prstGeom prst="wedgeRoundRectCallout">
            <a:avLst>
              <a:gd name="adj1" fmla="val -129190"/>
              <a:gd name="adj2" fmla="val -8987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node has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2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4280598" y="2350109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And now let’s delete the replacement node… Which Case should we use?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rc 5"/>
          <p:cNvSpPr/>
          <p:nvPr/>
        </p:nvSpPr>
        <p:spPr bwMode="auto">
          <a:xfrm rot="16451684">
            <a:off x="2924656" y="3204097"/>
            <a:ext cx="2058988" cy="914400"/>
          </a:xfrm>
          <a:prstGeom prst="arc">
            <a:avLst>
              <a:gd name="adj1" fmla="val 12388335"/>
              <a:gd name="adj2" fmla="val 20459020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Notice that our BST is still correct!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039607" y="1000125"/>
            <a:ext cx="1738623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512688" y="1019397"/>
            <a:ext cx="1631312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3262E-6 L -0.06233 -0.303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151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7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7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nimBg="1"/>
      <p:bldP spid="597023" grpId="0" animBg="1"/>
      <p:bldP spid="597025" grpId="0" animBg="1"/>
      <p:bldP spid="597030" grpId="0"/>
      <p:bldP spid="597057" grpId="0" animBg="1"/>
      <p:bldP spid="597057" grpId="1" animBg="1"/>
      <p:bldP spid="76" grpId="0" animBg="1"/>
      <p:bldP spid="9" grpId="0"/>
      <p:bldP spid="9" grpId="1"/>
      <p:bldP spid="77" grpId="0" animBg="1"/>
      <p:bldP spid="77" grpId="1" animBg="1"/>
      <p:bldP spid="74" grpId="0"/>
      <p:bldP spid="6" grpId="0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/>
              <a:pPr/>
              <a:t>16</a:t>
            </a:fld>
            <a:endParaRPr lang="en-US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840156" y="863768"/>
            <a:ext cx="43038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Why is it guaranteed that our </a:t>
            </a:r>
            <a:br>
              <a:rPr lang="en-US" sz="2000" dirty="0"/>
            </a:br>
            <a:r>
              <a:rPr lang="en-US" sz="2000" dirty="0"/>
              <a:t>two replacement nodes have either </a:t>
            </a:r>
            <a:r>
              <a:rPr lang="en-US" sz="2000" dirty="0">
                <a:solidFill>
                  <a:srgbClr val="FF0000"/>
                </a:solidFill>
              </a:rPr>
              <a:t>zero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/>
              <a:t>?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4681" y="4781550"/>
            <a:ext cx="486569" cy="857250"/>
            <a:chOff x="1828800" y="4749801"/>
            <a:chExt cx="486569" cy="857250"/>
          </a:xfrm>
        </p:grpSpPr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1828800" y="5138738"/>
              <a:ext cx="363538" cy="4683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2035969" y="4749801"/>
              <a:ext cx="279400" cy="37782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700" dirty="0"/>
              <a:t>Step #2, Case #3 – Our Target Node has Two Children</a:t>
            </a:r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2162969" y="4167981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5144957" y="2094881"/>
            <a:ext cx="38862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Well, we found the </a:t>
            </a:r>
            <a:r>
              <a:rPr lang="en-US" sz="2000" dirty="0">
                <a:solidFill>
                  <a:srgbClr val="FF0000"/>
                </a:solidFill>
              </a:rPr>
              <a:t>left subtree’s maximum value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FF0000"/>
                </a:solidFill>
              </a:rPr>
              <a:t>going all the way to the right</a:t>
            </a:r>
            <a:r>
              <a:rPr lang="en-US" sz="2000" dirty="0"/>
              <a:t>…</a:t>
            </a: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5261106" y="3254514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by definition, it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can’t have a right child</a:t>
            </a:r>
            <a:r>
              <a:rPr lang="en-US" sz="2000" dirty="0"/>
              <a:t>!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61106" y="4029075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Either it has a </a:t>
            </a:r>
            <a:r>
              <a:rPr lang="en-US" sz="2000" dirty="0">
                <a:solidFill>
                  <a:srgbClr val="FF0000"/>
                </a:solidFill>
              </a:rPr>
              <a:t>left child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no children </a:t>
            </a:r>
            <a:r>
              <a:rPr lang="en-US" sz="2000" dirty="0"/>
              <a:t>at all…</a:t>
            </a: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5780217" y="5943600"/>
            <a:ext cx="28303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By definition, it </a:t>
            </a:r>
            <a:r>
              <a:rPr lang="en-US" sz="2000" dirty="0">
                <a:solidFill>
                  <a:srgbClr val="FF0000"/>
                </a:solidFill>
              </a:rPr>
              <a:t>can’t have a left child</a:t>
            </a:r>
            <a:r>
              <a:rPr lang="en-US" sz="2000" dirty="0"/>
              <a:t>!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38"/>
          <p:cNvSpPr>
            <a:spLocks noChangeArrowheads="1"/>
          </p:cNvSpPr>
          <p:nvPr/>
        </p:nvSpPr>
        <p:spPr bwMode="auto">
          <a:xfrm>
            <a:off x="5191125" y="4851737"/>
            <a:ext cx="3806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same</a:t>
            </a:r>
            <a:r>
              <a:rPr lang="en-US" sz="2000" dirty="0"/>
              <a:t> holds true for the smallest value in our </a:t>
            </a:r>
            <a:r>
              <a:rPr lang="en-US" sz="2000" dirty="0">
                <a:solidFill>
                  <a:srgbClr val="FF0000"/>
                </a:solidFill>
              </a:rPr>
              <a:t>right subtree</a:t>
            </a:r>
            <a:r>
              <a:rPr lang="en-US" sz="2000" dirty="0"/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 rot="19111128">
            <a:off x="1165569" y="4951661"/>
            <a:ext cx="1775619" cy="1066800"/>
          </a:xfrm>
          <a:prstGeom prst="righ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No right child!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2686050" y="4742172"/>
            <a:ext cx="238919" cy="396566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59"/>
          <p:cNvSpPr>
            <a:spLocks noChangeShapeType="1"/>
          </p:cNvSpPr>
          <p:nvPr/>
        </p:nvSpPr>
        <p:spPr bwMode="auto">
          <a:xfrm flipH="1">
            <a:off x="2721428" y="3845080"/>
            <a:ext cx="203540" cy="291491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-64565" y="5943600"/>
            <a:ext cx="5703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this ensures we can use one of our simpler deletion algorithms for the replacement!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501867" y="990600"/>
            <a:ext cx="1635427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 rot="1936958">
            <a:off x="2783533" y="4089421"/>
            <a:ext cx="1999424" cy="1028700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 left child!</a:t>
            </a:r>
          </a:p>
        </p:txBody>
      </p:sp>
    </p:spTree>
    <p:extLst>
      <p:ext uri="{BB962C8B-B14F-4D97-AF65-F5344CB8AC3E}">
        <p14:creationId xmlns:p14="http://schemas.microsoft.com/office/powerpoint/2010/main" val="14199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2" grpId="0" animBg="1"/>
      <p:bldP spid="52" grpId="1" animBg="1"/>
      <p:bldP spid="597030" grpId="0"/>
      <p:bldP spid="597057" grpId="0" animBg="1"/>
      <p:bldP spid="50" grpId="0" animBg="1"/>
      <p:bldP spid="51" grpId="0"/>
      <p:bldP spid="53" grpId="0" animBg="1"/>
      <p:bldP spid="53" grpId="1" animBg="1"/>
      <p:bldP spid="54" grpId="0" animBg="1"/>
      <p:bldP spid="54" grpId="1" animBg="1"/>
      <p:bldP spid="57" grpId="0"/>
      <p:bldP spid="59" grpId="0"/>
      <p:bldP spid="61" grpId="0"/>
      <p:bldP spid="62" grpId="0" animBg="1"/>
      <p:bldP spid="63" grpId="0"/>
      <p:bldP spid="3" grpId="0" animBg="1"/>
      <p:bldP spid="3" grpId="1" animBg="1"/>
      <p:bldP spid="67" grpId="0" animBg="1"/>
      <p:bldP spid="67" grpId="1" animBg="1"/>
      <p:bldP spid="68" grpId="0" animBg="1"/>
      <p:bldP spid="68" grpId="1" animBg="1"/>
      <p:bldP spid="69" grpId="0"/>
      <p:bldP spid="5" grpId="0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/>
              <a:pPr/>
              <a:t>17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/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>
                <a:solidFill>
                  <a:srgbClr val="FF3300"/>
                </a:solidFill>
              </a:rPr>
              <a:t>node k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e</a:t>
            </a:r>
            <a:r>
              <a:rPr lang="en-US" dirty="0"/>
              <a:t>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</a:t>
            </a: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/>
              <a:pPr/>
              <a:t>18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Remember the STL </a:t>
            </a:r>
            <a:r>
              <a:rPr lang="en-US">
                <a:solidFill>
                  <a:schemeClr val="accent2"/>
                </a:solidFill>
              </a:rPr>
              <a:t>map</a:t>
            </a:r>
            <a:r>
              <a:rPr lang="en-US"/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endParaRPr lang="en-US" sz="10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000" b="1">
                <a:latin typeface="Courier New" pitchFamily="49" charset="0"/>
                <a:ea typeface="MS Mincho" pitchFamily="49" charset="-128"/>
              </a:rPr>
              <a:t>  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;</a:t>
            </a:r>
          </a:p>
          <a:p>
            <a:endParaRPr lang="en-US" sz="1800" b="1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];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/>
              <a:t> to store the items! 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63550" y="354012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457200" y="410368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457200" y="43878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457200" y="465931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3" name="Line 63"/>
          <p:cNvSpPr>
            <a:spLocks noChangeShapeType="1"/>
          </p:cNvSpPr>
          <p:nvPr/>
        </p:nvSpPr>
        <p:spPr bwMode="auto">
          <a:xfrm>
            <a:off x="434975" y="52133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04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7" grpId="0" animBg="1"/>
      <p:bldP spid="604167" grpId="1" animBg="1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73" grpId="0" animBg="1"/>
      <p:bldP spid="604173" grpId="1" animBg="1"/>
      <p:bldP spid="604188" grpId="0"/>
      <p:bldP spid="604188" grpId="1"/>
      <p:bldP spid="604190" grpId="0" animBg="1"/>
      <p:bldP spid="604190" grpId="1" animBg="1"/>
      <p:bldP spid="604204" grpId="0"/>
      <p:bldP spid="604204" grpId="1"/>
      <p:bldP spid="604207" grpId="0" animBg="1"/>
      <p:bldP spid="604207" grpId="1" animBg="1"/>
      <p:bldP spid="604222" grpId="0"/>
      <p:bldP spid="604223" grpId="0" animBg="1"/>
      <p:bldP spid="604223" grpId="1" animBg="1"/>
      <p:bldP spid="6042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/>
              <a:pPr/>
              <a:t>19</a:t>
            </a:fld>
            <a:endParaRPr 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STL </a:t>
            </a:r>
            <a:r>
              <a:rPr lang="en-US">
                <a:solidFill>
                  <a:schemeClr val="accent2"/>
                </a:solidFill>
              </a:rPr>
              <a:t>set </a:t>
            </a:r>
            <a:r>
              <a:rPr lang="en-US"/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mic Sans MS"/>
                <a:ea typeface="MS Mincho" pitchFamily="49" charset="-128"/>
              </a:rPr>
              <a:t> 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/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(3);</a:t>
              </a:r>
            </a:p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int n;</a:t>
              </a:r>
            </a:p>
            <a:p>
              <a:r>
                <a:rPr lang="en-US" sz="1800" b="1"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715000" y="2029361"/>
            <a:ext cx="3429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STL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 use </a:t>
            </a:r>
            <a:r>
              <a:rPr lang="en-US" sz="2000" dirty="0">
                <a:solidFill>
                  <a:srgbClr val="FF3300"/>
                </a:solidFill>
              </a:rPr>
              <a:t>binary search trees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tx1"/>
                </a:solidFill>
              </a:rPr>
              <a:t>a special balanced kind)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to 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903913" y="3533308"/>
            <a:ext cx="3087687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Other STL containers like </a:t>
            </a:r>
            <a:r>
              <a:rPr lang="en-US" sz="2000" dirty="0">
                <a:solidFill>
                  <a:schemeClr val="accent2"/>
                </a:solidFill>
              </a:rPr>
              <a:t>multiset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chemeClr val="accent2"/>
                </a:solidFill>
              </a:rPr>
              <a:t>multimap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also use </a:t>
            </a:r>
            <a:r>
              <a:rPr lang="en-US" sz="2000" dirty="0">
                <a:solidFill>
                  <a:srgbClr val="FF0000"/>
                </a:solidFill>
              </a:rPr>
              <a:t>binary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search trees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/>
              <a:t>These containers can have duplicate mappings. (Unlike </a:t>
            </a:r>
            <a:r>
              <a:rPr lang="en-US" sz="2000" dirty="0">
                <a:solidFill>
                  <a:schemeClr val="accent2"/>
                </a:solidFill>
              </a:rPr>
              <a:t>set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map</a:t>
            </a:r>
            <a:r>
              <a:rPr lang="en-US" sz="2000" dirty="0"/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Trees, 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AD985-2DD4-4CFB-AEC1-8147D17F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47532"/>
            <a:ext cx="6064151" cy="58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/>
              <a:pPr/>
              <a:t>20</a:t>
            </a:fld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 dirty="0"/>
              <a:t>Huffman Encoding:</a:t>
            </a:r>
            <a:br>
              <a:rPr lang="en-US" sz="3000" dirty="0"/>
            </a:br>
            <a:r>
              <a:rPr lang="en-US" sz="3000" dirty="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chemeClr val="tx1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/>
              <a:pPr/>
              <a:t>21</a:t>
            </a:fld>
            <a:endParaRPr 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chemeClr val="tx1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Remember the ASCII code?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/>
              <a:pPr/>
              <a:t>22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chemeClr val="accent2"/>
                </a:solidFill>
              </a:rPr>
              <a:t>storing each character as a number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4729163" y="43830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4745038" y="4357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/>
              <a:pPr/>
              <a:t>23</a:t>
            </a:fld>
            <a:endParaRPr lang="en-US"/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0-15</a:t>
            </a:r>
          </a:p>
          <a:p>
            <a:pPr algn="ctr"/>
            <a:r>
              <a:rPr lang="en-US" sz="1800"/>
              <a:t>16-31</a:t>
            </a:r>
          </a:p>
          <a:p>
            <a:pPr algn="ctr"/>
            <a:r>
              <a:rPr lang="en-US" sz="1800"/>
              <a:t>32-47</a:t>
            </a:r>
          </a:p>
          <a:p>
            <a:pPr algn="ctr"/>
            <a:r>
              <a:rPr lang="en-US" sz="1800"/>
              <a:t>48-63</a:t>
            </a:r>
          </a:p>
          <a:p>
            <a:pPr algn="ctr"/>
            <a:r>
              <a:rPr lang="en-US" sz="1800"/>
              <a:t>64-79</a:t>
            </a:r>
          </a:p>
          <a:p>
            <a:pPr algn="ctr"/>
            <a:r>
              <a:rPr lang="en-US" sz="1800"/>
              <a:t>80-95</a:t>
            </a:r>
          </a:p>
          <a:p>
            <a:pPr algn="ctr"/>
            <a:r>
              <a:rPr lang="en-US" sz="1800"/>
              <a:t>96-111</a:t>
            </a:r>
          </a:p>
          <a:p>
            <a:pPr algn="ctr"/>
            <a:r>
              <a:rPr lang="en-US" sz="1800"/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ASCII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41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965200" y="266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Similarly, when you write data out to a file, it’s stored as  ASCII numbers too!</a:t>
            </a:r>
          </a:p>
        </p:txBody>
      </p:sp>
      <p:sp>
        <p:nvSpPr>
          <p:cNvPr id="785438" name="Line 30"/>
          <p:cNvSpPr>
            <a:spLocks noChangeShapeType="1"/>
          </p:cNvSpPr>
          <p:nvPr/>
        </p:nvSpPr>
        <p:spPr bwMode="auto">
          <a:xfrm>
            <a:off x="9794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5439" name="Line 31"/>
          <p:cNvSpPr>
            <a:spLocks noChangeShapeType="1"/>
          </p:cNvSpPr>
          <p:nvPr/>
        </p:nvSpPr>
        <p:spPr bwMode="auto">
          <a:xfrm>
            <a:off x="968375" y="3471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85440" name="Group 32"/>
          <p:cNvGrpSpPr>
            <a:grpSpLocks/>
          </p:cNvGrpSpPr>
          <p:nvPr/>
        </p:nvGrpSpPr>
        <p:grpSpPr bwMode="auto">
          <a:xfrm>
            <a:off x="7532688" y="1600200"/>
            <a:ext cx="752475" cy="2820988"/>
            <a:chOff x="4841" y="1103"/>
            <a:chExt cx="474" cy="1777"/>
          </a:xfrm>
        </p:grpSpPr>
        <p:sp>
          <p:nvSpPr>
            <p:cNvPr id="785441" name="Text Box 33"/>
            <p:cNvSpPr txBox="1">
              <a:spLocks noChangeArrowheads="1"/>
            </p:cNvSpPr>
            <p:nvPr/>
          </p:nvSpPr>
          <p:spPr bwMode="auto">
            <a:xfrm>
              <a:off x="4896" y="110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5442" name="Text Box 34"/>
            <p:cNvSpPr txBox="1">
              <a:spLocks noChangeArrowheads="1"/>
            </p:cNvSpPr>
            <p:nvPr/>
          </p:nvSpPr>
          <p:spPr bwMode="auto">
            <a:xfrm>
              <a:off x="4889" y="134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4841" y="158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5444" name="Text Box 36"/>
            <p:cNvSpPr txBox="1">
              <a:spLocks noChangeArrowheads="1"/>
            </p:cNvSpPr>
            <p:nvPr/>
          </p:nvSpPr>
          <p:spPr bwMode="auto">
            <a:xfrm>
              <a:off x="4848" y="182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5445" name="Text Box 37"/>
            <p:cNvSpPr txBox="1">
              <a:spLocks noChangeArrowheads="1"/>
            </p:cNvSpPr>
            <p:nvPr/>
          </p:nvSpPr>
          <p:spPr bwMode="auto">
            <a:xfrm>
              <a:off x="4842" y="206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5446" name="Text Box 38"/>
            <p:cNvSpPr txBox="1">
              <a:spLocks noChangeArrowheads="1"/>
            </p:cNvSpPr>
            <p:nvPr/>
          </p:nvSpPr>
          <p:spPr bwMode="auto">
            <a:xfrm>
              <a:off x="4951" y="2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5447" name="Text Box 39"/>
            <p:cNvSpPr txBox="1">
              <a:spLocks noChangeArrowheads="1"/>
            </p:cNvSpPr>
            <p:nvPr/>
          </p:nvSpPr>
          <p:spPr bwMode="auto">
            <a:xfrm>
              <a:off x="4951" y="2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>
            <a:off x="968375" y="375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64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8" grpId="0" animBg="1"/>
      <p:bldP spid="785418" grpId="1" animBg="1"/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  <p:bldP spid="785438" grpId="0" animBg="1"/>
      <p:bldP spid="785438" grpId="1" animBg="1"/>
      <p:bldP spid="785439" grpId="0" animBg="1"/>
      <p:bldP spid="785439" grpId="1" animBg="1"/>
      <p:bldP spid="785448" grpId="0" animBg="1"/>
      <p:bldP spid="78544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/>
              <a:pPr/>
              <a:t>25</a:t>
            </a:fld>
            <a:endParaRPr 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chemeClr val="tx1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main()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char data[7] = “Carey”;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ofstream out(“file.dat”);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 &lt;&lt; data;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 out.close();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/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73" name="Group 17"/>
          <p:cNvGrpSpPr>
            <a:grpSpLocks/>
          </p:cNvGrpSpPr>
          <p:nvPr/>
        </p:nvGrpSpPr>
        <p:grpSpPr bwMode="auto">
          <a:xfrm>
            <a:off x="7532688" y="1981200"/>
            <a:ext cx="755650" cy="2820988"/>
            <a:chOff x="4841" y="1103"/>
            <a:chExt cx="360" cy="1777"/>
          </a:xfrm>
        </p:grpSpPr>
        <p:sp>
          <p:nvSpPr>
            <p:cNvPr id="787474" name="Text Box 18"/>
            <p:cNvSpPr txBox="1">
              <a:spLocks noChangeArrowheads="1"/>
            </p:cNvSpPr>
            <p:nvPr/>
          </p:nvSpPr>
          <p:spPr bwMode="auto">
            <a:xfrm>
              <a:off x="4896" y="110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67</a:t>
              </a:r>
            </a:p>
          </p:txBody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4889" y="13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97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4841" y="158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114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4848" y="182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4842" y="206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121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4951" y="2303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4951" y="25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tx1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/>
              <a:pPr/>
              <a:t>26</a:t>
            </a:fld>
            <a:endParaRPr 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So that’s binary…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/>
              <a:pPr/>
              <a:t>27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Now lets consider a simple data file containing the data: </a:t>
            </a:r>
          </a:p>
          <a:p>
            <a:pPr algn="ctr"/>
            <a:endParaRPr lang="en-US" sz="2200">
              <a:solidFill>
                <a:schemeClr val="tx1"/>
              </a:solidFill>
            </a:endParaRPr>
          </a:p>
          <a:p>
            <a:pPr algn="ctr"/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And in reality, its </a:t>
              </a:r>
              <a:r>
                <a:rPr lang="en-US" sz="2200" i="1">
                  <a:solidFill>
                    <a:schemeClr val="tx1"/>
                  </a:solidFill>
                </a:rPr>
                <a:t>really </a:t>
              </a:r>
              <a:r>
                <a:rPr lang="en-US" sz="2200">
                  <a:solidFill>
                    <a:schemeClr val="tx1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(13 characters * 8 bits/character = 104 bits)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/>
              <a:pPr/>
              <a:t>28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chemeClr val="tx1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>
                  <a:solidFill>
                    <a:schemeClr val="tx1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chemeClr val="tx1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question is: 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And of course, the answer is 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/>
              <a:pPr/>
              <a:t>29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/>
              <a:pPr/>
              <a:t>3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42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30200" y="1676400"/>
            <a:ext cx="3154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#1</a:t>
            </a:r>
            <a:r>
              <a:rPr lang="en-US" dirty="0">
                <a:cs typeface="Courier New" pitchFamily="49" charset="0"/>
              </a:rPr>
              <a:t>: Is the above tree a valid binary search tree?</a:t>
            </a:r>
            <a:endParaRPr lang="en-US" dirty="0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255587" y="3138487"/>
            <a:ext cx="3154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 #2</a:t>
            </a:r>
            <a:r>
              <a:rPr lang="en-US" dirty="0">
                <a:cs typeface="Courier New" pitchFamily="49" charset="0"/>
              </a:rPr>
              <a:t>: How about now?</a:t>
            </a:r>
            <a:endParaRPr lang="en-US" dirty="0"/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/>
              <a:pPr/>
              <a:t>30</a:t>
            </a:fld>
            <a:endParaRPr lang="en-US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‘A’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‘I’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‘M’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‘S’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5932488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0" name="Rectangle 14"/>
          <p:cNvSpPr>
            <a:spLocks noChangeArrowheads="1"/>
          </p:cNvSpPr>
          <p:nvPr/>
        </p:nvSpPr>
        <p:spPr bwMode="auto">
          <a:xfrm>
            <a:off x="6756400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7648575" y="15033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97712" name="Rectangle 16"/>
          <p:cNvSpPr>
            <a:spLocks noChangeArrowheads="1"/>
          </p:cNvSpPr>
          <p:nvPr/>
        </p:nvSpPr>
        <p:spPr bwMode="auto">
          <a:xfrm>
            <a:off x="5640388" y="1512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97713" name="Rectangle 17"/>
          <p:cNvSpPr>
            <a:spLocks noChangeArrowheads="1"/>
          </p:cNvSpPr>
          <p:nvPr/>
        </p:nvSpPr>
        <p:spPr bwMode="auto">
          <a:xfrm>
            <a:off x="6146800" y="15240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6978650" y="151288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7383463" y="14922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6" name="Rectangle 20"/>
          <p:cNvSpPr>
            <a:spLocks noChangeArrowheads="1"/>
          </p:cNvSpPr>
          <p:nvPr/>
        </p:nvSpPr>
        <p:spPr bwMode="auto">
          <a:xfrm>
            <a:off x="7883525" y="149066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97717" name="Rectangle 21"/>
          <p:cNvSpPr>
            <a:spLocks noChangeArrowheads="1"/>
          </p:cNvSpPr>
          <p:nvPr/>
        </p:nvSpPr>
        <p:spPr bwMode="auto">
          <a:xfrm>
            <a:off x="6553200" y="15001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5867400" y="1862138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647700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721" name="Rectangle 25"/>
          <p:cNvSpPr>
            <a:spLocks noChangeArrowheads="1"/>
          </p:cNvSpPr>
          <p:nvPr/>
        </p:nvSpPr>
        <p:spPr bwMode="auto">
          <a:xfrm>
            <a:off x="8153400" y="150177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chemeClr val="tx1"/>
                </a:solidFill>
              </a:rPr>
              <a:t>: Compute the frequency of each character in file.dat.</a:t>
            </a:r>
          </a:p>
          <a:p>
            <a:r>
              <a:rPr lang="en-US" sz="2200">
                <a:solidFill>
                  <a:schemeClr val="tx1"/>
                </a:solidFill>
              </a:rPr>
              <a:t>(i.e. compute a </a:t>
            </a:r>
            <a:r>
              <a:rPr lang="en-US" sz="2200" i="1">
                <a:solidFill>
                  <a:schemeClr val="tx1"/>
                </a:solidFill>
              </a:rPr>
              <a:t>histogram</a:t>
            </a:r>
            <a:r>
              <a:rPr lang="en-US" sz="220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2178E-7 L -0.62135 0.33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76" y="167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4384E-6 L -0.42934 0.336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168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4384E-6 L -0.51892 0.333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1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8267E-7 L -0.39462 0.389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19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40037E-6 L -0.45174 0.44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220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28267E-7 L -0.54149 0.436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218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1993E-6 L -0.58715 0.443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221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1594E-6 L -0.64167 0.441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03985E-6 L -0.49461 0.490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74606E-7 L -0.4059 0.536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268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7359E-6 L -0.4724 0.53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8" y="266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4384E-6 L -0.66527 0.605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4" y="30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09" grpId="0"/>
      <p:bldP spid="797709" grpId="1"/>
      <p:bldP spid="797710" grpId="0"/>
      <p:bldP spid="797710" grpId="1"/>
      <p:bldP spid="797711" grpId="0"/>
      <p:bldP spid="797711" grpId="1"/>
      <p:bldP spid="797712" grpId="0"/>
      <p:bldP spid="797712" grpId="1"/>
      <p:bldP spid="797713" grpId="0"/>
      <p:bldP spid="797713" grpId="1"/>
      <p:bldP spid="797714" grpId="0"/>
      <p:bldP spid="797714" grpId="1"/>
      <p:bldP spid="797715" grpId="0"/>
      <p:bldP spid="797715" grpId="1"/>
      <p:bldP spid="797716" grpId="0"/>
      <p:bldP spid="797716" grpId="1"/>
      <p:bldP spid="797717" grpId="0"/>
      <p:bldP spid="797717" grpId="1"/>
      <p:bldP spid="797718" grpId="0" animBg="1"/>
      <p:bldP spid="797718" grpId="1" animBg="1"/>
      <p:bldP spid="797718" grpId="2" animBg="1"/>
      <p:bldP spid="797719" grpId="0" animBg="1"/>
      <p:bldP spid="797719" grpId="1" animBg="1"/>
      <p:bldP spid="797719" grpId="2" animBg="1"/>
      <p:bldP spid="797720" grpId="0" animBg="1"/>
      <p:bldP spid="797720" grpId="1" animBg="1"/>
      <p:bldP spid="797720" grpId="2" animBg="1"/>
      <p:bldP spid="797721" grpId="0"/>
      <p:bldP spid="79772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/>
              <a:pPr/>
              <a:t>31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‘A’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‘I’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‘M’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‘S’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2000" b="1">
                <a:solidFill>
                  <a:schemeClr val="tx1"/>
                </a:solidFill>
              </a:rPr>
              <a:t>   </a:t>
            </a:r>
            <a:r>
              <a:rPr lang="en-US" sz="1900">
                <a:solidFill>
                  <a:schemeClr val="accent2"/>
                </a:solidFill>
              </a:rPr>
              <a:t>5. Place the new parent node in our grouping.</a:t>
            </a:r>
          </a:p>
        </p:txBody>
      </p:sp>
      <p:sp>
        <p:nvSpPr>
          <p:cNvPr id="799849" name="Line 105"/>
          <p:cNvSpPr>
            <a:spLocks noChangeShapeType="1"/>
          </p:cNvSpPr>
          <p:nvPr/>
        </p:nvSpPr>
        <p:spPr bwMode="auto">
          <a:xfrm>
            <a:off x="730250" y="3059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5" name="Line 121"/>
          <p:cNvSpPr>
            <a:spLocks noChangeShapeType="1"/>
          </p:cNvSpPr>
          <p:nvPr/>
        </p:nvSpPr>
        <p:spPr bwMode="auto">
          <a:xfrm>
            <a:off x="741363" y="335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7" name="Line 123"/>
          <p:cNvSpPr>
            <a:spLocks noChangeShapeType="1"/>
          </p:cNvSpPr>
          <p:nvPr/>
        </p:nvSpPr>
        <p:spPr bwMode="auto">
          <a:xfrm>
            <a:off x="739775" y="3636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69" name="Line 125"/>
          <p:cNvSpPr>
            <a:spLocks noChangeShapeType="1"/>
          </p:cNvSpPr>
          <p:nvPr/>
        </p:nvSpPr>
        <p:spPr bwMode="auto">
          <a:xfrm>
            <a:off x="739775" y="3940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799872" name="Line 128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49" grpId="0" animBg="1"/>
      <p:bldP spid="799849" grpId="1" animBg="1"/>
      <p:bldP spid="799865" grpId="0" animBg="1"/>
      <p:bldP spid="799865" grpId="1" animBg="1"/>
      <p:bldP spid="799866" grpId="0" animBg="1"/>
      <p:bldP spid="799867" grpId="0" animBg="1"/>
      <p:bldP spid="799867" grpId="1" animBg="1"/>
      <p:bldP spid="799868" grpId="0" animBg="1"/>
      <p:bldP spid="799869" grpId="0" animBg="1"/>
      <p:bldP spid="799869" grpId="1" animBg="1"/>
      <p:bldP spid="799870" grpId="0"/>
      <p:bldP spid="799870" grpId="1"/>
      <p:bldP spid="799871" grpId="0"/>
      <p:bldP spid="7998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01908" name="Rectangle 116"/>
          <p:cNvSpPr>
            <a:spLocks noChangeArrowheads="1"/>
          </p:cNvSpPr>
          <p:nvPr/>
        </p:nvSpPr>
        <p:spPr bwMode="auto">
          <a:xfrm>
            <a:off x="304800" y="990600"/>
            <a:ext cx="8712200" cy="162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1909" name="Rectangle 117"/>
          <p:cNvSpPr>
            <a:spLocks noChangeArrowheads="1"/>
          </p:cNvSpPr>
          <p:nvPr/>
        </p:nvSpPr>
        <p:spPr bwMode="auto">
          <a:xfrm>
            <a:off x="685800" y="2574925"/>
            <a:ext cx="554355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r>
              <a:rPr lang="en-US" sz="1900">
                <a:solidFill>
                  <a:schemeClr val="accent2"/>
                </a:solidFill>
              </a:rPr>
              <a:t>     1. Find the two nodes with lowest freqs.</a:t>
            </a:r>
          </a:p>
          <a:p>
            <a:r>
              <a:rPr lang="en-US" sz="1900">
                <a:solidFill>
                  <a:schemeClr val="accent2"/>
                </a:solidFill>
              </a:rPr>
              <a:t>     2. Create a new parent node.</a:t>
            </a:r>
          </a:p>
          <a:p>
            <a:r>
              <a:rPr lang="en-US" sz="1900">
                <a:solidFill>
                  <a:schemeClr val="accent2"/>
                </a:solidFill>
              </a:rPr>
              <a:t>     3. Link the parent to each of the children.</a:t>
            </a:r>
          </a:p>
          <a:p>
            <a:r>
              <a:rPr lang="en-US" sz="1900">
                <a:solidFill>
                  <a:schemeClr val="accent2"/>
                </a:solidFill>
              </a:rPr>
              <a:t>     4. Set the parent’s total frequency equal to </a:t>
            </a:r>
            <a:br>
              <a:rPr lang="en-US" sz="1900">
                <a:solidFill>
                  <a:schemeClr val="accent2"/>
                </a:solidFill>
              </a:rPr>
            </a:br>
            <a:r>
              <a:rPr lang="en-US" sz="1900">
                <a:solidFill>
                  <a:schemeClr val="accent2"/>
                </a:solidFill>
              </a:rPr>
              <a:t>         the sum of its children’s frequencies.</a:t>
            </a:r>
          </a:p>
          <a:p>
            <a:r>
              <a:rPr lang="en-US" sz="1900">
                <a:solidFill>
                  <a:schemeClr val="accent2"/>
                </a:solidFill>
              </a:rPr>
              <a:t>     5. Place the new parent node in our grouping.</a:t>
            </a:r>
          </a:p>
        </p:txBody>
      </p: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555148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960" name="Line 168"/>
          <p:cNvSpPr>
            <a:spLocks noChangeShapeType="1"/>
          </p:cNvSpPr>
          <p:nvPr/>
        </p:nvSpPr>
        <p:spPr bwMode="auto">
          <a:xfrm>
            <a:off x="479425" y="106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61" name="Line 169"/>
          <p:cNvSpPr>
            <a:spLocks noChangeShapeType="1"/>
          </p:cNvSpPr>
          <p:nvPr/>
        </p:nvSpPr>
        <p:spPr bwMode="auto">
          <a:xfrm>
            <a:off x="676275" y="13382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31972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7" name="Line 185"/>
          <p:cNvSpPr>
            <a:spLocks noChangeShapeType="1"/>
          </p:cNvSpPr>
          <p:nvPr/>
        </p:nvSpPr>
        <p:spPr bwMode="auto">
          <a:xfrm>
            <a:off x="674688" y="1638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8" name="Line 186"/>
          <p:cNvSpPr>
            <a:spLocks noChangeShapeType="1"/>
          </p:cNvSpPr>
          <p:nvPr/>
        </p:nvSpPr>
        <p:spPr bwMode="auto">
          <a:xfrm>
            <a:off x="674688" y="1908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1" name="Line 189"/>
          <p:cNvSpPr>
            <a:spLocks noChangeShapeType="1"/>
          </p:cNvSpPr>
          <p:nvPr/>
        </p:nvSpPr>
        <p:spPr bwMode="auto">
          <a:xfrm>
            <a:off x="663575" y="2190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4877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801983" name="Line 191"/>
          <p:cNvSpPr>
            <a:spLocks noChangeShapeType="1"/>
          </p:cNvSpPr>
          <p:nvPr/>
        </p:nvSpPr>
        <p:spPr bwMode="auto">
          <a:xfrm>
            <a:off x="663575" y="2805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9935E-6 L 4.72222E-6 -0.247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1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8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0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2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4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6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47" grpId="0" animBg="1"/>
      <p:bldP spid="801908" grpId="0" animBg="1"/>
      <p:bldP spid="801909" grpId="0"/>
      <p:bldP spid="801960" grpId="0" animBg="1"/>
      <p:bldP spid="801960" grpId="1" animBg="1"/>
      <p:bldP spid="801961" grpId="0" animBg="1"/>
      <p:bldP spid="801961" grpId="1" animBg="1"/>
      <p:bldP spid="801977" grpId="0" animBg="1"/>
      <p:bldP spid="801977" grpId="1" animBg="1"/>
      <p:bldP spid="801978" grpId="0" animBg="1"/>
      <p:bldP spid="801978" grpId="1" animBg="1"/>
      <p:bldP spid="801979" grpId="0" animBg="1"/>
      <p:bldP spid="801980" grpId="0" animBg="1"/>
      <p:bldP spid="801981" grpId="0" animBg="1"/>
      <p:bldP spid="801981" grpId="1" animBg="1"/>
      <p:bldP spid="801982" grpId="0"/>
      <p:bldP spid="801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/>
              <a:pPr/>
              <a:t>33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4491038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4491038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4491038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/>
              <a:pPr/>
              <a:t>34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7258050" y="31892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>
                        <a:solidFill>
                          <a:schemeClr val="tx1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4610100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Ok. Now we have a single binary tree.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/>
              <a:pPr/>
              <a:t>35</a:t>
            </a:fld>
            <a:endParaRPr 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chemeClr val="tx1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/>
              <a:pPr/>
              <a:t>36</a:t>
            </a:fld>
            <a:endParaRPr lang="en-US"/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chemeClr val="tx1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/>
              <a:pPr/>
              <a:t>37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chemeClr val="tx1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tx1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812266" name="Rectangle 234"/>
          <p:cNvSpPr>
            <a:spLocks noChangeArrowheads="1"/>
          </p:cNvSpPr>
          <p:nvPr/>
        </p:nvSpPr>
        <p:spPr bwMode="auto">
          <a:xfrm>
            <a:off x="762000" y="3135313"/>
            <a:ext cx="279400" cy="395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7" name="Rectangle 235"/>
          <p:cNvSpPr>
            <a:spLocks noChangeArrowheads="1"/>
          </p:cNvSpPr>
          <p:nvPr/>
        </p:nvSpPr>
        <p:spPr bwMode="auto">
          <a:xfrm>
            <a:off x="93662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8" name="Rectangle 236"/>
          <p:cNvSpPr>
            <a:spLocks noChangeArrowheads="1"/>
          </p:cNvSpPr>
          <p:nvPr/>
        </p:nvSpPr>
        <p:spPr bwMode="auto">
          <a:xfrm>
            <a:off x="110013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69" name="Rectangle 237"/>
          <p:cNvSpPr>
            <a:spLocks noChangeArrowheads="1"/>
          </p:cNvSpPr>
          <p:nvPr/>
        </p:nvSpPr>
        <p:spPr bwMode="auto">
          <a:xfrm>
            <a:off x="133350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0" name="Rectangle 238"/>
          <p:cNvSpPr>
            <a:spLocks noChangeArrowheads="1"/>
          </p:cNvSpPr>
          <p:nvPr/>
        </p:nvSpPr>
        <p:spPr bwMode="auto">
          <a:xfrm>
            <a:off x="15525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1" name="Rectangle 239"/>
          <p:cNvSpPr>
            <a:spLocks noChangeArrowheads="1"/>
          </p:cNvSpPr>
          <p:nvPr/>
        </p:nvSpPr>
        <p:spPr bwMode="auto">
          <a:xfrm>
            <a:off x="1716088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2" name="Rectangle 240"/>
          <p:cNvSpPr>
            <a:spLocks noChangeArrowheads="1"/>
          </p:cNvSpPr>
          <p:nvPr/>
        </p:nvSpPr>
        <p:spPr bwMode="auto">
          <a:xfrm>
            <a:off x="19208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3" name="Rectangle 241"/>
          <p:cNvSpPr>
            <a:spLocks noChangeArrowheads="1"/>
          </p:cNvSpPr>
          <p:nvPr/>
        </p:nvSpPr>
        <p:spPr bwMode="auto">
          <a:xfrm>
            <a:off x="2173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4" name="Rectangle 242"/>
          <p:cNvSpPr>
            <a:spLocks noChangeArrowheads="1"/>
          </p:cNvSpPr>
          <p:nvPr/>
        </p:nvSpPr>
        <p:spPr bwMode="auto">
          <a:xfrm>
            <a:off x="238125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5" name="Rectangle 243"/>
          <p:cNvSpPr>
            <a:spLocks noChangeArrowheads="1"/>
          </p:cNvSpPr>
          <p:nvPr/>
        </p:nvSpPr>
        <p:spPr bwMode="auto">
          <a:xfrm>
            <a:off x="25669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6" name="Rectangle 244"/>
          <p:cNvSpPr>
            <a:spLocks noChangeArrowheads="1"/>
          </p:cNvSpPr>
          <p:nvPr/>
        </p:nvSpPr>
        <p:spPr bwMode="auto">
          <a:xfrm>
            <a:off x="27971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7" name="Rectangle 245"/>
          <p:cNvSpPr>
            <a:spLocks noChangeArrowheads="1"/>
          </p:cNvSpPr>
          <p:nvPr/>
        </p:nvSpPr>
        <p:spPr bwMode="auto">
          <a:xfrm>
            <a:off x="3062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278" name="Rectangle 246"/>
          <p:cNvSpPr>
            <a:spLocks noChangeArrowheads="1"/>
          </p:cNvSpPr>
          <p:nvPr/>
        </p:nvSpPr>
        <p:spPr bwMode="auto">
          <a:xfrm>
            <a:off x="3281363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  <p:bldP spid="812266" grpId="0" animBg="1"/>
      <p:bldP spid="812266" grpId="1" animBg="1"/>
      <p:bldP spid="812267" grpId="0" animBg="1"/>
      <p:bldP spid="812267" grpId="1" animBg="1"/>
      <p:bldP spid="812268" grpId="0" animBg="1"/>
      <p:bldP spid="812268" grpId="1" animBg="1"/>
      <p:bldP spid="812269" grpId="0" animBg="1"/>
      <p:bldP spid="812269" grpId="1" animBg="1"/>
      <p:bldP spid="812270" grpId="0" animBg="1"/>
      <p:bldP spid="812270" grpId="1" animBg="1"/>
      <p:bldP spid="812271" grpId="0" animBg="1"/>
      <p:bldP spid="812271" grpId="1" animBg="1"/>
      <p:bldP spid="812272" grpId="0" animBg="1"/>
      <p:bldP spid="812272" grpId="1" animBg="1"/>
      <p:bldP spid="812273" grpId="0" animBg="1"/>
      <p:bldP spid="812273" grpId="1" animBg="1"/>
      <p:bldP spid="812274" grpId="0" animBg="1"/>
      <p:bldP spid="812274" grpId="1" animBg="1"/>
      <p:bldP spid="812275" grpId="0" animBg="1"/>
      <p:bldP spid="812275" grpId="1" animBg="1"/>
      <p:bldP spid="812276" grpId="0" animBg="1"/>
      <p:bldP spid="812276" grpId="1" animBg="1"/>
      <p:bldP spid="812277" grpId="0" animBg="1"/>
      <p:bldP spid="812277" grpId="1" animBg="1"/>
      <p:bldP spid="812278" grpId="0" animBg="1"/>
      <p:bldP spid="81227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/>
              <a:pPr/>
              <a:t>38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chemeClr val="tx1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8" y="3048000"/>
            <a:ext cx="4706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Notice that our new file is less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than four 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sz="2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We saved over 69%!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/>
              <a:pPr/>
              <a:t>39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16970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Encoding:</a:t>
            </a:r>
          </a:p>
          <a:p>
            <a:r>
              <a:rPr lang="en-US" sz="2000" b="1">
                <a:solidFill>
                  <a:srgbClr val="006666"/>
                </a:solidFill>
              </a:rPr>
              <a:t> ‘A’ = “10”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 ‘ </a:t>
            </a:r>
            <a:r>
              <a:rPr lang="en-US" sz="1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“11”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‘M’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‘I’ </a:t>
            </a:r>
            <a:r>
              <a:rPr lang="en-US" sz="10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“001”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‘.’ 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“0000”</a:t>
            </a:r>
          </a:p>
          <a:p>
            <a:r>
              <a:rPr lang="en-US" sz="2000" b="1">
                <a:solidFill>
                  <a:srgbClr val="006666"/>
                </a:solidFill>
              </a:rPr>
              <a:t> ‘S’ </a:t>
            </a:r>
            <a:r>
              <a:rPr lang="en-US" sz="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“0001”</a:t>
            </a:r>
          </a:p>
          <a:p>
            <a:r>
              <a:rPr lang="en-US" sz="2000" b="1">
                <a:solidFill>
                  <a:schemeClr val="tx1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/>
              <a:pPr/>
              <a:t>4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4645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#1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“Cathy”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955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 #2</a:t>
            </a:r>
            <a:r>
              <a:rPr lang="en-US" dirty="0"/>
              <a:t>: How would you go</a:t>
            </a:r>
            <a:br>
              <a:rPr lang="en-US" dirty="0"/>
            </a:br>
            <a:r>
              <a:rPr lang="en-US" dirty="0"/>
              <a:t>about inserting “</a:t>
            </a:r>
            <a:r>
              <a:rPr lang="en-US" dirty="0" err="1"/>
              <a:t>Priyank</a:t>
            </a:r>
            <a:r>
              <a:rPr lang="en-US" dirty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/>
              <a:pPr/>
              <a:t>40</a:t>
            </a:fld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solidFill>
                        <a:schemeClr val="accent2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Encoding: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r>
                <a:rPr lang="en-US" sz="2000" b="1">
                  <a:solidFill>
                    <a:schemeClr val="tx1"/>
                  </a:solidFill>
                </a:rPr>
                <a:t>Encoded Data:</a:t>
              </a:r>
            </a:p>
          </p:txBody>
        </p:sp>
      </p:grp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2863" y="11096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300" b="1">
                      <a:solidFill>
                        <a:schemeClr val="tx1"/>
                      </a:solidFill>
                    </a:rPr>
                    <a:t>‘A</a:t>
                  </a:r>
                  <a:r>
                    <a:rPr lang="en-US" sz="1200" b="1">
                      <a:solidFill>
                        <a:schemeClr val="tx1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6" name="Line 90"/>
          <p:cNvSpPr>
            <a:spLocks noChangeShapeType="1"/>
          </p:cNvSpPr>
          <p:nvPr/>
        </p:nvSpPr>
        <p:spPr bwMode="auto">
          <a:xfrm>
            <a:off x="74613" y="1425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8268" name="Rectangle 92"/>
          <p:cNvSpPr>
            <a:spLocks noChangeArrowheads="1"/>
          </p:cNvSpPr>
          <p:nvPr/>
        </p:nvSpPr>
        <p:spPr bwMode="auto">
          <a:xfrm>
            <a:off x="611188" y="3344863"/>
            <a:ext cx="1643062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69" name="Rectangle 93"/>
          <p:cNvSpPr>
            <a:spLocks noChangeArrowheads="1"/>
          </p:cNvSpPr>
          <p:nvPr/>
        </p:nvSpPr>
        <p:spPr bwMode="auto">
          <a:xfrm>
            <a:off x="609600" y="3627438"/>
            <a:ext cx="1643063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2" name="Rectangle 116"/>
          <p:cNvSpPr>
            <a:spLocks noChangeArrowheads="1"/>
          </p:cNvSpPr>
          <p:nvPr/>
        </p:nvSpPr>
        <p:spPr bwMode="auto">
          <a:xfrm>
            <a:off x="609600" y="3943350"/>
            <a:ext cx="1643063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2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>
                      <a:solidFill>
                        <a:schemeClr val="tx1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18555" name="Line 379"/>
          <p:cNvSpPr>
            <a:spLocks noChangeShapeType="1"/>
          </p:cNvSpPr>
          <p:nvPr/>
        </p:nvSpPr>
        <p:spPr bwMode="auto">
          <a:xfrm>
            <a:off x="76200" y="1709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6" name="Rectangle 380"/>
          <p:cNvSpPr>
            <a:spLocks noChangeArrowheads="1"/>
          </p:cNvSpPr>
          <p:nvPr/>
        </p:nvSpPr>
        <p:spPr bwMode="auto">
          <a:xfrm>
            <a:off x="8382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58" name="Rectangle 382"/>
          <p:cNvSpPr>
            <a:spLocks noChangeArrowheads="1"/>
          </p:cNvSpPr>
          <p:nvPr/>
        </p:nvSpPr>
        <p:spPr bwMode="auto">
          <a:xfrm>
            <a:off x="10414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0" name="Rectangle 384"/>
          <p:cNvSpPr>
            <a:spLocks noChangeArrowheads="1"/>
          </p:cNvSpPr>
          <p:nvPr/>
        </p:nvSpPr>
        <p:spPr bwMode="auto">
          <a:xfrm>
            <a:off x="1225550" y="5507038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8565" name="Rectangle 389"/>
          <p:cNvSpPr>
            <a:spLocks noChangeArrowheads="1"/>
          </p:cNvSpPr>
          <p:nvPr/>
        </p:nvSpPr>
        <p:spPr bwMode="auto">
          <a:xfrm>
            <a:off x="138906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7" name="Rectangle 391"/>
          <p:cNvSpPr>
            <a:spLocks noChangeArrowheads="1"/>
          </p:cNvSpPr>
          <p:nvPr/>
        </p:nvSpPr>
        <p:spPr bwMode="auto">
          <a:xfrm>
            <a:off x="15859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</a:t>
            </a:r>
          </a:p>
        </p:txBody>
      </p:sp>
      <p:sp>
        <p:nvSpPr>
          <p:cNvPr id="818571" name="Rectangle 395"/>
          <p:cNvSpPr>
            <a:spLocks noChangeArrowheads="1"/>
          </p:cNvSpPr>
          <p:nvPr/>
        </p:nvSpPr>
        <p:spPr bwMode="auto">
          <a:xfrm>
            <a:off x="1757363" y="5505450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4" name="Rectangle 398"/>
          <p:cNvSpPr>
            <a:spLocks noChangeArrowheads="1"/>
          </p:cNvSpPr>
          <p:nvPr/>
        </p:nvSpPr>
        <p:spPr bwMode="auto">
          <a:xfrm>
            <a:off x="19542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8576" name="Rectangle 400"/>
          <p:cNvSpPr>
            <a:spLocks noChangeArrowheads="1"/>
          </p:cNvSpPr>
          <p:nvPr/>
        </p:nvSpPr>
        <p:spPr bwMode="auto">
          <a:xfrm>
            <a:off x="685800" y="5815013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78" name="Rectangle 402"/>
          <p:cNvSpPr>
            <a:spLocks noChangeArrowheads="1"/>
          </p:cNvSpPr>
          <p:nvPr/>
        </p:nvSpPr>
        <p:spPr bwMode="auto">
          <a:xfrm>
            <a:off x="860425" y="58134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8585" name="Line 409"/>
          <p:cNvSpPr>
            <a:spLocks noChangeShapeType="1"/>
          </p:cNvSpPr>
          <p:nvPr/>
        </p:nvSpPr>
        <p:spPr bwMode="auto">
          <a:xfrm>
            <a:off x="76200" y="230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 AM SAM</a:t>
            </a:r>
          </a:p>
          <a:p>
            <a:r>
              <a:rPr lang="en-US">
                <a:solidFill>
                  <a:schemeClr val="tx1"/>
                </a:solidFill>
              </a:rPr>
              <a:t>MAM.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04" grpId="0" animBg="1"/>
      <p:bldP spid="818204" grpId="1" animBg="1"/>
      <p:bldP spid="818266" grpId="0" animBg="1"/>
      <p:bldP spid="818266" grpId="1" animBg="1"/>
      <p:bldP spid="818267" grpId="0"/>
      <p:bldP spid="818267" grpId="1"/>
      <p:bldP spid="818268" grpId="0" animBg="1"/>
      <p:bldP spid="818268" grpId="1" animBg="1"/>
      <p:bldP spid="818269" grpId="0" animBg="1"/>
      <p:bldP spid="818269" grpId="1" animBg="1"/>
      <p:bldP spid="818292" grpId="0" animBg="1"/>
      <p:bldP spid="818292" grpId="1" animBg="1"/>
      <p:bldP spid="818293" grpId="0"/>
      <p:bldP spid="818293" grpId="1"/>
      <p:bldP spid="818338" grpId="0" animBg="1"/>
      <p:bldP spid="818555" grpId="0" animBg="1"/>
      <p:bldP spid="818555" grpId="1" animBg="1"/>
      <p:bldP spid="818556" grpId="0" animBg="1"/>
      <p:bldP spid="818556" grpId="1" animBg="1"/>
      <p:bldP spid="818557" grpId="0" animBg="1"/>
      <p:bldP spid="818557" grpId="1" animBg="1"/>
      <p:bldP spid="818558" grpId="0" animBg="1"/>
      <p:bldP spid="818558" grpId="1" animBg="1"/>
      <p:bldP spid="818559" grpId="0" animBg="1"/>
      <p:bldP spid="818559" grpId="1" animBg="1"/>
      <p:bldP spid="818560" grpId="0" animBg="1"/>
      <p:bldP spid="818560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5" grpId="0" animBg="1"/>
      <p:bldP spid="818565" grpId="1" animBg="1"/>
      <p:bldP spid="818566" grpId="0" animBg="1"/>
      <p:bldP spid="818566" grpId="1" animBg="1"/>
      <p:bldP spid="818567" grpId="0" animBg="1"/>
      <p:bldP spid="818567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1" grpId="0" animBg="1"/>
      <p:bldP spid="818571" grpId="1" animBg="1"/>
      <p:bldP spid="818572" grpId="0" animBg="1"/>
      <p:bldP spid="818572" grpId="1" animBg="1"/>
      <p:bldP spid="818573" grpId="0" animBg="1"/>
      <p:bldP spid="818573" grpId="1" animBg="1"/>
      <p:bldP spid="818574" grpId="0" animBg="1"/>
      <p:bldP spid="818574" grpId="1" animBg="1"/>
      <p:bldP spid="818575" grpId="0"/>
      <p:bldP spid="818576" grpId="0" animBg="1"/>
      <p:bldP spid="818576" grpId="1" animBg="1"/>
      <p:bldP spid="818577" grpId="0" animBg="1"/>
      <p:bldP spid="818578" grpId="0" animBg="1"/>
      <p:bldP spid="818578" grpId="1" animBg="1"/>
      <p:bldP spid="818579" grpId="0" animBg="1"/>
      <p:bldP spid="818580" grpId="0"/>
      <p:bldP spid="818581" grpId="0"/>
      <p:bldP spid="818585" grpId="0" animBg="1"/>
      <p:bldP spid="818585" grpId="1" animBg="1"/>
      <p:bldP spid="8185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/>
              <a:pPr/>
              <a:t>41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6413" y="1243717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9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20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18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17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14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12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584812" y="4343400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What is the </a:t>
            </a:r>
            <a:r>
              <a:rPr lang="en-US" i="1" dirty="0">
                <a:solidFill>
                  <a:srgbClr val="006666"/>
                </a:solidFill>
              </a:rPr>
              <a:t>approximate</a:t>
            </a:r>
            <a:r>
              <a:rPr lang="en-US" i="1" dirty="0"/>
              <a:t> </a:t>
            </a:r>
            <a:r>
              <a:rPr lang="en-US" dirty="0"/>
              <a:t>big-oh cost of searching </a:t>
            </a:r>
            <a:br>
              <a:rPr lang="en-US" dirty="0"/>
            </a:br>
            <a:r>
              <a:rPr lang="en-US" dirty="0"/>
              <a:t>for a value in this tree?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0" y="5830669"/>
            <a:ext cx="3046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O(N)… YUCK!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8242" y="3336965"/>
            <a:ext cx="5041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Right! We get an</a:t>
            </a:r>
            <a:r>
              <a:rPr lang="en-US" dirty="0">
                <a:solidFill>
                  <a:srgbClr val="FF0000"/>
                </a:solidFill>
              </a:rPr>
              <a:t> unbalanced </a:t>
            </a:r>
            <a:r>
              <a:rPr lang="en-US" dirty="0">
                <a:solidFill>
                  <a:schemeClr val="tx1"/>
                </a:solidFill>
              </a:rPr>
              <a:t>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/>
      <p:bldP spid="664581" grpId="0"/>
      <p:bldP spid="7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/>
              <a:pPr/>
              <a:t>42</a:t>
            </a:fld>
            <a:endParaRPr lang="en-US"/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real life, BSTs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85135" y="3296043"/>
            <a:ext cx="42624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It’d be nice if we could come up with an improved BST ADT that </a:t>
            </a:r>
            <a:r>
              <a:rPr lang="en-US" i="1" dirty="0">
                <a:solidFill>
                  <a:srgbClr val="6600CC"/>
                </a:solidFill>
              </a:rPr>
              <a:t>always maintains its balance</a:t>
            </a:r>
            <a:r>
              <a:rPr lang="en-US" dirty="0"/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-107746" y="5125836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This would ensure that all insertions, searches and deletions would be </a:t>
            </a:r>
            <a:r>
              <a:rPr lang="en-US" dirty="0">
                <a:solidFill>
                  <a:schemeClr val="accent2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43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Well, guess what?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517525" y="1856344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CS nerds have come to the rescue!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7524" y="2585169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They’ve invented numerous improved binary search tree ADTs like </a:t>
            </a:r>
            <a:r>
              <a:rPr lang="en-US" dirty="0">
                <a:solidFill>
                  <a:srgbClr val="7030A0"/>
                </a:solidFill>
              </a:rPr>
              <a:t>2-3 Trees</a:t>
            </a:r>
            <a:r>
              <a:rPr lang="en-US" dirty="0"/>
              <a:t>, </a:t>
            </a:r>
            <a:r>
              <a:rPr lang="en-US" dirty="0">
                <a:solidFill>
                  <a:srgbClr val="FF3300"/>
                </a:solidFill>
              </a:rPr>
              <a:t>Red-Black Trees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AVL Trees</a:t>
            </a:r>
            <a:r>
              <a:rPr lang="en-US" dirty="0"/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9682" y="3810000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BST variations work (mostly) </a:t>
            </a:r>
            <a:br>
              <a:rPr lang="en-US" dirty="0"/>
            </a:br>
            <a:r>
              <a:rPr lang="en-US" dirty="0"/>
              <a:t>just like a regular binary search tree…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1506" y="5034831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but every time you add/delete a value, they automatically shift the nodes around so the tree is balanced!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1409095" y="4595078"/>
            <a:ext cx="500063" cy="1282397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3552412" y="2531100"/>
            <a:ext cx="2238788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Consider node </a:t>
            </a:r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102025" y="5189366"/>
            <a:ext cx="1115949" cy="1363833"/>
          </a:xfrm>
          <a:prstGeom prst="wedgeRoundRectCallout">
            <a:avLst>
              <a:gd name="adj1" fmla="val 77877"/>
              <a:gd name="adj2" fmla="val -4144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600" dirty="0"/>
              <a:t>Its left subtree has a height </a:t>
            </a:r>
            <a:br>
              <a:rPr lang="en-US" sz="1600" dirty="0"/>
            </a:br>
            <a:r>
              <a:rPr lang="en-US" sz="1600" dirty="0"/>
              <a:t>of 3…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66880" y="5351346"/>
            <a:ext cx="2191891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3 too…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3" name="Group 61"/>
          <p:cNvGrpSpPr>
            <a:grpSpLocks/>
          </p:cNvGrpSpPr>
          <p:nvPr/>
        </p:nvGrpSpPr>
        <p:grpSpPr bwMode="auto">
          <a:xfrm>
            <a:off x="3597275" y="4570412"/>
            <a:ext cx="500063" cy="1282397"/>
            <a:chOff x="-27" y="2016"/>
            <a:chExt cx="315" cy="864"/>
          </a:xfrm>
        </p:grpSpPr>
        <p:grpSp>
          <p:nvGrpSpPr>
            <p:cNvPr id="74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59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7" grpId="0" animBg="1"/>
      <p:bldP spid="2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2657157" y="1714783"/>
            <a:ext cx="1952943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Or consider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616494" y="5926624"/>
            <a:ext cx="1952943" cy="828610"/>
          </a:xfrm>
          <a:prstGeom prst="wedgeRoundRectCallout">
            <a:avLst>
              <a:gd name="adj1" fmla="val -36424"/>
              <a:gd name="adj2" fmla="val -18088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Its left subtree has a height of 3…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57800" y="4550529"/>
            <a:ext cx="1952943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And its right subtree has a height of 4…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2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22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4</a:t>
              </a:r>
            </a:p>
          </p:txBody>
        </p:sp>
      </p:grpSp>
      <p:sp>
        <p:nvSpPr>
          <p:cNvPr id="230" name="Text Box 60"/>
          <p:cNvSpPr txBox="1">
            <a:spLocks noChangeArrowheads="1"/>
          </p:cNvSpPr>
          <p:nvPr/>
        </p:nvSpPr>
        <p:spPr bwMode="auto">
          <a:xfrm>
            <a:off x="5029200" y="1964913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AVL tree tracks these subtree height values for every node in the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30" grpId="0"/>
      <p:bldP spid="230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Z</a:t>
            </a:r>
          </a:p>
        </p:txBody>
      </p:sp>
      <p:grpSp>
        <p:nvGrpSpPr>
          <p:cNvPr id="775223" name="Group 55"/>
          <p:cNvGrpSpPr>
            <a:grpSpLocks/>
          </p:cNvGrpSpPr>
          <p:nvPr/>
        </p:nvGrpSpPr>
        <p:grpSpPr bwMode="auto">
          <a:xfrm>
            <a:off x="2917825" y="5819775"/>
            <a:ext cx="311150" cy="657225"/>
            <a:chOff x="1838" y="3072"/>
            <a:chExt cx="196" cy="414"/>
          </a:xfrm>
        </p:grpSpPr>
        <p:sp>
          <p:nvSpPr>
            <p:cNvPr id="775224" name="Rectangle 56"/>
            <p:cNvSpPr>
              <a:spLocks noChangeArrowheads="1"/>
            </p:cNvSpPr>
            <p:nvPr/>
          </p:nvSpPr>
          <p:spPr bwMode="auto">
            <a:xfrm>
              <a:off x="1838" y="3282"/>
              <a:ext cx="143" cy="204"/>
            </a:xfrm>
            <a:prstGeom prst="rect">
              <a:avLst/>
            </a:prstGeom>
            <a:solidFill>
              <a:srgbClr val="66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25" name="Line 57"/>
            <p:cNvSpPr>
              <a:spLocks noChangeShapeType="1"/>
            </p:cNvSpPr>
            <p:nvPr/>
          </p:nvSpPr>
          <p:spPr bwMode="auto">
            <a:xfrm flipH="1">
              <a:off x="1918" y="3072"/>
              <a:ext cx="116" cy="23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/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/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67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77523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77523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3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4</a:t>
              </a:r>
            </a:p>
          </p:txBody>
        </p:sp>
      </p:grpSp>
      <p:sp>
        <p:nvSpPr>
          <p:cNvPr id="775240" name="Rectangle 72"/>
          <p:cNvSpPr>
            <a:spLocks noChangeArrowheads="1"/>
          </p:cNvSpPr>
          <p:nvPr/>
        </p:nvSpPr>
        <p:spPr bwMode="auto">
          <a:xfrm rot="16200000">
            <a:off x="3392031" y="4292445"/>
            <a:ext cx="806612" cy="362098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          5         </a:t>
            </a:r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 flipH="1">
            <a:off x="6786563" y="37782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7283450" y="3857625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 flipH="1">
            <a:off x="5421313" y="30003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6434138" y="30003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248" name="Group 80"/>
          <p:cNvGrpSpPr>
            <a:grpSpLocks/>
          </p:cNvGrpSpPr>
          <p:nvPr/>
        </p:nvGrpSpPr>
        <p:grpSpPr bwMode="auto">
          <a:xfrm>
            <a:off x="6162675" y="2667000"/>
            <a:ext cx="352425" cy="396875"/>
            <a:chOff x="3882" y="1440"/>
            <a:chExt cx="222" cy="250"/>
          </a:xfrm>
        </p:grpSpPr>
        <p:sp>
          <p:nvSpPr>
            <p:cNvPr id="775249" name="Rectangle 81"/>
            <p:cNvSpPr>
              <a:spLocks noChangeArrowheads="1"/>
            </p:cNvSpPr>
            <p:nvPr/>
          </p:nvSpPr>
          <p:spPr bwMode="auto">
            <a:xfrm>
              <a:off x="3935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50" name="Text Box 82"/>
            <p:cNvSpPr txBox="1">
              <a:spLocks noChangeArrowheads="1"/>
            </p:cNvSpPr>
            <p:nvPr/>
          </p:nvSpPr>
          <p:spPr bwMode="auto">
            <a:xfrm>
              <a:off x="3882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</p:grpSp>
      <p:grpSp>
        <p:nvGrpSpPr>
          <p:cNvPr id="775251" name="Group 83"/>
          <p:cNvGrpSpPr>
            <a:grpSpLocks/>
          </p:cNvGrpSpPr>
          <p:nvPr/>
        </p:nvGrpSpPr>
        <p:grpSpPr bwMode="auto">
          <a:xfrm>
            <a:off x="4987925" y="3624263"/>
            <a:ext cx="900113" cy="1223962"/>
            <a:chOff x="3142" y="2043"/>
            <a:chExt cx="567" cy="771"/>
          </a:xfrm>
        </p:grpSpPr>
        <p:grpSp>
          <p:nvGrpSpPr>
            <p:cNvPr id="775252" name="Group 84"/>
            <p:cNvGrpSpPr>
              <a:grpSpLocks/>
            </p:cNvGrpSpPr>
            <p:nvPr/>
          </p:nvGrpSpPr>
          <p:grpSpPr bwMode="auto">
            <a:xfrm>
              <a:off x="3142" y="2076"/>
              <a:ext cx="567" cy="738"/>
              <a:chOff x="2256" y="1392"/>
              <a:chExt cx="912" cy="588"/>
            </a:xfrm>
          </p:grpSpPr>
          <p:sp>
            <p:nvSpPr>
              <p:cNvPr id="775253" name="Rectangle 8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4" name="Rectangle 86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5" name="Rectangle 87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6" name="Line 88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7" name="Line 89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8" name="Rectangle 90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59" name="Line 91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0" name="Line 92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1" name="Rectangle 93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2" name="Rectangle 94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3" name="Rectangle 95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4" name="Line 96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65" name="Line 97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66" name="Text Box 98"/>
            <p:cNvSpPr txBox="1">
              <a:spLocks noChangeArrowheads="1"/>
            </p:cNvSpPr>
            <p:nvPr/>
          </p:nvSpPr>
          <p:spPr bwMode="auto">
            <a:xfrm>
              <a:off x="3302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B</a:t>
              </a:r>
            </a:p>
          </p:txBody>
        </p:sp>
      </p:grpSp>
      <p:grpSp>
        <p:nvGrpSpPr>
          <p:cNvPr id="775267" name="Group 99"/>
          <p:cNvGrpSpPr>
            <a:grpSpLocks/>
          </p:cNvGrpSpPr>
          <p:nvPr/>
        </p:nvGrpSpPr>
        <p:grpSpPr bwMode="auto">
          <a:xfrm>
            <a:off x="7054850" y="3511550"/>
            <a:ext cx="357188" cy="396875"/>
            <a:chOff x="4444" y="1972"/>
            <a:chExt cx="225" cy="250"/>
          </a:xfrm>
        </p:grpSpPr>
        <p:sp>
          <p:nvSpPr>
            <p:cNvPr id="775268" name="Rectangle 100"/>
            <p:cNvSpPr>
              <a:spLocks noChangeArrowheads="1"/>
            </p:cNvSpPr>
            <p:nvPr/>
          </p:nvSpPr>
          <p:spPr bwMode="auto">
            <a:xfrm>
              <a:off x="4484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269" name="Text Box 101"/>
            <p:cNvSpPr txBox="1">
              <a:spLocks noChangeArrowheads="1"/>
            </p:cNvSpPr>
            <p:nvPr/>
          </p:nvSpPr>
          <p:spPr bwMode="auto">
            <a:xfrm>
              <a:off x="4444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</p:grpSp>
      <p:grpSp>
        <p:nvGrpSpPr>
          <p:cNvPr id="775270" name="Group 102"/>
          <p:cNvGrpSpPr>
            <a:grpSpLocks/>
          </p:cNvGrpSpPr>
          <p:nvPr/>
        </p:nvGrpSpPr>
        <p:grpSpPr bwMode="auto">
          <a:xfrm>
            <a:off x="6397625" y="4710113"/>
            <a:ext cx="900113" cy="1249362"/>
            <a:chOff x="4030" y="2727"/>
            <a:chExt cx="567" cy="787"/>
          </a:xfrm>
        </p:grpSpPr>
        <p:grpSp>
          <p:nvGrpSpPr>
            <p:cNvPr id="775271" name="Group 103"/>
            <p:cNvGrpSpPr>
              <a:grpSpLocks/>
            </p:cNvGrpSpPr>
            <p:nvPr/>
          </p:nvGrpSpPr>
          <p:grpSpPr bwMode="auto">
            <a:xfrm>
              <a:off x="4030" y="2776"/>
              <a:ext cx="567" cy="738"/>
              <a:chOff x="2256" y="1392"/>
              <a:chExt cx="912" cy="588"/>
            </a:xfrm>
          </p:grpSpPr>
          <p:sp>
            <p:nvSpPr>
              <p:cNvPr id="775272" name="Rectangle 10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3" name="Rectangle 10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4" name="Rectangle 10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5" name="Line 10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6" name="Line 10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7" name="Rectangle 10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8" name="Line 11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79" name="Line 11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0" name="Rectangle 11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1" name="Rectangle 11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2" name="Rectangle 11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3" name="Line 11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4" name="Line 11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285" name="Text Box 117"/>
            <p:cNvSpPr txBox="1">
              <a:spLocks noChangeArrowheads="1"/>
            </p:cNvSpPr>
            <p:nvPr/>
          </p:nvSpPr>
          <p:spPr bwMode="auto">
            <a:xfrm>
              <a:off x="4176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</p:grpSp>
      <p:grpSp>
        <p:nvGrpSpPr>
          <p:cNvPr id="775286" name="Group 118"/>
          <p:cNvGrpSpPr>
            <a:grpSpLocks/>
          </p:cNvGrpSpPr>
          <p:nvPr/>
        </p:nvGrpSpPr>
        <p:grpSpPr bwMode="auto">
          <a:xfrm>
            <a:off x="7362825" y="4722813"/>
            <a:ext cx="900113" cy="1906587"/>
            <a:chOff x="4638" y="2735"/>
            <a:chExt cx="567" cy="1201"/>
          </a:xfrm>
        </p:grpSpPr>
        <p:grpSp>
          <p:nvGrpSpPr>
            <p:cNvPr id="775287" name="Group 119"/>
            <p:cNvGrpSpPr>
              <a:grpSpLocks/>
            </p:cNvGrpSpPr>
            <p:nvPr/>
          </p:nvGrpSpPr>
          <p:grpSpPr bwMode="auto">
            <a:xfrm>
              <a:off x="4638" y="2784"/>
              <a:ext cx="567" cy="738"/>
              <a:chOff x="2256" y="1392"/>
              <a:chExt cx="912" cy="588"/>
            </a:xfrm>
          </p:grpSpPr>
          <p:sp>
            <p:nvSpPr>
              <p:cNvPr id="775288" name="Rectangle 120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89" name="Rectangle 121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0" name="Rectangle 122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1" name="Line 123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2" name="Line 124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3" name="Rectangle 125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4" name="Line 126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5" name="Line 127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6" name="Rectangle 12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7" name="Rectangle 129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8" name="Rectangle 130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299" name="Line 131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0" name="Line 132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01" name="Text Box 133"/>
            <p:cNvSpPr txBox="1">
              <a:spLocks noChangeArrowheads="1"/>
            </p:cNvSpPr>
            <p:nvPr/>
          </p:nvSpPr>
          <p:spPr bwMode="auto">
            <a:xfrm>
              <a:off x="4777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02" name="Group 134"/>
            <p:cNvGrpSpPr>
              <a:grpSpLocks/>
            </p:cNvGrpSpPr>
            <p:nvPr/>
          </p:nvGrpSpPr>
          <p:grpSpPr bwMode="auto">
            <a:xfrm>
              <a:off x="4643" y="3522"/>
              <a:ext cx="196" cy="414"/>
              <a:chOff x="1838" y="3072"/>
              <a:chExt cx="196" cy="414"/>
            </a:xfrm>
          </p:grpSpPr>
          <p:sp>
            <p:nvSpPr>
              <p:cNvPr id="775303" name="Rectangle 135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04" name="Line 136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5305" name="Rectangle 137"/>
          <p:cNvSpPr>
            <a:spLocks noChangeArrowheads="1"/>
          </p:cNvSpPr>
          <p:nvPr/>
        </p:nvSpPr>
        <p:spPr bwMode="auto">
          <a:xfrm>
            <a:off x="4579938" y="2354263"/>
            <a:ext cx="4191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6" name="Line 138"/>
          <p:cNvSpPr>
            <a:spLocks noChangeShapeType="1"/>
          </p:cNvSpPr>
          <p:nvPr/>
        </p:nvSpPr>
        <p:spPr bwMode="auto">
          <a:xfrm>
            <a:off x="5491163" y="3681413"/>
            <a:ext cx="539750" cy="7254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7" name="Line 139"/>
          <p:cNvSpPr>
            <a:spLocks noChangeShapeType="1"/>
          </p:cNvSpPr>
          <p:nvPr/>
        </p:nvSpPr>
        <p:spPr bwMode="auto">
          <a:xfrm flipH="1">
            <a:off x="4846638" y="3665538"/>
            <a:ext cx="506412" cy="703262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8" name="Line 140"/>
          <p:cNvSpPr>
            <a:spLocks noChangeShapeType="1"/>
          </p:cNvSpPr>
          <p:nvPr/>
        </p:nvSpPr>
        <p:spPr bwMode="auto">
          <a:xfrm flipH="1">
            <a:off x="5384800" y="2898775"/>
            <a:ext cx="849313" cy="4984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5309" name="Line 141"/>
          <p:cNvSpPr>
            <a:spLocks noChangeShapeType="1"/>
          </p:cNvSpPr>
          <p:nvPr/>
        </p:nvSpPr>
        <p:spPr bwMode="auto">
          <a:xfrm>
            <a:off x="6440488" y="2911475"/>
            <a:ext cx="858837" cy="5207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5310" name="Group 142"/>
          <p:cNvGrpSpPr>
            <a:grpSpLocks/>
          </p:cNvGrpSpPr>
          <p:nvPr/>
        </p:nvGrpSpPr>
        <p:grpSpPr bwMode="auto">
          <a:xfrm>
            <a:off x="533400" y="2514600"/>
            <a:ext cx="3275013" cy="3962400"/>
            <a:chOff x="336" y="1440"/>
            <a:chExt cx="2063" cy="2496"/>
          </a:xfrm>
        </p:grpSpPr>
        <p:grpSp>
          <p:nvGrpSpPr>
            <p:cNvPr id="775311" name="Group 143"/>
            <p:cNvGrpSpPr>
              <a:grpSpLocks/>
            </p:cNvGrpSpPr>
            <p:nvPr/>
          </p:nvGrpSpPr>
          <p:grpSpPr bwMode="auto">
            <a:xfrm>
              <a:off x="336" y="2076"/>
              <a:ext cx="567" cy="738"/>
              <a:chOff x="2256" y="1392"/>
              <a:chExt cx="912" cy="588"/>
            </a:xfrm>
          </p:grpSpPr>
          <p:sp>
            <p:nvSpPr>
              <p:cNvPr id="775312" name="Rectangle 14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3" name="Rectangle 14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4" name="Rectangle 14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5" name="Line 14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6" name="Line 14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7" name="Rectangle 14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8" name="Line 15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19" name="Line 15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0" name="Rectangle 15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1" name="Rectangle 15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2" name="Rectangle 15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3" name="Line 15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24" name="Line 15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25" name="Rectangle 157"/>
            <p:cNvSpPr>
              <a:spLocks noChangeArrowheads="1"/>
            </p:cNvSpPr>
            <p:nvPr/>
          </p:nvSpPr>
          <p:spPr bwMode="auto">
            <a:xfrm>
              <a:off x="1678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6" name="Line 158"/>
            <p:cNvSpPr>
              <a:spLocks noChangeShapeType="1"/>
            </p:cNvSpPr>
            <p:nvPr/>
          </p:nvSpPr>
          <p:spPr bwMode="auto">
            <a:xfrm flipH="1">
              <a:off x="1469" y="2140"/>
              <a:ext cx="266" cy="6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7" name="Line 159"/>
            <p:cNvSpPr>
              <a:spLocks noChangeShapeType="1"/>
            </p:cNvSpPr>
            <p:nvPr/>
          </p:nvSpPr>
          <p:spPr bwMode="auto">
            <a:xfrm>
              <a:off x="1768" y="2148"/>
              <a:ext cx="294" cy="62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8" name="Rectangle 160"/>
            <p:cNvSpPr>
              <a:spLocks noChangeArrowheads="1"/>
            </p:cNvSpPr>
            <p:nvPr/>
          </p:nvSpPr>
          <p:spPr bwMode="auto">
            <a:xfrm>
              <a:off x="1129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29" name="Line 161"/>
            <p:cNvSpPr>
              <a:spLocks noChangeShapeType="1"/>
            </p:cNvSpPr>
            <p:nvPr/>
          </p:nvSpPr>
          <p:spPr bwMode="auto">
            <a:xfrm flipH="1">
              <a:off x="609" y="1650"/>
              <a:ext cx="542" cy="41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30" name="Line 162"/>
            <p:cNvSpPr>
              <a:spLocks noChangeShapeType="1"/>
            </p:cNvSpPr>
            <p:nvPr/>
          </p:nvSpPr>
          <p:spPr bwMode="auto">
            <a:xfrm>
              <a:off x="1247" y="1650"/>
              <a:ext cx="484" cy="35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5331" name="Group 163"/>
            <p:cNvGrpSpPr>
              <a:grpSpLocks/>
            </p:cNvGrpSpPr>
            <p:nvPr/>
          </p:nvGrpSpPr>
          <p:grpSpPr bwMode="auto">
            <a:xfrm>
              <a:off x="1224" y="2776"/>
              <a:ext cx="567" cy="738"/>
              <a:chOff x="2256" y="1392"/>
              <a:chExt cx="912" cy="588"/>
            </a:xfrm>
          </p:grpSpPr>
          <p:sp>
            <p:nvSpPr>
              <p:cNvPr id="775332" name="Rectangle 16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3" name="Rectangle 16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4" name="Rectangle 16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5" name="Line 16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6" name="Line 16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7" name="Rectangle 16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8" name="Line 17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39" name="Line 17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0" name="Rectangle 17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1" name="Rectangle 17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2" name="Rectangle 17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3" name="Line 17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5345" name="Group 177"/>
            <p:cNvGrpSpPr>
              <a:grpSpLocks/>
            </p:cNvGrpSpPr>
            <p:nvPr/>
          </p:nvGrpSpPr>
          <p:grpSpPr bwMode="auto">
            <a:xfrm>
              <a:off x="1832" y="2784"/>
              <a:ext cx="567" cy="738"/>
              <a:chOff x="2256" y="1392"/>
              <a:chExt cx="912" cy="588"/>
            </a:xfrm>
          </p:grpSpPr>
          <p:sp>
            <p:nvSpPr>
              <p:cNvPr id="775346" name="Rectangle 178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7" name="Rectangle 179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8" name="Rectangle 180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49" name="Line 181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0" name="Line 182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1" name="Rectangle 183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2" name="Line 184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3" name="Line 185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4" name="Rectangle 18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5" name="Rectangle 187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6" name="Rectangle 188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7" name="Line 189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58" name="Line 190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5359" name="Text Box 191"/>
            <p:cNvSpPr txBox="1">
              <a:spLocks noChangeArrowheads="1"/>
            </p:cNvSpPr>
            <p:nvPr/>
          </p:nvSpPr>
          <p:spPr bwMode="auto">
            <a:xfrm>
              <a:off x="1076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J</a:t>
              </a:r>
            </a:p>
          </p:txBody>
        </p:sp>
        <p:sp>
          <p:nvSpPr>
            <p:cNvPr id="775360" name="Text Box 192"/>
            <p:cNvSpPr txBox="1">
              <a:spLocks noChangeArrowheads="1"/>
            </p:cNvSpPr>
            <p:nvPr/>
          </p:nvSpPr>
          <p:spPr bwMode="auto">
            <a:xfrm>
              <a:off x="496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775361" name="Text Box 193"/>
            <p:cNvSpPr txBox="1">
              <a:spLocks noChangeArrowheads="1"/>
            </p:cNvSpPr>
            <p:nvPr/>
          </p:nvSpPr>
          <p:spPr bwMode="auto">
            <a:xfrm>
              <a:off x="1638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775362" name="Text Box 194"/>
            <p:cNvSpPr txBox="1">
              <a:spLocks noChangeArrowheads="1"/>
            </p:cNvSpPr>
            <p:nvPr/>
          </p:nvSpPr>
          <p:spPr bwMode="auto">
            <a:xfrm>
              <a:off x="1370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</a:p>
          </p:txBody>
        </p:sp>
        <p:sp>
          <p:nvSpPr>
            <p:cNvPr id="775363" name="Text Box 195"/>
            <p:cNvSpPr txBox="1">
              <a:spLocks noChangeArrowheads="1"/>
            </p:cNvSpPr>
            <p:nvPr/>
          </p:nvSpPr>
          <p:spPr bwMode="auto">
            <a:xfrm>
              <a:off x="1971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grpSp>
          <p:nvGrpSpPr>
            <p:cNvPr id="775364" name="Group 196"/>
            <p:cNvGrpSpPr>
              <a:grpSpLocks/>
            </p:cNvGrpSpPr>
            <p:nvPr/>
          </p:nvGrpSpPr>
          <p:grpSpPr bwMode="auto">
            <a:xfrm>
              <a:off x="1837" y="3522"/>
              <a:ext cx="196" cy="414"/>
              <a:chOff x="1838" y="3072"/>
              <a:chExt cx="196" cy="414"/>
            </a:xfrm>
          </p:grpSpPr>
          <p:sp>
            <p:nvSpPr>
              <p:cNvPr id="775365" name="Rectangle 197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366" name="Line 198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75367" name="Group 199"/>
          <p:cNvGrpSpPr>
            <a:grpSpLocks/>
          </p:cNvGrpSpPr>
          <p:nvPr/>
        </p:nvGrpSpPr>
        <p:grpSpPr bwMode="auto">
          <a:xfrm>
            <a:off x="4100513" y="3297238"/>
            <a:ext cx="500062" cy="2378075"/>
            <a:chOff x="2352" y="1968"/>
            <a:chExt cx="315" cy="1584"/>
          </a:xfrm>
        </p:grpSpPr>
        <p:sp>
          <p:nvSpPr>
            <p:cNvPr id="775368" name="Line 200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69" name="Line 201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0" name="Line 202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1" name="Text Box 203"/>
            <p:cNvSpPr txBox="1">
              <a:spLocks noChangeArrowheads="1"/>
            </p:cNvSpPr>
            <p:nvPr/>
          </p:nvSpPr>
          <p:spPr bwMode="auto">
            <a:xfrm rot="16200000">
              <a:off x="2252" y="2598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grpSp>
        <p:nvGrpSpPr>
          <p:cNvPr id="775373" name="Group 205"/>
          <p:cNvGrpSpPr>
            <a:grpSpLocks/>
          </p:cNvGrpSpPr>
          <p:nvPr/>
        </p:nvGrpSpPr>
        <p:grpSpPr bwMode="auto">
          <a:xfrm>
            <a:off x="7772400" y="3352800"/>
            <a:ext cx="500063" cy="2389188"/>
            <a:chOff x="2352" y="1968"/>
            <a:chExt cx="315" cy="1584"/>
          </a:xfrm>
        </p:grpSpPr>
        <p:sp>
          <p:nvSpPr>
            <p:cNvPr id="775374" name="Line 206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5" name="Line 207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6" name="Line 208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5377" name="Text Box 209"/>
            <p:cNvSpPr txBox="1">
              <a:spLocks noChangeArrowheads="1"/>
            </p:cNvSpPr>
            <p:nvPr/>
          </p:nvSpPr>
          <p:spPr bwMode="auto">
            <a:xfrm rot="16200000">
              <a:off x="2253" y="2600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 4</a:t>
              </a:r>
            </a:p>
          </p:txBody>
        </p:sp>
      </p:grpSp>
      <p:sp>
        <p:nvSpPr>
          <p:cNvPr id="211" name="Text Box 60"/>
          <p:cNvSpPr txBox="1">
            <a:spLocks noChangeArrowheads="1"/>
          </p:cNvSpPr>
          <p:nvPr/>
        </p:nvSpPr>
        <p:spPr bwMode="auto">
          <a:xfrm>
            <a:off x="311944" y="1282982"/>
            <a:ext cx="8596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After an </a:t>
            </a:r>
            <a:r>
              <a:rPr lang="en-US" sz="2000" dirty="0">
                <a:solidFill>
                  <a:srgbClr val="FF0000"/>
                </a:solidFill>
              </a:rPr>
              <a:t>insertion/deletion</a:t>
            </a:r>
            <a:r>
              <a:rPr lang="en-US" sz="2000" dirty="0"/>
              <a:t>, if the height of the subtrees </a:t>
            </a:r>
            <a:br>
              <a:rPr lang="en-US" sz="2000" dirty="0"/>
            </a:br>
            <a:r>
              <a:rPr lang="en-US" sz="2000" dirty="0"/>
              <a:t>under any node is different by more than one level…</a:t>
            </a:r>
          </a:p>
        </p:txBody>
      </p:sp>
      <p:sp>
        <p:nvSpPr>
          <p:cNvPr id="212" name="Text Box 60"/>
          <p:cNvSpPr txBox="1">
            <a:spLocks noChangeArrowheads="1"/>
          </p:cNvSpPr>
          <p:nvPr/>
        </p:nvSpPr>
        <p:spPr bwMode="auto">
          <a:xfrm>
            <a:off x="138879" y="2066657"/>
            <a:ext cx="894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Then the AVL algorithm shifts the nodes around to maintain balance.</a:t>
            </a:r>
          </a:p>
        </p:txBody>
      </p: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12587" y="5575770"/>
            <a:ext cx="1873343" cy="1151583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For instance, J’s left subtree has a </a:t>
            </a:r>
            <a:r>
              <a:rPr lang="en-US" sz="1800" dirty="0">
                <a:solidFill>
                  <a:srgbClr val="FF0000"/>
                </a:solidFill>
              </a:rPr>
              <a:t>height of 3</a:t>
            </a:r>
            <a:r>
              <a:rPr lang="en-US" sz="1800" dirty="0"/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5" name="AutoShape 50"/>
          <p:cNvSpPr>
            <a:spLocks noChangeArrowheads="1"/>
          </p:cNvSpPr>
          <p:nvPr/>
        </p:nvSpPr>
        <p:spPr bwMode="auto">
          <a:xfrm>
            <a:off x="4750963" y="5608994"/>
            <a:ext cx="2321776" cy="1151583"/>
          </a:xfrm>
          <a:prstGeom prst="wedgeRoundRectCallout">
            <a:avLst>
              <a:gd name="adj1" fmla="val -71033"/>
              <a:gd name="adj2" fmla="val -8304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But now its right subtree has a </a:t>
            </a:r>
            <a:r>
              <a:rPr lang="en-US" sz="1800" dirty="0">
                <a:solidFill>
                  <a:srgbClr val="FF0000"/>
                </a:solidFill>
              </a:rPr>
              <a:t>height of 5</a:t>
            </a:r>
            <a:r>
              <a:rPr lang="en-US" sz="1800" dirty="0"/>
              <a:t>!</a:t>
            </a:r>
          </a:p>
        </p:txBody>
      </p:sp>
      <p:sp>
        <p:nvSpPr>
          <p:cNvPr id="216" name="AutoShape 50"/>
          <p:cNvSpPr>
            <a:spLocks noChangeArrowheads="1"/>
          </p:cNvSpPr>
          <p:nvPr/>
        </p:nvSpPr>
        <p:spPr bwMode="auto">
          <a:xfrm>
            <a:off x="3411643" y="2078331"/>
            <a:ext cx="2738331" cy="1151583"/>
          </a:xfrm>
          <a:prstGeom prst="wedgeRoundRectCallout">
            <a:avLst>
              <a:gd name="adj1" fmla="val -94430"/>
              <a:gd name="adj2" fmla="val 52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/>
              <a:t>So the difference between J’s two subtrees is </a:t>
            </a:r>
            <a:r>
              <a:rPr lang="en-US" sz="1800" dirty="0">
                <a:solidFill>
                  <a:srgbClr val="FF0000"/>
                </a:solidFill>
              </a:rPr>
              <a:t>2 levels</a:t>
            </a:r>
            <a:r>
              <a:rPr lang="en-US" sz="1800" dirty="0"/>
              <a:t>!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587" y="2466767"/>
            <a:ext cx="4178413" cy="4307096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4" name="Text Box 60"/>
          <p:cNvSpPr txBox="1">
            <a:spLocks noChangeArrowheads="1"/>
          </p:cNvSpPr>
          <p:nvPr/>
        </p:nvSpPr>
        <p:spPr bwMode="auto">
          <a:xfrm>
            <a:off x="339217" y="3003716"/>
            <a:ext cx="36533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While the shifting looks complex (it is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en-US" sz="2000" dirty="0"/>
              <a:t>), it only takes </a:t>
            </a:r>
            <a:r>
              <a:rPr lang="en-US" sz="2000" dirty="0">
                <a:solidFill>
                  <a:srgbClr val="FF0000"/>
                </a:solidFill>
              </a:rPr>
              <a:t>O(log n) </a:t>
            </a:r>
            <a:r>
              <a:rPr lang="en-US" sz="2000" dirty="0"/>
              <a:t>time!</a:t>
            </a:r>
          </a:p>
        </p:txBody>
      </p:sp>
      <p:sp>
        <p:nvSpPr>
          <p:cNvPr id="217" name="Text Box 60"/>
          <p:cNvSpPr txBox="1">
            <a:spLocks noChangeArrowheads="1"/>
          </p:cNvSpPr>
          <p:nvPr/>
        </p:nvSpPr>
        <p:spPr bwMode="auto">
          <a:xfrm>
            <a:off x="474378" y="4378828"/>
            <a:ext cx="34664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 with just a little extra work, the tree is </a:t>
            </a:r>
            <a:r>
              <a:rPr lang="en-US" sz="2000" dirty="0">
                <a:solidFill>
                  <a:srgbClr val="FF0000"/>
                </a:solidFill>
              </a:rPr>
              <a:t>always balanced</a:t>
            </a:r>
            <a:r>
              <a:rPr lang="en-US" sz="2000" dirty="0"/>
              <a:t> and can always be </a:t>
            </a:r>
            <a:r>
              <a:rPr lang="en-US" sz="2000" dirty="0">
                <a:solidFill>
                  <a:srgbClr val="FF0000"/>
                </a:solidFill>
              </a:rPr>
              <a:t>searched in log n time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26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7752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034 0.05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48611 0.020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04879 0.0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7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490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0504 0.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8385 -0.05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5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75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09739 -0.134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-67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0.05486 -0.2013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75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0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7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7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40" grpId="0" animBg="1"/>
      <p:bldP spid="775244" grpId="0" animBg="1"/>
      <p:bldP spid="775245" grpId="0" animBg="1"/>
      <p:bldP spid="775246" grpId="0" animBg="1"/>
      <p:bldP spid="775247" grpId="0" animBg="1"/>
      <p:bldP spid="775305" grpId="0" animBg="1"/>
      <p:bldP spid="775306" grpId="0" animBg="1"/>
      <p:bldP spid="775307" grpId="0" animBg="1"/>
      <p:bldP spid="775308" grpId="0" animBg="1"/>
      <p:bldP spid="775309" grpId="0" animBg="1"/>
      <p:bldP spid="211" grpId="0"/>
      <p:bldP spid="212" grpId="0"/>
      <p:bldP spid="213" grpId="0" animBg="1"/>
      <p:bldP spid="213" grpId="1" animBg="1"/>
      <p:bldP spid="215" grpId="0" animBg="1"/>
      <p:bldP spid="215" grpId="1" animBg="1"/>
      <p:bldP spid="216" grpId="0" animBg="1"/>
      <p:bldP spid="216" grpId="1" animBg="1"/>
      <p:bldP spid="2" grpId="0" animBg="1"/>
      <p:bldP spid="214" grpId="0"/>
      <p:bldP spid="2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/>
              <a:pPr/>
              <a:t>47</a:t>
            </a:fld>
            <a:endParaRPr lang="en-US"/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483754" y="1066800"/>
            <a:ext cx="8070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You </a:t>
            </a:r>
            <a:r>
              <a:rPr lang="en-US" dirty="0">
                <a:solidFill>
                  <a:srgbClr val="FF0000"/>
                </a:solidFill>
              </a:rPr>
              <a:t>don’t need to know </a:t>
            </a:r>
            <a:r>
              <a:rPr lang="en-US" dirty="0"/>
              <a:t>the gory </a:t>
            </a:r>
            <a:r>
              <a:rPr lang="en-US" dirty="0">
                <a:solidFill>
                  <a:srgbClr val="FF0000"/>
                </a:solidFill>
              </a:rPr>
              <a:t>details</a:t>
            </a:r>
            <a:r>
              <a:rPr lang="en-US" dirty="0"/>
              <a:t> of any of these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for your final or projects.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Balanced Search Trees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323" y="222958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Just remember, that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/>
              <a:t>are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always O(log n)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deletion</a:t>
            </a:r>
            <a:r>
              <a:rPr lang="en-US" dirty="0"/>
              <a:t>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5323" y="345757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 if you’re ever in a job/internship </a:t>
            </a:r>
            <a:r>
              <a:rPr lang="en-US" dirty="0">
                <a:solidFill>
                  <a:srgbClr val="FF0000"/>
                </a:solidFill>
              </a:rPr>
              <a:t>interview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are asked a BST question…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35323" y="4525962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Always make sure to ask the interviewer </a:t>
            </a:r>
            <a:br>
              <a:rPr lang="en-US" dirty="0"/>
            </a:br>
            <a:r>
              <a:rPr lang="en-US" dirty="0"/>
              <a:t>if you may assume the BST is balanced!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35323" y="5594350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could make or break your interview!</a:t>
            </a:r>
          </a:p>
        </p:txBody>
      </p:sp>
    </p:spTree>
    <p:extLst>
      <p:ext uri="{BB962C8B-B14F-4D97-AF65-F5344CB8AC3E}">
        <p14:creationId xmlns:p14="http://schemas.microsoft.com/office/powerpoint/2010/main" val="1824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/>
              <a:pPr/>
              <a:t>5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/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/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Now how do I re-link the nodes back together?</a:t>
            </a:r>
          </a:p>
        </p:txBody>
      </p:sp>
      <p:sp>
        <p:nvSpPr>
          <p:cNvPr id="585748" name="Rectangle 20"/>
          <p:cNvSpPr>
            <a:spLocks noChangeArrowheads="1"/>
          </p:cNvSpPr>
          <p:nvPr/>
        </p:nvSpPr>
        <p:spPr bwMode="auto">
          <a:xfrm>
            <a:off x="5715000" y="4191000"/>
            <a:ext cx="151288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Can I just move </a:t>
            </a:r>
            <a:r>
              <a:rPr lang="en-US">
                <a:solidFill>
                  <a:schemeClr val="accent2"/>
                </a:solidFill>
              </a:rPr>
              <a:t>Arissa</a:t>
            </a:r>
            <a:r>
              <a:rPr lang="en-US"/>
              <a:t> into </a:t>
            </a:r>
            <a:r>
              <a:rPr lang="en-US">
                <a:solidFill>
                  <a:schemeClr val="accent2"/>
                </a:solidFill>
              </a:rPr>
              <a:t>Darren’s</a:t>
            </a:r>
            <a:r>
              <a:rPr lang="en-US"/>
              <a:t> old slot?</a:t>
            </a:r>
          </a:p>
        </p:txBody>
      </p: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5105400" y="5672138"/>
            <a:ext cx="990600" cy="396875"/>
            <a:chOff x="3216" y="3573"/>
            <a:chExt cx="624" cy="250"/>
          </a:xfrm>
        </p:grpSpPr>
        <p:sp>
          <p:nvSpPr>
            <p:cNvPr id="585750" name="Rectangle 22"/>
            <p:cNvSpPr>
              <a:spLocks noChangeArrowheads="1"/>
            </p:cNvSpPr>
            <p:nvPr/>
          </p:nvSpPr>
          <p:spPr bwMode="auto">
            <a:xfrm>
              <a:off x="3216" y="3579"/>
              <a:ext cx="624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751" name="Text Box 23"/>
            <p:cNvSpPr txBox="1">
              <a:spLocks noChangeArrowheads="1"/>
            </p:cNvSpPr>
            <p:nvPr/>
          </p:nvSpPr>
          <p:spPr bwMode="auto">
            <a:xfrm>
              <a:off x="3270" y="3573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Arissa</a:t>
              </a:r>
            </a:p>
          </p:txBody>
        </p:sp>
      </p:grpSp>
      <p:sp>
        <p:nvSpPr>
          <p:cNvPr id="585753" name="Rectangle 25"/>
          <p:cNvSpPr>
            <a:spLocks noChangeArrowheads="1"/>
          </p:cNvSpPr>
          <p:nvPr/>
        </p:nvSpPr>
        <p:spPr bwMode="auto">
          <a:xfrm>
            <a:off x="4648200" y="5334000"/>
            <a:ext cx="14478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8070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Hmm..  It seems OK, but is our tree still a </a:t>
            </a:r>
            <a:r>
              <a:rPr lang="en-US">
                <a:solidFill>
                  <a:srgbClr val="006666"/>
                </a:solidFill>
              </a:rPr>
              <a:t>valid binary search tree</a:t>
            </a:r>
            <a:r>
              <a:rPr lang="en-US"/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By simply moving an arbitrary node into Darren’s slot, we violate our Binary Search Tree </a:t>
            </a:r>
            <a:r>
              <a:rPr lang="en-US" sz="2000">
                <a:solidFill>
                  <a:schemeClr val="accent2"/>
                </a:solidFill>
              </a:rPr>
              <a:t>ordering requirement</a:t>
            </a:r>
            <a:r>
              <a:rPr lang="en-US" sz="2000"/>
              <a:t>!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 algn="ctr">
              <a:spcBef>
                <a:spcPct val="50000"/>
              </a:spcBef>
            </a:pPr>
            <a:r>
              <a:rPr lang="en-US"/>
              <a:t>Next we’ll see how to do this properly….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1892 -0.21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07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8" grpId="0" animBg="1"/>
      <p:bldP spid="585749" grpId="0"/>
      <p:bldP spid="585753" grpId="0" animBg="1"/>
      <p:bldP spid="585754" grpId="0"/>
      <p:bldP spid="585755" grpId="0"/>
      <p:bldP spid="5857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/>
              <a:pPr/>
              <a:t>6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Here’s a high-level algorithm to delete a node </a:t>
            </a:r>
            <a:br>
              <a:rPr lang="en-US" dirty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from a Binary Search Tree:</a:t>
            </a:r>
          </a:p>
          <a:p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Given a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to delete from the tree: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 in the tree, with a slightly-modified BST search.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Use two pointers: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 dirty="0">
                <a:latin typeface="Comic Sans MS" pitchFamily="66" charset="0"/>
              </a:rPr>
              <a:t> &amp;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>
              <a:buFontTx/>
              <a:buChar char="-"/>
            </a:pPr>
            <a:r>
              <a:rPr lang="en-US" dirty="0">
                <a:latin typeface="Comic Sans MS" pitchFamily="66" charset="0"/>
              </a:rPr>
              <a:t>There are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 dirty="0">
                <a:latin typeface="Comic Sans MS" pitchFamily="66" charset="0"/>
              </a:rPr>
              <a:t>, so be careful!</a:t>
            </a:r>
          </a:p>
          <a:p>
            <a:pPr>
              <a:buFontTx/>
              <a:buAutoNum type="arabicPeriod"/>
            </a:pPr>
            <a:endParaRPr lang="en-US" dirty="0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94" name="Line 42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2" name="Line 60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/>
              <a:pPr/>
              <a:t>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22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192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Step 1</a:t>
            </a:r>
            <a:r>
              <a:rPr lang="en-US"/>
              <a:t>: Searching for value </a:t>
            </a:r>
            <a:r>
              <a:rPr lang="en-US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628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parent = NULL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cur = root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While (cur != NULL)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==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 then we’re done.</a:t>
            </a:r>
          </a:p>
          <a:p>
            <a:pPr lvl="1">
              <a:buFontTx/>
              <a:buAutoNum type="alphaUcPeriod"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&lt;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cur-&gt;left;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	C. Else 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&gt;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parent = cur; 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      cur = cur-&gt;right;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>
            <a:off x="304800" y="1981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NULL</a:t>
              </a:r>
            </a:p>
          </p:txBody>
        </p:sp>
      </p:grp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304800" y="2362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Mel?</a:t>
            </a:r>
          </a:p>
        </p:txBody>
      </p:sp>
      <p:sp>
        <p:nvSpPr>
          <p:cNvPr id="586777" name="Line 25"/>
          <p:cNvSpPr>
            <a:spLocks noChangeShapeType="1"/>
          </p:cNvSpPr>
          <p:nvPr/>
        </p:nvSpPr>
        <p:spPr bwMode="auto">
          <a:xfrm>
            <a:off x="1252538" y="3832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783" name="Line 31"/>
          <p:cNvSpPr>
            <a:spLocks noChangeShapeType="1"/>
          </p:cNvSpPr>
          <p:nvPr/>
        </p:nvSpPr>
        <p:spPr bwMode="auto">
          <a:xfrm>
            <a:off x="1295400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3" name="Line 41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Darren?</a:t>
            </a:r>
          </a:p>
        </p:txBody>
      </p:sp>
      <p:sp>
        <p:nvSpPr>
          <p:cNvPr id="586796" name="Line 44"/>
          <p:cNvSpPr>
            <a:spLocks noChangeShapeType="1"/>
          </p:cNvSpPr>
          <p:nvPr/>
        </p:nvSpPr>
        <p:spPr bwMode="auto">
          <a:xfrm>
            <a:off x="1245704" y="38284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02" name="Line 50"/>
          <p:cNvSpPr>
            <a:spLocks noChangeShapeType="1"/>
          </p:cNvSpPr>
          <p:nvPr/>
        </p:nvSpPr>
        <p:spPr bwMode="auto">
          <a:xfrm>
            <a:off x="1295400" y="41810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11" name="Line 59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3" name="Line 61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Carey?</a:t>
            </a:r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>
            <a:off x="76200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16" name="Line 64"/>
          <p:cNvSpPr>
            <a:spLocks noChangeShapeType="1"/>
          </p:cNvSpPr>
          <p:nvPr/>
        </p:nvSpPr>
        <p:spPr bwMode="auto">
          <a:xfrm>
            <a:off x="1219200" y="4953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2" name="Line 70"/>
          <p:cNvSpPr>
            <a:spLocks noChangeShapeType="1"/>
          </p:cNvSpPr>
          <p:nvPr/>
        </p:nvSpPr>
        <p:spPr bwMode="auto">
          <a:xfrm>
            <a:off x="1230313" y="5311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6825" name="Group 73"/>
          <p:cNvGrpSpPr>
            <a:grpSpLocks/>
          </p:cNvGrpSpPr>
          <p:nvPr/>
        </p:nvGrpSpPr>
        <p:grpSpPr bwMode="auto">
          <a:xfrm>
            <a:off x="4643438" y="5059363"/>
            <a:ext cx="3598862" cy="1001712"/>
            <a:chOff x="2925" y="3187"/>
            <a:chExt cx="2267" cy="631"/>
          </a:xfrm>
        </p:grpSpPr>
        <p:grpSp>
          <p:nvGrpSpPr>
            <p:cNvPr id="586824" name="Group 72"/>
            <p:cNvGrpSpPr>
              <a:grpSpLocks/>
            </p:cNvGrpSpPr>
            <p:nvPr/>
          </p:nvGrpSpPr>
          <p:grpSpPr bwMode="auto">
            <a:xfrm>
              <a:off x="4609" y="3530"/>
              <a:ext cx="583" cy="288"/>
              <a:chOff x="3158" y="3896"/>
              <a:chExt cx="583" cy="288"/>
            </a:xfrm>
          </p:grpSpPr>
          <p:sp>
            <p:nvSpPr>
              <p:cNvPr id="586808" name="Line 56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6809" name="Text Box 57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cur</a:t>
                </a:r>
              </a:p>
            </p:txBody>
          </p:sp>
        </p:grp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2925" y="3187"/>
              <a:ext cx="538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86826" name="Line 74"/>
          <p:cNvSpPr>
            <a:spLocks noChangeShapeType="1"/>
          </p:cNvSpPr>
          <p:nvPr/>
        </p:nvSpPr>
        <p:spPr bwMode="auto">
          <a:xfrm>
            <a:off x="304800" y="26504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827" name="Line 75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auto">
          <a:xfrm>
            <a:off x="4143893" y="1524000"/>
            <a:ext cx="4964666" cy="1701086"/>
          </a:xfrm>
          <a:prstGeom prst="wedgeRoundRectCallout">
            <a:avLst>
              <a:gd name="adj1" fmla="val -70334"/>
              <a:gd name="adj2" fmla="val -2292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we’re done with our loop below, we want the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to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point to the node just above </a:t>
            </a:r>
            <a:r>
              <a:rPr lang="en-US" sz="2000" dirty="0"/>
              <a:t>the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target node </a:t>
            </a:r>
            <a:r>
              <a:rPr lang="en-US" sz="2000" dirty="0"/>
              <a:t>we want to delete.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1245704" y="-24686"/>
            <a:ext cx="4964666" cy="1472486"/>
          </a:xfrm>
          <a:prstGeom prst="wedgeRoundRectCallout">
            <a:avLst>
              <a:gd name="adj1" fmla="val -48343"/>
              <a:gd name="adj2" fmla="val 7995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This algorithm is very similar to our traditional BST searching algorithm… Except it also has a </a:t>
            </a:r>
            <a:r>
              <a:rPr lang="en-US" sz="2000" dirty="0">
                <a:solidFill>
                  <a:srgbClr val="FF0000"/>
                </a:solidFill>
              </a:rPr>
              <a:t>parent pointer</a:t>
            </a:r>
            <a:r>
              <a:rPr lang="en-US" sz="2000" dirty="0"/>
              <a:t>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5" name="AutoShape 52"/>
          <p:cNvSpPr>
            <a:spLocks noChangeArrowheads="1"/>
          </p:cNvSpPr>
          <p:nvPr/>
        </p:nvSpPr>
        <p:spPr bwMode="auto">
          <a:xfrm>
            <a:off x="4143893" y="1244957"/>
            <a:ext cx="4964666" cy="1472486"/>
          </a:xfrm>
          <a:prstGeom prst="wedgeRoundRectCallout">
            <a:avLst>
              <a:gd name="adj1" fmla="val -63463"/>
              <a:gd name="adj2" fmla="val 12259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Every time we move down left or right, we advance the parent pointer as well!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557338" y="5413730"/>
            <a:ext cx="2893617" cy="1026756"/>
          </a:xfrm>
          <a:prstGeom prst="wedgeRoundRectCallout">
            <a:avLst>
              <a:gd name="adj1" fmla="val 75878"/>
              <a:gd name="adj2" fmla="val -2026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So if we were deleting </a:t>
            </a:r>
            <a:r>
              <a:rPr lang="en-US" sz="2000" dirty="0" err="1"/>
              <a:t>Arissa</a:t>
            </a:r>
            <a:r>
              <a:rPr lang="en-US" sz="2000" dirty="0"/>
              <a:t>…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82713" y="3225086"/>
            <a:ext cx="3975100" cy="1346914"/>
          </a:xfrm>
          <a:prstGeom prst="wedgeRoundRectCallout">
            <a:avLst>
              <a:gd name="adj1" fmla="val 57036"/>
              <a:gd name="adj2" fmla="val 8359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We’d want our </a:t>
            </a:r>
            <a:r>
              <a:rPr lang="en-US" sz="2000" dirty="0">
                <a:solidFill>
                  <a:srgbClr val="FF0000"/>
                </a:solidFill>
              </a:rPr>
              <a:t>parent pointer </a:t>
            </a:r>
            <a:r>
              <a:rPr lang="en-US" sz="2000" dirty="0"/>
              <a:t>to point to Carey’s node.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52387" y="6019800"/>
            <a:ext cx="5794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Now </a:t>
            </a:r>
            <a:r>
              <a:rPr lang="en-US" sz="2000" dirty="0">
                <a:solidFill>
                  <a:srgbClr val="006666"/>
                </a:solidFill>
              </a:rPr>
              <a:t>cur</a:t>
            </a:r>
            <a:r>
              <a:rPr lang="en-US" sz="2000" dirty="0">
                <a:solidFill>
                  <a:schemeClr val="tx1"/>
                </a:solidFill>
              </a:rPr>
              <a:t> points at the node we want to delete, and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>
                <a:solidFill>
                  <a:schemeClr val="tx1"/>
                </a:solidFill>
              </a:rPr>
              <a:t> points to the node above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94" grpId="0" animBg="1"/>
      <p:bldP spid="586794" grpId="1" animBg="1"/>
      <p:bldP spid="586812" grpId="0" animBg="1"/>
      <p:bldP spid="586812" grpId="1" animBg="1"/>
      <p:bldP spid="586758" grpId="0" autoUpdateAnimBg="0"/>
      <p:bldP spid="586759" grpId="0" animBg="1"/>
      <p:bldP spid="586759" grpId="1" animBg="1"/>
      <p:bldP spid="586772" grpId="0" animBg="1"/>
      <p:bldP spid="586772" grpId="1" animBg="1"/>
      <p:bldP spid="586773" grpId="0" animBg="1"/>
      <p:bldP spid="586773" grpId="1" animBg="1"/>
      <p:bldP spid="586774" grpId="0" animBg="1"/>
      <p:bldP spid="586774" grpId="1" animBg="1"/>
      <p:bldP spid="586775" grpId="0" animBg="1"/>
      <p:bldP spid="586775" grpId="1" animBg="1"/>
      <p:bldP spid="586776" grpId="0" autoUpdateAnimBg="0"/>
      <p:bldP spid="586777" grpId="0" animBg="1"/>
      <p:bldP spid="586777" grpId="1" animBg="1"/>
      <p:bldP spid="586783" grpId="0" animBg="1"/>
      <p:bldP spid="586783" grpId="1" animBg="1"/>
      <p:bldP spid="586792" grpId="0" animBg="1"/>
      <p:bldP spid="586792" grpId="1" animBg="1"/>
      <p:bldP spid="586793" grpId="0" animBg="1"/>
      <p:bldP spid="586793" grpId="1" animBg="1"/>
      <p:bldP spid="586795" grpId="0" autoUpdateAnimBg="0"/>
      <p:bldP spid="586796" grpId="0" animBg="1"/>
      <p:bldP spid="586796" grpId="1" animBg="1"/>
      <p:bldP spid="586802" grpId="0" animBg="1"/>
      <p:bldP spid="586802" grpId="1" animBg="1"/>
      <p:bldP spid="586811" grpId="0" animBg="1"/>
      <p:bldP spid="586811" grpId="1" animBg="1"/>
      <p:bldP spid="586813" grpId="0" animBg="1"/>
      <p:bldP spid="586813" grpId="1" animBg="1"/>
      <p:bldP spid="586814" grpId="0" autoUpdateAnimBg="0"/>
      <p:bldP spid="586815" grpId="0" animBg="1"/>
      <p:bldP spid="586815" grpId="1" animBg="1"/>
      <p:bldP spid="586816" grpId="0" animBg="1"/>
      <p:bldP spid="586816" grpId="1" animBg="1"/>
      <p:bldP spid="586822" grpId="0" animBg="1"/>
      <p:bldP spid="586822" grpId="1" animBg="1"/>
      <p:bldP spid="586826" grpId="0" animBg="1"/>
      <p:bldP spid="586826" grpId="1" animBg="1"/>
      <p:bldP spid="586827" grpId="0" animBg="1"/>
      <p:bldP spid="586827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58682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600200" y="0"/>
            <a:ext cx="1905000" cy="457200"/>
          </a:xfrm>
        </p:spPr>
        <p:txBody>
          <a:bodyPr/>
          <a:lstStyle/>
          <a:p>
            <a:fld id="{806C60F3-2DDD-4F9C-B033-658963BEF1D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Once we’ve found our </a:t>
            </a:r>
            <a:r>
              <a:rPr lang="en-US" dirty="0">
                <a:solidFill>
                  <a:srgbClr val="FF3300"/>
                </a:solidFill>
              </a:rPr>
              <a:t>target node</a:t>
            </a:r>
            <a:r>
              <a:rPr lang="en-US" dirty="0"/>
              <a:t>, we have to delete it.  </a:t>
            </a:r>
            <a:br>
              <a:rPr lang="en-US" dirty="0"/>
            </a:br>
            <a:r>
              <a:rPr lang="en-US" dirty="0"/>
              <a:t>There are </a:t>
            </a:r>
            <a:r>
              <a:rPr lang="en-US" dirty="0">
                <a:solidFill>
                  <a:srgbClr val="A50021"/>
                </a:solidFill>
              </a:rPr>
              <a:t>3</a:t>
            </a:r>
            <a:r>
              <a:rPr lang="en-US" dirty="0"/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709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10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711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/>
              <a:pPr/>
              <a:t>9</a:t>
            </a:fld>
            <a:endParaRPr lang="en-US"/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Step #2, Case #1 – Our Target Node is a Leaf 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Let’s look at case #1 – it has two sub-cases!</a:t>
            </a:r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pPr algn="ctr"/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9148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/>
              <a:t>) by setting the parent’s appropriate link to NULL.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1462088" y="5600700"/>
            <a:ext cx="920750" cy="217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9" name="Group 29"/>
          <p:cNvGrpSpPr>
            <a:grpSpLocks/>
          </p:cNvGrpSpPr>
          <p:nvPr/>
        </p:nvGrpSpPr>
        <p:grpSpPr bwMode="auto">
          <a:xfrm>
            <a:off x="1574800" y="5465763"/>
            <a:ext cx="246063" cy="257175"/>
            <a:chOff x="997" y="3438"/>
            <a:chExt cx="342" cy="362"/>
          </a:xfrm>
        </p:grpSpPr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997" y="3438"/>
              <a:ext cx="24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28" name="Line 28"/>
            <p:cNvSpPr>
              <a:spLocks noChangeShapeType="1"/>
            </p:cNvSpPr>
            <p:nvPr/>
          </p:nvSpPr>
          <p:spPr bwMode="auto">
            <a:xfrm flipV="1">
              <a:off x="1130" y="3561"/>
              <a:ext cx="209" cy="23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48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4419600" y="5057775"/>
            <a:ext cx="3505200" cy="1371600"/>
          </a:xfrm>
          <a:prstGeom prst="wedgeRoundRectCallout">
            <a:avLst>
              <a:gd name="adj1" fmla="val -108336"/>
              <a:gd name="adj2" fmla="val 1427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Our target node (cur)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/>
              <a:t>!</a:t>
            </a:r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1506538" y="5754688"/>
            <a:ext cx="1236662" cy="53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3810000" y="4126469"/>
            <a:ext cx="5105400" cy="1859615"/>
          </a:xfrm>
          <a:prstGeom prst="wedgeRoundRectCallout">
            <a:avLst>
              <a:gd name="adj1" fmla="val -87245"/>
              <a:gd name="adj2" fmla="val 331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dirty="0"/>
              <a:t>In this case, 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/>
              <a:t>) is our parent node’s </a:t>
            </a:r>
            <a:r>
              <a:rPr lang="en-US" sz="2000" dirty="0">
                <a:solidFill>
                  <a:srgbClr val="FF0000"/>
                </a:solidFill>
              </a:rPr>
              <a:t>right child</a:t>
            </a:r>
            <a:r>
              <a:rPr lang="en-US" sz="2000" dirty="0"/>
              <a:t>…</a:t>
            </a:r>
          </a:p>
          <a:p>
            <a:pPr algn="ctr"/>
            <a:endParaRPr lang="en-US" sz="1050" dirty="0"/>
          </a:p>
          <a:p>
            <a:pPr algn="ctr"/>
            <a:r>
              <a:rPr lang="en-US" sz="2000" dirty="0"/>
              <a:t>So we’ll set </a:t>
            </a:r>
            <a:r>
              <a:rPr lang="en-US" sz="2000" dirty="0">
                <a:solidFill>
                  <a:srgbClr val="FF0000"/>
                </a:solidFill>
              </a:rPr>
              <a:t>parent-&gt;right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NULL</a:t>
            </a:r>
            <a:r>
              <a:rPr lang="en-US" sz="2000" dirty="0"/>
              <a:t> to unlink the parent and cur.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3200400" y="430591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>
            <a:off x="1585913" y="5481638"/>
            <a:ext cx="339725" cy="322262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293429" y="76200"/>
            <a:ext cx="17852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88811" grpId="0"/>
      <p:bldP spid="588823" grpId="0" build="p" autoUpdateAnimBg="0"/>
      <p:bldP spid="588853" grpId="0" animBg="1"/>
      <p:bldP spid="588848" grpId="0" animBg="1"/>
      <p:bldP spid="588848" grpId="1" animBg="1"/>
      <p:bldP spid="588850" grpId="0" animBg="1"/>
      <p:bldP spid="588850" grpId="1" animBg="1"/>
      <p:bldP spid="588825" grpId="0" autoUpdateAnimBg="0"/>
      <p:bldP spid="588855" grpId="0" animBg="1"/>
      <p:bldP spid="2" grpId="0"/>
      <p:bldP spid="36" grpId="0" uiExpand="1" build="p" animBg="1"/>
      <p:bldP spid="36" grpId="1" build="allAtOnce" animBg="1"/>
      <p:bldP spid="38" grpId="0" animBg="1"/>
      <p:bldP spid="38" grpId="1" animBg="1"/>
      <p:bldP spid="39" grpId="0" animBg="1"/>
      <p:bldP spid="39" grpId="1" animBg="1"/>
      <p:bldP spid="39" grpId="2" animBg="1"/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4829</Words>
  <Application>Microsoft Office PowerPoint</Application>
  <PresentationFormat>On-screen Show (4:3)</PresentationFormat>
  <Paragraphs>1766</Paragraphs>
  <Slides>47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Mincho</vt:lpstr>
      <vt:lpstr>Comic Sans MS</vt:lpstr>
      <vt:lpstr>Courier New</vt:lpstr>
      <vt:lpstr>Times New Roman</vt:lpstr>
      <vt:lpstr>Wingdings</vt:lpstr>
      <vt:lpstr>Default Design</vt:lpstr>
      <vt:lpstr>Bitmap Image</vt:lpstr>
      <vt:lpstr>Lecture #13</vt:lpstr>
      <vt:lpstr>Binary Trees, Cont.</vt:lpstr>
      <vt:lpstr>Binary Tree Review</vt:lpstr>
      <vt:lpstr>Binary Search Tree Insertion Review</vt:lpstr>
      <vt:lpstr>Deleting a Node from a Binary Search Tree</vt:lpstr>
      <vt:lpstr>Deleting a Node from a Binary Search Tree</vt:lpstr>
      <vt:lpstr>BST Deletion: Step #1 </vt:lpstr>
      <vt:lpstr>BST Deletion: Step #2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Exercise</vt:lpstr>
      <vt:lpstr>Where are Binary Search Trees Used?</vt:lpstr>
      <vt:lpstr>Where are Binary Search Trees Used?</vt:lpstr>
      <vt:lpstr>Huffman Encoding: Applying Trees to Real-World Problems</vt:lpstr>
      <vt:lpstr>Background</vt:lpstr>
      <vt:lpstr>ASCII</vt:lpstr>
      <vt:lpstr>PowerPoint Presentation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  <vt:lpstr>Balanced Search Trees</vt:lpstr>
      <vt:lpstr>Balanced Search Trees</vt:lpstr>
      <vt:lpstr>PowerPoint Presentation</vt:lpstr>
      <vt:lpstr>Balancing a Tree On Insertion</vt:lpstr>
      <vt:lpstr>Balancing a Tree On Insertion</vt:lpstr>
      <vt:lpstr>Balancing a Tree On Insertion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4565</cp:revision>
  <dcterms:created xsi:type="dcterms:W3CDTF">2002-10-09T05:27:34Z</dcterms:created>
  <dcterms:modified xsi:type="dcterms:W3CDTF">2018-03-11T23:17:28Z</dcterms:modified>
</cp:coreProperties>
</file>