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3" r:id="rId2"/>
    <p:sldId id="334" r:id="rId3"/>
    <p:sldId id="340" r:id="rId4"/>
    <p:sldId id="342" r:id="rId5"/>
    <p:sldId id="346" r:id="rId6"/>
    <p:sldId id="341" r:id="rId7"/>
    <p:sldId id="344" r:id="rId8"/>
    <p:sldId id="343" r:id="rId9"/>
    <p:sldId id="347" r:id="rId10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6600CC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6600CC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6600CC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6600CC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6600CC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rgbClr val="6600CC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rgbClr val="6600CC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rgbClr val="6600CC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rgbClr val="6600CC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6600CC"/>
    <a:srgbClr val="CCFFFF"/>
    <a:srgbClr val="FF99FF"/>
    <a:srgbClr val="FFCCFF"/>
    <a:srgbClr val="006666"/>
    <a:srgbClr val="FF3300"/>
    <a:srgbClr val="FF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3" autoAdjust="0"/>
  </p:normalViewPr>
  <p:slideViewPr>
    <p:cSldViewPr>
      <p:cViewPr varScale="1">
        <p:scale>
          <a:sx n="61" d="100"/>
          <a:sy n="61" d="100"/>
        </p:scale>
        <p:origin x="-96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E1CCAF5-32C5-465B-92CD-484E1884AF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32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6125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32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510F55A-2510-43CB-8F09-50B9A42DAE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1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BB510-5F99-49E4-A56C-61131A9EC316}" type="slidenum">
              <a:rPr lang="en-US"/>
              <a:pPr/>
              <a:t>1</a:t>
            </a:fld>
            <a:endParaRPr lang="en-US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CDBC9-0229-46C9-AFE4-D3BC3BB488B3}" type="slidenum">
              <a:rPr lang="en-US"/>
              <a:pPr/>
              <a:t>2</a:t>
            </a:fld>
            <a:endParaRPr lang="en-US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4EDAC-B67A-4C81-9311-D14C87AE4775}" type="slidenum">
              <a:rPr lang="en-US"/>
              <a:pPr/>
              <a:t>3</a:t>
            </a:fld>
            <a:endParaRPr lang="en-US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CDBC9-0229-46C9-AFE4-D3BC3BB488B3}" type="slidenum">
              <a:rPr lang="en-US"/>
              <a:pPr/>
              <a:t>6</a:t>
            </a:fld>
            <a:endParaRPr lang="en-US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4EDAC-B67A-4C81-9311-D14C87AE4775}" type="slidenum">
              <a:rPr lang="en-US"/>
              <a:pPr/>
              <a:t>7</a:t>
            </a:fld>
            <a:endParaRPr lang="en-US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BDC09-B20C-48D7-B2B0-AFCEA817E3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9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DA64B-4890-4531-9D04-5E3D424333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7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42501-1C74-4588-A6EA-63D994B42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61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0C0529-4A3C-4341-BB9E-457BE65316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2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234E7-B318-46BE-A51E-D892768B8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D225C2-AB7B-4926-8EC4-383D0BB207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2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1FA8A-A229-450C-8C2F-16E7C984DD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6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ED16DB-9CAB-4BDE-B52C-7EACC7B55D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9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82515-3024-4647-80E8-01FB703A4F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3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5E97D-1A64-4C17-8E31-DD0C7B3253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4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F23BD-15D6-4CB6-A2D3-DC3BB85481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1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1B2F9-864D-4E64-981E-5B68DBF8F4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3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DB701D9-20EB-491B-BFB9-BA0DF7E18FA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Wednesday, </a:t>
            </a:r>
            <a:r>
              <a:rPr lang="en-US" dirty="0" smtClean="0"/>
              <a:t>Jan 29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85850"/>
            <a:ext cx="7480300" cy="1276350"/>
          </a:xfrm>
        </p:spPr>
        <p:txBody>
          <a:bodyPr/>
          <a:lstStyle/>
          <a:p>
            <a:r>
              <a:rPr lang="en-US" sz="2800"/>
              <a:t>Midterm Review</a:t>
            </a: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990600" y="2667000"/>
            <a:ext cx="636103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  <a:cs typeface="Courier New" pitchFamily="49" charset="0"/>
              </a:rPr>
              <a:t>1.</a:t>
            </a:r>
            <a:r>
              <a:rPr lang="en-US" sz="2200" dirty="0">
                <a:solidFill>
                  <a:schemeClr val="tx2"/>
                </a:solidFill>
              </a:rPr>
              <a:t> </a:t>
            </a:r>
            <a:r>
              <a:rPr lang="en-US" sz="2200" dirty="0" smtClean="0">
                <a:solidFill>
                  <a:schemeClr val="tx2"/>
                </a:solidFill>
                <a:cs typeface="Courier New" pitchFamily="49" charset="0"/>
              </a:rPr>
              <a:t>Classes, construction, destruction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  <a:cs typeface="Courier New" pitchFamily="49" charset="0"/>
              </a:rPr>
              <a:t>2.</a:t>
            </a:r>
            <a:r>
              <a:rPr lang="en-US" sz="2200" dirty="0">
                <a:solidFill>
                  <a:schemeClr val="tx2"/>
                </a:solidFill>
              </a:rPr>
              <a:t> </a:t>
            </a:r>
            <a:r>
              <a:rPr lang="en-US" sz="2200" dirty="0" smtClean="0">
                <a:solidFill>
                  <a:schemeClr val="tx2"/>
                </a:solidFill>
                <a:cs typeface="Courier New" pitchFamily="49" charset="0"/>
              </a:rPr>
              <a:t>Class composition, initializer lists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 smtClean="0">
                <a:solidFill>
                  <a:schemeClr val="tx2"/>
                </a:solidFill>
                <a:cs typeface="Courier New" pitchFamily="49" charset="0"/>
              </a:rPr>
              <a:t>3.</a:t>
            </a:r>
            <a:r>
              <a:rPr lang="en-US" sz="2200" dirty="0">
                <a:solidFill>
                  <a:schemeClr val="tx2"/>
                </a:solidFill>
              </a:rPr>
              <a:t> </a:t>
            </a:r>
            <a:r>
              <a:rPr lang="en-US" sz="2200" dirty="0">
                <a:solidFill>
                  <a:schemeClr val="tx2"/>
                </a:solidFill>
                <a:cs typeface="Courier New" pitchFamily="49" charset="0"/>
              </a:rPr>
              <a:t>Pointers and references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 smtClean="0">
                <a:solidFill>
                  <a:schemeClr val="tx2"/>
                </a:solidFill>
                <a:cs typeface="Courier New" pitchFamily="49" charset="0"/>
              </a:rPr>
              <a:t>4.</a:t>
            </a:r>
            <a:r>
              <a:rPr lang="en-US" sz="2200" dirty="0">
                <a:solidFill>
                  <a:schemeClr val="tx2"/>
                </a:solidFill>
              </a:rPr>
              <a:t> </a:t>
            </a:r>
            <a:r>
              <a:rPr lang="en-US" sz="2200" dirty="0">
                <a:solidFill>
                  <a:schemeClr val="tx2"/>
                </a:solidFill>
                <a:cs typeface="Courier New" pitchFamily="49" charset="0"/>
              </a:rPr>
              <a:t>Dynamic memory allocation (new/delete)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 smtClean="0">
                <a:solidFill>
                  <a:schemeClr val="tx2"/>
                </a:solidFill>
                <a:cs typeface="Courier New" pitchFamily="49" charset="0"/>
              </a:rPr>
              <a:t>5.</a:t>
            </a:r>
            <a:r>
              <a:rPr lang="en-US" sz="2200" dirty="0">
                <a:solidFill>
                  <a:schemeClr val="tx2"/>
                </a:solidFill>
              </a:rPr>
              <a:t> </a:t>
            </a:r>
            <a:r>
              <a:rPr lang="en-US" sz="2200" dirty="0">
                <a:solidFill>
                  <a:schemeClr val="tx2"/>
                </a:solidFill>
                <a:cs typeface="Courier New" pitchFamily="49" charset="0"/>
              </a:rPr>
              <a:t>Linked lists (doubly linked too)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 smtClean="0">
                <a:solidFill>
                  <a:schemeClr val="tx2"/>
                </a:solidFill>
                <a:cs typeface="Courier New" pitchFamily="49" charset="0"/>
              </a:rPr>
              <a:t>6.</a:t>
            </a:r>
            <a:r>
              <a:rPr lang="en-US" sz="2200" dirty="0">
                <a:solidFill>
                  <a:schemeClr val="tx2"/>
                </a:solidFill>
              </a:rPr>
              <a:t> </a:t>
            </a:r>
            <a:r>
              <a:rPr lang="en-US" sz="2200" dirty="0">
                <a:solidFill>
                  <a:schemeClr val="tx2"/>
                </a:solidFill>
                <a:cs typeface="Courier New" pitchFamily="49" charset="0"/>
              </a:rPr>
              <a:t>Copy constructors and assignment </a:t>
            </a:r>
            <a:r>
              <a:rPr lang="en-US" sz="2200" dirty="0" smtClean="0">
                <a:solidFill>
                  <a:schemeClr val="tx2"/>
                </a:solidFill>
                <a:cs typeface="Courier New" pitchFamily="49" charset="0"/>
              </a:rPr>
              <a:t>operators</a:t>
            </a:r>
            <a:endParaRPr lang="en-US" sz="2200" dirty="0">
              <a:solidFill>
                <a:schemeClr val="tx2"/>
              </a:solidFill>
              <a:cs typeface="Courier New" pitchFamily="49" charset="0"/>
            </a:endParaRPr>
          </a:p>
        </p:txBody>
      </p:sp>
      <p:sp>
        <p:nvSpPr>
          <p:cNvPr id="377866" name="Rectangle 10"/>
          <p:cNvSpPr>
            <a:spLocks noChangeArrowheads="1"/>
          </p:cNvSpPr>
          <p:nvPr/>
        </p:nvSpPr>
        <p:spPr bwMode="auto">
          <a:xfrm>
            <a:off x="762000" y="2438400"/>
            <a:ext cx="58721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Be able to read and write code using: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Problem #1</a:t>
            </a: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533400" y="1304795"/>
            <a:ext cx="84582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 err="1"/>
              <a:t>struct</a:t>
            </a:r>
            <a:r>
              <a:rPr lang="en-US" sz="2400" dirty="0"/>
              <a:t> NODE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val</a:t>
            </a:r>
            <a:r>
              <a:rPr lang="en-US" sz="2400" dirty="0"/>
              <a:t>;</a:t>
            </a:r>
          </a:p>
          <a:p>
            <a:r>
              <a:rPr lang="en-US" sz="2400" dirty="0"/>
              <a:t>	NODE *next;</a:t>
            </a:r>
          </a:p>
          <a:p>
            <a:r>
              <a:rPr lang="en-US" sz="2400" dirty="0"/>
              <a:t>};</a:t>
            </a:r>
          </a:p>
          <a:p>
            <a:endParaRPr lang="en-US" sz="1000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Write a function called </a:t>
            </a:r>
            <a:r>
              <a:rPr lang="en-US" dirty="0" err="1" smtClean="0">
                <a:solidFill>
                  <a:schemeClr val="accent2"/>
                </a:solidFill>
              </a:rPr>
              <a:t>swapFirstTwo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which </a:t>
            </a:r>
            <a:r>
              <a:rPr lang="en-US" dirty="0" smtClean="0">
                <a:solidFill>
                  <a:schemeClr val="accent2"/>
                </a:solidFill>
              </a:rPr>
              <a:t>swaps the first two items in a linked list (if there are at least two items)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2667000" y="4321006"/>
            <a:ext cx="3949700" cy="2308324"/>
          </a:xfrm>
          <a:prstGeom prst="rect">
            <a:avLst/>
          </a:prstGeom>
          <a:solidFill>
            <a:srgbClr val="CC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class </a:t>
            </a:r>
            <a:r>
              <a:rPr lang="en-US" sz="1600" dirty="0" err="1" smtClean="0">
                <a:solidFill>
                  <a:schemeClr val="tx1"/>
                </a:solidFill>
              </a:rPr>
              <a:t>LinkedList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public: 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…</a:t>
            </a:r>
            <a:endParaRPr lang="en-US" sz="1600" dirty="0">
              <a:solidFill>
                <a:schemeClr val="tx1"/>
              </a:solidFill>
            </a:endParaRP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void </a:t>
            </a:r>
            <a:r>
              <a:rPr lang="en-US" sz="1600" dirty="0" err="1" smtClean="0">
                <a:solidFill>
                  <a:schemeClr val="tx1"/>
                </a:solidFill>
              </a:rPr>
              <a:t>swapFirstTwo</a:t>
            </a:r>
            <a:r>
              <a:rPr lang="en-US" sz="1600" dirty="0" smtClean="0">
                <a:solidFill>
                  <a:schemeClr val="tx1"/>
                </a:solidFill>
              </a:rPr>
              <a:t>();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…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private: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 Node *</a:t>
            </a:r>
            <a:r>
              <a:rPr lang="en-US" sz="1600" dirty="0" err="1" smtClean="0">
                <a:solidFill>
                  <a:schemeClr val="tx1"/>
                </a:solidFill>
              </a:rPr>
              <a:t>m_head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};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-76200"/>
            <a:ext cx="7772400" cy="1143000"/>
          </a:xfrm>
        </p:spPr>
        <p:txBody>
          <a:bodyPr/>
          <a:lstStyle/>
          <a:p>
            <a:r>
              <a:rPr lang="en-US" dirty="0"/>
              <a:t>Problem #</a:t>
            </a:r>
            <a:r>
              <a:rPr lang="en-US" dirty="0" smtClean="0"/>
              <a:t>2 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474613"/>
            <a:ext cx="4800600" cy="6078587"/>
          </a:xfrm>
          <a:prstGeom prst="rect">
            <a:avLst/>
          </a:prstGeom>
          <a:solidFill>
            <a:srgbClr val="CC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class </a:t>
            </a:r>
            <a:r>
              <a:rPr lang="en-US" sz="1600" dirty="0" err="1" smtClean="0">
                <a:solidFill>
                  <a:schemeClr val="tx1"/>
                </a:solidFill>
              </a:rPr>
              <a:t>MagicPower</a:t>
            </a:r>
            <a:endParaRPr lang="en-US" sz="1600" dirty="0" smtClean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p</a:t>
            </a:r>
            <a:r>
              <a:rPr lang="en-US" sz="1600" dirty="0" smtClean="0">
                <a:solidFill>
                  <a:schemeClr val="tx1"/>
                </a:solidFill>
              </a:rPr>
              <a:t>ublic: 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</a:rPr>
              <a:t>MagicPower</a:t>
            </a:r>
            <a:r>
              <a:rPr lang="en-US" sz="1600" dirty="0" smtClean="0">
                <a:solidFill>
                  <a:schemeClr val="tx1"/>
                </a:solidFill>
              </a:rPr>
              <a:t>() { 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r>
              <a:rPr lang="en-US" sz="1600" dirty="0" smtClean="0">
                <a:solidFill>
                  <a:schemeClr val="tx1"/>
                </a:solidFill>
              </a:rPr>
              <a:t> &lt;&lt; “MP\n”; }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~ </a:t>
            </a:r>
            <a:r>
              <a:rPr lang="en-US" sz="1600" dirty="0" err="1" smtClean="0">
                <a:solidFill>
                  <a:schemeClr val="tx1"/>
                </a:solidFill>
              </a:rPr>
              <a:t>MagicPower</a:t>
            </a:r>
            <a:r>
              <a:rPr lang="en-US" sz="1600" dirty="0" smtClean="0">
                <a:solidFill>
                  <a:schemeClr val="tx1"/>
                </a:solidFill>
              </a:rPr>
              <a:t>() { 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r>
              <a:rPr lang="en-US" sz="1600" dirty="0" smtClean="0">
                <a:solidFill>
                  <a:schemeClr val="tx1"/>
                </a:solidFill>
              </a:rPr>
              <a:t> &lt;&lt; “~MP\n”; }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};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class Wand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p</a:t>
            </a:r>
            <a:r>
              <a:rPr lang="en-US" sz="1600" dirty="0" smtClean="0">
                <a:solidFill>
                  <a:schemeClr val="tx1"/>
                </a:solidFill>
              </a:rPr>
              <a:t>ublic: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 Wand() { 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r>
              <a:rPr lang="en-US" sz="1600" dirty="0" smtClean="0">
                <a:solidFill>
                  <a:schemeClr val="tx1"/>
                </a:solidFill>
              </a:rPr>
              <a:t> &lt;&lt; “Wand\n”; }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 ~Wand() { 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r>
              <a:rPr lang="en-US" sz="1600" dirty="0" smtClean="0">
                <a:solidFill>
                  <a:schemeClr val="tx1"/>
                </a:solidFill>
              </a:rPr>
              <a:t> &lt;&lt; “~Wand\n”; }    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p</a:t>
            </a:r>
            <a:r>
              <a:rPr lang="en-US" sz="1600" dirty="0" smtClean="0">
                <a:solidFill>
                  <a:schemeClr val="tx1"/>
                </a:solidFill>
              </a:rPr>
              <a:t>rivate: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</a:rPr>
              <a:t>MagicPower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myPower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};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class Wizard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p</a:t>
            </a:r>
            <a:r>
              <a:rPr lang="en-US" sz="1600" dirty="0" smtClean="0">
                <a:solidFill>
                  <a:schemeClr val="tx1"/>
                </a:solidFill>
              </a:rPr>
              <a:t>ublic: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  Wizard()  { 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r>
              <a:rPr lang="en-US" sz="1600" dirty="0" smtClean="0">
                <a:solidFill>
                  <a:schemeClr val="tx1"/>
                </a:solidFill>
              </a:rPr>
              <a:t> &lt;&lt; “Wizard\n”; }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  ~Wizard()  { 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r>
              <a:rPr lang="en-US" sz="1600" dirty="0" smtClean="0">
                <a:solidFill>
                  <a:schemeClr val="tx1"/>
                </a:solidFill>
              </a:rPr>
              <a:t> &lt;&lt; “~Wizard\n”; }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private: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  Wand </a:t>
            </a:r>
            <a:r>
              <a:rPr lang="en-US" sz="1600" dirty="0" err="1" smtClean="0">
                <a:solidFill>
                  <a:schemeClr val="tx1"/>
                </a:solidFill>
              </a:rPr>
              <a:t>myWand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 Wand *</a:t>
            </a:r>
            <a:r>
              <a:rPr lang="en-US" sz="1600" dirty="0" err="1" smtClean="0">
                <a:solidFill>
                  <a:schemeClr val="tx1"/>
                </a:solidFill>
              </a:rPr>
              <a:t>secondWand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};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105400" y="2124167"/>
            <a:ext cx="3657600" cy="1892826"/>
          </a:xfrm>
          <a:prstGeom prst="rect">
            <a:avLst/>
          </a:prstGeom>
          <a:solidFill>
            <a:srgbClr val="CC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7200"/>
            <a:r>
              <a:rPr lang="en-US" sz="1300" dirty="0" err="1">
                <a:solidFill>
                  <a:schemeClr val="tx1"/>
                </a:solidFill>
              </a:rPr>
              <a:t>i</a:t>
            </a:r>
            <a:r>
              <a:rPr lang="en-US" sz="1300" dirty="0" err="1" smtClean="0">
                <a:solidFill>
                  <a:schemeClr val="tx1"/>
                </a:solidFill>
              </a:rPr>
              <a:t>nt</a:t>
            </a:r>
            <a:r>
              <a:rPr lang="en-US" sz="1300" dirty="0" smtClean="0">
                <a:solidFill>
                  <a:schemeClr val="tx1"/>
                </a:solidFill>
              </a:rPr>
              <a:t> main()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Wizard *</a:t>
            </a:r>
            <a:r>
              <a:rPr lang="en-US" sz="1300" dirty="0" err="1" smtClean="0">
                <a:solidFill>
                  <a:schemeClr val="tx1"/>
                </a:solidFill>
              </a:rPr>
              <a:t>carey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</a:t>
            </a:r>
            <a:r>
              <a:rPr lang="en-US" sz="1300" dirty="0" err="1" smtClean="0">
                <a:solidFill>
                  <a:schemeClr val="tx1"/>
                </a:solidFill>
              </a:rPr>
              <a:t>carey</a:t>
            </a:r>
            <a:r>
              <a:rPr lang="en-US" sz="1300" dirty="0" smtClean="0">
                <a:solidFill>
                  <a:schemeClr val="tx1"/>
                </a:solidFill>
              </a:rPr>
              <a:t> = new Wizard;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Wizard </a:t>
            </a:r>
            <a:r>
              <a:rPr lang="en-US" sz="1300" dirty="0" err="1" smtClean="0">
                <a:solidFill>
                  <a:schemeClr val="tx1"/>
                </a:solidFill>
              </a:rPr>
              <a:t>david</a:t>
            </a:r>
            <a:r>
              <a:rPr lang="en-US" sz="1300" dirty="0" smtClean="0">
                <a:solidFill>
                  <a:schemeClr val="tx1"/>
                </a:solidFill>
              </a:rPr>
              <a:t>[2];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181600" y="958334"/>
            <a:ext cx="3505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2400" dirty="0" smtClean="0"/>
              <a:t>What does this program print?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" y="76200"/>
            <a:ext cx="4800600" cy="6694140"/>
          </a:xfrm>
          <a:prstGeom prst="rect">
            <a:avLst/>
          </a:prstGeom>
          <a:solidFill>
            <a:srgbClr val="CC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class Stomach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p</a:t>
            </a:r>
            <a:r>
              <a:rPr lang="en-US" sz="1300" dirty="0" smtClean="0">
                <a:solidFill>
                  <a:schemeClr val="tx1"/>
                </a:solidFill>
              </a:rPr>
              <a:t>ublic: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Stomach(string items[], 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n)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count = n;</a:t>
            </a:r>
          </a:p>
          <a:p>
            <a:pPr indent="457200"/>
            <a:endParaRPr lang="en-US" sz="1300" dirty="0" smtClean="0">
              <a:solidFill>
                <a:schemeClr val="tx1"/>
              </a:solidFill>
            </a:endParaRP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if (n &lt;= 3)  // if &lt;= 3 items then use array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  for (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=0;i&lt;</a:t>
            </a:r>
            <a:r>
              <a:rPr lang="en-US" sz="1300" dirty="0" err="1" smtClean="0">
                <a:solidFill>
                  <a:schemeClr val="tx1"/>
                </a:solidFill>
              </a:rPr>
              <a:t>n;i</a:t>
            </a:r>
            <a:r>
              <a:rPr lang="en-US" sz="1300" dirty="0" smtClean="0">
                <a:solidFill>
                  <a:schemeClr val="tx1"/>
                </a:solidFill>
              </a:rPr>
              <a:t>++)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        contents[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] = items[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];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       }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else          // otherwise use new to </a:t>
            </a:r>
            <a:r>
              <a:rPr lang="en-US" sz="1300" dirty="0" err="1" smtClean="0">
                <a:solidFill>
                  <a:schemeClr val="tx1"/>
                </a:solidFill>
              </a:rPr>
              <a:t>alloc</a:t>
            </a:r>
            <a:r>
              <a:rPr lang="en-US" sz="1300" dirty="0" smtClean="0">
                <a:solidFill>
                  <a:schemeClr val="tx1"/>
                </a:solidFill>
              </a:rPr>
              <a:t> array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       </a:t>
            </a:r>
            <a:r>
              <a:rPr lang="en-US" sz="1300" dirty="0" err="1" smtClean="0">
                <a:solidFill>
                  <a:schemeClr val="tx1"/>
                </a:solidFill>
              </a:rPr>
              <a:t>moreThanThree</a:t>
            </a:r>
            <a:r>
              <a:rPr lang="en-US" sz="1300" dirty="0" smtClean="0">
                <a:solidFill>
                  <a:schemeClr val="tx1"/>
                </a:solidFill>
              </a:rPr>
              <a:t> = new string[n];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       for (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=0;i&lt;</a:t>
            </a:r>
            <a:r>
              <a:rPr lang="en-US" sz="1300" dirty="0" err="1" smtClean="0">
                <a:solidFill>
                  <a:schemeClr val="tx1"/>
                </a:solidFill>
              </a:rPr>
              <a:t>n;i</a:t>
            </a:r>
            <a:r>
              <a:rPr lang="en-US" sz="1300" dirty="0" smtClean="0">
                <a:solidFill>
                  <a:schemeClr val="tx1"/>
                </a:solidFill>
              </a:rPr>
              <a:t>++)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             </a:t>
            </a:r>
            <a:r>
              <a:rPr lang="en-US" sz="1300" dirty="0" err="1" smtClean="0">
                <a:solidFill>
                  <a:schemeClr val="tx1"/>
                </a:solidFill>
              </a:rPr>
              <a:t>moreThanThree</a:t>
            </a:r>
            <a:r>
              <a:rPr lang="en-US" sz="1300" dirty="0" smtClean="0">
                <a:solidFill>
                  <a:schemeClr val="tx1"/>
                </a:solidFill>
              </a:rPr>
              <a:t>[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] = items[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];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}    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 }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~Stomach()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if (count &gt; 3)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    delete [] </a:t>
            </a:r>
            <a:r>
              <a:rPr lang="en-US" sz="1300" dirty="0" err="1" smtClean="0">
                <a:solidFill>
                  <a:schemeClr val="tx1"/>
                </a:solidFill>
              </a:rPr>
              <a:t>moreThanThree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}</a:t>
            </a:r>
          </a:p>
          <a:p>
            <a:pPr indent="457200"/>
            <a:endParaRPr lang="en-US" sz="1300" dirty="0" smtClean="0">
              <a:solidFill>
                <a:schemeClr val="tx1"/>
              </a:solidFill>
            </a:endParaRP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p</a:t>
            </a:r>
            <a:r>
              <a:rPr lang="en-US" sz="1300" dirty="0" smtClean="0">
                <a:solidFill>
                  <a:schemeClr val="tx1"/>
                </a:solidFill>
              </a:rPr>
              <a:t>rivate: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string contents[3];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string *</a:t>
            </a:r>
            <a:r>
              <a:rPr lang="en-US" sz="1300" dirty="0" err="1" smtClean="0">
                <a:solidFill>
                  <a:schemeClr val="tx1"/>
                </a:solidFill>
              </a:rPr>
              <a:t>moreThanThree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             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count;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}; 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-76200"/>
            <a:ext cx="7772400" cy="1143000"/>
          </a:xfrm>
        </p:spPr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#3 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81600" y="1434405"/>
            <a:ext cx="3505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2400" dirty="0" smtClean="0"/>
              <a:t>Show the copy constructor for the stomach class.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29200" y="3613666"/>
            <a:ext cx="381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2400" dirty="0" smtClean="0"/>
              <a:t>(At home, figure out the assignment operator)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81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" y="0"/>
            <a:ext cx="4800600" cy="3493264"/>
          </a:xfrm>
          <a:prstGeom prst="rect">
            <a:avLst/>
          </a:prstGeom>
          <a:solidFill>
            <a:srgbClr val="CC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class </a:t>
            </a:r>
            <a:r>
              <a:rPr lang="en-US" sz="1300" dirty="0" err="1" smtClean="0">
                <a:solidFill>
                  <a:schemeClr val="tx1"/>
                </a:solidFill>
              </a:rPr>
              <a:t>BadComedian</a:t>
            </a:r>
            <a:endParaRPr lang="en-US" sz="1300" dirty="0" smtClean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public: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</a:t>
            </a:r>
            <a:r>
              <a:rPr lang="en-US" sz="1300" dirty="0" err="1" smtClean="0">
                <a:solidFill>
                  <a:schemeClr val="tx1"/>
                </a:solidFill>
              </a:rPr>
              <a:t>BadComedian</a:t>
            </a:r>
            <a:r>
              <a:rPr lang="en-US" sz="1300" dirty="0" smtClean="0">
                <a:solidFill>
                  <a:schemeClr val="tx1"/>
                </a:solidFill>
              </a:rPr>
              <a:t>(</a:t>
            </a:r>
            <a:r>
              <a:rPr lang="en-US" sz="1300" dirty="0" err="1" smtClean="0">
                <a:solidFill>
                  <a:schemeClr val="tx1"/>
                </a:solidFill>
              </a:rPr>
              <a:t>const</a:t>
            </a:r>
            <a:r>
              <a:rPr lang="en-US" sz="1300" dirty="0" smtClean="0">
                <a:solidFill>
                  <a:schemeClr val="tx1"/>
                </a:solidFill>
              </a:rPr>
              <a:t> string &amp;joke, 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times)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</a:t>
            </a:r>
            <a:r>
              <a:rPr lang="en-US" sz="1300" dirty="0" err="1" smtClean="0">
                <a:solidFill>
                  <a:schemeClr val="tx1"/>
                </a:solidFill>
              </a:rPr>
              <a:t>myJoke</a:t>
            </a:r>
            <a:r>
              <a:rPr lang="en-US" sz="1300" dirty="0" smtClean="0">
                <a:solidFill>
                  <a:schemeClr val="tx1"/>
                </a:solidFill>
              </a:rPr>
              <a:t> = joke;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     </a:t>
            </a:r>
            <a:r>
              <a:rPr lang="en-US" sz="1300" dirty="0" err="1" smtClean="0">
                <a:solidFill>
                  <a:schemeClr val="tx1"/>
                </a:solidFill>
              </a:rPr>
              <a:t>numTimes</a:t>
            </a:r>
            <a:r>
              <a:rPr lang="en-US" sz="1300" dirty="0" smtClean="0">
                <a:solidFill>
                  <a:schemeClr val="tx1"/>
                </a:solidFill>
              </a:rPr>
              <a:t> = times;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}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void </a:t>
            </a:r>
            <a:r>
              <a:rPr lang="en-US" sz="1300" dirty="0" err="1" smtClean="0">
                <a:solidFill>
                  <a:schemeClr val="tx1"/>
                </a:solidFill>
              </a:rPr>
              <a:t>tellJoke</a:t>
            </a:r>
            <a:r>
              <a:rPr lang="en-US" sz="1300" dirty="0" smtClean="0">
                <a:solidFill>
                  <a:schemeClr val="tx1"/>
                </a:solidFill>
              </a:rPr>
              <a:t>() </a:t>
            </a:r>
            <a:r>
              <a:rPr lang="en-US" sz="1300" dirty="0" err="1" smtClean="0">
                <a:solidFill>
                  <a:schemeClr val="tx1"/>
                </a:solidFill>
              </a:rPr>
              <a:t>const</a:t>
            </a:r>
            <a:endParaRPr lang="en-US" sz="1300" dirty="0" smtClean="0">
              <a:solidFill>
                <a:schemeClr val="tx1"/>
              </a:solidFill>
            </a:endParaRP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for (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=0;i&lt;</a:t>
            </a:r>
            <a:r>
              <a:rPr lang="en-US" sz="1300" dirty="0" err="1" smtClean="0">
                <a:solidFill>
                  <a:schemeClr val="tx1"/>
                </a:solidFill>
              </a:rPr>
              <a:t>numTimes;i</a:t>
            </a:r>
            <a:r>
              <a:rPr lang="en-US" sz="1300" dirty="0" smtClean="0">
                <a:solidFill>
                  <a:schemeClr val="tx1"/>
                </a:solidFill>
              </a:rPr>
              <a:t>++)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         </a:t>
            </a:r>
            <a:r>
              <a:rPr lang="en-US" sz="1300" dirty="0" err="1" smtClean="0">
                <a:solidFill>
                  <a:schemeClr val="tx1"/>
                </a:solidFill>
              </a:rPr>
              <a:t>cout</a:t>
            </a:r>
            <a:r>
              <a:rPr lang="en-US" sz="1300" dirty="0" smtClean="0">
                <a:solidFill>
                  <a:schemeClr val="tx1"/>
                </a:solidFill>
              </a:rPr>
              <a:t> &lt;&lt; </a:t>
            </a:r>
            <a:r>
              <a:rPr lang="en-US" sz="1300" dirty="0" err="1" smtClean="0">
                <a:solidFill>
                  <a:schemeClr val="tx1"/>
                </a:solidFill>
              </a:rPr>
              <a:t>myJoke</a:t>
            </a:r>
            <a:r>
              <a:rPr lang="en-US" sz="1300" dirty="0" smtClean="0">
                <a:solidFill>
                  <a:schemeClr val="tx1"/>
                </a:solidFill>
              </a:rPr>
              <a:t> &lt;&lt; </a:t>
            </a:r>
            <a:r>
              <a:rPr lang="en-US" sz="1300" dirty="0" err="1" smtClean="0">
                <a:solidFill>
                  <a:schemeClr val="tx1"/>
                </a:solidFill>
              </a:rPr>
              <a:t>endl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}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private: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string </a:t>
            </a:r>
            <a:r>
              <a:rPr lang="en-US" sz="1300" dirty="0" err="1" smtClean="0">
                <a:solidFill>
                  <a:schemeClr val="tx1"/>
                </a:solidFill>
              </a:rPr>
              <a:t>myJoke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numTimes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};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-76200"/>
            <a:ext cx="7772400" cy="1143000"/>
          </a:xfrm>
        </p:spPr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05400" y="1289717"/>
            <a:ext cx="394831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/>
              <a:t>Define a constructor for the </a:t>
            </a:r>
            <a:r>
              <a:rPr lang="en-US" sz="1800" dirty="0" err="1" smtClean="0"/>
              <a:t>NightClub</a:t>
            </a:r>
            <a:r>
              <a:rPr lang="en-US" sz="1800" dirty="0" smtClean="0"/>
              <a:t> class so it works as specified below: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/>
              <a:t>Carey’s joke should be: </a:t>
            </a:r>
            <a:endParaRPr lang="en-US" sz="1800" dirty="0"/>
          </a:p>
          <a:p>
            <a:pPr algn="ctr"/>
            <a:r>
              <a:rPr lang="en-US" sz="1800" dirty="0" smtClean="0"/>
              <a:t>“A man walks into a bar…ouch!” and he should tell it </a:t>
            </a:r>
            <a:r>
              <a:rPr lang="en-US" sz="1800" dirty="0" smtClean="0">
                <a:solidFill>
                  <a:srgbClr val="800000"/>
                </a:solidFill>
              </a:rPr>
              <a:t>count</a:t>
            </a:r>
            <a:r>
              <a:rPr lang="en-US" sz="1800" dirty="0" smtClean="0"/>
              <a:t> times.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David’s joke should be:</a:t>
            </a:r>
          </a:p>
          <a:p>
            <a:pPr algn="ctr"/>
            <a:r>
              <a:rPr lang="en-US" sz="1800" dirty="0" smtClean="0"/>
              <a:t>“A fish swims into a wall…Damn!” and he should tell it twice as many times as Carey.</a:t>
            </a:r>
          </a:p>
          <a:p>
            <a:pPr algn="ctr"/>
            <a:endParaRPr lang="en-US" sz="18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3564791"/>
            <a:ext cx="4800600" cy="3293209"/>
          </a:xfrm>
          <a:prstGeom prst="rect">
            <a:avLst/>
          </a:prstGeom>
          <a:solidFill>
            <a:srgbClr val="CC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class </a:t>
            </a:r>
            <a:r>
              <a:rPr lang="en-US" sz="1300" dirty="0" err="1" smtClean="0">
                <a:solidFill>
                  <a:schemeClr val="tx1"/>
                </a:solidFill>
              </a:rPr>
              <a:t>NightClub</a:t>
            </a:r>
            <a:endParaRPr lang="en-US" sz="1300" dirty="0" smtClean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public: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</a:t>
            </a:r>
            <a:r>
              <a:rPr lang="en-US" sz="1300" dirty="0" err="1" smtClean="0">
                <a:solidFill>
                  <a:schemeClr val="tx1"/>
                </a:solidFill>
              </a:rPr>
              <a:t>NightClub</a:t>
            </a:r>
            <a:r>
              <a:rPr lang="en-US" sz="1300" dirty="0" smtClean="0">
                <a:solidFill>
                  <a:schemeClr val="tx1"/>
                </a:solidFill>
              </a:rPr>
              <a:t>(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count)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{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}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void </a:t>
            </a:r>
            <a:r>
              <a:rPr lang="en-US" sz="1300" dirty="0" err="1" smtClean="0">
                <a:solidFill>
                  <a:schemeClr val="tx1"/>
                </a:solidFill>
              </a:rPr>
              <a:t>doShow</a:t>
            </a:r>
            <a:r>
              <a:rPr lang="en-US" sz="1300" dirty="0" smtClean="0">
                <a:solidFill>
                  <a:schemeClr val="tx1"/>
                </a:solidFill>
              </a:rPr>
              <a:t>()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</a:t>
            </a:r>
            <a:r>
              <a:rPr lang="en-US" sz="1300" dirty="0" err="1" smtClean="0">
                <a:solidFill>
                  <a:schemeClr val="tx1"/>
                </a:solidFill>
              </a:rPr>
              <a:t>carey.tellJoke</a:t>
            </a:r>
            <a:r>
              <a:rPr lang="en-US" sz="1300" dirty="0" smtClean="0">
                <a:solidFill>
                  <a:schemeClr val="tx1"/>
                </a:solidFill>
              </a:rPr>
              <a:t>();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</a:t>
            </a:r>
            <a:r>
              <a:rPr lang="en-US" sz="1300" dirty="0" err="1" smtClean="0">
                <a:solidFill>
                  <a:schemeClr val="tx1"/>
                </a:solidFill>
              </a:rPr>
              <a:t>david.tellJoke</a:t>
            </a:r>
            <a:r>
              <a:rPr lang="en-US" sz="1300" dirty="0" smtClean="0">
                <a:solidFill>
                  <a:schemeClr val="tx1"/>
                </a:solidFill>
              </a:rPr>
              <a:t>();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}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private: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</a:t>
            </a:r>
            <a:r>
              <a:rPr lang="en-US" sz="1300" dirty="0" err="1" smtClean="0">
                <a:solidFill>
                  <a:schemeClr val="tx1"/>
                </a:solidFill>
              </a:rPr>
              <a:t>BadComedian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carey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</a:t>
            </a:r>
            <a:r>
              <a:rPr lang="en-US" sz="1300" dirty="0" err="1" smtClean="0">
                <a:solidFill>
                  <a:schemeClr val="tx1"/>
                </a:solidFill>
              </a:rPr>
              <a:t>BadComedian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david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};</a:t>
            </a: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/>
              <a:t>#</a:t>
            </a:r>
            <a:r>
              <a:rPr lang="en-US" dirty="0" smtClean="0"/>
              <a:t>1 Solution</a:t>
            </a:r>
            <a:endParaRPr lang="en-US" dirty="0"/>
          </a:p>
        </p:txBody>
      </p: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165099" y="1039450"/>
            <a:ext cx="8905875" cy="3293209"/>
          </a:xfrm>
          <a:prstGeom prst="rect">
            <a:avLst/>
          </a:prstGeom>
          <a:solidFill>
            <a:srgbClr val="CC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457200"/>
            <a:r>
              <a:rPr lang="en-US" sz="1600" dirty="0">
                <a:solidFill>
                  <a:schemeClr val="tx1"/>
                </a:solidFill>
              </a:rPr>
              <a:t>v</a:t>
            </a:r>
            <a:r>
              <a:rPr lang="en-US" sz="1600" dirty="0" smtClean="0">
                <a:solidFill>
                  <a:schemeClr val="tx1"/>
                </a:solidFill>
              </a:rPr>
              <a:t>oid </a:t>
            </a:r>
            <a:r>
              <a:rPr lang="en-US" sz="1600" dirty="0" err="1" smtClean="0">
                <a:solidFill>
                  <a:schemeClr val="tx1"/>
                </a:solidFill>
              </a:rPr>
              <a:t>swapTwo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 if (</a:t>
            </a:r>
            <a:r>
              <a:rPr lang="en-US" sz="1600" dirty="0" err="1" smtClean="0">
                <a:solidFill>
                  <a:schemeClr val="tx1"/>
                </a:solidFill>
              </a:rPr>
              <a:t>m_head</a:t>
            </a:r>
            <a:r>
              <a:rPr lang="en-US" sz="1600" dirty="0" smtClean="0">
                <a:solidFill>
                  <a:schemeClr val="tx1"/>
                </a:solidFill>
              </a:rPr>
              <a:t> == NULL || </a:t>
            </a:r>
            <a:r>
              <a:rPr lang="en-US" sz="1600" dirty="0" err="1" smtClean="0">
                <a:solidFill>
                  <a:schemeClr val="tx1"/>
                </a:solidFill>
              </a:rPr>
              <a:t>m_head</a:t>
            </a:r>
            <a:r>
              <a:rPr lang="en-US" sz="1600" dirty="0" smtClean="0">
                <a:solidFill>
                  <a:schemeClr val="tx1"/>
                </a:solidFill>
              </a:rPr>
              <a:t>-&gt;next == NULL)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      return; // not enough nodes, just return</a:t>
            </a:r>
          </a:p>
          <a:p>
            <a:pPr indent="457200"/>
            <a:endParaRPr lang="en-US" sz="1600" dirty="0">
              <a:solidFill>
                <a:schemeClr val="tx1"/>
              </a:solidFill>
            </a:endParaRP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  Node *temp;</a:t>
            </a:r>
          </a:p>
          <a:p>
            <a:pPr indent="457200"/>
            <a:endParaRPr lang="en-US" sz="1600" dirty="0">
              <a:solidFill>
                <a:schemeClr val="tx1"/>
              </a:solidFill>
            </a:endParaRP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 temp = </a:t>
            </a:r>
            <a:r>
              <a:rPr lang="en-US" sz="1600" dirty="0" err="1" smtClean="0">
                <a:solidFill>
                  <a:schemeClr val="tx1"/>
                </a:solidFill>
              </a:rPr>
              <a:t>m_head</a:t>
            </a:r>
            <a:r>
              <a:rPr lang="en-US" sz="1600" dirty="0" smtClean="0">
                <a:solidFill>
                  <a:schemeClr val="tx1"/>
                </a:solidFill>
              </a:rPr>
              <a:t>;		// get a temp pointer to the top node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</a:rPr>
              <a:t>m_head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m_head</a:t>
            </a:r>
            <a:r>
              <a:rPr lang="en-US" sz="1600" dirty="0" smtClean="0">
                <a:solidFill>
                  <a:schemeClr val="tx1"/>
                </a:solidFill>
              </a:rPr>
              <a:t>-&gt;next;	// point our head pointer to the 2</a:t>
            </a:r>
            <a:r>
              <a:rPr lang="en-US" sz="1600" baseline="30000" dirty="0" smtClean="0">
                <a:solidFill>
                  <a:schemeClr val="tx1"/>
                </a:solidFill>
              </a:rPr>
              <a:t>nd</a:t>
            </a:r>
            <a:r>
              <a:rPr lang="en-US" sz="1600" dirty="0" smtClean="0">
                <a:solidFill>
                  <a:schemeClr val="tx1"/>
                </a:solidFill>
              </a:rPr>
              <a:t> node 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temp-&gt;next = </a:t>
            </a:r>
            <a:r>
              <a:rPr lang="en-US" sz="1600" dirty="0" err="1" smtClean="0">
                <a:solidFill>
                  <a:schemeClr val="tx1"/>
                </a:solidFill>
              </a:rPr>
              <a:t>m_head</a:t>
            </a:r>
            <a:r>
              <a:rPr lang="en-US" sz="1600" dirty="0" smtClean="0">
                <a:solidFill>
                  <a:schemeClr val="tx1"/>
                </a:solidFill>
              </a:rPr>
              <a:t>-&gt;next;	// point our old head node to the 2</a:t>
            </a:r>
            <a:r>
              <a:rPr lang="en-US" sz="1600" baseline="30000" dirty="0" smtClean="0">
                <a:solidFill>
                  <a:schemeClr val="tx1"/>
                </a:solidFill>
              </a:rPr>
              <a:t>nd</a:t>
            </a:r>
            <a:r>
              <a:rPr lang="en-US" sz="1600" dirty="0" smtClean="0">
                <a:solidFill>
                  <a:schemeClr val="tx1"/>
                </a:solidFill>
              </a:rPr>
              <a:t> node’s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	// child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</a:rPr>
              <a:t>m_head</a:t>
            </a:r>
            <a:r>
              <a:rPr lang="en-US" sz="1600" dirty="0" smtClean="0">
                <a:solidFill>
                  <a:schemeClr val="tx1"/>
                </a:solidFill>
              </a:rPr>
              <a:t>-&gt;next = temp;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864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9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81000"/>
            <a:ext cx="7772400" cy="1143000"/>
          </a:xfrm>
        </p:spPr>
        <p:txBody>
          <a:bodyPr/>
          <a:lstStyle/>
          <a:p>
            <a:r>
              <a:rPr lang="en-US" dirty="0"/>
              <a:t>Problem #</a:t>
            </a:r>
            <a:r>
              <a:rPr lang="en-US" dirty="0" smtClean="0"/>
              <a:t>2 </a:t>
            </a:r>
            <a:br>
              <a:rPr lang="en-US" dirty="0" smtClean="0"/>
            </a:b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474613"/>
            <a:ext cx="4800600" cy="6078587"/>
          </a:xfrm>
          <a:prstGeom prst="rect">
            <a:avLst/>
          </a:prstGeom>
          <a:solidFill>
            <a:srgbClr val="CC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class </a:t>
            </a:r>
            <a:r>
              <a:rPr lang="en-US" sz="1600" dirty="0" err="1" smtClean="0">
                <a:solidFill>
                  <a:schemeClr val="tx1"/>
                </a:solidFill>
              </a:rPr>
              <a:t>MagicPower</a:t>
            </a:r>
            <a:endParaRPr lang="en-US" sz="1600" dirty="0" smtClean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p</a:t>
            </a:r>
            <a:r>
              <a:rPr lang="en-US" sz="1600" dirty="0" smtClean="0">
                <a:solidFill>
                  <a:schemeClr val="tx1"/>
                </a:solidFill>
              </a:rPr>
              <a:t>ublic: 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</a:rPr>
              <a:t>MagicPower</a:t>
            </a:r>
            <a:r>
              <a:rPr lang="en-US" sz="1600" dirty="0" smtClean="0">
                <a:solidFill>
                  <a:schemeClr val="tx1"/>
                </a:solidFill>
              </a:rPr>
              <a:t>() { 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r>
              <a:rPr lang="en-US" sz="1600" dirty="0" smtClean="0">
                <a:solidFill>
                  <a:schemeClr val="tx1"/>
                </a:solidFill>
              </a:rPr>
              <a:t> &lt;&lt; “MP\n”; }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~ </a:t>
            </a:r>
            <a:r>
              <a:rPr lang="en-US" sz="1600" dirty="0" err="1" smtClean="0">
                <a:solidFill>
                  <a:schemeClr val="tx1"/>
                </a:solidFill>
              </a:rPr>
              <a:t>MagicPower</a:t>
            </a:r>
            <a:r>
              <a:rPr lang="en-US" sz="1600" dirty="0" smtClean="0">
                <a:solidFill>
                  <a:schemeClr val="tx1"/>
                </a:solidFill>
              </a:rPr>
              <a:t>() { 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r>
              <a:rPr lang="en-US" sz="1600" dirty="0" smtClean="0">
                <a:solidFill>
                  <a:schemeClr val="tx1"/>
                </a:solidFill>
              </a:rPr>
              <a:t> &lt;&lt; “~MP\n”; }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};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class Wand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p</a:t>
            </a:r>
            <a:r>
              <a:rPr lang="en-US" sz="1600" dirty="0" smtClean="0">
                <a:solidFill>
                  <a:schemeClr val="tx1"/>
                </a:solidFill>
              </a:rPr>
              <a:t>ublic: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 Wand() { 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r>
              <a:rPr lang="en-US" sz="1600" dirty="0" smtClean="0">
                <a:solidFill>
                  <a:schemeClr val="tx1"/>
                </a:solidFill>
              </a:rPr>
              <a:t> &lt;&lt; “Wand\n”; }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 ~Wand() { 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r>
              <a:rPr lang="en-US" sz="1600" dirty="0" smtClean="0">
                <a:solidFill>
                  <a:schemeClr val="tx1"/>
                </a:solidFill>
              </a:rPr>
              <a:t> &lt;&lt; “~Wand\n”; }    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p</a:t>
            </a:r>
            <a:r>
              <a:rPr lang="en-US" sz="1600" dirty="0" smtClean="0">
                <a:solidFill>
                  <a:schemeClr val="tx1"/>
                </a:solidFill>
              </a:rPr>
              <a:t>rivate: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</a:rPr>
              <a:t>MagicPower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myPower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};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class Wizard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p</a:t>
            </a:r>
            <a:r>
              <a:rPr lang="en-US" sz="1600" dirty="0" smtClean="0">
                <a:solidFill>
                  <a:schemeClr val="tx1"/>
                </a:solidFill>
              </a:rPr>
              <a:t>ublic: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  Wizard()  { 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r>
              <a:rPr lang="en-US" sz="1600" dirty="0" smtClean="0">
                <a:solidFill>
                  <a:schemeClr val="tx1"/>
                </a:solidFill>
              </a:rPr>
              <a:t> &lt;&lt; “Wizard\n”; }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  ~Wizard()  { 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r>
              <a:rPr lang="en-US" sz="1600" dirty="0" smtClean="0">
                <a:solidFill>
                  <a:schemeClr val="tx1"/>
                </a:solidFill>
              </a:rPr>
              <a:t> &lt;&lt; “~Wizard\n”; }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private: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  Wand </a:t>
            </a:r>
            <a:r>
              <a:rPr lang="en-US" sz="1600" dirty="0" err="1" smtClean="0">
                <a:solidFill>
                  <a:schemeClr val="tx1"/>
                </a:solidFill>
              </a:rPr>
              <a:t>myWand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 Wand *</a:t>
            </a:r>
            <a:r>
              <a:rPr lang="en-US" sz="1600" dirty="0" err="1" smtClean="0">
                <a:solidFill>
                  <a:schemeClr val="tx1"/>
                </a:solidFill>
              </a:rPr>
              <a:t>secondWand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};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105400" y="1621080"/>
            <a:ext cx="3657600" cy="1892826"/>
          </a:xfrm>
          <a:prstGeom prst="rect">
            <a:avLst/>
          </a:prstGeom>
          <a:solidFill>
            <a:srgbClr val="CC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7200"/>
            <a:r>
              <a:rPr lang="en-US" sz="1300" dirty="0" err="1">
                <a:solidFill>
                  <a:schemeClr val="tx1"/>
                </a:solidFill>
              </a:rPr>
              <a:t>i</a:t>
            </a:r>
            <a:r>
              <a:rPr lang="en-US" sz="1300" dirty="0" err="1" smtClean="0">
                <a:solidFill>
                  <a:schemeClr val="tx1"/>
                </a:solidFill>
              </a:rPr>
              <a:t>nt</a:t>
            </a:r>
            <a:r>
              <a:rPr lang="en-US" sz="1300" dirty="0" smtClean="0">
                <a:solidFill>
                  <a:schemeClr val="tx1"/>
                </a:solidFill>
              </a:rPr>
              <a:t> main()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Wizard *</a:t>
            </a:r>
            <a:r>
              <a:rPr lang="en-US" sz="1300" dirty="0" err="1" smtClean="0">
                <a:solidFill>
                  <a:schemeClr val="tx1"/>
                </a:solidFill>
              </a:rPr>
              <a:t>carey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</a:t>
            </a:r>
            <a:r>
              <a:rPr lang="en-US" sz="1300" dirty="0" err="1" smtClean="0">
                <a:solidFill>
                  <a:schemeClr val="tx1"/>
                </a:solidFill>
              </a:rPr>
              <a:t>carey</a:t>
            </a:r>
            <a:r>
              <a:rPr lang="en-US" sz="1300" dirty="0" smtClean="0">
                <a:solidFill>
                  <a:schemeClr val="tx1"/>
                </a:solidFill>
              </a:rPr>
              <a:t> = new Wizard;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Wizard </a:t>
            </a:r>
            <a:r>
              <a:rPr lang="en-US" sz="1300" dirty="0" err="1" smtClean="0">
                <a:solidFill>
                  <a:schemeClr val="tx1"/>
                </a:solidFill>
              </a:rPr>
              <a:t>david</a:t>
            </a:r>
            <a:r>
              <a:rPr lang="en-US" sz="1300" dirty="0" smtClean="0">
                <a:solidFill>
                  <a:schemeClr val="tx1"/>
                </a:solidFill>
              </a:rPr>
              <a:t>[2];</a:t>
            </a:r>
          </a:p>
          <a:p>
            <a:pPr indent="457200"/>
            <a:endParaRPr lang="en-US" sz="1300" dirty="0" smtClean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7800" y="3657600"/>
            <a:ext cx="335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MP</a:t>
            </a:r>
          </a:p>
          <a:p>
            <a:r>
              <a:rPr lang="en-US" sz="1200" dirty="0" smtClean="0"/>
              <a:t>Wand</a:t>
            </a:r>
          </a:p>
          <a:p>
            <a:r>
              <a:rPr lang="en-US" sz="1200" dirty="0" smtClean="0"/>
              <a:t>Wizard</a:t>
            </a:r>
          </a:p>
          <a:p>
            <a:endParaRPr lang="en-US" sz="1200" dirty="0" smtClean="0"/>
          </a:p>
          <a:p>
            <a:r>
              <a:rPr lang="en-US" sz="1200" dirty="0" smtClean="0"/>
              <a:t>MP</a:t>
            </a:r>
          </a:p>
          <a:p>
            <a:r>
              <a:rPr lang="en-US" sz="1200" dirty="0" smtClean="0"/>
              <a:t>Wand</a:t>
            </a:r>
          </a:p>
          <a:p>
            <a:r>
              <a:rPr lang="en-US" sz="1200" dirty="0" smtClean="0"/>
              <a:t>Wizard</a:t>
            </a:r>
          </a:p>
          <a:p>
            <a:r>
              <a:rPr lang="en-US" sz="1200" dirty="0" smtClean="0"/>
              <a:t>MP</a:t>
            </a:r>
          </a:p>
          <a:p>
            <a:r>
              <a:rPr lang="en-US" sz="1200" dirty="0" smtClean="0"/>
              <a:t>Wand</a:t>
            </a:r>
          </a:p>
          <a:p>
            <a:r>
              <a:rPr lang="en-US" sz="1200" dirty="0" smtClean="0"/>
              <a:t>Wizard</a:t>
            </a:r>
          </a:p>
          <a:p>
            <a:r>
              <a:rPr lang="en-US" sz="1200" dirty="0" smtClean="0"/>
              <a:t>~Wizard</a:t>
            </a:r>
          </a:p>
          <a:p>
            <a:r>
              <a:rPr lang="en-US" sz="1200" dirty="0" smtClean="0"/>
              <a:t>~Wand</a:t>
            </a:r>
          </a:p>
          <a:p>
            <a:r>
              <a:rPr lang="en-US" sz="1200" dirty="0" smtClean="0"/>
              <a:t>~MP</a:t>
            </a:r>
          </a:p>
          <a:p>
            <a:r>
              <a:rPr lang="en-US" sz="1200" dirty="0" smtClean="0"/>
              <a:t>~Wizard</a:t>
            </a:r>
          </a:p>
          <a:p>
            <a:r>
              <a:rPr lang="en-US" sz="1200" dirty="0" smtClean="0"/>
              <a:t>~Wand</a:t>
            </a:r>
          </a:p>
          <a:p>
            <a:r>
              <a:rPr lang="en-US" sz="1200" dirty="0" smtClean="0"/>
              <a:t>~MP</a:t>
            </a:r>
          </a:p>
        </p:txBody>
      </p:sp>
    </p:spTree>
    <p:extLst>
      <p:ext uri="{BB962C8B-B14F-4D97-AF65-F5344CB8AC3E}">
        <p14:creationId xmlns:p14="http://schemas.microsoft.com/office/powerpoint/2010/main" val="23209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666987"/>
            <a:ext cx="5638800" cy="5693866"/>
          </a:xfrm>
          <a:prstGeom prst="rect">
            <a:avLst/>
          </a:prstGeom>
          <a:solidFill>
            <a:srgbClr val="CC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class Stomach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p</a:t>
            </a:r>
            <a:r>
              <a:rPr lang="en-US" sz="1300" dirty="0" smtClean="0">
                <a:solidFill>
                  <a:schemeClr val="tx1"/>
                </a:solidFill>
              </a:rPr>
              <a:t>ublic:</a:t>
            </a:r>
          </a:p>
          <a:p>
            <a:pPr indent="457200"/>
            <a:endParaRPr lang="en-US" sz="1300" dirty="0" smtClean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Stomach(</a:t>
            </a:r>
            <a:r>
              <a:rPr lang="en-US" sz="1300" dirty="0" err="1" smtClean="0">
                <a:solidFill>
                  <a:schemeClr val="tx1"/>
                </a:solidFill>
              </a:rPr>
              <a:t>const</a:t>
            </a:r>
            <a:r>
              <a:rPr lang="en-US" sz="1300" dirty="0" smtClean="0">
                <a:solidFill>
                  <a:schemeClr val="tx1"/>
                </a:solidFill>
              </a:rPr>
              <a:t> Stomach &amp;other)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count = </a:t>
            </a:r>
            <a:r>
              <a:rPr lang="en-US" sz="1300" dirty="0" err="1" smtClean="0">
                <a:solidFill>
                  <a:schemeClr val="tx1"/>
                </a:solidFill>
              </a:rPr>
              <a:t>other.count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if (count &lt;= 3)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  for (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=0;i&lt;</a:t>
            </a:r>
            <a:r>
              <a:rPr lang="en-US" sz="1300" dirty="0" err="1" smtClean="0">
                <a:solidFill>
                  <a:schemeClr val="tx1"/>
                </a:solidFill>
              </a:rPr>
              <a:t>count;i</a:t>
            </a:r>
            <a:r>
              <a:rPr lang="en-US" sz="1300" dirty="0" smtClean="0">
                <a:solidFill>
                  <a:schemeClr val="tx1"/>
                </a:solidFill>
              </a:rPr>
              <a:t>++)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        contents[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] = </a:t>
            </a:r>
            <a:r>
              <a:rPr lang="en-US" sz="1300" dirty="0" err="1" smtClean="0">
                <a:solidFill>
                  <a:schemeClr val="tx1"/>
                </a:solidFill>
              </a:rPr>
              <a:t>other.contents</a:t>
            </a:r>
            <a:r>
              <a:rPr lang="en-US" sz="1300" dirty="0" smtClean="0">
                <a:solidFill>
                  <a:schemeClr val="tx1"/>
                </a:solidFill>
              </a:rPr>
              <a:t>[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];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       }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else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       </a:t>
            </a:r>
            <a:r>
              <a:rPr lang="en-US" sz="1300" dirty="0" err="1" smtClean="0">
                <a:solidFill>
                  <a:schemeClr val="tx1"/>
                </a:solidFill>
              </a:rPr>
              <a:t>moreThanThree</a:t>
            </a:r>
            <a:r>
              <a:rPr lang="en-US" sz="1300" dirty="0" smtClean="0">
                <a:solidFill>
                  <a:schemeClr val="tx1"/>
                </a:solidFill>
              </a:rPr>
              <a:t> = new string[count];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       for (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=0;i&lt;</a:t>
            </a:r>
            <a:r>
              <a:rPr lang="en-US" sz="1300" dirty="0" err="1" smtClean="0">
                <a:solidFill>
                  <a:schemeClr val="tx1"/>
                </a:solidFill>
              </a:rPr>
              <a:t>count;i</a:t>
            </a:r>
            <a:r>
              <a:rPr lang="en-US" sz="1300" dirty="0" smtClean="0">
                <a:solidFill>
                  <a:schemeClr val="tx1"/>
                </a:solidFill>
              </a:rPr>
              <a:t>++)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             </a:t>
            </a:r>
            <a:r>
              <a:rPr lang="en-US" sz="1300" dirty="0" err="1" smtClean="0">
                <a:solidFill>
                  <a:schemeClr val="tx1"/>
                </a:solidFill>
              </a:rPr>
              <a:t>moreThanThree</a:t>
            </a:r>
            <a:r>
              <a:rPr lang="en-US" sz="1300" dirty="0" smtClean="0">
                <a:solidFill>
                  <a:schemeClr val="tx1"/>
                </a:solidFill>
              </a:rPr>
              <a:t>[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] = </a:t>
            </a:r>
            <a:r>
              <a:rPr lang="en-US" sz="1300" dirty="0" err="1" smtClean="0">
                <a:solidFill>
                  <a:schemeClr val="tx1"/>
                </a:solidFill>
              </a:rPr>
              <a:t>other.moreThanThree</a:t>
            </a:r>
            <a:r>
              <a:rPr lang="en-US" sz="1300" dirty="0" smtClean="0">
                <a:solidFill>
                  <a:schemeClr val="tx1"/>
                </a:solidFill>
              </a:rPr>
              <a:t>[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];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}    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 }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endParaRPr lang="en-US" sz="1300" dirty="0" smtClean="0">
              <a:solidFill>
                <a:schemeClr val="tx1"/>
              </a:solidFill>
            </a:endParaRP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p</a:t>
            </a:r>
            <a:r>
              <a:rPr lang="en-US" sz="1300" dirty="0" smtClean="0">
                <a:solidFill>
                  <a:schemeClr val="tx1"/>
                </a:solidFill>
              </a:rPr>
              <a:t>rivate: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string contents[3];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string *</a:t>
            </a:r>
            <a:r>
              <a:rPr lang="en-US" sz="1300" dirty="0" err="1" smtClean="0">
                <a:solidFill>
                  <a:schemeClr val="tx1"/>
                </a:solidFill>
              </a:rPr>
              <a:t>moreThanThree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             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count;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}; 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228600"/>
            <a:ext cx="7772400" cy="1143000"/>
          </a:xfrm>
        </p:spPr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#3</a:t>
            </a:r>
            <a:br>
              <a:rPr lang="en-US" dirty="0" smtClean="0"/>
            </a:br>
            <a:r>
              <a:rPr lang="en-US" dirty="0" smtClean="0"/>
              <a:t>Solution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4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" y="164336"/>
            <a:ext cx="4800600" cy="3493264"/>
          </a:xfrm>
          <a:prstGeom prst="rect">
            <a:avLst/>
          </a:prstGeom>
          <a:solidFill>
            <a:srgbClr val="CC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class </a:t>
            </a:r>
            <a:r>
              <a:rPr lang="en-US" sz="1300" dirty="0" err="1" smtClean="0">
                <a:solidFill>
                  <a:schemeClr val="tx1"/>
                </a:solidFill>
              </a:rPr>
              <a:t>BadComedian</a:t>
            </a:r>
            <a:endParaRPr lang="en-US" sz="1300" dirty="0" smtClean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public: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</a:t>
            </a:r>
            <a:r>
              <a:rPr lang="en-US" sz="1300" dirty="0" err="1" smtClean="0">
                <a:solidFill>
                  <a:schemeClr val="tx1"/>
                </a:solidFill>
              </a:rPr>
              <a:t>BadComedian</a:t>
            </a:r>
            <a:r>
              <a:rPr lang="en-US" sz="1300" dirty="0" smtClean="0">
                <a:solidFill>
                  <a:schemeClr val="tx1"/>
                </a:solidFill>
              </a:rPr>
              <a:t>(</a:t>
            </a:r>
            <a:r>
              <a:rPr lang="en-US" sz="1300" dirty="0" err="1" smtClean="0">
                <a:solidFill>
                  <a:schemeClr val="tx1"/>
                </a:solidFill>
              </a:rPr>
              <a:t>const</a:t>
            </a:r>
            <a:r>
              <a:rPr lang="en-US" sz="1300" dirty="0" smtClean="0">
                <a:solidFill>
                  <a:schemeClr val="tx1"/>
                </a:solidFill>
              </a:rPr>
              <a:t> string &amp;joke, 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times)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</a:t>
            </a:r>
            <a:r>
              <a:rPr lang="en-US" sz="1300" dirty="0" err="1" smtClean="0">
                <a:solidFill>
                  <a:schemeClr val="tx1"/>
                </a:solidFill>
              </a:rPr>
              <a:t>myJoke</a:t>
            </a:r>
            <a:r>
              <a:rPr lang="en-US" sz="1300" dirty="0" smtClean="0">
                <a:solidFill>
                  <a:schemeClr val="tx1"/>
                </a:solidFill>
              </a:rPr>
              <a:t> = joke;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     </a:t>
            </a:r>
            <a:r>
              <a:rPr lang="en-US" sz="1300" dirty="0" err="1" smtClean="0">
                <a:solidFill>
                  <a:schemeClr val="tx1"/>
                </a:solidFill>
              </a:rPr>
              <a:t>numTimes</a:t>
            </a:r>
            <a:r>
              <a:rPr lang="en-US" sz="1300" dirty="0" smtClean="0">
                <a:solidFill>
                  <a:schemeClr val="tx1"/>
                </a:solidFill>
              </a:rPr>
              <a:t> = times;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}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void </a:t>
            </a:r>
            <a:r>
              <a:rPr lang="en-US" sz="1300" dirty="0" err="1" smtClean="0">
                <a:solidFill>
                  <a:schemeClr val="tx1"/>
                </a:solidFill>
              </a:rPr>
              <a:t>tellJoke</a:t>
            </a:r>
            <a:r>
              <a:rPr lang="en-US" sz="1300" dirty="0" smtClean="0">
                <a:solidFill>
                  <a:schemeClr val="tx1"/>
                </a:solidFill>
              </a:rPr>
              <a:t>() </a:t>
            </a:r>
            <a:r>
              <a:rPr lang="en-US" sz="1300" dirty="0" err="1" smtClean="0">
                <a:solidFill>
                  <a:schemeClr val="tx1"/>
                </a:solidFill>
              </a:rPr>
              <a:t>const</a:t>
            </a:r>
            <a:endParaRPr lang="en-US" sz="1300" dirty="0" smtClean="0">
              <a:solidFill>
                <a:schemeClr val="tx1"/>
              </a:solidFill>
            </a:endParaRP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for (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=0;i&lt;</a:t>
            </a:r>
            <a:r>
              <a:rPr lang="en-US" sz="1300" dirty="0" err="1" smtClean="0">
                <a:solidFill>
                  <a:schemeClr val="tx1"/>
                </a:solidFill>
              </a:rPr>
              <a:t>numTimes;i</a:t>
            </a:r>
            <a:r>
              <a:rPr lang="en-US" sz="1300" dirty="0" smtClean="0">
                <a:solidFill>
                  <a:schemeClr val="tx1"/>
                </a:solidFill>
              </a:rPr>
              <a:t>++)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         </a:t>
            </a:r>
            <a:r>
              <a:rPr lang="en-US" sz="1300" dirty="0" err="1" smtClean="0">
                <a:solidFill>
                  <a:schemeClr val="tx1"/>
                </a:solidFill>
              </a:rPr>
              <a:t>cout</a:t>
            </a:r>
            <a:r>
              <a:rPr lang="en-US" sz="1300" dirty="0" smtClean="0">
                <a:solidFill>
                  <a:schemeClr val="tx1"/>
                </a:solidFill>
              </a:rPr>
              <a:t> &lt;&lt; </a:t>
            </a:r>
            <a:r>
              <a:rPr lang="en-US" sz="1300" dirty="0" err="1" smtClean="0">
                <a:solidFill>
                  <a:schemeClr val="tx1"/>
                </a:solidFill>
              </a:rPr>
              <a:t>myJoke</a:t>
            </a:r>
            <a:r>
              <a:rPr lang="en-US" sz="1300" dirty="0" smtClean="0">
                <a:solidFill>
                  <a:schemeClr val="tx1"/>
                </a:solidFill>
              </a:rPr>
              <a:t> &lt;&lt; </a:t>
            </a:r>
            <a:r>
              <a:rPr lang="en-US" sz="1300" dirty="0" err="1" smtClean="0">
                <a:solidFill>
                  <a:schemeClr val="tx1"/>
                </a:solidFill>
              </a:rPr>
              <a:t>endl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}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private: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string </a:t>
            </a:r>
            <a:r>
              <a:rPr lang="en-US" sz="1300" dirty="0" err="1" smtClean="0">
                <a:solidFill>
                  <a:schemeClr val="tx1"/>
                </a:solidFill>
              </a:rPr>
              <a:t>myJoke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numTimes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};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7772400" cy="1143000"/>
          </a:xfrm>
        </p:spPr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#4</a:t>
            </a:r>
            <a:br>
              <a:rPr lang="en-US" dirty="0" smtClean="0"/>
            </a:b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05400" y="1689080"/>
            <a:ext cx="394831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/>
              <a:t>Correct the </a:t>
            </a:r>
            <a:r>
              <a:rPr lang="en-US" sz="1800" dirty="0" err="1" smtClean="0"/>
              <a:t>NightClub</a:t>
            </a:r>
            <a:r>
              <a:rPr lang="en-US" sz="1800" dirty="0" smtClean="0"/>
              <a:t> class so it works properly: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/>
              <a:t>Carey’s joke should be: </a:t>
            </a:r>
            <a:endParaRPr lang="en-US" sz="1800" dirty="0"/>
          </a:p>
          <a:p>
            <a:pPr algn="ctr"/>
            <a:r>
              <a:rPr lang="en-US" sz="1800" dirty="0" smtClean="0"/>
              <a:t>“A man walks into a bar…ouch!” and he should tell it </a:t>
            </a:r>
            <a:r>
              <a:rPr lang="en-US" sz="1800" dirty="0" smtClean="0">
                <a:solidFill>
                  <a:srgbClr val="800000"/>
                </a:solidFill>
              </a:rPr>
              <a:t>count</a:t>
            </a:r>
            <a:r>
              <a:rPr lang="en-US" sz="1800" dirty="0" smtClean="0"/>
              <a:t> times.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David’s joke should be:</a:t>
            </a:r>
          </a:p>
          <a:p>
            <a:pPr algn="ctr"/>
            <a:r>
              <a:rPr lang="en-US" sz="1800" dirty="0" smtClean="0"/>
              <a:t>“A fish swims into a wall…Damn!” and he should tell it twice as many times as Carey.</a:t>
            </a:r>
          </a:p>
          <a:p>
            <a:pPr algn="ctr"/>
            <a:endParaRPr lang="en-US" sz="18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3864874"/>
            <a:ext cx="4800600" cy="2693045"/>
          </a:xfrm>
          <a:prstGeom prst="rect">
            <a:avLst/>
          </a:prstGeom>
          <a:solidFill>
            <a:srgbClr val="CC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class </a:t>
            </a:r>
            <a:r>
              <a:rPr lang="en-US" sz="1300" dirty="0" err="1" smtClean="0">
                <a:solidFill>
                  <a:schemeClr val="tx1"/>
                </a:solidFill>
              </a:rPr>
              <a:t>NightClub</a:t>
            </a:r>
            <a:endParaRPr lang="en-US" sz="1300" dirty="0" smtClean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public:</a:t>
            </a:r>
          </a:p>
          <a:p>
            <a:pPr indent="457200"/>
            <a:r>
              <a:rPr lang="en-US" sz="1300" dirty="0" smtClean="0">
                <a:solidFill>
                  <a:srgbClr val="800000"/>
                </a:solidFill>
              </a:rPr>
              <a:t>    </a:t>
            </a:r>
            <a:r>
              <a:rPr lang="en-US" sz="1300" dirty="0" err="1" smtClean="0">
                <a:solidFill>
                  <a:srgbClr val="800000"/>
                </a:solidFill>
              </a:rPr>
              <a:t>NightClub</a:t>
            </a:r>
            <a:r>
              <a:rPr lang="en-US" sz="1300" dirty="0" smtClean="0">
                <a:solidFill>
                  <a:srgbClr val="800000"/>
                </a:solidFill>
              </a:rPr>
              <a:t>(</a:t>
            </a:r>
            <a:r>
              <a:rPr lang="en-US" sz="1300" dirty="0" err="1" smtClean="0">
                <a:solidFill>
                  <a:srgbClr val="800000"/>
                </a:solidFill>
              </a:rPr>
              <a:t>int</a:t>
            </a:r>
            <a:r>
              <a:rPr lang="en-US" sz="1300" dirty="0" smtClean="0">
                <a:solidFill>
                  <a:srgbClr val="800000"/>
                </a:solidFill>
              </a:rPr>
              <a:t> count)</a:t>
            </a:r>
          </a:p>
          <a:p>
            <a:pPr indent="457200"/>
            <a:r>
              <a:rPr lang="en-US" sz="1300" dirty="0">
                <a:solidFill>
                  <a:srgbClr val="800000"/>
                </a:solidFill>
              </a:rPr>
              <a:t> </a:t>
            </a:r>
            <a:r>
              <a:rPr lang="en-US" sz="1300" dirty="0" smtClean="0">
                <a:solidFill>
                  <a:srgbClr val="800000"/>
                </a:solidFill>
              </a:rPr>
              <a:t>       : </a:t>
            </a:r>
            <a:r>
              <a:rPr lang="en-US" sz="1300" dirty="0" err="1" smtClean="0">
                <a:solidFill>
                  <a:srgbClr val="800000"/>
                </a:solidFill>
              </a:rPr>
              <a:t>carey</a:t>
            </a:r>
            <a:r>
              <a:rPr lang="en-US" sz="1300" dirty="0" smtClean="0">
                <a:solidFill>
                  <a:srgbClr val="800000"/>
                </a:solidFill>
              </a:rPr>
              <a:t>(“A man walks into a bar…</a:t>
            </a:r>
            <a:r>
              <a:rPr lang="en-US" sz="1300" dirty="0" err="1" smtClean="0">
                <a:solidFill>
                  <a:srgbClr val="800000"/>
                </a:solidFill>
              </a:rPr>
              <a:t>ouch!”,count</a:t>
            </a:r>
            <a:r>
              <a:rPr lang="en-US" sz="1300" dirty="0" smtClean="0">
                <a:solidFill>
                  <a:srgbClr val="800000"/>
                </a:solidFill>
              </a:rPr>
              <a:t>), </a:t>
            </a:r>
            <a:br>
              <a:rPr lang="en-US" sz="1300" dirty="0" smtClean="0">
                <a:solidFill>
                  <a:srgbClr val="800000"/>
                </a:solidFill>
              </a:rPr>
            </a:br>
            <a:r>
              <a:rPr lang="en-US" sz="1300" dirty="0" smtClean="0">
                <a:solidFill>
                  <a:srgbClr val="800000"/>
                </a:solidFill>
              </a:rPr>
              <a:t>                   </a:t>
            </a:r>
            <a:r>
              <a:rPr lang="en-US" sz="1300" dirty="0" err="1" smtClean="0">
                <a:solidFill>
                  <a:srgbClr val="800000"/>
                </a:solidFill>
              </a:rPr>
              <a:t>david</a:t>
            </a:r>
            <a:r>
              <a:rPr lang="en-US" sz="1300" dirty="0" smtClean="0">
                <a:solidFill>
                  <a:srgbClr val="800000"/>
                </a:solidFill>
              </a:rPr>
              <a:t>(“A fish swims into a wall…Damn!”,2*count)</a:t>
            </a:r>
          </a:p>
          <a:p>
            <a:pPr indent="457200"/>
            <a:r>
              <a:rPr lang="en-US" sz="1300" dirty="0">
                <a:solidFill>
                  <a:srgbClr val="800000"/>
                </a:solidFill>
              </a:rPr>
              <a:t> </a:t>
            </a:r>
            <a:r>
              <a:rPr lang="en-US" sz="1300" dirty="0" smtClean="0">
                <a:solidFill>
                  <a:srgbClr val="800000"/>
                </a:solidFill>
              </a:rPr>
              <a:t>   {</a:t>
            </a:r>
          </a:p>
          <a:p>
            <a:pPr indent="457200"/>
            <a:r>
              <a:rPr lang="en-US" sz="1300" dirty="0" smtClean="0">
                <a:solidFill>
                  <a:srgbClr val="800000"/>
                </a:solidFill>
              </a:rPr>
              <a:t>    }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...</a:t>
            </a:r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private: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</a:t>
            </a:r>
            <a:r>
              <a:rPr lang="en-US" sz="1300" dirty="0" err="1" smtClean="0">
                <a:solidFill>
                  <a:schemeClr val="tx1"/>
                </a:solidFill>
              </a:rPr>
              <a:t>BadComedian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carey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</a:t>
            </a:r>
            <a:r>
              <a:rPr lang="en-US" sz="1300" dirty="0" err="1" smtClean="0">
                <a:solidFill>
                  <a:schemeClr val="tx1"/>
                </a:solidFill>
              </a:rPr>
              <a:t>BadComedian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david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};</a:t>
            </a: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1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CCFFFF"/>
              </a:solidFill>
            </a14:hiddenFill>
          </a:ex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CC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CCFFFF"/>
              </a:solidFill>
            </a14:hiddenFill>
          </a:ex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CC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7104</TotalTime>
  <Words>881</Words>
  <Application>Microsoft Office PowerPoint</Application>
  <PresentationFormat>On-screen Show (4:3)</PresentationFormat>
  <Paragraphs>274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Wednesday, Jan 29th </vt:lpstr>
      <vt:lpstr>Review Problem #1</vt:lpstr>
      <vt:lpstr>Problem #2 </vt:lpstr>
      <vt:lpstr>Problem #3 </vt:lpstr>
      <vt:lpstr>Problem #4</vt:lpstr>
      <vt:lpstr>Problem #1 Solution</vt:lpstr>
      <vt:lpstr>Problem #2  Solution</vt:lpstr>
      <vt:lpstr>Problem #3 Solution </vt:lpstr>
      <vt:lpstr>Problem #4 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Windows User</cp:lastModifiedBy>
  <cp:revision>4037</cp:revision>
  <dcterms:created xsi:type="dcterms:W3CDTF">2002-10-09T05:27:34Z</dcterms:created>
  <dcterms:modified xsi:type="dcterms:W3CDTF">2014-01-29T05:58:06Z</dcterms:modified>
</cp:coreProperties>
</file>