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303" r:id="rId2"/>
    <p:sldId id="304" r:id="rId3"/>
    <p:sldId id="305" r:id="rId4"/>
    <p:sldId id="306" r:id="rId5"/>
    <p:sldId id="307" r:id="rId6"/>
    <p:sldId id="308" r:id="rId7"/>
    <p:sldId id="309" r:id="rId8"/>
  </p:sldIdLst>
  <p:sldSz cx="9144000" cy="6858000" type="screen4x3"/>
  <p:notesSz cx="6858000" cy="9117013"/>
  <p:defaultTextStyle>
    <a:defPPr>
      <a:defRPr lang="en-US"/>
    </a:defPPr>
    <a:lvl1pPr algn="l" rtl="0" fontAlgn="base">
      <a:spcBef>
        <a:spcPct val="0"/>
      </a:spcBef>
      <a:spcAft>
        <a:spcPct val="0"/>
      </a:spcAft>
      <a:defRPr sz="2000" kern="1200">
        <a:solidFill>
          <a:srgbClr val="6600CC"/>
        </a:solidFill>
        <a:latin typeface="Comic Sans MS" pitchFamily="66" charset="0"/>
        <a:ea typeface="+mn-ea"/>
        <a:cs typeface="Times New Roman" pitchFamily="18" charset="0"/>
      </a:defRPr>
    </a:lvl1pPr>
    <a:lvl2pPr marL="457200" algn="l" rtl="0" fontAlgn="base">
      <a:spcBef>
        <a:spcPct val="0"/>
      </a:spcBef>
      <a:spcAft>
        <a:spcPct val="0"/>
      </a:spcAft>
      <a:defRPr sz="2000" kern="1200">
        <a:solidFill>
          <a:srgbClr val="6600CC"/>
        </a:solidFill>
        <a:latin typeface="Comic Sans MS" pitchFamily="66" charset="0"/>
        <a:ea typeface="+mn-ea"/>
        <a:cs typeface="Times New Roman" pitchFamily="18" charset="0"/>
      </a:defRPr>
    </a:lvl2pPr>
    <a:lvl3pPr marL="914400" algn="l" rtl="0" fontAlgn="base">
      <a:spcBef>
        <a:spcPct val="0"/>
      </a:spcBef>
      <a:spcAft>
        <a:spcPct val="0"/>
      </a:spcAft>
      <a:defRPr sz="2000" kern="1200">
        <a:solidFill>
          <a:srgbClr val="6600CC"/>
        </a:solidFill>
        <a:latin typeface="Comic Sans MS" pitchFamily="66" charset="0"/>
        <a:ea typeface="+mn-ea"/>
        <a:cs typeface="Times New Roman" pitchFamily="18" charset="0"/>
      </a:defRPr>
    </a:lvl3pPr>
    <a:lvl4pPr marL="1371600" algn="l" rtl="0" fontAlgn="base">
      <a:spcBef>
        <a:spcPct val="0"/>
      </a:spcBef>
      <a:spcAft>
        <a:spcPct val="0"/>
      </a:spcAft>
      <a:defRPr sz="2000" kern="1200">
        <a:solidFill>
          <a:srgbClr val="6600CC"/>
        </a:solidFill>
        <a:latin typeface="Comic Sans MS" pitchFamily="66" charset="0"/>
        <a:ea typeface="+mn-ea"/>
        <a:cs typeface="Times New Roman" pitchFamily="18" charset="0"/>
      </a:defRPr>
    </a:lvl4pPr>
    <a:lvl5pPr marL="1828800" algn="l" rtl="0" fontAlgn="base">
      <a:spcBef>
        <a:spcPct val="0"/>
      </a:spcBef>
      <a:spcAft>
        <a:spcPct val="0"/>
      </a:spcAft>
      <a:defRPr sz="2000" kern="1200">
        <a:solidFill>
          <a:srgbClr val="6600CC"/>
        </a:solidFill>
        <a:latin typeface="Comic Sans MS" pitchFamily="66" charset="0"/>
        <a:ea typeface="+mn-ea"/>
        <a:cs typeface="Times New Roman" pitchFamily="18" charset="0"/>
      </a:defRPr>
    </a:lvl5pPr>
    <a:lvl6pPr marL="2286000" algn="l" defTabSz="914400" rtl="0" eaLnBrk="1" latinLnBrk="0" hangingPunct="1">
      <a:defRPr sz="2000" kern="1200">
        <a:solidFill>
          <a:srgbClr val="6600CC"/>
        </a:solidFill>
        <a:latin typeface="Comic Sans MS" pitchFamily="66" charset="0"/>
        <a:ea typeface="+mn-ea"/>
        <a:cs typeface="Times New Roman" pitchFamily="18" charset="0"/>
      </a:defRPr>
    </a:lvl6pPr>
    <a:lvl7pPr marL="2743200" algn="l" defTabSz="914400" rtl="0" eaLnBrk="1" latinLnBrk="0" hangingPunct="1">
      <a:defRPr sz="2000" kern="1200">
        <a:solidFill>
          <a:srgbClr val="6600CC"/>
        </a:solidFill>
        <a:latin typeface="Comic Sans MS" pitchFamily="66" charset="0"/>
        <a:ea typeface="+mn-ea"/>
        <a:cs typeface="Times New Roman" pitchFamily="18" charset="0"/>
      </a:defRPr>
    </a:lvl7pPr>
    <a:lvl8pPr marL="3200400" algn="l" defTabSz="914400" rtl="0" eaLnBrk="1" latinLnBrk="0" hangingPunct="1">
      <a:defRPr sz="2000" kern="1200">
        <a:solidFill>
          <a:srgbClr val="6600CC"/>
        </a:solidFill>
        <a:latin typeface="Comic Sans MS" pitchFamily="66" charset="0"/>
        <a:ea typeface="+mn-ea"/>
        <a:cs typeface="Times New Roman" pitchFamily="18" charset="0"/>
      </a:defRPr>
    </a:lvl8pPr>
    <a:lvl9pPr marL="3657600" algn="l" defTabSz="914400" rtl="0" eaLnBrk="1" latinLnBrk="0" hangingPunct="1">
      <a:defRPr sz="2000" kern="1200">
        <a:solidFill>
          <a:srgbClr val="6600CC"/>
        </a:solidFill>
        <a:latin typeface="Comic Sans MS" pitchFamily="66"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800000"/>
    <a:srgbClr val="CCFFFF"/>
    <a:srgbClr val="FF99FF"/>
    <a:srgbClr val="FFCCFF"/>
    <a:srgbClr val="006666"/>
    <a:srgbClr val="FF3300"/>
    <a:srgbClr val="FFF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3" autoAdjust="0"/>
  </p:normalViewPr>
  <p:slideViewPr>
    <p:cSldViewPr>
      <p:cViewPr varScale="1">
        <p:scale>
          <a:sx n="107" d="100"/>
          <a:sy n="107" d="100"/>
        </p:scale>
        <p:origin x="-1086"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2"/>
                </a:solidFill>
              </a:defRPr>
            </a:lvl1pPr>
          </a:lstStyle>
          <a:p>
            <a:endParaRPr lang="en-US"/>
          </a:p>
        </p:txBody>
      </p:sp>
      <p:sp>
        <p:nvSpPr>
          <p:cNvPr id="164867" name="Rectangle 3"/>
          <p:cNvSpPr>
            <a:spLocks noGrp="1" noChangeArrowheads="1"/>
          </p:cNvSpPr>
          <p:nvPr>
            <p:ph type="dt" sz="quarter" idx="1"/>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endParaRPr lang="en-US"/>
          </a:p>
        </p:txBody>
      </p:sp>
      <p:sp>
        <p:nvSpPr>
          <p:cNvPr id="164868" name="Rectangle 4"/>
          <p:cNvSpPr>
            <a:spLocks noGrp="1" noChangeArrowheads="1"/>
          </p:cNvSpPr>
          <p:nvPr>
            <p:ph type="ftr" sz="quarter" idx="2"/>
          </p:nvPr>
        </p:nvSpPr>
        <p:spPr bwMode="auto">
          <a:xfrm>
            <a:off x="0" y="866140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2"/>
                </a:solidFill>
              </a:defRPr>
            </a:lvl1pPr>
          </a:lstStyle>
          <a:p>
            <a:endParaRPr lang="en-US"/>
          </a:p>
        </p:txBody>
      </p:sp>
      <p:sp>
        <p:nvSpPr>
          <p:cNvPr id="164869" name="Rectangle 5"/>
          <p:cNvSpPr>
            <a:spLocks noGrp="1" noChangeArrowheads="1"/>
          </p:cNvSpPr>
          <p:nvPr>
            <p:ph type="sldNum" sz="quarter" idx="3"/>
          </p:nvPr>
        </p:nvSpPr>
        <p:spPr bwMode="auto">
          <a:xfrm>
            <a:off x="3886200" y="866140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2"/>
                </a:solidFill>
              </a:defRPr>
            </a:lvl1pPr>
          </a:lstStyle>
          <a:p>
            <a:fld id="{2E1CCAF5-32C5-465B-92CD-484E1884AFBD}" type="slidenum">
              <a:rPr lang="en-US"/>
              <a:pPr/>
              <a:t>‹#›</a:t>
            </a:fld>
            <a:endParaRPr lang="en-US"/>
          </a:p>
        </p:txBody>
      </p:sp>
    </p:spTree>
    <p:extLst>
      <p:ext uri="{BB962C8B-B14F-4D97-AF65-F5344CB8AC3E}">
        <p14:creationId xmlns:p14="http://schemas.microsoft.com/office/powerpoint/2010/main" val="1760632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482" name="Rectangle 2"/>
          <p:cNvSpPr>
            <a:spLocks noGrp="1" noChangeArrowheads="1"/>
          </p:cNvSpPr>
          <p:nvPr>
            <p:ph type="hdr" sz="quarte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defRPr>
            </a:lvl1pPr>
          </a:lstStyle>
          <a:p>
            <a:endParaRPr lang="en-US"/>
          </a:p>
        </p:txBody>
      </p:sp>
      <p:sp>
        <p:nvSpPr>
          <p:cNvPr id="532483" name="Rectangle 3"/>
          <p:cNvSpPr>
            <a:spLocks noGrp="1" noChangeArrowheads="1"/>
          </p:cNvSpPr>
          <p:nvPr>
            <p:ph type="dt" idx="1"/>
          </p:nvPr>
        </p:nvSpPr>
        <p:spPr bwMode="auto">
          <a:xfrm>
            <a:off x="3884613"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endParaRPr lang="en-US"/>
          </a:p>
        </p:txBody>
      </p:sp>
      <p:sp>
        <p:nvSpPr>
          <p:cNvPr id="532484" name="Rectangle 4"/>
          <p:cNvSpPr>
            <a:spLocks noGrp="1" noRot="1" noChangeAspect="1" noChangeArrowheads="1" noTextEdit="1"/>
          </p:cNvSpPr>
          <p:nvPr>
            <p:ph type="sldImg" idx="2"/>
          </p:nvPr>
        </p:nvSpPr>
        <p:spPr bwMode="auto">
          <a:xfrm>
            <a:off x="1150938" y="684213"/>
            <a:ext cx="4556125" cy="34178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485" name="Rectangle 5"/>
          <p:cNvSpPr>
            <a:spLocks noGrp="1" noChangeArrowheads="1"/>
          </p:cNvSpPr>
          <p:nvPr>
            <p:ph type="body" sz="quarter" idx="3"/>
          </p:nvPr>
        </p:nvSpPr>
        <p:spPr bwMode="auto">
          <a:xfrm>
            <a:off x="685800" y="4330700"/>
            <a:ext cx="5486400" cy="410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32486" name="Rectangle 6"/>
          <p:cNvSpPr>
            <a:spLocks noGrp="1" noChangeArrowheads="1"/>
          </p:cNvSpPr>
          <p:nvPr>
            <p:ph type="ftr" sz="quarter" idx="4"/>
          </p:nvPr>
        </p:nvSpPr>
        <p:spPr bwMode="auto">
          <a:xfrm>
            <a:off x="0" y="8659813"/>
            <a:ext cx="29718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defRPr>
            </a:lvl1pPr>
          </a:lstStyle>
          <a:p>
            <a:endParaRPr lang="en-US"/>
          </a:p>
        </p:txBody>
      </p:sp>
      <p:sp>
        <p:nvSpPr>
          <p:cNvPr id="532487" name="Rectangle 7"/>
          <p:cNvSpPr>
            <a:spLocks noGrp="1" noChangeArrowheads="1"/>
          </p:cNvSpPr>
          <p:nvPr>
            <p:ph type="sldNum" sz="quarter" idx="5"/>
          </p:nvPr>
        </p:nvSpPr>
        <p:spPr bwMode="auto">
          <a:xfrm>
            <a:off x="3884613" y="8659813"/>
            <a:ext cx="29718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defRPr>
            </a:lvl1pPr>
          </a:lstStyle>
          <a:p>
            <a:fld id="{F510F55A-2510-43CB-8F09-50B9A42DAEB4}" type="slidenum">
              <a:rPr lang="en-US"/>
              <a:pPr/>
              <a:t>‹#›</a:t>
            </a:fld>
            <a:endParaRPr lang="en-US"/>
          </a:p>
        </p:txBody>
      </p:sp>
    </p:spTree>
    <p:extLst>
      <p:ext uri="{BB962C8B-B14F-4D97-AF65-F5344CB8AC3E}">
        <p14:creationId xmlns:p14="http://schemas.microsoft.com/office/powerpoint/2010/main" val="26202114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1BB510-5F99-49E4-A56C-61131A9EC316}" type="slidenum">
              <a:rPr lang="en-US"/>
              <a:pPr/>
              <a:t>1</a:t>
            </a:fld>
            <a:endParaRPr lang="en-US"/>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CE0EB8-A454-4C5F-ADBB-73D7560ABD91}" type="slidenum">
              <a:rPr lang="en-US"/>
              <a:pPr/>
              <a:t>2</a:t>
            </a:fld>
            <a:endParaRPr lang="en-US"/>
          </a:p>
        </p:txBody>
      </p:sp>
      <p:sp>
        <p:nvSpPr>
          <p:cNvPr id="595970" name="Rectangle 2"/>
          <p:cNvSpPr>
            <a:spLocks noRo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6DB5D5-F134-4DB1-AC26-A64BE122F881}" type="slidenum">
              <a:rPr lang="en-US"/>
              <a:pPr/>
              <a:t>3</a:t>
            </a:fld>
            <a:endParaRPr lang="en-US"/>
          </a:p>
        </p:txBody>
      </p:sp>
      <p:sp>
        <p:nvSpPr>
          <p:cNvPr id="596994" name="Rectangle 2"/>
          <p:cNvSpPr>
            <a:spLocks noRo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0E66B0-0630-4531-95F7-4543A115408C}" type="slidenum">
              <a:rPr lang="en-US"/>
              <a:pPr/>
              <a:t>4</a:t>
            </a:fld>
            <a:endParaRPr lang="en-US"/>
          </a:p>
        </p:txBody>
      </p:sp>
      <p:sp>
        <p:nvSpPr>
          <p:cNvPr id="612354" name="Rectangle 2"/>
          <p:cNvSpPr>
            <a:spLocks noRot="1" noChangeArrowheads="1" noTextEdit="1"/>
          </p:cNvSpPr>
          <p:nvPr>
            <p:ph type="sldImg"/>
          </p:nvPr>
        </p:nvSpPr>
        <p:spPr>
          <a:ln/>
        </p:spPr>
      </p:sp>
      <p:sp>
        <p:nvSpPr>
          <p:cNvPr id="612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BBFA70-AB6D-43BF-B038-9701F072839A}" type="slidenum">
              <a:rPr lang="en-US"/>
              <a:pPr/>
              <a:t>5</a:t>
            </a:fld>
            <a:endParaRPr lang="en-US"/>
          </a:p>
        </p:txBody>
      </p:sp>
      <p:sp>
        <p:nvSpPr>
          <p:cNvPr id="605186" name="Rectangle 2"/>
          <p:cNvSpPr>
            <a:spLocks noRo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940E2-04A3-4C36-94BB-0BC82F1E0DD6}" type="slidenum">
              <a:rPr lang="en-US"/>
              <a:pPr/>
              <a:t>6</a:t>
            </a:fld>
            <a:endParaRPr lang="en-US"/>
          </a:p>
        </p:txBody>
      </p:sp>
      <p:sp>
        <p:nvSpPr>
          <p:cNvPr id="607234" name="Rectangle 2"/>
          <p:cNvSpPr>
            <a:spLocks noRo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5ABDC09-B20C-48D7-B2B0-AFCEA817E3A1}" type="slidenum">
              <a:rPr lang="en-US"/>
              <a:pPr/>
              <a:t>‹#›</a:t>
            </a:fld>
            <a:endParaRPr lang="en-US"/>
          </a:p>
        </p:txBody>
      </p:sp>
    </p:spTree>
    <p:extLst>
      <p:ext uri="{BB962C8B-B14F-4D97-AF65-F5344CB8AC3E}">
        <p14:creationId xmlns:p14="http://schemas.microsoft.com/office/powerpoint/2010/main" val="3525496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6DA64B-4890-4531-9D04-5E3D42433332}" type="slidenum">
              <a:rPr lang="en-US"/>
              <a:pPr/>
              <a:t>‹#›</a:t>
            </a:fld>
            <a:endParaRPr lang="en-US"/>
          </a:p>
        </p:txBody>
      </p:sp>
    </p:spTree>
    <p:extLst>
      <p:ext uri="{BB962C8B-B14F-4D97-AF65-F5344CB8AC3E}">
        <p14:creationId xmlns:p14="http://schemas.microsoft.com/office/powerpoint/2010/main" val="245057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
            <a:ext cx="19431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76200"/>
            <a:ext cx="56769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B842501-1C74-4588-A6EA-63D994B42C54}" type="slidenum">
              <a:rPr lang="en-US"/>
              <a:pPr/>
              <a:t>‹#›</a:t>
            </a:fld>
            <a:endParaRPr lang="en-US"/>
          </a:p>
        </p:txBody>
      </p:sp>
    </p:spTree>
    <p:extLst>
      <p:ext uri="{BB962C8B-B14F-4D97-AF65-F5344CB8AC3E}">
        <p14:creationId xmlns:p14="http://schemas.microsoft.com/office/powerpoint/2010/main" val="2823661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4B0C0529-4A3C-4341-BB9E-457BE65316D9}" type="slidenum">
              <a:rPr lang="en-US"/>
              <a:pPr/>
              <a:t>‹#›</a:t>
            </a:fld>
            <a:endParaRPr lang="en-US"/>
          </a:p>
        </p:txBody>
      </p:sp>
    </p:spTree>
    <p:extLst>
      <p:ext uri="{BB962C8B-B14F-4D97-AF65-F5344CB8AC3E}">
        <p14:creationId xmlns:p14="http://schemas.microsoft.com/office/powerpoint/2010/main" val="1719022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B9234E7-B318-46BE-A51E-D892768B81BB}" type="slidenum">
              <a:rPr lang="en-US"/>
              <a:pPr/>
              <a:t>‹#›</a:t>
            </a:fld>
            <a:endParaRPr lang="en-US"/>
          </a:p>
        </p:txBody>
      </p:sp>
    </p:spTree>
    <p:extLst>
      <p:ext uri="{BB962C8B-B14F-4D97-AF65-F5344CB8AC3E}">
        <p14:creationId xmlns:p14="http://schemas.microsoft.com/office/powerpoint/2010/main" val="891206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7D225C2-AB7B-4926-8EC4-383D0BB20789}" type="slidenum">
              <a:rPr lang="en-US"/>
              <a:pPr/>
              <a:t>‹#›</a:t>
            </a:fld>
            <a:endParaRPr lang="en-US"/>
          </a:p>
        </p:txBody>
      </p:sp>
    </p:spTree>
    <p:extLst>
      <p:ext uri="{BB962C8B-B14F-4D97-AF65-F5344CB8AC3E}">
        <p14:creationId xmlns:p14="http://schemas.microsoft.com/office/powerpoint/2010/main" val="119202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9B1FA8A-A229-450C-8C2F-16E7C984DDC3}" type="slidenum">
              <a:rPr lang="en-US"/>
              <a:pPr/>
              <a:t>‹#›</a:t>
            </a:fld>
            <a:endParaRPr lang="en-US"/>
          </a:p>
        </p:txBody>
      </p:sp>
    </p:spTree>
    <p:extLst>
      <p:ext uri="{BB962C8B-B14F-4D97-AF65-F5344CB8AC3E}">
        <p14:creationId xmlns:p14="http://schemas.microsoft.com/office/powerpoint/2010/main" val="1230167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2ED16DB-9CAB-4BDE-B52C-7EACC7B55D4E}" type="slidenum">
              <a:rPr lang="en-US"/>
              <a:pPr/>
              <a:t>‹#›</a:t>
            </a:fld>
            <a:endParaRPr lang="en-US"/>
          </a:p>
        </p:txBody>
      </p:sp>
    </p:spTree>
    <p:extLst>
      <p:ext uri="{BB962C8B-B14F-4D97-AF65-F5344CB8AC3E}">
        <p14:creationId xmlns:p14="http://schemas.microsoft.com/office/powerpoint/2010/main" val="405279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F982515-3024-4647-80E8-01FB703A4F6E}" type="slidenum">
              <a:rPr lang="en-US"/>
              <a:pPr/>
              <a:t>‹#›</a:t>
            </a:fld>
            <a:endParaRPr lang="en-US"/>
          </a:p>
        </p:txBody>
      </p:sp>
    </p:spTree>
    <p:extLst>
      <p:ext uri="{BB962C8B-B14F-4D97-AF65-F5344CB8AC3E}">
        <p14:creationId xmlns:p14="http://schemas.microsoft.com/office/powerpoint/2010/main" val="255683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D95E97D-1A64-4C17-8E31-DD0C7B32536A}" type="slidenum">
              <a:rPr lang="en-US"/>
              <a:pPr/>
              <a:t>‹#›</a:t>
            </a:fld>
            <a:endParaRPr lang="en-US"/>
          </a:p>
        </p:txBody>
      </p:sp>
    </p:spTree>
    <p:extLst>
      <p:ext uri="{BB962C8B-B14F-4D97-AF65-F5344CB8AC3E}">
        <p14:creationId xmlns:p14="http://schemas.microsoft.com/office/powerpoint/2010/main" val="4144949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DAF23BD-15D6-4CB6-A2D3-DC3BB8548142}" type="slidenum">
              <a:rPr lang="en-US"/>
              <a:pPr/>
              <a:t>‹#›</a:t>
            </a:fld>
            <a:endParaRPr lang="en-US"/>
          </a:p>
        </p:txBody>
      </p:sp>
    </p:spTree>
    <p:extLst>
      <p:ext uri="{BB962C8B-B14F-4D97-AF65-F5344CB8AC3E}">
        <p14:creationId xmlns:p14="http://schemas.microsoft.com/office/powerpoint/2010/main" val="339851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731B2F9-864D-4E64-981E-5B68DBF8F4B9}" type="slidenum">
              <a:rPr lang="en-US"/>
              <a:pPr/>
              <a:t>‹#›</a:t>
            </a:fld>
            <a:endParaRPr lang="en-US"/>
          </a:p>
        </p:txBody>
      </p:sp>
    </p:spTree>
    <p:extLst>
      <p:ext uri="{BB962C8B-B14F-4D97-AF65-F5344CB8AC3E}">
        <p14:creationId xmlns:p14="http://schemas.microsoft.com/office/powerpoint/2010/main" val="3738339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Times New Roman" pitchFamily="18" charset="0"/>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Times New Roman" pitchFamily="18" charset="0"/>
              </a:defRPr>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Times New Roman" pitchFamily="18" charset="0"/>
              </a:defRPr>
            </a:lvl1pPr>
          </a:lstStyle>
          <a:p>
            <a:fld id="{6DB701D9-20EB-491B-BFB9-BA0DF7E18FA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Comic Sans MS" pitchFamily="66" charset="0"/>
          <a:cs typeface="Times New Roman" pitchFamily="18" charset="0"/>
        </a:defRPr>
      </a:lvl2pPr>
      <a:lvl3pPr algn="ctr" rtl="0" fontAlgn="base">
        <a:spcBef>
          <a:spcPct val="0"/>
        </a:spcBef>
        <a:spcAft>
          <a:spcPct val="0"/>
        </a:spcAft>
        <a:defRPr sz="4400">
          <a:solidFill>
            <a:schemeClr val="tx2"/>
          </a:solidFill>
          <a:latin typeface="Comic Sans MS" pitchFamily="66" charset="0"/>
          <a:cs typeface="Times New Roman" pitchFamily="18" charset="0"/>
        </a:defRPr>
      </a:lvl3pPr>
      <a:lvl4pPr algn="ctr" rtl="0" fontAlgn="base">
        <a:spcBef>
          <a:spcPct val="0"/>
        </a:spcBef>
        <a:spcAft>
          <a:spcPct val="0"/>
        </a:spcAft>
        <a:defRPr sz="4400">
          <a:solidFill>
            <a:schemeClr val="tx2"/>
          </a:solidFill>
          <a:latin typeface="Comic Sans MS" pitchFamily="66" charset="0"/>
          <a:cs typeface="Times New Roman" pitchFamily="18" charset="0"/>
        </a:defRPr>
      </a:lvl4pPr>
      <a:lvl5pPr algn="ctr" rtl="0" fontAlgn="base">
        <a:spcBef>
          <a:spcPct val="0"/>
        </a:spcBef>
        <a:spcAft>
          <a:spcPct val="0"/>
        </a:spcAft>
        <a:defRPr sz="4400">
          <a:solidFill>
            <a:schemeClr val="tx2"/>
          </a:solidFill>
          <a:latin typeface="Comic Sans MS" pitchFamily="66" charset="0"/>
          <a:cs typeface="Times New Roman" pitchFamily="18" charset="0"/>
        </a:defRPr>
      </a:lvl5pPr>
      <a:lvl6pPr marL="457200" algn="ctr" rtl="0" fontAlgn="base">
        <a:spcBef>
          <a:spcPct val="0"/>
        </a:spcBef>
        <a:spcAft>
          <a:spcPct val="0"/>
        </a:spcAft>
        <a:defRPr sz="4400">
          <a:solidFill>
            <a:schemeClr val="tx2"/>
          </a:solidFill>
          <a:latin typeface="Comic Sans MS" pitchFamily="66" charset="0"/>
          <a:cs typeface="Times New Roman" pitchFamily="18" charset="0"/>
        </a:defRPr>
      </a:lvl6pPr>
      <a:lvl7pPr marL="914400" algn="ctr" rtl="0" fontAlgn="base">
        <a:spcBef>
          <a:spcPct val="0"/>
        </a:spcBef>
        <a:spcAft>
          <a:spcPct val="0"/>
        </a:spcAft>
        <a:defRPr sz="4400">
          <a:solidFill>
            <a:schemeClr val="tx2"/>
          </a:solidFill>
          <a:latin typeface="Comic Sans MS" pitchFamily="66" charset="0"/>
          <a:cs typeface="Times New Roman" pitchFamily="18" charset="0"/>
        </a:defRPr>
      </a:lvl7pPr>
      <a:lvl8pPr marL="1371600" algn="ctr" rtl="0" fontAlgn="base">
        <a:spcBef>
          <a:spcPct val="0"/>
        </a:spcBef>
        <a:spcAft>
          <a:spcPct val="0"/>
        </a:spcAft>
        <a:defRPr sz="4400">
          <a:solidFill>
            <a:schemeClr val="tx2"/>
          </a:solidFill>
          <a:latin typeface="Comic Sans MS" pitchFamily="66" charset="0"/>
          <a:cs typeface="Times New Roman" pitchFamily="18" charset="0"/>
        </a:defRPr>
      </a:lvl8pPr>
      <a:lvl9pPr marL="1828800" algn="ctr" rtl="0" fontAlgn="base">
        <a:spcBef>
          <a:spcPct val="0"/>
        </a:spcBef>
        <a:spcAft>
          <a:spcPct val="0"/>
        </a:spcAft>
        <a:defRPr sz="4400">
          <a:solidFill>
            <a:schemeClr val="tx2"/>
          </a:solidFill>
          <a:latin typeface="Comic Sans MS" pitchFamily="66" charset="0"/>
          <a:cs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dirty="0" smtClean="0"/>
              <a:t>Wednesday, February </a:t>
            </a:r>
            <a:r>
              <a:rPr lang="en-US" dirty="0" smtClean="0"/>
              <a:t>22</a:t>
            </a:r>
            <a:r>
              <a:rPr lang="en-US" baseline="30000" dirty="0" smtClean="0"/>
              <a:t>nd</a:t>
            </a:r>
            <a:r>
              <a:rPr lang="en-US" dirty="0" smtClean="0"/>
              <a:t> </a:t>
            </a:r>
            <a:endParaRPr lang="en-US" dirty="0"/>
          </a:p>
        </p:txBody>
      </p:sp>
      <p:sp>
        <p:nvSpPr>
          <p:cNvPr id="377859" name="Rectangle 3"/>
          <p:cNvSpPr>
            <a:spLocks noGrp="1" noChangeArrowheads="1"/>
          </p:cNvSpPr>
          <p:nvPr>
            <p:ph type="body" sz="half" idx="1"/>
          </p:nvPr>
        </p:nvSpPr>
        <p:spPr>
          <a:xfrm>
            <a:off x="685800" y="1085850"/>
            <a:ext cx="7480300" cy="1276350"/>
          </a:xfrm>
        </p:spPr>
        <p:txBody>
          <a:bodyPr/>
          <a:lstStyle/>
          <a:p>
            <a:r>
              <a:rPr lang="en-US" sz="2800"/>
              <a:t>Midterm Review</a:t>
            </a:r>
          </a:p>
        </p:txBody>
      </p:sp>
      <p:sp>
        <p:nvSpPr>
          <p:cNvPr id="377865" name="Text Box 9"/>
          <p:cNvSpPr txBox="1">
            <a:spLocks noChangeArrowheads="1"/>
          </p:cNvSpPr>
          <p:nvPr/>
        </p:nvSpPr>
        <p:spPr bwMode="auto">
          <a:xfrm>
            <a:off x="990600" y="2667000"/>
            <a:ext cx="4456669" cy="19389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400" dirty="0">
              <a:solidFill>
                <a:schemeClr val="tx2"/>
              </a:solidFill>
            </a:endParaRPr>
          </a:p>
          <a:p>
            <a:pPr marL="457200" indent="-457200">
              <a:buAutoNum type="arabicPeriod"/>
            </a:pPr>
            <a:r>
              <a:rPr lang="en-US" sz="2400" dirty="0" smtClean="0">
                <a:solidFill>
                  <a:schemeClr val="tx2"/>
                </a:solidFill>
                <a:cs typeface="Courier New" pitchFamily="49" charset="0"/>
              </a:rPr>
              <a:t>Stacks and Queues</a:t>
            </a:r>
          </a:p>
          <a:p>
            <a:pPr marL="457200" indent="-457200">
              <a:buAutoNum type="arabicPeriod"/>
            </a:pPr>
            <a:r>
              <a:rPr lang="en-US" sz="2400" dirty="0" smtClean="0">
                <a:solidFill>
                  <a:schemeClr val="tx2"/>
                </a:solidFill>
                <a:cs typeface="Courier New" pitchFamily="49" charset="0"/>
              </a:rPr>
              <a:t>Inheritance, Polymorphism</a:t>
            </a:r>
            <a:endParaRPr lang="en-US" sz="2400" dirty="0" smtClean="0">
              <a:solidFill>
                <a:schemeClr val="tx2"/>
              </a:solidFill>
              <a:cs typeface="Courier New" pitchFamily="49" charset="0"/>
            </a:endParaRPr>
          </a:p>
          <a:p>
            <a:pPr marL="457200" indent="-457200">
              <a:buAutoNum type="arabicPeriod"/>
            </a:pPr>
            <a:r>
              <a:rPr lang="en-US" sz="2400" dirty="0" smtClean="0">
                <a:solidFill>
                  <a:schemeClr val="tx2"/>
                </a:solidFill>
                <a:cs typeface="Courier New" pitchFamily="49" charset="0"/>
              </a:rPr>
              <a:t>Recursion</a:t>
            </a:r>
          </a:p>
          <a:p>
            <a:pPr marL="457200" indent="-457200">
              <a:buAutoNum type="arabicPeriod"/>
            </a:pPr>
            <a:endParaRPr lang="en-US" sz="2400" dirty="0">
              <a:solidFill>
                <a:schemeClr val="tx2"/>
              </a:solidFill>
              <a:cs typeface="Courier New" pitchFamily="49" charset="0"/>
            </a:endParaRPr>
          </a:p>
        </p:txBody>
      </p:sp>
      <p:sp>
        <p:nvSpPr>
          <p:cNvPr id="377866" name="Rectangle 10"/>
          <p:cNvSpPr>
            <a:spLocks noChangeArrowheads="1"/>
          </p:cNvSpPr>
          <p:nvPr/>
        </p:nvSpPr>
        <p:spPr bwMode="auto">
          <a:xfrm>
            <a:off x="762000" y="2438400"/>
            <a:ext cx="5872120"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smtClean="0"/>
              <a:t>Be able to read and write code using:</a:t>
            </a:r>
            <a:endParaRPr lang="en-US" sz="2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sz="4000"/>
              <a:t/>
            </a:r>
            <a:br>
              <a:rPr lang="en-US" sz="4000"/>
            </a:br>
            <a:r>
              <a:rPr lang="en-US" sz="4000"/>
              <a:t>Review Time</a:t>
            </a:r>
          </a:p>
        </p:txBody>
      </p:sp>
      <p:pic>
        <p:nvPicPr>
          <p:cNvPr id="5939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371600"/>
            <a:ext cx="7620000" cy="41148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3925" name="Text Box 5"/>
          <p:cNvSpPr txBox="1">
            <a:spLocks noChangeArrowheads="1"/>
          </p:cNvSpPr>
          <p:nvPr/>
        </p:nvSpPr>
        <p:spPr bwMode="auto">
          <a:xfrm>
            <a:off x="454025" y="5808663"/>
            <a:ext cx="8321675" cy="7016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Once you have completed this review, you will be able to comprehend</a:t>
            </a:r>
            <a:br>
              <a:rPr lang="en-US"/>
            </a:br>
            <a:r>
              <a:rPr lang="en-US"/>
              <a:t>and control the Matrix!</a:t>
            </a:r>
          </a:p>
        </p:txBody>
      </p:sp>
    </p:spTree>
    <p:extLst>
      <p:ext uri="{BB962C8B-B14F-4D97-AF65-F5344CB8AC3E}">
        <p14:creationId xmlns:p14="http://schemas.microsoft.com/office/powerpoint/2010/main" val="2318322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a:t>Review Problem #1</a:t>
            </a:r>
          </a:p>
        </p:txBody>
      </p:sp>
      <p:sp>
        <p:nvSpPr>
          <p:cNvPr id="594948" name="Rectangle 4"/>
          <p:cNvSpPr>
            <a:spLocks noChangeArrowheads="1"/>
          </p:cNvSpPr>
          <p:nvPr/>
        </p:nvSpPr>
        <p:spPr bwMode="auto">
          <a:xfrm>
            <a:off x="381000" y="1296888"/>
            <a:ext cx="8458200" cy="292387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dirty="0" err="1"/>
              <a:t>struct</a:t>
            </a:r>
            <a:r>
              <a:rPr lang="en-US" dirty="0"/>
              <a:t> NODE</a:t>
            </a:r>
          </a:p>
          <a:p>
            <a:r>
              <a:rPr lang="en-US" dirty="0"/>
              <a:t>{</a:t>
            </a:r>
          </a:p>
          <a:p>
            <a:r>
              <a:rPr lang="en-US" dirty="0"/>
              <a:t>	</a:t>
            </a:r>
            <a:r>
              <a:rPr lang="en-US" dirty="0" err="1"/>
              <a:t>int</a:t>
            </a:r>
            <a:r>
              <a:rPr lang="en-US" dirty="0"/>
              <a:t> </a:t>
            </a:r>
            <a:r>
              <a:rPr lang="en-US" dirty="0" err="1"/>
              <a:t>val</a:t>
            </a:r>
            <a:r>
              <a:rPr lang="en-US" dirty="0"/>
              <a:t>;</a:t>
            </a:r>
          </a:p>
          <a:p>
            <a:r>
              <a:rPr lang="en-US" dirty="0"/>
              <a:t>	NODE *</a:t>
            </a:r>
            <a:r>
              <a:rPr lang="en-US" dirty="0" smtClean="0"/>
              <a:t>next, *</a:t>
            </a:r>
            <a:r>
              <a:rPr lang="en-US" dirty="0" err="1" smtClean="0"/>
              <a:t>prev</a:t>
            </a:r>
            <a:r>
              <a:rPr lang="en-US" dirty="0" smtClean="0"/>
              <a:t>;</a:t>
            </a:r>
            <a:endParaRPr lang="en-US" dirty="0"/>
          </a:p>
          <a:p>
            <a:r>
              <a:rPr lang="en-US" dirty="0"/>
              <a:t>};</a:t>
            </a:r>
          </a:p>
          <a:p>
            <a:endParaRPr lang="en-US" sz="2400" dirty="0"/>
          </a:p>
          <a:p>
            <a:pPr algn="ctr"/>
            <a:r>
              <a:rPr lang="en-US" dirty="0">
                <a:solidFill>
                  <a:schemeClr val="tx1"/>
                </a:solidFill>
              </a:rPr>
              <a:t>Write a </a:t>
            </a:r>
            <a:r>
              <a:rPr lang="en-US" dirty="0" smtClean="0"/>
              <a:t>recursive</a:t>
            </a:r>
            <a:r>
              <a:rPr lang="en-US" dirty="0" smtClean="0">
                <a:solidFill>
                  <a:schemeClr val="tx1"/>
                </a:solidFill>
              </a:rPr>
              <a:t> function called </a:t>
            </a:r>
            <a:r>
              <a:rPr lang="en-US" dirty="0" err="1" smtClean="0"/>
              <a:t>freeList</a:t>
            </a:r>
            <a:r>
              <a:rPr lang="en-US" dirty="0" smtClean="0"/>
              <a:t> </a:t>
            </a:r>
            <a:r>
              <a:rPr lang="en-US" dirty="0" smtClean="0">
                <a:solidFill>
                  <a:schemeClr val="tx1"/>
                </a:solidFill>
              </a:rPr>
              <a:t>that accepts a pointer to </a:t>
            </a:r>
            <a:r>
              <a:rPr lang="en-US" smtClean="0">
                <a:solidFill>
                  <a:schemeClr val="tx1"/>
                </a:solidFill>
              </a:rPr>
              <a:t>a doubly linked </a:t>
            </a:r>
            <a:r>
              <a:rPr lang="en-US" dirty="0" smtClean="0">
                <a:solidFill>
                  <a:schemeClr val="tx1"/>
                </a:solidFill>
              </a:rPr>
              <a:t>list node. The function must print all of the items in order and also delete all nodes except for the first in the linked list.</a:t>
            </a:r>
            <a:endParaRPr lang="en-US" dirty="0">
              <a:solidFill>
                <a:schemeClr val="tx1"/>
              </a:solidFill>
            </a:endParaRPr>
          </a:p>
        </p:txBody>
      </p:sp>
      <p:sp>
        <p:nvSpPr>
          <p:cNvPr id="594949" name="Rectangle 5"/>
          <p:cNvSpPr>
            <a:spLocks noChangeArrowheads="1"/>
          </p:cNvSpPr>
          <p:nvPr/>
        </p:nvSpPr>
        <p:spPr bwMode="auto">
          <a:xfrm>
            <a:off x="85725" y="4643497"/>
            <a:ext cx="8905875" cy="2062103"/>
          </a:xfrm>
          <a:prstGeom prst="rect">
            <a:avLst/>
          </a:prstGeom>
          <a:solidFill>
            <a:srgbClr val="CCFFFF"/>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7200"/>
            <a:r>
              <a:rPr lang="en-US" sz="1600" dirty="0">
                <a:solidFill>
                  <a:schemeClr val="tx1"/>
                </a:solidFill>
              </a:rPr>
              <a:t>void main()</a:t>
            </a:r>
          </a:p>
          <a:p>
            <a:pPr indent="457200"/>
            <a:r>
              <a:rPr lang="en-US" sz="1600" dirty="0">
                <a:solidFill>
                  <a:schemeClr val="tx1"/>
                </a:solidFill>
              </a:rPr>
              <a:t>{</a:t>
            </a:r>
          </a:p>
          <a:p>
            <a:pPr indent="457200"/>
            <a:r>
              <a:rPr lang="en-US" sz="1600" dirty="0">
                <a:solidFill>
                  <a:schemeClr val="tx1"/>
                </a:solidFill>
              </a:rPr>
              <a:t>   NODE </a:t>
            </a:r>
            <a:r>
              <a:rPr lang="en-US" sz="1600" dirty="0" smtClean="0">
                <a:solidFill>
                  <a:schemeClr val="tx1"/>
                </a:solidFill>
              </a:rPr>
              <a:t>*head; </a:t>
            </a:r>
            <a:r>
              <a:rPr lang="en-US" sz="1600" dirty="0">
                <a:solidFill>
                  <a:schemeClr val="tx1"/>
                </a:solidFill>
              </a:rPr>
              <a:t>	// </a:t>
            </a:r>
            <a:r>
              <a:rPr lang="en-US" sz="1600" dirty="0" err="1">
                <a:solidFill>
                  <a:schemeClr val="tx1"/>
                </a:solidFill>
              </a:rPr>
              <a:t>ptr</a:t>
            </a:r>
            <a:r>
              <a:rPr lang="en-US" sz="1600" dirty="0">
                <a:solidFill>
                  <a:schemeClr val="tx1"/>
                </a:solidFill>
              </a:rPr>
              <a:t> points to the first node (e.g. head) of the linked </a:t>
            </a:r>
            <a:r>
              <a:rPr lang="en-US" sz="1600" dirty="0" smtClean="0">
                <a:solidFill>
                  <a:schemeClr val="tx1"/>
                </a:solidFill>
              </a:rPr>
              <a:t>list</a:t>
            </a:r>
          </a:p>
          <a:p>
            <a:pPr indent="457200"/>
            <a:endParaRPr lang="en-US" sz="1600" dirty="0">
              <a:solidFill>
                <a:schemeClr val="tx1"/>
              </a:solidFill>
            </a:endParaRPr>
          </a:p>
          <a:p>
            <a:pPr indent="457200"/>
            <a:r>
              <a:rPr lang="en-US" sz="1600" dirty="0">
                <a:solidFill>
                  <a:schemeClr val="tx1"/>
                </a:solidFill>
              </a:rPr>
              <a:t> </a:t>
            </a:r>
            <a:r>
              <a:rPr lang="en-US" sz="1600" dirty="0" smtClean="0">
                <a:solidFill>
                  <a:schemeClr val="tx1"/>
                </a:solidFill>
              </a:rPr>
              <a:t>  head = </a:t>
            </a:r>
            <a:r>
              <a:rPr lang="en-US" sz="1600" dirty="0" err="1" smtClean="0">
                <a:solidFill>
                  <a:schemeClr val="tx1"/>
                </a:solidFill>
              </a:rPr>
              <a:t>createSomeLinkedList</a:t>
            </a:r>
            <a:r>
              <a:rPr lang="en-US" sz="1600" dirty="0" smtClean="0">
                <a:solidFill>
                  <a:schemeClr val="tx1"/>
                </a:solidFill>
              </a:rPr>
              <a:t>();</a:t>
            </a:r>
          </a:p>
          <a:p>
            <a:pPr indent="457200"/>
            <a:endParaRPr lang="en-US" sz="1600" dirty="0">
              <a:solidFill>
                <a:schemeClr val="tx1"/>
              </a:solidFill>
            </a:endParaRPr>
          </a:p>
          <a:p>
            <a:pPr indent="457200"/>
            <a:r>
              <a:rPr lang="en-US" sz="1600" dirty="0" smtClean="0">
                <a:solidFill>
                  <a:schemeClr val="tx1"/>
                </a:solidFill>
              </a:rPr>
              <a:t>   </a:t>
            </a:r>
            <a:r>
              <a:rPr lang="en-US" sz="1600" dirty="0" err="1" smtClean="0">
                <a:solidFill>
                  <a:schemeClr val="tx1"/>
                </a:solidFill>
              </a:rPr>
              <a:t>freeList</a:t>
            </a:r>
            <a:r>
              <a:rPr lang="en-US" sz="1600" dirty="0" smtClean="0">
                <a:solidFill>
                  <a:schemeClr val="tx1"/>
                </a:solidFill>
              </a:rPr>
              <a:t>(head);</a:t>
            </a:r>
            <a:endParaRPr lang="en-US" sz="1600" dirty="0">
              <a:solidFill>
                <a:schemeClr val="tx1"/>
              </a:solidFill>
            </a:endParaRPr>
          </a:p>
          <a:p>
            <a:pPr indent="457200"/>
            <a:r>
              <a:rPr lang="en-US" sz="1600" dirty="0">
                <a:solidFill>
                  <a:schemeClr val="tx1"/>
                </a:solidFill>
              </a:rPr>
              <a:t>}</a:t>
            </a:r>
          </a:p>
        </p:txBody>
      </p:sp>
    </p:spTree>
    <p:extLst>
      <p:ext uri="{BB962C8B-B14F-4D97-AF65-F5344CB8AC3E}">
        <p14:creationId xmlns:p14="http://schemas.microsoft.com/office/powerpoint/2010/main" val="2545399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a:t>Problem #2: A Fishy Mess</a:t>
            </a:r>
          </a:p>
        </p:txBody>
      </p:sp>
      <p:sp>
        <p:nvSpPr>
          <p:cNvPr id="611332" name="Rectangle 4"/>
          <p:cNvSpPr>
            <a:spLocks noChangeArrowheads="1"/>
          </p:cNvSpPr>
          <p:nvPr/>
        </p:nvSpPr>
        <p:spPr bwMode="auto">
          <a:xfrm>
            <a:off x="381000" y="963811"/>
            <a:ext cx="8491538" cy="553997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spAutoFit/>
          </a:bodyPr>
          <a:lstStyle/>
          <a:p>
            <a:pPr marL="457200" indent="-457200"/>
            <a:r>
              <a:rPr lang="en-US" sz="2400" dirty="0"/>
              <a:t>Create a set of C++ classes using inheritance:</a:t>
            </a:r>
          </a:p>
          <a:p>
            <a:pPr marL="457200" indent="-457200"/>
            <a:endParaRPr lang="en-US" sz="2400" dirty="0"/>
          </a:p>
          <a:p>
            <a:pPr marL="457200" indent="-457200">
              <a:buFontTx/>
              <a:buAutoNum type="arabicPeriod"/>
            </a:pPr>
            <a:r>
              <a:rPr lang="en-US" sz="2400" dirty="0"/>
              <a:t>All Sea Animals can make noise using a </a:t>
            </a:r>
            <a:r>
              <a:rPr lang="en-US" sz="2400" dirty="0" err="1"/>
              <a:t>makeNoise</a:t>
            </a:r>
            <a:r>
              <a:rPr lang="en-US" sz="2400" dirty="0"/>
              <a:t> function that takes no arguments and returns nothing</a:t>
            </a:r>
          </a:p>
          <a:p>
            <a:pPr marL="457200" indent="-457200">
              <a:buFontTx/>
              <a:buAutoNum type="arabicPeriod"/>
            </a:pPr>
            <a:r>
              <a:rPr lang="en-US" sz="2400" dirty="0">
                <a:solidFill>
                  <a:srgbClr val="006666"/>
                </a:solidFill>
              </a:rPr>
              <a:t>You must specify a Sea Animal’s weight when its born</a:t>
            </a:r>
          </a:p>
          <a:p>
            <a:pPr marL="457200" indent="-457200">
              <a:buFontTx/>
              <a:buAutoNum type="arabicPeriod"/>
            </a:pPr>
            <a:r>
              <a:rPr lang="en-US" sz="2400" dirty="0"/>
              <a:t>You can get a Sea Animal’s weight by calling its weight() function which returns its </a:t>
            </a:r>
            <a:r>
              <a:rPr lang="en-US" sz="2400" dirty="0" smtClean="0"/>
              <a:t>weight</a:t>
            </a:r>
            <a:r>
              <a:rPr lang="en-US" sz="2400" dirty="0"/>
              <a:t>.</a:t>
            </a:r>
          </a:p>
          <a:p>
            <a:pPr marL="457200" indent="-457200">
              <a:buFontTx/>
              <a:buAutoNum type="arabicPeriod"/>
            </a:pPr>
            <a:r>
              <a:rPr lang="en-US" sz="2400" dirty="0">
                <a:solidFill>
                  <a:srgbClr val="006666"/>
                </a:solidFill>
              </a:rPr>
              <a:t>All Sea Animals can eat(…) another Sea </a:t>
            </a:r>
            <a:r>
              <a:rPr lang="en-US" sz="2400" dirty="0" smtClean="0">
                <a:solidFill>
                  <a:srgbClr val="006666"/>
                </a:solidFill>
              </a:rPr>
              <a:t>Animal (passed in by pointer) and </a:t>
            </a:r>
            <a:r>
              <a:rPr lang="en-US" sz="2400" dirty="0">
                <a:solidFill>
                  <a:srgbClr val="006666"/>
                </a:solidFill>
              </a:rPr>
              <a:t>gain the weight of the consumed </a:t>
            </a:r>
            <a:r>
              <a:rPr lang="en-US" sz="2400" dirty="0" smtClean="0">
                <a:solidFill>
                  <a:srgbClr val="006666"/>
                </a:solidFill>
              </a:rPr>
              <a:t>animal (the eaten animal should be deleted)</a:t>
            </a:r>
            <a:endParaRPr lang="en-US" sz="2400" dirty="0">
              <a:solidFill>
                <a:srgbClr val="006666"/>
              </a:solidFill>
            </a:endParaRPr>
          </a:p>
          <a:p>
            <a:r>
              <a:rPr lang="en-US" sz="2400" dirty="0" smtClean="0"/>
              <a:t>5. Otters </a:t>
            </a:r>
            <a:r>
              <a:rPr lang="en-US" sz="2400" dirty="0"/>
              <a:t>have a </a:t>
            </a:r>
            <a:r>
              <a:rPr lang="en-US" sz="2400" dirty="0" err="1"/>
              <a:t>makeNoise</a:t>
            </a:r>
            <a:r>
              <a:rPr lang="en-US" sz="2400" dirty="0"/>
              <a:t> method that prints “Bark”.</a:t>
            </a:r>
          </a:p>
          <a:p>
            <a:r>
              <a:rPr lang="en-US" sz="2400" dirty="0" smtClean="0">
                <a:solidFill>
                  <a:srgbClr val="006666"/>
                </a:solidFill>
              </a:rPr>
              <a:t>6. Squid </a:t>
            </a:r>
            <a:r>
              <a:rPr lang="en-US" sz="2400" dirty="0">
                <a:solidFill>
                  <a:srgbClr val="006666"/>
                </a:solidFill>
              </a:rPr>
              <a:t>have a </a:t>
            </a:r>
            <a:r>
              <a:rPr lang="en-US" sz="2400" dirty="0" err="1">
                <a:solidFill>
                  <a:srgbClr val="006666"/>
                </a:solidFill>
              </a:rPr>
              <a:t>makeNoise</a:t>
            </a:r>
            <a:r>
              <a:rPr lang="en-US" sz="2400" dirty="0">
                <a:solidFill>
                  <a:srgbClr val="006666"/>
                </a:solidFill>
              </a:rPr>
              <a:t> method that prints “Squeak”.</a:t>
            </a:r>
          </a:p>
          <a:p>
            <a:r>
              <a:rPr lang="en-US" sz="2400" dirty="0" smtClean="0"/>
              <a:t>7. Giant </a:t>
            </a:r>
            <a:r>
              <a:rPr lang="en-US" sz="2400" dirty="0"/>
              <a:t>Squid, a species of Squid, burps after it eats another animal by printing “Burp” to the screen.</a:t>
            </a:r>
          </a:p>
          <a:p>
            <a:r>
              <a:rPr lang="en-US" sz="2400" dirty="0" smtClean="0"/>
              <a:t>8. Giant </a:t>
            </a:r>
            <a:r>
              <a:rPr lang="en-US" sz="2400" dirty="0"/>
              <a:t>Squid always weight 1000 pounds.</a:t>
            </a:r>
          </a:p>
        </p:txBody>
      </p:sp>
    </p:spTree>
    <p:extLst>
      <p:ext uri="{BB962C8B-B14F-4D97-AF65-F5344CB8AC3E}">
        <p14:creationId xmlns:p14="http://schemas.microsoft.com/office/powerpoint/2010/main" val="2602536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13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133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133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1332">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1332">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1332">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1332">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1332">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133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Review Problem #3</a:t>
            </a:r>
          </a:p>
        </p:txBody>
      </p:sp>
      <p:sp>
        <p:nvSpPr>
          <p:cNvPr id="603141" name="Rectangle 5"/>
          <p:cNvSpPr>
            <a:spLocks noChangeArrowheads="1"/>
          </p:cNvSpPr>
          <p:nvPr/>
        </p:nvSpPr>
        <p:spPr bwMode="auto">
          <a:xfrm>
            <a:off x="2286000" y="2500544"/>
            <a:ext cx="4572000" cy="4664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void addOnes(Node *cur)</a:t>
            </a:r>
          </a:p>
          <a:p>
            <a:r>
              <a:rPr lang="en-US"/>
              <a:t>{</a:t>
            </a:r>
          </a:p>
          <a:p>
            <a:r>
              <a:rPr lang="en-US"/>
              <a:t>   if (cur == NULL)</a:t>
            </a:r>
          </a:p>
          <a:p>
            <a:r>
              <a:rPr lang="en-US"/>
              <a:t>      return;</a:t>
            </a:r>
          </a:p>
          <a:p>
            <a:endParaRPr lang="en-US"/>
          </a:p>
          <a:p>
            <a:r>
              <a:rPr lang="en-US"/>
              <a:t>   if (cur-&gt;val == 0)</a:t>
            </a:r>
          </a:p>
          <a:p>
            <a:r>
              <a:rPr lang="en-US"/>
              <a:t>   {</a:t>
            </a:r>
          </a:p>
          <a:p>
            <a:r>
              <a:rPr lang="en-US"/>
              <a:t>      Node *temp = new Node;</a:t>
            </a:r>
          </a:p>
          <a:p>
            <a:r>
              <a:rPr lang="en-US"/>
              <a:t>      temp-&gt;val = 1;</a:t>
            </a:r>
          </a:p>
          <a:p>
            <a:r>
              <a:rPr lang="en-US"/>
              <a:t>      temp-&gt;next = cur-&gt;next;</a:t>
            </a:r>
          </a:p>
          <a:p>
            <a:r>
              <a:rPr lang="en-US"/>
              <a:t>      cur-&gt;next = temp;</a:t>
            </a:r>
          </a:p>
          <a:p>
            <a:r>
              <a:rPr lang="en-US"/>
              <a:t>   }</a:t>
            </a:r>
          </a:p>
          <a:p>
            <a:endParaRPr lang="en-US"/>
          </a:p>
          <a:p>
            <a:r>
              <a:rPr lang="en-US"/>
              <a:t>   addOnes(cur-&gt;next);    </a:t>
            </a:r>
          </a:p>
          <a:p>
            <a:r>
              <a:rPr lang="en-US"/>
              <a:t>}</a:t>
            </a:r>
          </a:p>
        </p:txBody>
      </p:sp>
      <p:sp>
        <p:nvSpPr>
          <p:cNvPr id="603142" name="Text Box 6"/>
          <p:cNvSpPr txBox="1">
            <a:spLocks noChangeArrowheads="1"/>
          </p:cNvSpPr>
          <p:nvPr/>
        </p:nvSpPr>
        <p:spPr bwMode="auto">
          <a:xfrm>
            <a:off x="914400" y="1219200"/>
            <a:ext cx="7239000" cy="1006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solidFill>
                  <a:schemeClr val="accent2"/>
                </a:solidFill>
              </a:rPr>
              <a:t>Write a recursive function called </a:t>
            </a:r>
            <a:r>
              <a:rPr lang="en-US" dirty="0" err="1">
                <a:solidFill>
                  <a:schemeClr val="accent2"/>
                </a:solidFill>
              </a:rPr>
              <a:t>addOnes</a:t>
            </a:r>
            <a:r>
              <a:rPr lang="en-US" dirty="0">
                <a:solidFill>
                  <a:schemeClr val="accent2"/>
                </a:solidFill>
              </a:rPr>
              <a:t> that finds</a:t>
            </a:r>
            <a:br>
              <a:rPr lang="en-US" dirty="0">
                <a:solidFill>
                  <a:schemeClr val="accent2"/>
                </a:solidFill>
              </a:rPr>
            </a:br>
            <a:r>
              <a:rPr lang="en-US" dirty="0">
                <a:solidFill>
                  <a:schemeClr val="accent2"/>
                </a:solidFill>
              </a:rPr>
              <a:t>all nodes containing a value of 0 in a linked list</a:t>
            </a:r>
            <a:br>
              <a:rPr lang="en-US" dirty="0">
                <a:solidFill>
                  <a:schemeClr val="accent2"/>
                </a:solidFill>
              </a:rPr>
            </a:br>
            <a:r>
              <a:rPr lang="en-US" dirty="0">
                <a:solidFill>
                  <a:schemeClr val="accent2"/>
                </a:solidFill>
              </a:rPr>
              <a:t>and adds a new node after each with a value </a:t>
            </a:r>
            <a:r>
              <a:rPr lang="en-US" dirty="0" smtClean="0">
                <a:solidFill>
                  <a:schemeClr val="accent2"/>
                </a:solidFill>
              </a:rPr>
              <a:t>of 1.</a:t>
            </a:r>
            <a:endParaRPr lang="en-US" dirty="0">
              <a:solidFill>
                <a:schemeClr val="accent2"/>
              </a:solidFill>
            </a:endParaRPr>
          </a:p>
        </p:txBody>
      </p:sp>
      <p:sp>
        <p:nvSpPr>
          <p:cNvPr id="603143" name="Rectangle 7"/>
          <p:cNvSpPr>
            <a:spLocks noChangeArrowheads="1"/>
          </p:cNvSpPr>
          <p:nvPr/>
        </p:nvSpPr>
        <p:spPr bwMode="auto">
          <a:xfrm>
            <a:off x="2057400" y="2821219"/>
            <a:ext cx="4953000" cy="4648200"/>
          </a:xfrm>
          <a:prstGeom prst="rect">
            <a:avLst/>
          </a:prstGeom>
          <a:solidFill>
            <a:schemeClr val="bg1"/>
          </a:soli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spTree>
    <p:extLst>
      <p:ext uri="{BB962C8B-B14F-4D97-AF65-F5344CB8AC3E}">
        <p14:creationId xmlns:p14="http://schemas.microsoft.com/office/powerpoint/2010/main" val="1458727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3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685800" y="-1"/>
            <a:ext cx="7772400" cy="1143001"/>
          </a:xfrm>
        </p:spPr>
        <p:txBody>
          <a:bodyPr/>
          <a:lstStyle/>
          <a:p>
            <a:r>
              <a:rPr lang="en-US" dirty="0"/>
              <a:t>Review Problem #</a:t>
            </a:r>
            <a:r>
              <a:rPr lang="en-US" dirty="0" smtClean="0"/>
              <a:t>4</a:t>
            </a:r>
            <a:endParaRPr lang="en-US" dirty="0"/>
          </a:p>
        </p:txBody>
      </p:sp>
      <p:sp>
        <p:nvSpPr>
          <p:cNvPr id="2" name="Rectangle 1"/>
          <p:cNvSpPr/>
          <p:nvPr/>
        </p:nvSpPr>
        <p:spPr>
          <a:xfrm>
            <a:off x="533400" y="1066800"/>
            <a:ext cx="8001000" cy="5755422"/>
          </a:xfrm>
          <a:prstGeom prst="rect">
            <a:avLst/>
          </a:prstGeom>
        </p:spPr>
        <p:txBody>
          <a:bodyPr wrap="square">
            <a:spAutoFit/>
          </a:bodyPr>
          <a:lstStyle/>
          <a:p>
            <a:r>
              <a:rPr lang="en-US" sz="1600" dirty="0"/>
              <a:t>Write a function called </a:t>
            </a:r>
            <a:r>
              <a:rPr lang="en-US" sz="1600" dirty="0" smtClean="0"/>
              <a:t>Balanced </a:t>
            </a:r>
            <a:r>
              <a:rPr lang="en-US" sz="1600" dirty="0"/>
              <a:t>that determines whether or not a parenthesized expression is properly balanced.  Your function should process strings with the following types of delimiters: ( ) { } [ and ].  Your function should accept two arguments: a string argument and a reference to an integer.  The first, string argument contains the input expression that should be evaluated.  The second, integer reference should have its value set to the maximum “nesting” depth of the expression. The function should return a </a:t>
            </a:r>
            <a:r>
              <a:rPr lang="en-US" sz="1600" dirty="0" err="1"/>
              <a:t>bool</a:t>
            </a:r>
            <a:r>
              <a:rPr lang="en-US" sz="1600" dirty="0"/>
              <a:t>: true if the expression is properly parenthesized, and false otherwise.</a:t>
            </a:r>
          </a:p>
          <a:p>
            <a:r>
              <a:rPr lang="en-US" sz="1600" dirty="0"/>
              <a:t> </a:t>
            </a:r>
          </a:p>
          <a:p>
            <a:r>
              <a:rPr lang="en-US" sz="1600" dirty="0"/>
              <a:t>Here are examples of valid, balanced strings:</a:t>
            </a:r>
          </a:p>
          <a:p>
            <a:r>
              <a:rPr lang="en-US" sz="1600" dirty="0"/>
              <a:t> </a:t>
            </a:r>
          </a:p>
          <a:p>
            <a:r>
              <a:rPr lang="en-US" sz="1600" dirty="0"/>
              <a:t>	</a:t>
            </a:r>
            <a:r>
              <a:rPr lang="en-US" sz="1600" dirty="0" err="1"/>
              <a:t>bletch</a:t>
            </a:r>
            <a:r>
              <a:rPr lang="en-US" sz="1600" dirty="0"/>
              <a:t>				</a:t>
            </a:r>
            <a:r>
              <a:rPr lang="en-US" sz="1600" dirty="0" err="1" smtClean="0"/>
              <a:t>MaxDepth</a:t>
            </a:r>
            <a:r>
              <a:rPr lang="en-US" sz="1600" dirty="0" smtClean="0"/>
              <a:t> </a:t>
            </a:r>
            <a:r>
              <a:rPr lang="en-US" sz="1600" dirty="0"/>
              <a:t>= 0</a:t>
            </a:r>
          </a:p>
          <a:p>
            <a:r>
              <a:rPr lang="en-US" sz="1600" dirty="0"/>
              <a:t>	{}				</a:t>
            </a:r>
            <a:r>
              <a:rPr lang="en-US" sz="1600" dirty="0" err="1"/>
              <a:t>MaxDepth</a:t>
            </a:r>
            <a:r>
              <a:rPr lang="en-US" sz="1600" dirty="0"/>
              <a:t> = 1</a:t>
            </a:r>
          </a:p>
          <a:p>
            <a:r>
              <a:rPr lang="en-US" sz="1600" dirty="0"/>
              <a:t>	[( )( )]				</a:t>
            </a:r>
            <a:r>
              <a:rPr lang="en-US" sz="1600" dirty="0" err="1"/>
              <a:t>MaxDepth</a:t>
            </a:r>
            <a:r>
              <a:rPr lang="en-US" sz="1600" dirty="0"/>
              <a:t> = 2</a:t>
            </a:r>
          </a:p>
          <a:p>
            <a:r>
              <a:rPr lang="en-US" sz="1600" dirty="0"/>
              <a:t>	{goober[{face}]} 			</a:t>
            </a:r>
            <a:r>
              <a:rPr lang="en-US" sz="1600" dirty="0" err="1"/>
              <a:t>MaxDepth</a:t>
            </a:r>
            <a:r>
              <a:rPr lang="en-US" sz="1600" dirty="0"/>
              <a:t> = 3</a:t>
            </a:r>
          </a:p>
          <a:p>
            <a:r>
              <a:rPr lang="en-US" sz="1600" dirty="0"/>
              <a:t>	(a(b((c)))d)[(</a:t>
            </a:r>
            <a:r>
              <a:rPr lang="en-US" sz="1600" dirty="0" err="1"/>
              <a:t>ef</a:t>
            </a:r>
            <a:r>
              <a:rPr lang="en-US" sz="1600" dirty="0"/>
              <a:t>{g})]			</a:t>
            </a:r>
            <a:r>
              <a:rPr lang="en-US" sz="1600" dirty="0" err="1"/>
              <a:t>MaxDepth</a:t>
            </a:r>
            <a:r>
              <a:rPr lang="en-US" sz="1600" dirty="0"/>
              <a:t> = 4</a:t>
            </a:r>
          </a:p>
          <a:p>
            <a:r>
              <a:rPr lang="en-US" sz="1600" dirty="0"/>
              <a:t> </a:t>
            </a:r>
          </a:p>
          <a:p>
            <a:r>
              <a:rPr lang="en-US" sz="1600" dirty="0"/>
              <a:t>Here are examples of invalid strings:</a:t>
            </a:r>
          </a:p>
          <a:p>
            <a:r>
              <a:rPr lang="en-US" sz="1600" dirty="0"/>
              <a:t> </a:t>
            </a:r>
          </a:p>
          <a:p>
            <a:r>
              <a:rPr lang="en-US" sz="1600" dirty="0"/>
              <a:t>	Snitch[</a:t>
            </a:r>
          </a:p>
          <a:p>
            <a:r>
              <a:rPr lang="en-US" sz="1600" dirty="0"/>
              <a:t>	[</a:t>
            </a:r>
            <a:r>
              <a:rPr lang="en-US" sz="1600" dirty="0" err="1"/>
              <a:t>fe</a:t>
            </a:r>
            <a:r>
              <a:rPr lang="en-US" sz="1600" dirty="0"/>
              <a:t>[fi[</a:t>
            </a:r>
            <a:r>
              <a:rPr lang="en-US" sz="1600" dirty="0" err="1"/>
              <a:t>fo</a:t>
            </a:r>
            <a:r>
              <a:rPr lang="en-US" sz="1600" dirty="0"/>
              <a:t>}</a:t>
            </a:r>
            <a:r>
              <a:rPr lang="en-US" sz="1600" dirty="0" err="1"/>
              <a:t>fum</a:t>
            </a:r>
            <a:r>
              <a:rPr lang="en-US" sz="1600" dirty="0"/>
              <a:t>]</a:t>
            </a:r>
            <a:r>
              <a:rPr lang="en-US" sz="1600" dirty="0" err="1"/>
              <a:t>ack</a:t>
            </a:r>
            <a:r>
              <a:rPr lang="en-US" sz="1600" dirty="0"/>
              <a:t>)</a:t>
            </a:r>
          </a:p>
          <a:p>
            <a:r>
              <a:rPr lang="en-US" sz="1600" dirty="0"/>
              <a:t>	((start()())</a:t>
            </a:r>
          </a:p>
          <a:p>
            <a:r>
              <a:rPr lang="en-US" sz="1600" dirty="0"/>
              <a:t>	</a:t>
            </a:r>
          </a:p>
        </p:txBody>
      </p:sp>
    </p:spTree>
    <p:extLst>
      <p:ext uri="{BB962C8B-B14F-4D97-AF65-F5344CB8AC3E}">
        <p14:creationId xmlns:p14="http://schemas.microsoft.com/office/powerpoint/2010/main" val="1339157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dirty="0" smtClean="0"/>
              <a:t>Review Problem #5</a:t>
            </a:r>
            <a:endParaRPr lang="en-US" dirty="0"/>
          </a:p>
        </p:txBody>
      </p:sp>
      <p:sp>
        <p:nvSpPr>
          <p:cNvPr id="5" name="Rectangle 4"/>
          <p:cNvSpPr/>
          <p:nvPr/>
        </p:nvSpPr>
        <p:spPr>
          <a:xfrm>
            <a:off x="381000" y="838200"/>
            <a:ext cx="4191000" cy="3754874"/>
          </a:xfrm>
          <a:prstGeom prst="rect">
            <a:avLst/>
          </a:prstGeom>
        </p:spPr>
        <p:txBody>
          <a:bodyPr wrap="square">
            <a:spAutoFit/>
          </a:bodyPr>
          <a:lstStyle/>
          <a:p>
            <a:r>
              <a:rPr lang="en-US" sz="1800" dirty="0"/>
              <a:t>A “binary tree” is a data structure that employs a special type of linked list </a:t>
            </a:r>
            <a:r>
              <a:rPr lang="en-US" sz="1800" dirty="0" smtClean="0"/>
              <a:t>node.  </a:t>
            </a:r>
            <a:r>
              <a:rPr lang="en-US" sz="1800" dirty="0"/>
              <a:t>In a binary tree, each linked list node has two next pointers.  Here is an example binary tree node:</a:t>
            </a:r>
          </a:p>
          <a:p>
            <a:r>
              <a:rPr lang="en-US" sz="1800" dirty="0"/>
              <a:t> </a:t>
            </a:r>
          </a:p>
          <a:p>
            <a:r>
              <a:rPr lang="en-US" sz="1800" dirty="0" err="1"/>
              <a:t>struct</a:t>
            </a:r>
            <a:r>
              <a:rPr lang="en-US" sz="1800" dirty="0"/>
              <a:t> </a:t>
            </a:r>
            <a:r>
              <a:rPr lang="en-US" sz="1800" dirty="0" err="1"/>
              <a:t>btnode</a:t>
            </a:r>
            <a:endParaRPr lang="en-US" sz="1800" dirty="0"/>
          </a:p>
          <a:p>
            <a:r>
              <a:rPr lang="en-US" sz="1800" dirty="0"/>
              <a:t>{</a:t>
            </a:r>
          </a:p>
          <a:p>
            <a:r>
              <a:rPr lang="en-US" sz="1800" dirty="0"/>
              <a:t>    </a:t>
            </a:r>
            <a:r>
              <a:rPr lang="en-US" sz="1800" dirty="0" err="1"/>
              <a:t>int</a:t>
            </a:r>
            <a:r>
              <a:rPr lang="en-US" sz="1800" dirty="0"/>
              <a:t>  </a:t>
            </a:r>
            <a:r>
              <a:rPr lang="en-US" sz="1800" dirty="0" err="1"/>
              <a:t>datavalue</a:t>
            </a:r>
            <a:r>
              <a:rPr lang="en-US" sz="1800" dirty="0"/>
              <a:t>;</a:t>
            </a:r>
          </a:p>
          <a:p>
            <a:r>
              <a:rPr lang="en-US" sz="1800" dirty="0"/>
              <a:t>    </a:t>
            </a:r>
            <a:r>
              <a:rPr lang="en-US" sz="1800" dirty="0" err="1"/>
              <a:t>btnode</a:t>
            </a:r>
            <a:r>
              <a:rPr lang="en-US" sz="1800" dirty="0"/>
              <a:t> *left;</a:t>
            </a:r>
          </a:p>
          <a:p>
            <a:r>
              <a:rPr lang="en-US" sz="1800" dirty="0"/>
              <a:t>    </a:t>
            </a:r>
            <a:r>
              <a:rPr lang="en-US" sz="1800" dirty="0" err="1"/>
              <a:t>btnode</a:t>
            </a:r>
            <a:r>
              <a:rPr lang="en-US" sz="1800" dirty="0"/>
              <a:t> *right;</a:t>
            </a:r>
          </a:p>
          <a:p>
            <a:r>
              <a:rPr lang="en-US" sz="1800" dirty="0"/>
              <a:t>};</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240055907"/>
              </p:ext>
            </p:extLst>
          </p:nvPr>
        </p:nvGraphicFramePr>
        <p:xfrm>
          <a:off x="4648200" y="842639"/>
          <a:ext cx="3962400" cy="2971800"/>
        </p:xfrm>
        <a:graphic>
          <a:graphicData uri="http://schemas.openxmlformats.org/presentationml/2006/ole">
            <mc:AlternateContent xmlns:mc="http://schemas.openxmlformats.org/markup-compatibility/2006">
              <mc:Choice xmlns:v="urn:schemas-microsoft-com:vml" Requires="v">
                <p:oleObj spid="_x0000_s1044" name="Slide" r:id="rId3" imgW="4283536" imgH="3210977" progId="PowerPoint.Slide.8">
                  <p:embed/>
                </p:oleObj>
              </mc:Choice>
              <mc:Fallback>
                <p:oleObj name="Slide" r:id="rId3" imgW="4283536" imgH="3210977" progId="PowerPoint.Slide.8">
                  <p:embed/>
                  <p:pic>
                    <p:nvPicPr>
                      <p:cNvPr id="0" name="Object 1"/>
                      <p:cNvPicPr>
                        <a:picLocks noChangeAspect="1" noChangeArrowheads="1"/>
                      </p:cNvPicPr>
                      <p:nvPr/>
                    </p:nvPicPr>
                    <p:blipFill>
                      <a:blip r:embed="rId4"/>
                      <a:srcRect/>
                      <a:stretch>
                        <a:fillRect/>
                      </a:stretch>
                    </p:blipFill>
                    <p:spPr bwMode="auto">
                      <a:xfrm>
                        <a:off x="4648200" y="842639"/>
                        <a:ext cx="3962400" cy="2971800"/>
                      </a:xfrm>
                      <a:prstGeom prst="rect">
                        <a:avLst/>
                      </a:prstGeom>
                      <a:noFill/>
                    </p:spPr>
                  </p:pic>
                </p:oleObj>
              </mc:Fallback>
            </mc:AlternateContent>
          </a:graphicData>
        </a:graphic>
      </p:graphicFrame>
      <p:sp>
        <p:nvSpPr>
          <p:cNvPr id="8" name="Rectangle 7"/>
          <p:cNvSpPr/>
          <p:nvPr/>
        </p:nvSpPr>
        <p:spPr>
          <a:xfrm>
            <a:off x="362505" y="4648200"/>
            <a:ext cx="8077200" cy="2031325"/>
          </a:xfrm>
          <a:prstGeom prst="rect">
            <a:avLst/>
          </a:prstGeom>
        </p:spPr>
        <p:txBody>
          <a:bodyPr wrap="square">
            <a:spAutoFit/>
          </a:bodyPr>
          <a:lstStyle/>
          <a:p>
            <a:r>
              <a:rPr lang="en-US" sz="1800" dirty="0"/>
              <a:t>W</a:t>
            </a:r>
            <a:r>
              <a:rPr lang="en-US" sz="1800" dirty="0" smtClean="0"/>
              <a:t>rite </a:t>
            </a:r>
            <a:r>
              <a:rPr lang="en-US" sz="1800" dirty="0"/>
              <a:t>a member function </a:t>
            </a:r>
            <a:r>
              <a:rPr lang="en-US" sz="1800" dirty="0" smtClean="0"/>
              <a:t>called </a:t>
            </a:r>
            <a:r>
              <a:rPr lang="en-US" sz="1800" dirty="0" err="1"/>
              <a:t>findValue</a:t>
            </a:r>
            <a:r>
              <a:rPr lang="en-US" sz="1800" dirty="0"/>
              <a:t> that accepts a </a:t>
            </a:r>
            <a:r>
              <a:rPr lang="en-US" sz="1800" dirty="0" smtClean="0"/>
              <a:t>pointer to the head of the tree and an </a:t>
            </a:r>
            <a:r>
              <a:rPr lang="en-US" sz="1800" dirty="0" err="1" smtClean="0"/>
              <a:t>int</a:t>
            </a:r>
            <a:r>
              <a:rPr lang="en-US" sz="1800" dirty="0" smtClean="0"/>
              <a:t> parameter and returns an int. The function must search </a:t>
            </a:r>
            <a:r>
              <a:rPr lang="en-US" sz="1800" dirty="0"/>
              <a:t>through each node of the binary </a:t>
            </a:r>
            <a:r>
              <a:rPr lang="en-US" sz="1800" dirty="0" smtClean="0"/>
              <a:t>tree and </a:t>
            </a:r>
            <a:r>
              <a:rPr lang="en-US" sz="1800" dirty="0"/>
              <a:t>count the number of times the value was found in the </a:t>
            </a:r>
            <a:r>
              <a:rPr lang="en-US" sz="1800" dirty="0" smtClean="0"/>
              <a:t>tree, then return this value. </a:t>
            </a:r>
          </a:p>
          <a:p>
            <a:endParaRPr lang="en-US" sz="1800" dirty="0"/>
          </a:p>
          <a:p>
            <a:r>
              <a:rPr lang="en-US" sz="1800" dirty="0" smtClean="0"/>
              <a:t>First implement your function using a queue.</a:t>
            </a:r>
          </a:p>
          <a:p>
            <a:r>
              <a:rPr lang="en-US" sz="1800" dirty="0" smtClean="0"/>
              <a:t>Then implement your function using recursion.</a:t>
            </a:r>
            <a:endParaRPr lang="en-US" sz="1800" dirty="0"/>
          </a:p>
        </p:txBody>
      </p:sp>
    </p:spTree>
    <p:extLst>
      <p:ext uri="{BB962C8B-B14F-4D97-AF65-F5344CB8AC3E}">
        <p14:creationId xmlns:p14="http://schemas.microsoft.com/office/powerpoint/2010/main" val="1882499001"/>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Times New Roman"/>
      </a:majorFont>
      <a:minorFont>
        <a:latin typeface="Comic Sans MS"/>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6600CC"/>
            </a:solidFill>
            <a:effectLst/>
            <a:latin typeface="Comic Sans MS" pitchFamily="66" charset="0"/>
            <a:cs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6600CC"/>
            </a:solidFill>
            <a:effectLst/>
            <a:latin typeface="Comic Sans MS" pitchFamily="66"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6300</TotalTime>
  <Words>512</Words>
  <Application>Microsoft Office PowerPoint</Application>
  <PresentationFormat>On-screen Show (4:3)</PresentationFormat>
  <Paragraphs>89</Paragraphs>
  <Slides>7</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9" baseType="lpstr">
      <vt:lpstr>Default Design</vt:lpstr>
      <vt:lpstr>Microsoft PowerPoint 97-2003 Slide</vt:lpstr>
      <vt:lpstr>Wednesday, February 22nd </vt:lpstr>
      <vt:lpstr> Review Time</vt:lpstr>
      <vt:lpstr>Review Problem #1</vt:lpstr>
      <vt:lpstr>Problem #2: A Fishy Mess</vt:lpstr>
      <vt:lpstr>Review Problem #3</vt:lpstr>
      <vt:lpstr>Review Problem #4</vt:lpstr>
      <vt:lpstr>Review Problem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Preferred Customer</dc:creator>
  <cp:lastModifiedBy>Windows User</cp:lastModifiedBy>
  <cp:revision>4062</cp:revision>
  <dcterms:created xsi:type="dcterms:W3CDTF">2002-10-09T05:27:34Z</dcterms:created>
  <dcterms:modified xsi:type="dcterms:W3CDTF">2012-02-17T04:57:35Z</dcterms:modified>
</cp:coreProperties>
</file>