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522" r:id="rId2"/>
    <p:sldId id="423" r:id="rId3"/>
    <p:sldId id="515" r:id="rId4"/>
    <p:sldId id="516" r:id="rId5"/>
    <p:sldId id="507" r:id="rId6"/>
    <p:sldId id="508" r:id="rId7"/>
    <p:sldId id="426" r:id="rId8"/>
    <p:sldId id="427" r:id="rId9"/>
    <p:sldId id="428" r:id="rId10"/>
    <p:sldId id="429" r:id="rId11"/>
    <p:sldId id="430" r:id="rId12"/>
    <p:sldId id="431" r:id="rId13"/>
    <p:sldId id="503" r:id="rId14"/>
    <p:sldId id="434" r:id="rId15"/>
    <p:sldId id="511" r:id="rId16"/>
    <p:sldId id="512" r:id="rId17"/>
    <p:sldId id="436" r:id="rId18"/>
    <p:sldId id="437" r:id="rId19"/>
    <p:sldId id="502" r:id="rId20"/>
    <p:sldId id="513" r:id="rId21"/>
    <p:sldId id="509" r:id="rId22"/>
    <p:sldId id="505" r:id="rId23"/>
    <p:sldId id="506" r:id="rId24"/>
    <p:sldId id="485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510" r:id="rId34"/>
    <p:sldId id="443" r:id="rId35"/>
    <p:sldId id="444" r:id="rId36"/>
    <p:sldId id="445" r:id="rId37"/>
    <p:sldId id="446" r:id="rId38"/>
    <p:sldId id="514" r:id="rId39"/>
    <p:sldId id="447" r:id="rId40"/>
    <p:sldId id="472" r:id="rId41"/>
    <p:sldId id="473" r:id="rId42"/>
    <p:sldId id="448" r:id="rId43"/>
    <p:sldId id="449" r:id="rId44"/>
    <p:sldId id="450" r:id="rId45"/>
    <p:sldId id="474" r:id="rId46"/>
    <p:sldId id="471" r:id="rId47"/>
    <p:sldId id="451" r:id="rId48"/>
    <p:sldId id="452" r:id="rId49"/>
    <p:sldId id="453" r:id="rId50"/>
    <p:sldId id="475" r:id="rId51"/>
    <p:sldId id="517" r:id="rId52"/>
    <p:sldId id="518" r:id="rId53"/>
    <p:sldId id="454" r:id="rId54"/>
    <p:sldId id="521" r:id="rId55"/>
    <p:sldId id="470" r:id="rId56"/>
    <p:sldId id="519" r:id="rId57"/>
    <p:sldId id="520" r:id="rId58"/>
    <p:sldId id="491" r:id="rId59"/>
    <p:sldId id="492" r:id="rId60"/>
    <p:sldId id="493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476" r:id="rId70"/>
    <p:sldId id="457" r:id="rId71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  <a:srgbClr val="F7EFFF"/>
    <a:srgbClr val="EAD5FF"/>
    <a:srgbClr val="CC99FF"/>
    <a:srgbClr val="EAEAEA"/>
    <a:srgbClr val="6600CC"/>
    <a:srgbClr val="FFCCFF"/>
    <a:srgbClr val="006666"/>
    <a:srgbClr val="FD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6" autoAdjust="0"/>
    <p:restoredTop sz="93383" autoAdjust="0"/>
  </p:normalViewPr>
  <p:slideViewPr>
    <p:cSldViewPr snapToGrid="0">
      <p:cViewPr varScale="1">
        <p:scale>
          <a:sx n="108" d="100"/>
          <a:sy n="108" d="100"/>
        </p:scale>
        <p:origin x="126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0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41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42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43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44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46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47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48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50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51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8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53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8D72F-D6A5-431A-B244-52D334AB09B0}" type="slidenum">
              <a:rPr lang="en-US"/>
              <a:pPr/>
              <a:t>54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6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55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57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9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59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60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61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62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63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65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67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68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69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70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#14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The Modulus Operator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Closed hash tables 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Open 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 table efficiency and “load factor”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Hashing non-numeric values</a:t>
            </a:r>
          </a:p>
          <a:p>
            <a:pPr lvl="1" eaLnBrk="1" hangingPunct="1"/>
            <a:r>
              <a:rPr lang="en-US" dirty="0" err="1">
                <a:solidFill>
                  <a:srgbClr val="7030A0"/>
                </a:solidFill>
              </a:rPr>
              <a:t>unordered_map</a:t>
            </a:r>
            <a:r>
              <a:rPr lang="en-US" dirty="0">
                <a:solidFill>
                  <a:srgbClr val="7030A0"/>
                </a:solidFill>
              </a:rPr>
              <a:t>: A hash-based STL map class</a:t>
            </a:r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(Database) Tables</a:t>
            </a:r>
          </a:p>
        </p:txBody>
      </p:sp>
    </p:spTree>
    <p:extLst>
      <p:ext uri="{BB962C8B-B14F-4D97-AF65-F5344CB8AC3E}">
        <p14:creationId xmlns:p14="http://schemas.microsoft.com/office/powerpoint/2010/main" val="23805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br>
              <a:rPr lang="en-US" dirty="0"/>
            </a:br>
            <a:r>
              <a:rPr lang="en-US" dirty="0"/>
              <a:t>But what’s the problem with our </a:t>
            </a:r>
            <a:r>
              <a:rPr lang="en-US" dirty="0">
                <a:solidFill>
                  <a:schemeClr val="tx1"/>
                </a:solidFill>
              </a:rPr>
              <a:t>ADT</a:t>
            </a:r>
            <a:r>
              <a:rPr lang="en-US" dirty="0"/>
              <a:t>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50,000 UCLA student IDs </a:t>
            </a:r>
            <a:br>
              <a:rPr lang="en-US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we 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>
                <a:solidFill>
                  <a:srgbClr val="A50021"/>
                </a:solidFill>
              </a:rPr>
              <a:t>100,000 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ID#s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in an array with just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If we just try to use our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>
                <a:cs typeface="Courier New" pitchFamily="49" charset="0"/>
              </a:rPr>
              <a:t>to index the array, there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What we need is some cool mathematical function that takes in a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ID# </a:t>
            </a:r>
            <a:r>
              <a:rPr lang="en-US" sz="2000" dirty="0">
                <a:cs typeface="Courier New" pitchFamily="49" charset="0"/>
              </a:rPr>
              <a:t>and somehow converts it to a unique slot number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between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in the array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400,683,948</a:t>
            </a:r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Slot #s</a:t>
              </a:r>
              <a:br>
                <a:rPr lang="en-US" dirty="0"/>
              </a:br>
              <a:r>
                <a:rPr lang="en-US" sz="1600" dirty="0"/>
                <a:t>Range: </a:t>
              </a:r>
              <a:r>
                <a:rPr lang="en-US" sz="1600" dirty="0">
                  <a:solidFill>
                    <a:srgbClr val="6600CC"/>
                  </a:solidFill>
                </a:rPr>
                <a:t>0-99,999</a:t>
              </a: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f(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ID#s</a:t>
                </a:r>
                <a:br>
                  <a:rPr lang="en-US" dirty="0"/>
                </a:br>
                <a:r>
                  <a:rPr lang="en-US" sz="1600" dirty="0"/>
                  <a:t>Range</a:t>
                </a:r>
                <a:r>
                  <a:rPr lang="en-US" sz="1600" dirty="0">
                    <a:solidFill>
                      <a:srgbClr val="6600CC"/>
                    </a:solidFill>
                  </a:rPr>
                  <a:t>: 0-999,999,999</a:t>
                </a: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000,000,000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9933"/>
                    </a:solidFill>
                  </a:rPr>
                  <a:t>999,999,999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605,172,432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024,641,083</a:t>
                </a: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99,999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B0FBA32-8F07-43C9-BB38-1EF1FB6B6848}"/>
              </a:ext>
            </a:extLst>
          </p:cNvPr>
          <p:cNvSpPr/>
          <p:nvPr/>
        </p:nvSpPr>
        <p:spPr bwMode="auto">
          <a:xfrm>
            <a:off x="294165" y="771982"/>
            <a:ext cx="8560054" cy="374163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Let’s call this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mapping function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3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mapping function</a:t>
            </a:r>
            <a:r>
              <a:rPr lang="en-US" dirty="0"/>
              <a:t>…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step…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add a new item in one step, we can do this…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 use a (small) </a:t>
            </a:r>
            <a:r>
              <a:rPr lang="en-US" dirty="0">
                <a:solidFill>
                  <a:srgbClr val="FF0000"/>
                </a:solidFill>
              </a:rPr>
              <a:t>100,000 </a:t>
            </a:r>
            <a:r>
              <a:rPr lang="en-US" dirty="0"/>
              <a:t>element array to hold our data…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Mapping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How can we write a </a:t>
            </a:r>
            <a:r>
              <a:rPr lang="en-US" sz="2200" dirty="0" err="1">
                <a:solidFill>
                  <a:srgbClr val="6600CC"/>
                </a:solidFill>
              </a:rPr>
              <a:t>mapFunc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that converts our large </a:t>
            </a:r>
            <a:r>
              <a:rPr lang="en-US" sz="2200" dirty="0">
                <a:solidFill>
                  <a:srgbClr val="FF0000"/>
                </a:solidFill>
              </a:rPr>
              <a:t>ID#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into a </a:t>
            </a:r>
            <a:r>
              <a:rPr lang="en-US" sz="2200" dirty="0">
                <a:solidFill>
                  <a:srgbClr val="FF0000"/>
                </a:solidFill>
              </a:rPr>
              <a:t>bucket # </a:t>
            </a:r>
            <a:r>
              <a:rPr lang="en-US" sz="2200" dirty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/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 = 100000;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bucket;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RIGHT! </a:t>
            </a:r>
            <a:r>
              <a:rPr lang="en-US" dirty="0"/>
              <a:t>The C++ </a:t>
            </a:r>
            <a:r>
              <a:rPr lang="en-US" dirty="0">
                <a:solidFill>
                  <a:srgbClr val="FF0000"/>
                </a:solidFill>
              </a:rPr>
              <a:t>% operator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(aka the </a:t>
            </a:r>
            <a:r>
              <a:rPr lang="en-US" dirty="0">
                <a:solidFill>
                  <a:srgbClr val="FF0000"/>
                </a:solidFill>
              </a:rPr>
              <a:t>modulus division operator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/>
              <a:t>This line </a:t>
            </a:r>
            <a:r>
              <a:rPr lang="en-US" sz="2000" dirty="0">
                <a:solidFill>
                  <a:schemeClr val="tx1"/>
                </a:solidFill>
              </a:rPr>
              <a:t>takes an input value </a:t>
            </a:r>
            <a:r>
              <a:rPr lang="en-US" sz="2000" dirty="0" err="1">
                <a:solidFill>
                  <a:srgbClr val="FF0000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ARRAY_SIZE – 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 now for each input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>
                <a:solidFill>
                  <a:srgbClr val="FF0000"/>
                </a:solidFill>
              </a:rPr>
              <a:t>to pick a bucket</a:t>
            </a:r>
            <a:r>
              <a:rPr lang="en-US" dirty="0">
                <a:solidFill>
                  <a:srgbClr val="6600CC"/>
                </a:solidFill>
              </a:rPr>
              <a:t> in our </a:t>
            </a:r>
            <a:r>
              <a:rPr lang="en-US" dirty="0">
                <a:solidFill>
                  <a:srgbClr val="FF0000"/>
                </a:solidFill>
              </a:rPr>
              <a:t>100,000 element </a:t>
            </a:r>
            <a:r>
              <a:rPr lang="en-US" dirty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83,948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400,683,948</a:t>
            </a:r>
            <a:r>
              <a:rPr lang="en-US" sz="2000" dirty="0">
                <a:solidFill>
                  <a:schemeClr val="tx1"/>
                </a:solidFill>
              </a:rPr>
              <a:t> 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111,105,224 </a:t>
            </a:r>
            <a:r>
              <a:rPr lang="en-US" sz="2000" dirty="0">
                <a:solidFill>
                  <a:schemeClr val="tx1"/>
                </a:solidFill>
              </a:rPr>
              <a:t>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111,105,224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111,105,224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222,205,224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the last ID# </a:t>
            </a:r>
            <a:r>
              <a:rPr lang="en-US" dirty="0">
                <a:solidFill>
                  <a:schemeClr val="tx1"/>
                </a:solidFill>
              </a:rPr>
              <a:t>to 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222,205,224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stored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bucket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value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our mapping function wants to also put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values </a:t>
            </a:r>
            <a:r>
              <a:rPr lang="en-US" dirty="0">
                <a:cs typeface="Courier New" pitchFamily="49" charset="0"/>
              </a:rPr>
              <a:t>both map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causes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and we can’t tell what value was actually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Let’s see how to fix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6666"/>
                    </a:solidFill>
                  </a:rPr>
                  <a:t>111,105,224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Table: </a:t>
            </a:r>
            <a:r>
              <a:rPr lang="en-US" sz="3600" dirty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are many schemes for dealing with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>
                <a:cs typeface="Courier New" pitchFamily="49" charset="0"/>
              </a:rPr>
              <a:t>, and today we’ll learn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“Linear Probing”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REAL</a:t>
            </a:r>
            <a:r>
              <a:rPr lang="en-US" sz="2800" dirty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As before, we use our mapping function to locate the right bucket in our array.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target bucket is empty</a:t>
            </a:r>
            <a:r>
              <a:rPr lang="en-US" sz="1800" dirty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bucket is occupied</a:t>
            </a:r>
            <a:r>
              <a:rPr lang="en-US" sz="1800" dirty="0">
                <a:solidFill>
                  <a:schemeClr val="tx1"/>
                </a:solidFill>
              </a:rPr>
              <a:t>, scan down from that bucket until we hit the first open bucket. Put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84663"/>
            <a:chOff x="4140" y="1056"/>
            <a:chExt cx="1428" cy="2699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was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However, instead of storing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in the bucket,  we store our </a:t>
            </a:r>
            <a:r>
              <a:rPr lang="en-US" sz="1800" dirty="0">
                <a:solidFill>
                  <a:srgbClr val="FF0000"/>
                </a:solidFill>
              </a:rPr>
              <a:t>full original value </a:t>
            </a:r>
            <a:r>
              <a:rPr lang="en-US" sz="1800" dirty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next bucket is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here!</a:t>
            </a: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currently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92968" y="43742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Sometimes, you’ll need to insert an item near the end of the table…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1826" y="26079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>
                <a:solidFill>
                  <a:srgbClr val="FF0000"/>
                </a:solidFill>
              </a:rPr>
              <a:t>640,099,998</a:t>
            </a:r>
            <a:r>
              <a:rPr lang="en-US" sz="1800" dirty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2" y="51503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84760" y="4895485"/>
            <a:ext cx="3246609" cy="406606"/>
            <a:chOff x="4496700" y="971295"/>
            <a:chExt cx="3246609" cy="406606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640,099,998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endCxn id="48" idx="1"/>
            </p:cNvCxnSpPr>
            <p:nvPr/>
          </p:nvCxnSpPr>
          <p:spPr bwMode="auto">
            <a:xfrm>
              <a:off x="6802628" y="11559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Rectangle 49"/>
          <p:cNvSpPr/>
          <p:nvPr/>
        </p:nvSpPr>
        <p:spPr>
          <a:xfrm>
            <a:off x="7728644" y="56107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100,399,999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31369" y="51960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475,699,998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9932" y="35931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801269" y="3778213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94001" y="4893765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640,099,998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885864" y="44520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3970460" y="5028441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Whoops! I’ve gone past the end of the table!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25352" y="18881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100,400,000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 flipH="1">
            <a:off x="4063898" y="7563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970460" y="10992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Woot! </a:t>
            </a:r>
            <a:r>
              <a:rPr lang="en-US" sz="1800" dirty="0">
                <a:solidFill>
                  <a:schemeClr val="tx1"/>
                </a:solidFill>
              </a:rPr>
              <a:t>Finally a free spot!</a:t>
            </a:r>
          </a:p>
        </p:txBody>
      </p:sp>
    </p:spTree>
    <p:extLst>
      <p:ext uri="{BB962C8B-B14F-4D97-AF65-F5344CB8AC3E}">
        <p14:creationId xmlns:p14="http://schemas.microsoft.com/office/powerpoint/2010/main" val="16428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0.33004 -0.393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9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5" grpId="0" build="p"/>
      <p:bldP spid="47" grpId="0"/>
      <p:bldP spid="9" grpId="0" animBg="1"/>
      <p:bldP spid="9" grpId="1" animBg="1"/>
      <p:bldP spid="9" grpId="2" animBg="1"/>
      <p:bldP spid="9" grpId="3" animBg="1"/>
      <p:bldP spid="9" grpId="4" animBg="1"/>
      <p:bldP spid="52" grpId="0"/>
      <p:bldP spid="55" grpId="0"/>
      <p:bldP spid="55" grpId="1"/>
      <p:bldP spid="5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To search our hash table, we use a similar approach.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>
                <a:solidFill>
                  <a:schemeClr val="tx1"/>
                </a:solidFill>
              </a:rPr>
              <a:t>with our mapping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>
                <a:solidFill>
                  <a:srgbClr val="6600CC"/>
                </a:solidFill>
              </a:rPr>
              <a:t>probe linearly</a:t>
            </a:r>
            <a:r>
              <a:rPr lang="en-US" sz="1800" dirty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>
                <a:solidFill>
                  <a:srgbClr val="6600CC"/>
                </a:solidFill>
              </a:rPr>
              <a:t>empty bucket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means: </a:t>
            </a:r>
            <a:r>
              <a:rPr lang="en-US" sz="1800" dirty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Cool! I found my value right in its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333,305,224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Searching: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782717" y="595471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416300" y="5572919"/>
            <a:ext cx="3810000" cy="1107056"/>
          </a:xfrm>
          <a:prstGeom prst="wedgeRoundRectCallout">
            <a:avLst>
              <a:gd name="adj1" fmla="val -73698"/>
              <a:gd name="adj2" fmla="val -3589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And as before, if you end up searching past the end, just wrap back up to the top!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9" grpId="6" animBg="1"/>
      <p:bldP spid="53" grpId="0" animBg="1"/>
      <p:bldP spid="53" grpId="1" animBg="1"/>
      <p:bldP spid="64" grpId="0" animBg="1"/>
      <p:bldP spid="6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approach addresses collisions by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in the array, there is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803638" y="98828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So why do we call this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>
                <a:cs typeface="Courier New" pitchFamily="49" charset="0"/>
              </a:rPr>
              <a:t>???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525369" y="2027367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our data is stored in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>
                <a:cs typeface="Courier New" pitchFamily="49" charset="0"/>
              </a:rPr>
              <a:t>, there are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>
                <a:cs typeface="Courier New" pitchFamily="49" charset="0"/>
              </a:rPr>
              <a:t>for us to put values.</a:t>
            </a: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20515" y="3794552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Once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>
                <a:cs typeface="Courier New" pitchFamily="49" charset="0"/>
              </a:rPr>
              <a:t>of empty buckets,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we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>
                <a:cs typeface="Courier New" pitchFamily="49" charset="0"/>
              </a:rPr>
              <a:t>…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0190" y="5942816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Ok, let’s see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>
                <a:cs typeface="Courier New" pitchFamily="49" charset="0"/>
              </a:rPr>
              <a:t>now!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20515" y="4816705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don’t have this problem</a:t>
            </a:r>
            <a:r>
              <a:rPr lang="en-US" dirty="0"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  <p:bldP spid="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value (e.g. an ID#)</a:t>
            </a: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</a:t>
            </a: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A variable to hold your value (e.g.,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bucket in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hash table 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filled with valid data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uiExpand="1" build="p" animBg="1"/>
      <p:bldP spid="134153" grpI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mapping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105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mapping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NUM_BUCKETS;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[NUM_BUCKETS];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74952" y="-64472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dirty="0"/>
              <a:t>Linear Probing:</a:t>
            </a:r>
          </a:p>
          <a:p>
            <a:r>
              <a:rPr lang="en-US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holds our ID# </a:t>
            </a:r>
            <a:r>
              <a:rPr lang="en-US" sz="2000" dirty="0">
                <a:solidFill>
                  <a:schemeClr val="tx1"/>
                </a:solidFill>
              </a:rPr>
              <a:t>then we’ve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found 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B368A-DD47-44F4-8483-3E30FF79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61" y="1253230"/>
            <a:ext cx="6321497" cy="4438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260D67-8A68-43AD-8FA8-B318B9EF1F4C}"/>
              </a:ext>
            </a:extLst>
          </p:cNvPr>
          <p:cNvSpPr/>
          <p:nvPr/>
        </p:nvSpPr>
        <p:spPr bwMode="auto">
          <a:xfrm>
            <a:off x="4765965" y="2804160"/>
            <a:ext cx="2532610" cy="1435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oper Black" panose="0208090404030B020404" pitchFamily="18" charset="0"/>
              </a:rPr>
              <a:t>SHOULD HAVE USED A HASH TABLE BUT USED A LINKED LIST INSTEAD JAR</a:t>
            </a:r>
          </a:p>
        </p:txBody>
      </p:sp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value, 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9020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there’s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What Can you </a:t>
            </a:r>
            <a:r>
              <a:rPr lang="en-US" sz="3600" dirty="0">
                <a:solidFill>
                  <a:srgbClr val="6600CC"/>
                </a:solidFill>
              </a:rPr>
              <a:t>Store</a:t>
            </a:r>
            <a:r>
              <a:rPr lang="en-US" sz="3600" dirty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Oh, and if you like, you can include additional associated values </a:t>
            </a:r>
            <a:br>
              <a:rPr lang="en-US" sz="2000" dirty="0"/>
            </a:br>
            <a:r>
              <a:rPr lang="en-US" sz="2000" dirty="0"/>
              <a:t>(e.g., a </a:t>
            </a:r>
            <a:r>
              <a:rPr lang="en-US" sz="2000" dirty="0">
                <a:solidFill>
                  <a:srgbClr val="FF0000"/>
                </a:solidFill>
              </a:rPr>
              <a:t>name, GPA</a:t>
            </a:r>
            <a:r>
              <a:rPr lang="en-US" sz="2000" dirty="0"/>
              <a:t>) in each bucket!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For instance, what if I want to also store the </a:t>
            </a:r>
            <a:r>
              <a:rPr lang="en-US" sz="2000" dirty="0">
                <a:solidFill>
                  <a:srgbClr val="6600CC"/>
                </a:solidFill>
              </a:rPr>
              <a:t>student’s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 </a:t>
            </a:r>
            <a:r>
              <a:rPr lang="en-US" sz="2000" dirty="0"/>
              <a:t>in each bucket along with their ID#?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bool</a:t>
            </a:r>
            <a:r>
              <a:rPr lang="en-US" sz="1800" dirty="0">
                <a:solidFill>
                  <a:srgbClr val="FF0000"/>
                </a:solidFill>
              </a:rPr>
              <a:t> 	         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used;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You can do that!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string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float 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GPA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7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id;</a:t>
            </a: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Now when you look up a student by their ID# you can </a:t>
            </a:r>
            <a:r>
              <a:rPr lang="en-US" sz="2000" dirty="0">
                <a:solidFill>
                  <a:srgbClr val="FF0000"/>
                </a:solidFill>
              </a:rPr>
              <a:t>ALSO </a:t>
            </a:r>
            <a:r>
              <a:rPr lang="en-US" sz="2000" dirty="0"/>
              <a:t>get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</a:t>
            </a:r>
            <a:r>
              <a:rPr lang="en-US" sz="2000" dirty="0"/>
              <a:t>!</a:t>
            </a:r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br>
              <a:rPr lang="en-US" sz="1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9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return 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return 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&amp;GPA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/>
              <a:t>Linear Probing: </a:t>
            </a:r>
            <a:r>
              <a:rPr lang="en-US" sz="3800" dirty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value 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value, 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value 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value.</a:t>
            </a: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...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Hash Table.”</a:t>
            </a:r>
            <a:r>
              <a:rPr lang="en-US" dirty="0"/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 has 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values directly in the array, each array bucket points to a linked list of values.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mapping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value to 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: 1, 3, 11, 25, 101 </a:t>
            </a:r>
            <a:r>
              <a:rPr lang="en-US" dirty="0"/>
              <a:t> </a:t>
            </a:r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values</a:t>
            </a:r>
            <a:r>
              <a:rPr lang="en-US" dirty="0">
                <a:solidFill>
                  <a:schemeClr val="tx1"/>
                </a:solidFill>
              </a:rPr>
              <a:t>…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" y="251208"/>
            <a:ext cx="9279203" cy="66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cream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Hash 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tables are often </a:t>
            </a:r>
            <a:r>
              <a:rPr lang="en-US" sz="2400" dirty="0">
                <a:solidFill>
                  <a:srgbClr val="FF0000"/>
                </a:solidFill>
              </a:rPr>
              <a:t>THE</a:t>
            </a:r>
            <a:r>
              <a:rPr lang="en-US" sz="2400" dirty="0"/>
              <a:t> most efficient way to 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hash table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559054"/>
            <a:ext cx="578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search engines, antivirus scanners, navigation systems, social network sites,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0111" t="10047" r="12000" b="28726"/>
          <a:stretch/>
        </p:blipFill>
        <p:spPr>
          <a:xfrm>
            <a:off x="7555168" y="1287786"/>
            <a:ext cx="1283583" cy="13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value 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how big must we make our hash table so it runs quickly? To figure this out, we first need to learn about the </a:t>
            </a:r>
            <a:r>
              <a:rPr lang="en-US" sz="2200" dirty="0">
                <a:solidFill>
                  <a:srgbClr val="FF0000"/>
                </a:solidFill>
              </a:rPr>
              <a:t>“load” concept</a:t>
            </a:r>
            <a:r>
              <a:rPr lang="en-US" sz="2200" dirty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/>
              <a:t>Hash Table Efficiency: </a:t>
            </a:r>
            <a:r>
              <a:rPr lang="en-US" sz="360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values 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values 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>
                <a:solidFill>
                  <a:srgbClr val="6600CC"/>
                </a:solidFill>
              </a:rPr>
              <a:t>Closed Hash Table w LP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values 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2017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685800" y="2472242"/>
            <a:ext cx="7649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Well, our original mapping function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242456"/>
            <a:ext cx="8688390" cy="1787308"/>
            <a:chOff x="163" y="2202"/>
            <a:chExt cx="5473" cy="942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78" cy="94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mapFunc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(int 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 ID % 100000;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l" eaLnBrk="1" hangingPunct="1"/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792" cy="94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mapFunc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 algn="l" eaLnBrk="1" hangingPunct="1"/>
              <a:endParaRPr lang="en-US" sz="22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1" hangingPunct="1"/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354014" y="5205130"/>
            <a:ext cx="832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Well, we need a two-step process!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AFB4FB-288C-4DA6-A340-613CC49BB9A5}"/>
              </a:ext>
            </a:extLst>
          </p:cNvPr>
          <p:cNvSpPr/>
          <p:nvPr/>
        </p:nvSpPr>
        <p:spPr>
          <a:xfrm>
            <a:off x="4457832" y="4239182"/>
            <a:ext cx="354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en-US" sz="22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rgbClr val="00666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F312-9C5E-46E6-B991-EB29162634EA}"/>
              </a:ext>
            </a:extLst>
          </p:cNvPr>
          <p:cNvSpPr/>
          <p:nvPr/>
        </p:nvSpPr>
        <p:spPr>
          <a:xfrm>
            <a:off x="4842709" y="3904328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// what do we do?</a:t>
            </a:r>
            <a:endParaRPr lang="en-US" dirty="0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77784F34-6B4F-483E-A5FE-E9193B27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5815594"/>
            <a:ext cx="8688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First, we need to </a:t>
            </a:r>
            <a:r>
              <a:rPr lang="en-US" dirty="0">
                <a:solidFill>
                  <a:srgbClr val="FF0000"/>
                </a:solidFill>
              </a:rPr>
              <a:t>compute a unique numeric value </a:t>
            </a:r>
            <a:r>
              <a:rPr lang="en-US" dirty="0"/>
              <a:t>from our string using a </a:t>
            </a:r>
            <a:r>
              <a:rPr lang="en-US" dirty="0">
                <a:solidFill>
                  <a:srgbClr val="FF0000"/>
                </a:solidFill>
              </a:rPr>
              <a:t>“hash” </a:t>
            </a:r>
            <a:r>
              <a:rPr lang="en-US" dirty="0"/>
              <a:t>function!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5A29C-1147-45E2-A944-4E481E7D22C5}"/>
              </a:ext>
            </a:extLst>
          </p:cNvPr>
          <p:cNvSpPr/>
          <p:nvPr/>
        </p:nvSpPr>
        <p:spPr>
          <a:xfrm>
            <a:off x="4861654" y="3876191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h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hash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1426F0-26E5-4570-B4EB-EE125F27E35A}"/>
              </a:ext>
            </a:extLst>
          </p:cNvPr>
          <p:cNvSpPr/>
          <p:nvPr/>
        </p:nvSpPr>
        <p:spPr>
          <a:xfrm>
            <a:off x="4861654" y="4255822"/>
            <a:ext cx="3502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h % 100000;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7E89B2F9-8ED7-49B4-AADB-BE7725D11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16" y="5991655"/>
            <a:ext cx="81556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Second, we use our </a:t>
            </a:r>
            <a:r>
              <a:rPr lang="en-US" dirty="0">
                <a:solidFill>
                  <a:srgbClr val="FF0000"/>
                </a:solidFill>
              </a:rPr>
              <a:t>modulo</a:t>
            </a:r>
            <a:r>
              <a:rPr lang="en-US" dirty="0"/>
              <a:t> as before to compute a </a:t>
            </a:r>
            <a:r>
              <a:rPr lang="en-US" dirty="0">
                <a:solidFill>
                  <a:srgbClr val="FF0000"/>
                </a:solidFill>
              </a:rPr>
              <a:t>bucket number </a:t>
            </a:r>
            <a:r>
              <a:rPr lang="en-US" dirty="0"/>
              <a:t>that fits into our hash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75B8A-AC04-4DDB-B7D8-9FBF87E0014E}"/>
              </a:ext>
            </a:extLst>
          </p:cNvPr>
          <p:cNvSpPr/>
          <p:nvPr/>
        </p:nvSpPr>
        <p:spPr bwMode="auto">
          <a:xfrm>
            <a:off x="6428935" y="1215599"/>
            <a:ext cx="2273740" cy="19461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0ECB074D-9C71-449F-BD01-0B6544B4C881}"/>
              </a:ext>
            </a:extLst>
          </p:cNvPr>
          <p:cNvSpPr/>
          <p:nvPr/>
        </p:nvSpPr>
        <p:spPr bwMode="auto">
          <a:xfrm>
            <a:off x="457200" y="931419"/>
            <a:ext cx="6605322" cy="2053411"/>
          </a:xfrm>
          <a:prstGeom prst="wedgeRoundRectCallout">
            <a:avLst>
              <a:gd name="adj1" fmla="val 45899"/>
              <a:gd name="adj2" fmla="val 9772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hash function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is a function that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takes an arbitrary input (like a 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string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)…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And produces an 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integer output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, like a value between 0 and 2 billion.</a:t>
            </a:r>
            <a:endParaRPr lang="en-US" baseline="0" dirty="0"/>
          </a:p>
        </p:txBody>
      </p:sp>
      <p:sp>
        <p:nvSpPr>
          <p:cNvPr id="18" name="Rounded Rectangular Callout 13">
            <a:extLst>
              <a:ext uri="{FF2B5EF4-FFF2-40B4-BE49-F238E27FC236}">
                <a16:creationId xmlns:a16="http://schemas.microsoft.com/office/drawing/2014/main" id="{1FAE0485-1335-41D6-8D1F-758452EF0BF5}"/>
              </a:ext>
            </a:extLst>
          </p:cNvPr>
          <p:cNvSpPr/>
          <p:nvPr/>
        </p:nvSpPr>
        <p:spPr bwMode="auto">
          <a:xfrm>
            <a:off x="2360878" y="1927876"/>
            <a:ext cx="4272844" cy="1381884"/>
          </a:xfrm>
          <a:prstGeom prst="wedgeRoundRectCallout">
            <a:avLst>
              <a:gd name="adj1" fmla="val 45899"/>
              <a:gd name="adj2" fmla="val 9772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How do we convert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a name into a bucket number?!??!?</a:t>
            </a:r>
            <a:endParaRPr lang="en-US" baseline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8.33333E-7 0.0541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1004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806920" grpId="0" autoUpdateAnimBg="0"/>
      <p:bldP spid="806920" grpId="1"/>
      <p:bldP spid="3" grpId="0"/>
      <p:bldP spid="3" grpId="1"/>
      <p:bldP spid="4" grpId="0"/>
      <p:bldP spid="4" grpId="1"/>
      <p:bldP spid="12" grpId="0" autoUpdateAnimBg="0"/>
      <p:bldP spid="12" grpId="1"/>
      <p:bldP spid="13" grpId="0"/>
      <p:bldP spid="14" grpId="0"/>
      <p:bldP spid="15" grpId="0"/>
      <p:bldP spid="5" grpId="0" animBg="1"/>
      <p:bldP spid="5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286232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int </a:t>
            </a:r>
            <a:r>
              <a:rPr lang="en-US" sz="2000" dirty="0">
                <a:solidFill>
                  <a:srgbClr val="6600CC"/>
                </a:solidFill>
                <a:latin typeface="+mn-lt"/>
                <a:cs typeface="Courier New" pitchFamily="49" charset="0"/>
              </a:rPr>
              <a:t>hash</a:t>
            </a:r>
            <a:r>
              <a:rPr lang="en-US" sz="2000" dirty="0">
                <a:latin typeface="+mn-lt"/>
                <a:cs typeface="Courier New" pitchFamily="49" charset="0"/>
              </a:rPr>
              <a:t>(const 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an integer value.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example, if we compute:</a:t>
            </a:r>
          </a:p>
          <a:p>
            <a:pPr eaLnBrk="1" hangingPunct="1"/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x =  </a:t>
            </a:r>
            <a:r>
              <a:rPr lang="en-US" dirty="0">
                <a:solidFill>
                  <a:srgbClr val="FF0000"/>
                </a:solidFill>
              </a:rPr>
              <a:t>1234</a:t>
            </a:r>
            <a:r>
              <a:rPr lang="en-US" dirty="0">
                <a:solidFill>
                  <a:srgbClr val="6600CC"/>
                </a:solidFill>
              </a:rPr>
              <a:t> %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6600CC"/>
                </a:solidFill>
              </a:rPr>
              <a:t>;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/>
              <a:t>the value of x will be 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the </a:t>
            </a:r>
            <a:r>
              <a:rPr lang="en-US" dirty="0">
                <a:solidFill>
                  <a:srgbClr val="FF0000"/>
                </a:solidFill>
              </a:rPr>
              <a:t>% operator </a:t>
            </a:r>
            <a:r>
              <a:rPr lang="en-US" dirty="0"/>
              <a:t>is used to divide two numbers and obtain the </a:t>
            </a:r>
            <a:r>
              <a:rPr lang="en-US" dirty="0">
                <a:solidFill>
                  <a:srgbClr val="FF0000"/>
                </a:solidFill>
              </a:rPr>
              <a:t>remainder</a:t>
            </a:r>
            <a:r>
              <a:rPr lang="en-US" dirty="0"/>
              <a:t>.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Now, as it turns out, the modulo operator has an interesting </a:t>
            </a:r>
            <a:r>
              <a:rPr lang="en-US" dirty="0">
                <a:solidFill>
                  <a:srgbClr val="6600CC"/>
                </a:solidFill>
              </a:rPr>
              <a:t>property</a:t>
            </a:r>
            <a:r>
              <a:rPr lang="en-US" dirty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if you can </a:t>
            </a:r>
            <a:br>
              <a:rPr lang="en-US" dirty="0"/>
            </a:br>
            <a:r>
              <a:rPr lang="en-US" dirty="0"/>
              <a:t>figure out what </a:t>
            </a:r>
            <a:r>
              <a:rPr lang="en-US" dirty="0">
                <a:solidFill>
                  <a:srgbClr val="6600CC"/>
                </a:solidFill>
              </a:rPr>
              <a:t>it</a:t>
            </a:r>
            <a:r>
              <a:rPr lang="en-US" dirty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286232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int </a:t>
            </a:r>
            <a:r>
              <a:rPr lang="en-US" sz="2000" dirty="0">
                <a:solidFill>
                  <a:srgbClr val="6600CC"/>
                </a:solidFill>
                <a:latin typeface="+mn-lt"/>
                <a:cs typeface="Courier New" pitchFamily="49" charset="0"/>
              </a:rPr>
              <a:t>hash</a:t>
            </a:r>
            <a:r>
              <a:rPr lang="en-US" sz="2000" dirty="0">
                <a:latin typeface="+mn-lt"/>
                <a:cs typeface="Courier New" pitchFamily="49" charset="0"/>
              </a:rPr>
              <a:t>(const 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417232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 </a:t>
            </a:r>
            <a:r>
              <a:rPr lang="en-US" dirty="0">
                <a:solidFill>
                  <a:srgbClr val="FF0000"/>
                </a:solidFill>
              </a:rPr>
              <a:t>“BAT”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“TAB”</a:t>
            </a:r>
            <a:r>
              <a:rPr lang="en-US" dirty="0"/>
              <a:t> hash to different slots in our </a:t>
            </a:r>
            <a:br>
              <a:rPr lang="en-US" dirty="0"/>
            </a:br>
            <a:r>
              <a:rPr lang="en-US" dirty="0"/>
              <a:t>array since this version takes character position into account.</a:t>
            </a:r>
            <a:endParaRPr lang="en-US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GREAT</a:t>
            </a:r>
            <a:r>
              <a:rPr lang="en-US" sz="3600" dirty="0"/>
              <a:t> Hash Function for Strings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42900" y="9906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Rather than write your own hash function from scratch, why not use one written by the pros?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9314" y="2483223"/>
            <a:ext cx="7841286" cy="306783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800" dirty="0"/>
              <a:t>#include &lt;</a:t>
            </a:r>
            <a:r>
              <a:rPr lang="en-US" sz="1800" dirty="0">
                <a:solidFill>
                  <a:srgbClr val="FF0000"/>
                </a:solidFill>
              </a:rPr>
              <a:t>functional</a:t>
            </a:r>
            <a:r>
              <a:rPr lang="en-US" sz="1800" dirty="0"/>
              <a:t>&gt;		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unsigned int </a:t>
            </a:r>
            <a:r>
              <a:rPr lang="en-US" sz="1800" dirty="0" err="1"/>
              <a:t>yourMapFunction</a:t>
            </a:r>
            <a:r>
              <a:rPr lang="en-US" sz="1800" dirty="0"/>
              <a:t>(const </a:t>
            </a:r>
            <a:r>
              <a:rPr lang="en-US" sz="1800" dirty="0">
                <a:solidFill>
                  <a:srgbClr val="C00000"/>
                </a:solidFill>
              </a:rPr>
              <a:t>std::string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 err="1">
                <a:solidFill>
                  <a:srgbClr val="FF0000"/>
                </a:solidFill>
              </a:rPr>
              <a:t>std</a:t>
            </a:r>
            <a:r>
              <a:rPr lang="en-US" sz="1800" dirty="0">
                <a:solidFill>
                  <a:srgbClr val="FF0000"/>
                </a:solidFill>
              </a:rPr>
              <a:t>::hash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;                      </a:t>
            </a:r>
            <a:r>
              <a:rPr lang="en-US" sz="1600" dirty="0">
                <a:solidFill>
                  <a:schemeClr val="tx1"/>
                </a:solidFill>
              </a:rPr>
              <a:t>// creates a </a:t>
            </a:r>
            <a:r>
              <a:rPr lang="en-US" sz="1600" dirty="0">
                <a:solidFill>
                  <a:srgbClr val="C0000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hasher</a:t>
            </a:r>
            <a:r>
              <a:rPr lang="en-US" sz="16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>   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>
                <a:solidFill>
                  <a:schemeClr val="tx1"/>
                </a:solidFill>
              </a:rPr>
              <a:t>);   </a:t>
            </a:r>
            <a:r>
              <a:rPr lang="en-US" sz="1600" dirty="0">
                <a:solidFill>
                  <a:schemeClr val="tx1"/>
                </a:solidFill>
              </a:rPr>
              <a:t>// now hash our string!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// then just add your own modulo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bucketNum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% NUM_BUCKETS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return </a:t>
            </a:r>
            <a:r>
              <a:rPr lang="en-US" sz="1800" dirty="0" err="1"/>
              <a:t>bucketNum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837765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C++ provides a great string hashing function:</a:t>
            </a:r>
          </a:p>
        </p:txBody>
      </p:sp>
      <p:sp>
        <p:nvSpPr>
          <p:cNvPr id="11" name="Speech Bubble: Rectangle with Corners Rounded 10"/>
          <p:cNvSpPr/>
          <p:nvPr/>
        </p:nvSpPr>
        <p:spPr bwMode="auto">
          <a:xfrm>
            <a:off x="4096327" y="1310758"/>
            <a:ext cx="4114612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define our own mapping function, but leverage C++’s hash algorithm under the hood.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Speech Bubble: Rectangle with Corners Rounded 11"/>
          <p:cNvSpPr/>
          <p:nvPr/>
        </p:nvSpPr>
        <p:spPr bwMode="auto">
          <a:xfrm>
            <a:off x="4745182" y="1837765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you define a 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string hashing object.</a:t>
            </a:r>
          </a:p>
        </p:txBody>
      </p:sp>
      <p:sp>
        <p:nvSpPr>
          <p:cNvPr id="13" name="Speech Bubble: Rectangle with Corners Rounded 12"/>
          <p:cNvSpPr/>
          <p:nvPr/>
        </p:nvSpPr>
        <p:spPr bwMode="auto">
          <a:xfrm>
            <a:off x="4745182" y="4789858"/>
            <a:ext cx="3865418" cy="1194956"/>
          </a:xfrm>
          <a:prstGeom prst="wedgeRoundRectCallout">
            <a:avLst>
              <a:gd name="adj1" fmla="val -63691"/>
              <a:gd name="adj2" fmla="val -100511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 use the object to hash your input string.</a:t>
            </a:r>
          </a:p>
        </p:txBody>
      </p:sp>
      <p:sp>
        <p:nvSpPr>
          <p:cNvPr id="14" name="Speech Bubble: Rectangle with Corners Rounded 13"/>
          <p:cNvSpPr/>
          <p:nvPr/>
        </p:nvSpPr>
        <p:spPr bwMode="auto">
          <a:xfrm>
            <a:off x="824539" y="4780972"/>
            <a:ext cx="3865418" cy="1194956"/>
          </a:xfrm>
          <a:prstGeom prst="wedgeRoundRectCallout">
            <a:avLst>
              <a:gd name="adj1" fmla="val -2042"/>
              <a:gd name="adj2" fmla="val -10360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returns a hash value between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0 and 4 billion.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 bwMode="auto">
          <a:xfrm>
            <a:off x="5039495" y="5447145"/>
            <a:ext cx="3865418" cy="1410855"/>
          </a:xfrm>
          <a:prstGeom prst="wedgeRoundRectCallout">
            <a:avLst>
              <a:gd name="adj1" fmla="val -47681"/>
              <a:gd name="adj2" fmla="val -8807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you apply your own modulo function and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return a bucket # that fits into your hash table’s 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 bwMode="auto">
          <a:xfrm>
            <a:off x="3676072" y="873186"/>
            <a:ext cx="3445163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Make sure to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#include&lt;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functional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&gt;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use C++’s hash function!</a:t>
            </a:r>
          </a:p>
        </p:txBody>
      </p:sp>
    </p:spTree>
    <p:extLst>
      <p:ext uri="{BB962C8B-B14F-4D97-AF65-F5344CB8AC3E}">
        <p14:creationId xmlns:p14="http://schemas.microsoft.com/office/powerpoint/2010/main" val="20240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uiExpand="1" animBg="1"/>
      <p:bldP spid="3" grpId="1" uiExpan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Writing Your Own Hash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712" y="10668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Great! But what if you need to write a hash function for some </a:t>
            </a:r>
            <a:r>
              <a:rPr lang="en-US" sz="2300" dirty="0">
                <a:solidFill>
                  <a:srgbClr val="FF0000"/>
                </a:solidFill>
              </a:rPr>
              <a:t>non-standard data type</a:t>
            </a:r>
            <a:r>
              <a:rPr lang="en-US" sz="2300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86" y="2211074"/>
            <a:ext cx="7841286" cy="201918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r>
              <a:rPr lang="en-US" sz="1800" dirty="0"/>
              <a:t>unsigned int </a:t>
            </a:r>
            <a:r>
              <a:rPr lang="en-US" sz="1800" dirty="0" err="1"/>
              <a:t>yourMapFunction</a:t>
            </a:r>
            <a:r>
              <a:rPr lang="en-US" sz="1800" dirty="0"/>
              <a:t>(const </a:t>
            </a:r>
            <a:r>
              <a:rPr lang="en-US" sz="1800" dirty="0" err="1">
                <a:solidFill>
                  <a:srgbClr val="FF0000"/>
                </a:solidFill>
              </a:rPr>
              <a:t>SomeCrazyTypeOfData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229" y="301551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000" dirty="0"/>
              <a:t>????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8712" y="4453793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This is a non-trivial exercise!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7926" y="5059234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You really need to understand the “nature” of the data you’re hashing…</a:t>
            </a:r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5278582" y="3220664"/>
            <a:ext cx="3865418" cy="1559312"/>
          </a:xfrm>
          <a:prstGeom prst="wedgeRoundRectCallout">
            <a:avLst>
              <a:gd name="adj1" fmla="val -45770"/>
              <a:gd name="adj2" fmla="val -90197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hashing…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9933"/>
                </a:solidFill>
              </a:rPr>
              <a:t>Geospatial coordinates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An array of 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 numbers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7030A0"/>
                </a:solidFill>
              </a:rPr>
              <a:t>The contents of a data 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6252" y="6057781"/>
            <a:ext cx="897774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Then </a:t>
            </a:r>
            <a:r>
              <a:rPr lang="en-US" sz="2300" dirty="0">
                <a:solidFill>
                  <a:srgbClr val="FF0000"/>
                </a:solidFill>
              </a:rPr>
              <a:t>design your algorithm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C000"/>
                </a:solidFill>
              </a:rPr>
              <a:t>analyze it</a:t>
            </a:r>
            <a:r>
              <a:rPr lang="en-US" sz="2300" dirty="0"/>
              <a:t>, and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US" sz="23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15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  <p:bldP spid="6" grpId="0"/>
      <p:bldP spid="7" grpId="0"/>
      <p:bldP spid="8" grpId="0"/>
      <p:bldP spid="9" grpId="0" animBg="1"/>
      <p:bldP spid="9" grpId="1" animBg="1"/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87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1. The hash function must always give us the same output   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value for a given input value: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Today: </a:t>
            </a:r>
            <a:r>
              <a:rPr lang="en-US" dirty="0">
                <a:solidFill>
                  <a:schemeClr val="tx1"/>
                </a:solidFill>
              </a:rPr>
              <a:t>hash(400683948)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83,948</a:t>
            </a:r>
            <a:r>
              <a:rPr lang="en-US" dirty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Tomorrow: </a:t>
            </a:r>
            <a:r>
              <a:rPr lang="en-US" dirty="0">
                <a:solidFill>
                  <a:schemeClr val="tx1"/>
                </a:solidFill>
              </a:rPr>
              <a:t>hash(400683948)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>
                <a:solidFill>
                  <a:srgbClr val="6600CC"/>
                </a:solidFill>
                <a:sym typeface="Wingdings" pitchFamily="2" charset="2"/>
              </a:rPr>
              <a:t>still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2. The hash function should disperse items throughout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hash 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 build="p"/>
      <p:bldP spid="811013" grpId="0"/>
      <p:bldP spid="2" grpId="0"/>
      <p:bldP spid="3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0A7-6A35-498B-8CDD-1E1D61966FD5}" type="slidenum">
              <a:rPr lang="en-US"/>
              <a:pPr/>
              <a:t>54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r>
              <a:rPr lang="en-US" sz="2600" dirty="0"/>
              <a:t>The </a:t>
            </a:r>
            <a:r>
              <a:rPr lang="en-US" sz="2600" dirty="0" err="1"/>
              <a:t>unordered_map</a:t>
            </a:r>
            <a:r>
              <a:rPr lang="en-US" sz="2600" dirty="0"/>
              <a:t>: A hash-based version of a map</a:t>
            </a: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228600" y="863600"/>
            <a:ext cx="9753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noProof="1">
                <a:solidFill>
                  <a:srgbClr val="6600CC"/>
                </a:solidFill>
              </a:rPr>
              <a:t>#include &lt;</a:t>
            </a:r>
            <a:r>
              <a:rPr lang="en-US" sz="1800" dirty="0" err="1">
                <a:solidFill>
                  <a:srgbClr val="6600CC"/>
                </a:solidFill>
              </a:rPr>
              <a:t>unordered_map</a:t>
            </a:r>
            <a:r>
              <a:rPr lang="en-US" sz="1800" noProof="1">
                <a:solidFill>
                  <a:srgbClr val="6600CC"/>
                </a:solidFill>
              </a:rPr>
              <a:t>&gt;</a:t>
            </a:r>
          </a:p>
          <a:p>
            <a:pPr algn="l"/>
            <a:r>
              <a:rPr lang="en-US" sz="1800" noProof="1"/>
              <a:t>#include &lt;iostream&gt;</a:t>
            </a:r>
          </a:p>
          <a:p>
            <a:pPr algn="l"/>
            <a:r>
              <a:rPr lang="en-US" sz="1800" noProof="1"/>
              <a:t>#include &lt;string&gt;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/>
              <a:t>using namespace std;	</a:t>
            </a:r>
            <a:endParaRPr lang="en-US" sz="1800" dirty="0"/>
          </a:p>
          <a:p>
            <a:pPr algn="l"/>
            <a:endParaRPr lang="en-US" sz="800" noProof="1"/>
          </a:p>
          <a:p>
            <a:pPr algn="l"/>
            <a:r>
              <a:rPr lang="en-US" sz="1800" noProof="1"/>
              <a:t>int main( )</a:t>
            </a:r>
          </a:p>
          <a:p>
            <a:pPr algn="l"/>
            <a:r>
              <a:rPr lang="en-US" sz="1800" noProof="1"/>
              <a:t>{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chemeClr val="accent2"/>
                </a:solidFill>
              </a:rPr>
              <a:t>unordered</a:t>
            </a:r>
            <a:r>
              <a:rPr lang="en-US" sz="1800" noProof="1">
                <a:solidFill>
                  <a:schemeClr val="accent2"/>
                </a:solidFill>
              </a:rPr>
              <a:t>_map &lt;string,int&gt; hm;</a:t>
            </a:r>
            <a:r>
              <a:rPr lang="en-US" sz="1800" dirty="0">
                <a:solidFill>
                  <a:schemeClr val="accent2"/>
                </a:solidFill>
              </a:rPr>
              <a:t>		  // define a new U_M</a:t>
            </a:r>
            <a:endParaRPr lang="en-US" sz="1800" noProof="1">
              <a:solidFill>
                <a:schemeClr val="accent2"/>
              </a:solidFill>
            </a:endParaRPr>
          </a:p>
          <a:p>
            <a:pPr algn="l"/>
            <a:r>
              <a:rPr lang="en-US" sz="1800" noProof="1">
                <a:solidFill>
                  <a:srgbClr val="006666"/>
                </a:solidFill>
              </a:rPr>
              <a:t>   </a:t>
            </a:r>
            <a:r>
              <a:rPr lang="en-US" sz="1800" dirty="0">
                <a:solidFill>
                  <a:srgbClr val="006666"/>
                </a:solidFill>
              </a:rPr>
              <a:t>unordered</a:t>
            </a:r>
            <a:r>
              <a:rPr lang="en-US" sz="1800" noProof="1">
                <a:solidFill>
                  <a:srgbClr val="006666"/>
                </a:solidFill>
              </a:rPr>
              <a:t>_map &lt;string,int&gt;::iterator iter;</a:t>
            </a:r>
            <a:r>
              <a:rPr lang="en-US" sz="1800" dirty="0">
                <a:solidFill>
                  <a:srgbClr val="006666"/>
                </a:solidFill>
              </a:rPr>
              <a:t> // define an iterator for a U_M</a:t>
            </a:r>
            <a:endParaRPr lang="en-US" sz="1800" noProof="1">
              <a:solidFill>
                <a:srgbClr val="006666"/>
              </a:solidFill>
            </a:endParaRPr>
          </a:p>
          <a:p>
            <a:pPr algn="l"/>
            <a:endParaRPr lang="en-US" sz="400" noProof="1">
              <a:solidFill>
                <a:srgbClr val="006666"/>
              </a:solidFill>
            </a:endParaRP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800000"/>
                </a:solidFill>
              </a:rPr>
              <a:t>   hm["Carey"] = 10;</a:t>
            </a:r>
            <a:r>
              <a:rPr lang="en-US" sz="1800" dirty="0">
                <a:solidFill>
                  <a:srgbClr val="800000"/>
                </a:solidFill>
              </a:rPr>
              <a:t>			// insert a new item into the U_M</a:t>
            </a:r>
            <a:endParaRPr lang="en-US" sz="1800" noProof="1">
              <a:solidFill>
                <a:srgbClr val="800000"/>
              </a:solidFill>
            </a:endParaRPr>
          </a:p>
          <a:p>
            <a:pPr algn="l"/>
            <a:r>
              <a:rPr lang="en-US" sz="1800" noProof="1"/>
              <a:t>   hm["David"] = 20;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   iter = hm.find("Carey");</a:t>
            </a:r>
            <a:r>
              <a:rPr lang="en-US" sz="1800" dirty="0">
                <a:solidFill>
                  <a:srgbClr val="6600CC"/>
                </a:solidFill>
              </a:rPr>
              <a:t>			// find Carey in the hash map</a:t>
            </a:r>
          </a:p>
          <a:p>
            <a:pPr algn="l"/>
            <a:endParaRPr lang="en-US" sz="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   if (iter </a:t>
            </a:r>
            <a:r>
              <a:rPr lang="en-US" sz="1800" dirty="0"/>
              <a:t>=</a:t>
            </a:r>
            <a:r>
              <a:rPr lang="en-US" sz="1800" noProof="1"/>
              <a:t>= hm.end())</a:t>
            </a:r>
            <a:r>
              <a:rPr lang="en-US" sz="1800" dirty="0"/>
              <a:t>			// did we find Carey or not?</a:t>
            </a:r>
            <a:endParaRPr lang="en-US" sz="1800" noProof="1"/>
          </a:p>
          <a:p>
            <a:pPr algn="l"/>
            <a:r>
              <a:rPr lang="en-US" sz="1800" dirty="0"/>
              <a:t>       </a:t>
            </a:r>
            <a:r>
              <a:rPr lang="en-US" sz="1800" dirty="0" err="1"/>
              <a:t>cout</a:t>
            </a:r>
            <a:r>
              <a:rPr lang="en-US" sz="1800" dirty="0"/>
              <a:t> &lt;&lt; “Carey was not found!”;	// couldn’t find “Carey” in the hash map</a:t>
            </a:r>
          </a:p>
          <a:p>
            <a:pPr algn="l"/>
            <a:r>
              <a:rPr lang="en-US" sz="1800" dirty="0"/>
              <a:t>   else </a:t>
            </a:r>
            <a:endParaRPr lang="en-US" sz="1800" noProof="1"/>
          </a:p>
          <a:p>
            <a:pPr algn="l"/>
            <a:r>
              <a:rPr lang="en-US" sz="1800" noProof="1"/>
              <a:t>   {</a:t>
            </a:r>
          </a:p>
          <a:p>
            <a:pPr algn="l"/>
            <a:r>
              <a:rPr lang="en-US" sz="1800" dirty="0"/>
              <a:t>     </a:t>
            </a:r>
            <a:r>
              <a:rPr lang="en-US" sz="1800" noProof="1"/>
              <a:t>   cout &lt;&lt; "When we look up " &lt;&lt; iter-&gt;</a:t>
            </a:r>
            <a:r>
              <a:rPr lang="en-US" sz="1800" noProof="1">
                <a:solidFill>
                  <a:srgbClr val="6600CC"/>
                </a:solidFill>
              </a:rPr>
              <a:t>first</a:t>
            </a:r>
            <a:r>
              <a:rPr lang="en-US" sz="1800" noProof="1"/>
              <a:t>;</a:t>
            </a:r>
            <a:r>
              <a:rPr lang="en-US" sz="1800" dirty="0"/>
              <a:t>	// “When we look up </a:t>
            </a:r>
            <a:r>
              <a:rPr lang="en-US" sz="1800" dirty="0">
                <a:solidFill>
                  <a:srgbClr val="6600CC"/>
                </a:solidFill>
              </a:rPr>
              <a:t>Carey</a:t>
            </a:r>
            <a:r>
              <a:rPr lang="en-US" sz="1800" dirty="0"/>
              <a:t>”</a:t>
            </a:r>
            <a:endParaRPr lang="en-US" sz="1800" noProof="1"/>
          </a:p>
          <a:p>
            <a:pPr algn="l"/>
            <a:r>
              <a:rPr lang="en-US" sz="1800" dirty="0"/>
              <a:t>     </a:t>
            </a:r>
            <a:r>
              <a:rPr lang="en-US" sz="1800" noProof="1"/>
              <a:t>   cout &lt;&lt; " we find " &lt;&lt; iter-&gt;</a:t>
            </a:r>
            <a:r>
              <a:rPr lang="en-US" sz="1800" noProof="1">
                <a:solidFill>
                  <a:srgbClr val="006666"/>
                </a:solidFill>
              </a:rPr>
              <a:t>second</a:t>
            </a:r>
            <a:r>
              <a:rPr lang="en-US" sz="1800" noProof="1"/>
              <a:t>;</a:t>
            </a:r>
            <a:r>
              <a:rPr lang="en-US" sz="1800" dirty="0"/>
              <a:t>		// “we find </a:t>
            </a:r>
            <a:r>
              <a:rPr lang="en-US" sz="1800" dirty="0">
                <a:solidFill>
                  <a:srgbClr val="006666"/>
                </a:solidFill>
              </a:rPr>
              <a:t>10</a:t>
            </a:r>
            <a:r>
              <a:rPr lang="en-US" sz="1800" dirty="0"/>
              <a:t>”</a:t>
            </a:r>
            <a:endParaRPr lang="en-US" sz="1800" noProof="1"/>
          </a:p>
          <a:p>
            <a:pPr algn="l"/>
            <a:r>
              <a:rPr lang="en-US" sz="1800" noProof="1"/>
              <a:t>   }</a:t>
            </a:r>
          </a:p>
          <a:p>
            <a:pPr algn="l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as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fact, if you want to expand your hash table’s size you basically have to create a whole new one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:</a:t>
            </a:r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value 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1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the building block of databases (like Oracle &amp; MySQL)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580708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to organize large amounts of data and make it quickly searchable.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625077"/>
            <a:ext cx="5787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used to: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Hold your $$ bank account data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Store your student transcripts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Hold your credit card transactions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Hold usernames/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pws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for most 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4407"/>
          <a:stretch/>
        </p:blipFill>
        <p:spPr>
          <a:xfrm>
            <a:off x="7568045" y="1288399"/>
            <a:ext cx="1280120" cy="1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6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Johansen</a:t>
            </a:r>
            <a:r>
              <a:rPr lang="en-US" sz="2000" dirty="0"/>
              <a:t>’ 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is called a </a:t>
            </a:r>
            <a:r>
              <a:rPr lang="en-US" sz="2000" dirty="0">
                <a:solidFill>
                  <a:srgbClr val="6600CC"/>
                </a:solidFill>
              </a:rPr>
              <a:t>“record.”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If we have a bunch of records, </a:t>
            </a:r>
            <a:br>
              <a:rPr lang="en-US" sz="2000" dirty="0"/>
            </a:br>
            <a:r>
              <a:rPr lang="en-US" sz="2000" dirty="0"/>
              <a:t>we call this a “</a:t>
            </a:r>
            <a:r>
              <a:rPr lang="en-US" sz="2000" dirty="0">
                <a:solidFill>
                  <a:srgbClr val="6600CC"/>
                </a:solidFill>
              </a:rPr>
              <a:t>table.”</a:t>
            </a:r>
            <a:r>
              <a:rPr lang="en-US" sz="2000" dirty="0"/>
              <a:t> Simple!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Each record has a bunch of “</a:t>
            </a:r>
            <a:r>
              <a:rPr lang="en-US" sz="2000" dirty="0">
                <a:solidFill>
                  <a:srgbClr val="6600CC"/>
                </a:solidFill>
              </a:rPr>
              <a:t>fields”</a:t>
            </a:r>
            <a:r>
              <a:rPr lang="en-US" sz="2000" dirty="0"/>
              <a:t>  like Name, Phone #, Birthday, etc. </a:t>
            </a:r>
            <a:br>
              <a:rPr lang="en-US" sz="2000" dirty="0"/>
            </a:br>
            <a:r>
              <a:rPr lang="en-US" sz="2000" dirty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Phone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 Nash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58272723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Small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262626263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 Rohr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47372727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While you may have many records with the same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/>
              <a:t> field value (e.g., John Smith) or the same </a:t>
            </a:r>
            <a:r>
              <a:rPr lang="en-US" sz="1800" dirty="0">
                <a:solidFill>
                  <a:srgbClr val="006666"/>
                </a:solidFill>
              </a:rPr>
              <a:t>Birthday</a:t>
            </a:r>
            <a:r>
              <a:rPr lang="en-US" sz="1800" dirty="0"/>
              <a:t> field value (e.g., Jan 1</a:t>
            </a:r>
            <a:r>
              <a:rPr lang="en-US" sz="1800" baseline="30000" dirty="0"/>
              <a:t>st</a:t>
            </a:r>
            <a:r>
              <a:rPr lang="en-US" sz="1800" dirty="0"/>
              <a:t>)…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Some fields, like </a:t>
            </a:r>
            <a:r>
              <a:rPr lang="en-US" sz="1800" dirty="0">
                <a:solidFill>
                  <a:srgbClr val="006666"/>
                </a:solidFill>
              </a:rPr>
              <a:t>Social Security Number</a:t>
            </a:r>
            <a:r>
              <a:rPr lang="en-US" sz="1800" dirty="0"/>
              <a:t>, will have </a:t>
            </a:r>
            <a:r>
              <a:rPr lang="en-US" sz="1800" dirty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/>
              <a:t>- this type of field is useful for searching and finding a unique record!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 field (like the SSN) that has unique values across all records is called a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“key field.”</a:t>
            </a: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Let’s modulus-divide </a:t>
            </a:r>
            <a:r>
              <a:rPr lang="en-US" sz="2200" dirty="0"/>
              <a:t>a bunch of numbers </a:t>
            </a:r>
            <a:br>
              <a:rPr lang="en-US" sz="2200" dirty="0"/>
            </a:br>
            <a:r>
              <a:rPr lang="en-US" sz="2200" dirty="0"/>
              <a:t>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 and see what the results are!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5 </a:t>
            </a:r>
            <a:r>
              <a:rPr lang="en-US" sz="2200" dirty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Let’s try again with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3 </a:t>
            </a:r>
            <a:r>
              <a:rPr lang="en-US" sz="2200" dirty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And as you’d guess, if you divided a bunch of numbers by </a:t>
            </a:r>
            <a:r>
              <a:rPr lang="en-US" sz="2200" dirty="0">
                <a:solidFill>
                  <a:srgbClr val="FF0000"/>
                </a:solidFill>
              </a:rPr>
              <a:t>100,000</a:t>
            </a:r>
            <a:r>
              <a:rPr lang="en-US" sz="2200" dirty="0"/>
              <a:t>,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would all be </a:t>
            </a:r>
            <a:r>
              <a:rPr lang="en-US" sz="2200" dirty="0">
                <a:solidFill>
                  <a:srgbClr val="FF0000"/>
                </a:solidFill>
              </a:rPr>
              <a:t>less than 100,000 </a:t>
            </a:r>
            <a:r>
              <a:rPr lang="en-US" sz="2200" dirty="0">
                <a:solidFill>
                  <a:schemeClr val="tx1"/>
                </a:solidFill>
              </a:rPr>
              <a:t>(between 0-99,999)</a:t>
            </a:r>
            <a:r>
              <a:rPr lang="en-US" sz="2200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                   Let’s just store </a:t>
              </a:r>
              <a:br>
                <a:rPr lang="en-US" dirty="0"/>
              </a:br>
              <a:r>
                <a:rPr lang="en-US" dirty="0"/>
                <a:t>                   that interesting </a:t>
              </a:r>
              <a:br>
                <a:rPr lang="en-US" dirty="0"/>
              </a:br>
              <a:r>
                <a:rPr lang="en-US" dirty="0"/>
                <a:t>                   fact away in your </a:t>
              </a:r>
              <a:br>
                <a:rPr lang="en-US" dirty="0"/>
              </a:br>
              <a:r>
                <a:rPr lang="en-US" dirty="0"/>
                <a:t>                   brain for later…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Rule: </a:t>
            </a:r>
            <a:r>
              <a:rPr lang="en-US" sz="2200" dirty="0"/>
              <a:t>When you divide by a given value 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, all of your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guaranteed to be </a:t>
            </a:r>
            <a:r>
              <a:rPr lang="en-US" sz="2200" dirty="0">
                <a:solidFill>
                  <a:srgbClr val="FF0000"/>
                </a:solidFill>
              </a:rPr>
              <a:t>between 0 and N-1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/>
              <a:t>to 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You can simply create an </a:t>
            </a:r>
            <a:br>
              <a:rPr lang="en-US" sz="2000" dirty="0"/>
            </a:br>
            <a:r>
              <a:rPr lang="en-US" sz="2000" dirty="0">
                <a:solidFill>
                  <a:srgbClr val="006666"/>
                </a:solidFill>
              </a:rPr>
              <a:t>array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vector</a:t>
            </a:r>
            <a:r>
              <a:rPr lang="en-US" sz="2000" dirty="0"/>
              <a:t> of your </a:t>
            </a:r>
            <a:r>
              <a:rPr lang="en-US" sz="2000" dirty="0" err="1"/>
              <a:t>struct</a:t>
            </a:r>
            <a:r>
              <a:rPr lang="en-US" sz="2000" dirty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/>
              <a:t>vector&lt;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  <a:r>
              <a:rPr lang="en-US" sz="2000" dirty="0"/>
              <a:t>&gt; table;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SearchByName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SearchByPhone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searchable field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searchable field</a:t>
            </a:r>
          </a:p>
          <a:p>
            <a:pPr algn="l" eaLnBrk="1" hangingPunct="1"/>
            <a:r>
              <a:rPr lang="en-US" sz="1800" dirty="0"/>
              <a:t>    …</a:t>
            </a:r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void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addStudent</a:t>
            </a:r>
            <a:r>
              <a:rPr lang="en-US" sz="1800" dirty="0"/>
              <a:t>(Student &amp;record)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>
                <a:solidFill>
                  <a:schemeClr val="tx1"/>
                </a:solidFill>
              </a:rPr>
              <a:t>.push_back</a:t>
            </a:r>
            <a:r>
              <a:rPr lang="en-US" sz="1800" dirty="0"/>
              <a:t>( record );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Well, we could alphabetically </a:t>
            </a:r>
            <a:r>
              <a:rPr lang="en-US" sz="1800" dirty="0">
                <a:solidFill>
                  <a:srgbClr val="6600CC"/>
                </a:solidFill>
              </a:rPr>
              <a:t>sort</a:t>
            </a:r>
            <a:r>
              <a:rPr lang="en-US" sz="1800" dirty="0"/>
              <a:t> our vector of records by their </a:t>
            </a:r>
            <a:r>
              <a:rPr lang="en-US" sz="1800" dirty="0">
                <a:solidFill>
                  <a:srgbClr val="6600CC"/>
                </a:solidFill>
              </a:rPr>
              <a:t>names</a:t>
            </a:r>
            <a:r>
              <a:rPr lang="en-US" sz="1800" dirty="0"/>
              <a:t>…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table – but it’s </a:t>
            </a:r>
            <a:r>
              <a:rPr lang="en-US" sz="2000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 to find </a:t>
            </a:r>
            <a:br>
              <a:rPr lang="en-US" sz="2000" dirty="0"/>
            </a:br>
            <a:r>
              <a:rPr lang="en-US" sz="2000" dirty="0"/>
              <a:t>a student! How can we make it </a:t>
            </a:r>
            <a:r>
              <a:rPr lang="en-US" sz="2000" dirty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>
                <a:solidFill>
                  <a:srgbClr val="006666"/>
                </a:solidFill>
              </a:rPr>
              <a:t>TableOfStudents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class, 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br>
              <a:rPr lang="en-US" sz="2000" dirty="0"/>
            </a:br>
            <a:r>
              <a:rPr lang="en-US" sz="2000" dirty="0"/>
              <a:t>and 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But then every time we add a new record, we have to </a:t>
            </a:r>
            <a:r>
              <a:rPr lang="en-US" sz="1800" dirty="0">
                <a:solidFill>
                  <a:srgbClr val="6600CC"/>
                </a:solidFill>
              </a:rPr>
              <a:t>re-sort </a:t>
            </a:r>
            <a:r>
              <a:rPr lang="en-US" sz="1800" dirty="0"/>
              <a:t>the whole table. Yuck!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Then we could use a </a:t>
            </a:r>
            <a:r>
              <a:rPr lang="en-US" sz="1800" dirty="0">
                <a:solidFill>
                  <a:srgbClr val="6600CC"/>
                </a:solidFill>
              </a:rPr>
              <a:t>binary search </a:t>
            </a:r>
            <a:r>
              <a:rPr lang="en-US" sz="1800" dirty="0"/>
              <a:t>to  quickly locate a record based on a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And if we </a:t>
            </a:r>
            <a:r>
              <a:rPr lang="en-US" sz="1800" dirty="0">
                <a:solidFill>
                  <a:srgbClr val="6600CC"/>
                </a:solidFill>
              </a:rPr>
              <a:t>sort by name</a:t>
            </a:r>
            <a:r>
              <a:rPr lang="en-US" sz="1800" dirty="0"/>
              <a:t>, we can’t search efficiently by other fields like </a:t>
            </a:r>
            <a:r>
              <a:rPr lang="en-US" sz="1800" dirty="0">
                <a:solidFill>
                  <a:srgbClr val="6600CC"/>
                </a:solidFill>
              </a:rPr>
              <a:t>phone #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!</a:t>
            </a:r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 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rgbClr val="FF0000"/>
                  </a:solidFill>
                </a:rPr>
                <a:t>Albert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626 599-5939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David  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310 825-1234</a:t>
                </a: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818 416-0355</a:t>
                </a: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Carey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424 750-7519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626 599-5939</a:t>
                </a: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stored our records in a </a:t>
            </a:r>
            <a:r>
              <a:rPr lang="en-US" sz="2200" dirty="0">
                <a:solidFill>
                  <a:srgbClr val="6600CC"/>
                </a:solidFill>
              </a:rPr>
              <a:t>binary search tree </a:t>
            </a:r>
            <a:br>
              <a:rPr lang="en-US" sz="2200" dirty="0">
                <a:solidFill>
                  <a:srgbClr val="6600CC"/>
                </a:solidFill>
              </a:rPr>
            </a:br>
            <a:r>
              <a:rPr lang="en-US" sz="2200" dirty="0">
                <a:solidFill>
                  <a:srgbClr val="6600CC"/>
                </a:solidFill>
              </a:rPr>
              <a:t>(e.g., a map) </a:t>
            </a:r>
            <a:r>
              <a:rPr lang="en-US" sz="2200" dirty="0">
                <a:solidFill>
                  <a:schemeClr val="tx1"/>
                </a:solidFill>
              </a:rPr>
              <a:t>organized by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Well, now we can search the table efficiently by </a:t>
            </a:r>
            <a:r>
              <a:rPr lang="en-US" sz="2000" dirty="0">
                <a:solidFill>
                  <a:srgbClr val="6600CC"/>
                </a:solidFill>
              </a:rPr>
              <a:t>name</a:t>
            </a:r>
            <a:r>
              <a:rPr lang="en-US" sz="2000" dirty="0"/>
              <a:t>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David  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John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Carey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Albert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626 599-5939</a:t>
              </a: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we still can’t search efficiently by </a:t>
            </a:r>
            <a:r>
              <a:rPr lang="en-US" sz="2000" dirty="0">
                <a:solidFill>
                  <a:srgbClr val="6600CC"/>
                </a:solidFill>
              </a:rPr>
              <a:t>ID#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6600CC"/>
                </a:solidFill>
              </a:rPr>
              <a:t>Phone #</a:t>
            </a:r>
            <a:r>
              <a:rPr lang="en-US" sz="2000" dirty="0">
                <a:solidFill>
                  <a:schemeClr val="tx1"/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now we have </a:t>
            </a:r>
            <a:r>
              <a:rPr lang="en-US" sz="2000" dirty="0">
                <a:solidFill>
                  <a:srgbClr val="6600CC"/>
                </a:solidFill>
              </a:rPr>
              <a:t>two copies of every record</a:t>
            </a:r>
            <a:r>
              <a:rPr lang="en-US" sz="2000" dirty="0"/>
              <a:t>, one in each tree!</a:t>
            </a:r>
            <a:br>
              <a:rPr lang="en-US" sz="2000" dirty="0"/>
            </a:br>
            <a:r>
              <a:rPr lang="en-US" sz="2000" dirty="0"/>
              <a:t>If the records are big, that’s a waste of space!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So what can we do?  Let’s see!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</a:t>
            </a:r>
            <a:r>
              <a:rPr lang="en-US" sz="2200" dirty="0">
                <a:solidFill>
                  <a:srgbClr val="6600CC"/>
                </a:solidFill>
              </a:rPr>
              <a:t>create two tables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John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Albert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Student </a:t>
            </a:r>
            <a:r>
              <a:rPr lang="en-US" sz="1600" dirty="0" err="1">
                <a:solidFill>
                  <a:srgbClr val="FF0000"/>
                </a:solidFill>
              </a:rPr>
              <a:t>getStudent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s);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br>
              <a:rPr lang="en-US" sz="1200" dirty="0"/>
            </a:br>
            <a:r>
              <a:rPr lang="en-US" sz="1100" b="1" dirty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1. We’ll still use a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 to store all of our records…</a:t>
            </a:r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</a:t>
            </a:r>
            <a:r>
              <a:rPr lang="en-US" sz="80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FF0000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/>
              <a:t>m_students</a:t>
            </a:r>
            <a:r>
              <a:rPr lang="en-US" sz="1800" dirty="0"/>
              <a:t>;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2. Let’s also add a data structure that lets us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in the vector…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3. And we can add another data structure to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too!</a:t>
            </a:r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/>
              <a:t>in 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/>
              <a:t>the related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third data structure lets us quickly look up an </a:t>
            </a:r>
            <a:r>
              <a:rPr lang="en-US" sz="2000" dirty="0">
                <a:solidFill>
                  <a:srgbClr val="6600CC"/>
                </a:solidFill>
              </a:rPr>
              <a:t>ID# </a:t>
            </a:r>
            <a:r>
              <a:rPr lang="en-US" sz="2000" dirty="0"/>
              <a:t>and 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/>
              <a:t>in the vector holds the related 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Student </a:t>
              </a:r>
              <a:r>
                <a:rPr lang="en-US" sz="1600" dirty="0" err="1">
                  <a:solidFill>
                    <a:srgbClr val="FF0000"/>
                  </a:solidFill>
                </a:rPr>
                <a:t>getStudent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s);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1600" dirty="0"/>
                <a:t>};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</a:t>
              </a:r>
              <a:r>
                <a:rPr lang="en-US" sz="80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vector</a:t>
              </a:r>
              <a:r>
                <a:rPr lang="en-US" sz="1800" dirty="0"/>
                <a:t>&lt;</a:t>
              </a:r>
              <a:r>
                <a:rPr lang="en-US" sz="1800" dirty="0">
                  <a:solidFill>
                    <a:srgbClr val="FF0000"/>
                  </a:solidFill>
                </a:rPr>
                <a:t>Student</a:t>
              </a:r>
              <a:r>
                <a:rPr lang="en-US" sz="1800" dirty="0"/>
                <a:t>&gt; </a:t>
              </a:r>
              <a:r>
                <a:rPr lang="en-US" sz="1800" dirty="0" err="1"/>
                <a:t>m_students</a:t>
              </a:r>
              <a:r>
                <a:rPr lang="en-US" sz="1800" dirty="0"/>
                <a:t>;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int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     </a:t>
              </a:r>
              <a:r>
                <a:rPr lang="en-US" sz="105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br>
                <a:rPr lang="en-US" sz="1800" dirty="0"/>
              </a:br>
              <a:r>
                <a:rPr lang="en-US" sz="1800" dirty="0"/>
                <a:t>     </a:t>
              </a:r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  </a:t>
            </a:r>
            <a:r>
              <a:rPr lang="en-US" sz="1800" dirty="0">
                <a:solidFill>
                  <a:schemeClr val="tx1"/>
                </a:solidFill>
              </a:rPr>
              <a:t>// maps ID# 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So what does our </a:t>
            </a:r>
            <a:r>
              <a:rPr lang="en-US" sz="2200" dirty="0" err="1">
                <a:solidFill>
                  <a:srgbClr val="6600CC"/>
                </a:solidFill>
              </a:rPr>
              <a:t>addStudent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br>
              <a:rPr lang="en-US" sz="2200" dirty="0"/>
            </a:br>
            <a:r>
              <a:rPr lang="en-US" sz="2200" dirty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m_students.push_back</a:t>
            </a:r>
            <a:r>
              <a:rPr lang="en-US" sz="2000" dirty="0"/>
              <a:t>(stud); 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m_nameToSlot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>
                <a:solidFill>
                  <a:srgbClr val="006666"/>
                </a:solidFill>
              </a:rPr>
              <a:t>stud.name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1800" dirty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/>
              <a:t>int</a:t>
            </a:r>
            <a:r>
              <a:rPr lang="en-US" sz="2000" dirty="0"/>
              <a:t> slot = </a:t>
            </a:r>
            <a:r>
              <a:rPr lang="en-US" sz="2000" dirty="0" err="1"/>
              <a:t>m_students.size</a:t>
            </a:r>
            <a:r>
              <a:rPr lang="en-US" sz="2000" dirty="0"/>
              <a:t>()-1;    </a:t>
            </a:r>
            <a:r>
              <a:rPr lang="en-US" sz="1800" dirty="0"/>
              <a:t>// get slot # of new record</a:t>
            </a:r>
            <a:endParaRPr lang="en-US" sz="2000" dirty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3016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3: Update our second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         index… </a:t>
            </a:r>
            <a:r>
              <a:rPr lang="en-US" sz="2000" dirty="0" err="1">
                <a:solidFill>
                  <a:srgbClr val="6600CC"/>
                </a:solidFill>
              </a:rPr>
              <a:t>etc</a:t>
            </a:r>
            <a:r>
              <a:rPr lang="en-US" sz="2000" dirty="0">
                <a:solidFill>
                  <a:srgbClr val="6600CC"/>
                </a:solidFill>
              </a:rPr>
              <a:t>, etc…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128760" y="637452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 dirty="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 to 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09" y="5589341"/>
            <a:ext cx="426540" cy="416139"/>
            <a:chOff x="1470" y="3565"/>
            <a:chExt cx="190" cy="200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97" y="3565"/>
              <a:ext cx="163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5" y="5986463"/>
            <a:ext cx="1169988" cy="776287"/>
            <a:chOff x="3589" y="3477"/>
            <a:chExt cx="737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37" cy="454"/>
              <a:chOff x="737" y="1765"/>
              <a:chExt cx="1088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8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 err="1">
                    <a:solidFill>
                      <a:srgbClr val="FF3300"/>
                    </a:solidFill>
                  </a:rPr>
                  <a:t>Name:Wendy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 dirty="0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96794"/>
            <a:ext cx="2179638" cy="6239009"/>
            <a:chOff x="4279" y="199"/>
            <a:chExt cx="1373" cy="4121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99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/>
                <a:t>   </a:t>
              </a:r>
              <a:r>
                <a:rPr lang="en-US" dirty="0" err="1"/>
                <a:t>m_students</a:t>
              </a:r>
              <a:endParaRPr lang="en-US" dirty="0"/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32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967413"/>
            <a:ext cx="5008563" cy="923330"/>
            <a:chOff x="6934200" y="6096000"/>
            <a:chExt cx="5008562" cy="9233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61722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6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35547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1: Add our new record to the end of our vector.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 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searchable fields, you also have to </a:t>
            </a:r>
            <a:r>
              <a:rPr lang="en-US" dirty="0">
                <a:solidFill>
                  <a:srgbClr val="C00000"/>
                </a:solidFill>
              </a:rPr>
              <a:t>update 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7632" y="5943604"/>
            <a:ext cx="847767" cy="400110"/>
            <a:chOff x="9591437" y="6414448"/>
            <a:chExt cx="847963" cy="509138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91437" y="6414448"/>
              <a:ext cx="777957" cy="50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Aggy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28060" y="562708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6" y="5991225"/>
            <a:ext cx="1096963" cy="776288"/>
            <a:chOff x="3589" y="3477"/>
            <a:chExt cx="691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691" cy="454"/>
              <a:chOff x="737" y="1765"/>
              <a:chExt cx="102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>
                    <a:solidFill>
                      <a:srgbClr val="FF3300"/>
                    </a:solidFill>
                  </a:rPr>
                  <a:t>Name: </a:t>
                </a:r>
                <a:r>
                  <a:rPr lang="en-US" sz="1200" b="1" dirty="0" err="1">
                    <a:solidFill>
                      <a:srgbClr val="FF3300"/>
                    </a:solidFill>
                  </a:rPr>
                  <a:t>Aggy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by the way… While my example used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binary search trees</a:t>
            </a:r>
            <a:r>
              <a:rPr lang="en-US" dirty="0"/>
              <a:t> to index our table’s fields…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You could use any efficient data structure you like!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As it turns out, </a:t>
            </a:r>
            <a:r>
              <a:rPr lang="en-US" dirty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>
                <a:solidFill>
                  <a:srgbClr val="6600CC"/>
                </a:solidFill>
              </a:rPr>
              <a:t>exactly this approach </a:t>
            </a:r>
            <a:r>
              <a:rPr lang="en-US" dirty="0">
                <a:solidFill>
                  <a:schemeClr val="tx1"/>
                </a:solidFill>
              </a:rPr>
              <a:t>to store and index data!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>
                <a:solidFill>
                  <a:srgbClr val="FF0000"/>
                </a:solidFill>
              </a:rPr>
              <a:t>on disk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>
                <a:solidFill>
                  <a:srgbClr val="FF0000"/>
                </a:solidFill>
              </a:rPr>
              <a:t>in memory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For example, you could use a </a:t>
            </a:r>
            <a:r>
              <a:rPr lang="en-US" dirty="0">
                <a:solidFill>
                  <a:srgbClr val="6600CC"/>
                </a:solidFill>
              </a:rPr>
              <a:t>hash table!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key 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key 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field. </a:t>
            </a:r>
          </a:p>
          <a:p>
            <a:endParaRPr lang="en-US" dirty="0"/>
          </a:p>
          <a:p>
            <a:r>
              <a:rPr lang="en-US" dirty="0"/>
              <a:t>For example:</a:t>
            </a:r>
            <a:br>
              <a:rPr lang="en-US" dirty="0"/>
            </a:br>
            <a:br>
              <a:rPr lang="en-US" sz="1400" dirty="0"/>
            </a:br>
            <a:r>
              <a:rPr lang="en-US" dirty="0"/>
              <a:t>I’d use 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field </a:t>
            </a:r>
            <a:r>
              <a:rPr lang="en-US" dirty="0"/>
              <a:t>so I can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print people’s names in </a:t>
            </a:r>
            <a:r>
              <a:rPr lang="en-US" dirty="0">
                <a:solidFill>
                  <a:srgbClr val="FF0000"/>
                </a:solidFill>
              </a:rPr>
              <a:t>alphabetical order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But I’d use 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cause I just need to </a:t>
            </a:r>
            <a:r>
              <a:rPr lang="en-US" dirty="0">
                <a:solidFill>
                  <a:srgbClr val="FF0000"/>
                </a:solidFill>
              </a:rPr>
              <a:t>search quickly </a:t>
            </a:r>
            <a:r>
              <a:rPr lang="en-US" dirty="0"/>
              <a:t>but I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don’t need to order records </a:t>
            </a:r>
            <a:r>
              <a:rPr lang="en-US" dirty="0">
                <a:solidFill>
                  <a:schemeClr val="tx1"/>
                </a:solidFill>
              </a:rPr>
              <a:t>by 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know of to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for data?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/>
              <a:t> </a:t>
            </a:r>
            <a:endParaRPr lang="en-US" dirty="0"/>
          </a:p>
          <a:p>
            <a:pPr eaLnBrk="1" hangingPunct="1"/>
            <a:r>
              <a:rPr lang="en-US" dirty="0"/>
              <a:t>Build an ADT that holds </a:t>
            </a:r>
            <a:r>
              <a:rPr lang="en-US" dirty="0">
                <a:solidFill>
                  <a:schemeClr val="tx1"/>
                </a:solidFill>
              </a:rPr>
              <a:t>a bunch of </a:t>
            </a:r>
            <a:r>
              <a:rPr lang="en-US" dirty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/>
              <a:t>such that the user can </a:t>
            </a:r>
            <a:r>
              <a:rPr lang="en-US" dirty="0">
                <a:solidFill>
                  <a:srgbClr val="FF0000"/>
                </a:solidFill>
              </a:rPr>
              <a:t>add new </a:t>
            </a:r>
            <a:r>
              <a:rPr lang="en-US" dirty="0">
                <a:solidFill>
                  <a:schemeClr val="tx1"/>
                </a:solidFill>
              </a:rPr>
              <a:t>ID#s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determine if the ADT holds an existing </a:t>
            </a:r>
            <a:r>
              <a:rPr lang="en-US" dirty="0"/>
              <a:t>ID# </a:t>
            </a:r>
          </a:p>
          <a:p>
            <a:pPr eaLnBrk="1" hangingPunct="1"/>
            <a:r>
              <a:rPr lang="en-US" dirty="0"/>
              <a:t>in just </a:t>
            </a:r>
            <a:r>
              <a:rPr lang="en-US" dirty="0">
                <a:solidFill>
                  <a:srgbClr val="C00000"/>
                </a:solidFill>
              </a:rPr>
              <a:t>1 step –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O(N)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O(log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C00000"/>
                </a:solidFill>
              </a:rPr>
              <a:t> O(1)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Right! The </a:t>
            </a:r>
            <a:r>
              <a:rPr lang="en-US" dirty="0">
                <a:solidFill>
                  <a:schemeClr val="accent2"/>
                </a:solidFill>
              </a:rPr>
              <a:t>Binary Search Tree </a:t>
            </a:r>
            <a:r>
              <a:rPr lang="en-US" dirty="0">
                <a:solidFill>
                  <a:schemeClr val="tx1"/>
                </a:solidFill>
              </a:rPr>
              <a:t>– it gives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us </a:t>
            </a:r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1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 dirty="0">
              <a:cs typeface="Courier New" pitchFamily="49" charset="0"/>
            </a:endParaRP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100</a:t>
            </a:r>
            <a:endParaRPr lang="en-US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How can you print out the items in a hash-table in alphabetical/numerical order?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How can we create an ADT where we can insert the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Let’s 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find if our ADT holds a given ID#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in just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endParaRPr lang="en-US" sz="1600" dirty="0"/>
              </a:p>
              <a:p>
                <a:r>
                  <a:rPr lang="en-US" sz="1400" dirty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400,683,948</a:t>
                </a:r>
              </a:p>
              <a:p>
                <a:endParaRPr lang="en-US" sz="1400" dirty="0"/>
              </a:p>
              <a:p>
                <a:endParaRPr lang="en-US" sz="200" dirty="0"/>
              </a:p>
              <a:p>
                <a:r>
                  <a:rPr lang="en-US" sz="1400" dirty="0"/>
                  <a:t> 999,999,999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…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...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The (Almost) Hash Table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Let’s create an array with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1 billion slots </a:t>
            </a:r>
            <a:r>
              <a:rPr lang="en-US" sz="2000" dirty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add a new ID# </a:t>
            </a:r>
            <a:r>
              <a:rPr lang="en-US" sz="2000" dirty="0"/>
              <a:t>with a value of 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, we’ll simply set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/>
              <a:t>To determine if our array </a:t>
            </a:r>
            <a:r>
              <a:rPr lang="en-US" sz="2000" dirty="0">
                <a:solidFill>
                  <a:srgbClr val="FF0000"/>
                </a:solidFill>
              </a:rPr>
              <a:t>holds a previously-added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, simply check if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] is true.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1,234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48766</TotalTime>
  <Words>13711</Words>
  <Application>Microsoft Office PowerPoint</Application>
  <PresentationFormat>On-screen Show (4:3)</PresentationFormat>
  <Paragraphs>2708</Paragraphs>
  <Slides>70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Comic Sans MS</vt:lpstr>
      <vt:lpstr>Cooper Black</vt:lpstr>
      <vt:lpstr>Courier New</vt:lpstr>
      <vt:lpstr>Times New Roman</vt:lpstr>
      <vt:lpstr>Default Design</vt:lpstr>
      <vt:lpstr>Lecture #14</vt:lpstr>
      <vt:lpstr>Big-OH Craziness</vt:lpstr>
      <vt:lpstr>Hash Tables</vt:lpstr>
      <vt:lpstr>PowerPoint Presentation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Mapping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Probing: Insertion</vt:lpstr>
      <vt:lpstr>Closed Hash Table with Linear Probing: Insertion</vt:lpstr>
      <vt:lpstr>Closed Hash Table with Linear Probing: Searching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A GREAT Hash Function for Strings</vt:lpstr>
      <vt:lpstr>Writing Your Own Hash Function</vt:lpstr>
      <vt:lpstr>Choosing a Hash Function: Tips</vt:lpstr>
      <vt:lpstr>The unordered_map: A hash-based version of a map</vt:lpstr>
      <vt:lpstr>Hash Tables vs. Binary Search Trees</vt:lpstr>
      <vt:lpstr>Tables</vt:lpstr>
      <vt:lpstr>PowerPoint Presentation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6171</cp:revision>
  <dcterms:created xsi:type="dcterms:W3CDTF">2002-10-09T05:27:34Z</dcterms:created>
  <dcterms:modified xsi:type="dcterms:W3CDTF">2020-03-07T16:50:53Z</dcterms:modified>
</cp:coreProperties>
</file>