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51206400" cy="38404800"/>
  <p:notesSz cx="6858000" cy="9144000"/>
  <p:defaultText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FF3"/>
    <a:srgbClr val="3494BA"/>
    <a:srgbClr val="34949C"/>
    <a:srgbClr val="254061"/>
    <a:srgbClr val="EBF1FF"/>
    <a:srgbClr val="CFDDFF"/>
    <a:srgbClr val="E6F8FF"/>
    <a:srgbClr val="C6E1FF"/>
    <a:srgbClr val="B1D3FF"/>
    <a:srgbClr val="8AA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p:scale>
          <a:sx n="33" d="100"/>
          <a:sy n="33" d="100"/>
        </p:scale>
        <p:origin x="60" y="24"/>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B3E8B1-D477-B84C-947F-8E4D33989D8D}" type="datetimeFigureOut">
              <a:rPr lang="en-US"/>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3E8B1-D477-B84C-947F-8E4D33989D8D}" type="datetimeFigureOut">
              <a:rPr lang="en-US"/>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8614416"/>
            <a:ext cx="64514733" cy="183498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8614416"/>
            <a:ext cx="192708527" cy="183498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3E8B1-D477-B84C-947F-8E4D33989D8D}" type="datetimeFigureOut">
              <a:rPr lang="en-US"/>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3E8B1-D477-B84C-947F-8E4D33989D8D}" type="datetimeFigureOut">
              <a:rPr lang="en-US"/>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a:t>Click to edit Master title style</a:t>
            </a:r>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3E8B1-D477-B84C-947F-8E4D33989D8D}" type="datetimeFigureOut">
              <a:rPr lang="en-US"/>
              <a:pPr/>
              <a:t>8/16/2015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50184056"/>
            <a:ext cx="128611627"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50184056"/>
            <a:ext cx="128611633"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B3E8B1-D477-B84C-947F-8E4D33989D8D}" type="datetimeFigureOut">
              <a:rPr lang="en-US"/>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3"/>
            <a:ext cx="460857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B3E8B1-D477-B84C-947F-8E4D33989D8D}" type="datetimeFigureOut">
              <a:rPr lang="en-US"/>
              <a:pPr/>
              <a:t>8/16/2015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B3E8B1-D477-B84C-947F-8E4D33989D8D}" type="datetimeFigureOut">
              <a:rPr lang="en-US"/>
              <a:pPr/>
              <a:t>8/16/2015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3E8B1-D477-B84C-947F-8E4D33989D8D}" type="datetimeFigureOut">
              <a:rPr lang="en-US"/>
              <a:pPr/>
              <a:t>8/16/2015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a:t>Click to edit Master title style</a:t>
            </a:r>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CDB3E8B1-D477-B84C-947F-8E4D33989D8D}" type="datetimeFigureOut">
              <a:rPr lang="en-US"/>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a:t>Click to edit Master title style</a:t>
            </a:r>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dirty="0"/>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CDB3E8B1-D477-B84C-947F-8E4D33989D8D}" type="datetimeFigureOut">
              <a:rPr lang="en-US"/>
              <a:pPr/>
              <a:t>8/16/2015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5A5D89-C2F9-0745-96F8-C3309A3798B2}" type="slidenum">
              <a: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a:t>Click to edit Master title style</a:t>
            </a:r>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CDB3E8B1-D477-B84C-947F-8E4D33989D8D}" type="datetimeFigureOut">
              <a:rPr lang="en-US"/>
              <a:pPr/>
              <a:t>8/16/2015</a:t>
            </a:fld>
            <a:endParaRPr lang="en-US" dirty="0"/>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E95A5D89-C2F9-0745-96F8-C3309A3798B2}" type="slidenum">
              <a: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6032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2560320" rtl="0" eaLnBrk="1" latinLnBrk="0" hangingPunct="1">
        <a:spcBef>
          <a:spcPct val="20000"/>
        </a:spcBef>
        <a:buFont typeface="Arial"/>
        <a:buChar char="•"/>
        <a:defRPr sz="17900" kern="1200">
          <a:solidFill>
            <a:schemeClr val="tx1"/>
          </a:solidFill>
          <a:latin typeface="+mn-lt"/>
          <a:ea typeface="+mn-ea"/>
          <a:cs typeface="+mn-cs"/>
        </a:defRPr>
      </a:lvl1pPr>
      <a:lvl2pPr marL="4160520" indent="-1600200" algn="l" defTabSz="2560320" rtl="0" eaLnBrk="1" latinLnBrk="0" hangingPunct="1">
        <a:spcBef>
          <a:spcPct val="20000"/>
        </a:spcBef>
        <a:buFont typeface="Arial"/>
        <a:buChar char="–"/>
        <a:defRPr sz="15700" kern="1200">
          <a:solidFill>
            <a:schemeClr val="tx1"/>
          </a:solidFill>
          <a:latin typeface="+mn-lt"/>
          <a:ea typeface="+mn-ea"/>
          <a:cs typeface="+mn-cs"/>
        </a:defRPr>
      </a:lvl2pPr>
      <a:lvl3pPr marL="6400800" indent="-1280160" algn="l" defTabSz="2560320" rtl="0" eaLnBrk="1" latinLnBrk="0" hangingPunct="1">
        <a:spcBef>
          <a:spcPct val="20000"/>
        </a:spcBef>
        <a:buFont typeface="Arial"/>
        <a:buChar char="•"/>
        <a:defRPr sz="13400" kern="1200">
          <a:solidFill>
            <a:schemeClr val="tx1"/>
          </a:solidFill>
          <a:latin typeface="+mn-lt"/>
          <a:ea typeface="+mn-ea"/>
          <a:cs typeface="+mn-cs"/>
        </a:defRPr>
      </a:lvl3pPr>
      <a:lvl4pPr marL="8961120" indent="-1280160" algn="l" defTabSz="2560320" rtl="0" eaLnBrk="1" latinLnBrk="0" hangingPunct="1">
        <a:spcBef>
          <a:spcPct val="20000"/>
        </a:spcBef>
        <a:buFont typeface="Arial"/>
        <a:buChar char="–"/>
        <a:defRPr sz="11200" kern="1200">
          <a:solidFill>
            <a:schemeClr val="tx1"/>
          </a:solidFill>
          <a:latin typeface="+mn-lt"/>
          <a:ea typeface="+mn-ea"/>
          <a:cs typeface="+mn-cs"/>
        </a:defRPr>
      </a:lvl4pPr>
      <a:lvl5pPr marL="11521440" indent="-1280160" algn="l" defTabSz="2560320" rtl="0" eaLnBrk="1" latinLnBrk="0" hangingPunct="1">
        <a:spcBef>
          <a:spcPct val="20000"/>
        </a:spcBef>
        <a:buFont typeface="Arial"/>
        <a:buChar char="»"/>
        <a:defRPr sz="11200" kern="1200">
          <a:solidFill>
            <a:schemeClr val="tx1"/>
          </a:solidFill>
          <a:latin typeface="+mn-lt"/>
          <a:ea typeface="+mn-ea"/>
          <a:cs typeface="+mn-cs"/>
        </a:defRPr>
      </a:lvl5pPr>
      <a:lvl6pPr marL="14081760" indent="-1280160" algn="l" defTabSz="2560320" rtl="0" eaLnBrk="1" latinLnBrk="0" hangingPunct="1">
        <a:spcBef>
          <a:spcPct val="20000"/>
        </a:spcBef>
        <a:buFont typeface="Arial"/>
        <a:buChar char="•"/>
        <a:defRPr sz="11200" kern="1200">
          <a:solidFill>
            <a:schemeClr val="tx1"/>
          </a:solidFill>
          <a:latin typeface="+mn-lt"/>
          <a:ea typeface="+mn-ea"/>
          <a:cs typeface="+mn-cs"/>
        </a:defRPr>
      </a:lvl6pPr>
      <a:lvl7pPr marL="16642080" indent="-1280160" algn="l" defTabSz="2560320" rtl="0" eaLnBrk="1" latinLnBrk="0" hangingPunct="1">
        <a:spcBef>
          <a:spcPct val="20000"/>
        </a:spcBef>
        <a:buFont typeface="Arial"/>
        <a:buChar char="•"/>
        <a:defRPr sz="11200" kern="1200">
          <a:solidFill>
            <a:schemeClr val="tx1"/>
          </a:solidFill>
          <a:latin typeface="+mn-lt"/>
          <a:ea typeface="+mn-ea"/>
          <a:cs typeface="+mn-cs"/>
        </a:defRPr>
      </a:lvl7pPr>
      <a:lvl8pPr marL="19202400" indent="-1280160" algn="l" defTabSz="2560320" rtl="0" eaLnBrk="1" latinLnBrk="0" hangingPunct="1">
        <a:spcBef>
          <a:spcPct val="20000"/>
        </a:spcBef>
        <a:buFont typeface="Arial"/>
        <a:buChar char="•"/>
        <a:defRPr sz="11200" kern="1200">
          <a:solidFill>
            <a:schemeClr val="tx1"/>
          </a:solidFill>
          <a:latin typeface="+mn-lt"/>
          <a:ea typeface="+mn-ea"/>
          <a:cs typeface="+mn-cs"/>
        </a:defRPr>
      </a:lvl8pPr>
      <a:lvl9pPr marL="21762720" indent="-1280160" algn="l" defTabSz="2560320"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12"/>
          <p:cNvSpPr>
            <a:spLocks noChangeArrowheads="1"/>
          </p:cNvSpPr>
          <p:nvPr/>
        </p:nvSpPr>
        <p:spPr bwMode="auto">
          <a:xfrm>
            <a:off x="614362" y="1247775"/>
            <a:ext cx="50292000" cy="3908425"/>
          </a:xfrm>
          <a:prstGeom prst="roundRect">
            <a:avLst>
              <a:gd name="adj" fmla="val 16667"/>
            </a:avLst>
          </a:prstGeom>
          <a:solidFill>
            <a:srgbClr val="3494BA"/>
          </a:solidFill>
          <a:ln w="127000">
            <a:solidFill>
              <a:srgbClr val="3494BA"/>
            </a:solidFill>
            <a:round/>
            <a:headEnd/>
            <a:tailEnd/>
          </a:ln>
          <a:effectLst/>
        </p:spPr>
        <p:txBody>
          <a:bodyPr wrap="none" anchor="ctr">
            <a:prstTxWarp prst="textNoShape">
              <a:avLst/>
            </a:prstTxWarp>
          </a:bodyPr>
          <a:lstStyle/>
          <a:p>
            <a:endParaRPr lang="en-US" dirty="0"/>
          </a:p>
        </p:txBody>
      </p:sp>
      <p:sp>
        <p:nvSpPr>
          <p:cNvPr id="5" name="AutoShape 146"/>
          <p:cNvSpPr>
            <a:spLocks noChangeArrowheads="1"/>
          </p:cNvSpPr>
          <p:nvPr/>
        </p:nvSpPr>
        <p:spPr bwMode="auto">
          <a:xfrm>
            <a:off x="536442" y="14661386"/>
            <a:ext cx="16459200" cy="2292764"/>
          </a:xfrm>
          <a:prstGeom prst="roundRect">
            <a:avLst>
              <a:gd name="adj" fmla="val 16667"/>
            </a:avLst>
          </a:prstGeom>
          <a:solidFill>
            <a:schemeClr val="bg1"/>
          </a:solidFill>
          <a:ln w="9525">
            <a:solidFill>
              <a:schemeClr val="tx1"/>
            </a:solidFill>
            <a:round/>
            <a:headEnd/>
            <a:tailEnd/>
          </a:ln>
          <a:effectLst/>
        </p:spPr>
        <p:txBody>
          <a:bodyPr wrap="none" anchor="ctr">
            <a:prstTxWarp prst="textNoShape">
              <a:avLst/>
            </a:prstTxWarp>
          </a:bodyPr>
          <a:lstStyle/>
          <a:p>
            <a:pPr marL="342900" indent="-342900">
              <a:spcBef>
                <a:spcPct val="20000"/>
              </a:spcBef>
              <a:buSzPct val="110000"/>
            </a:pPr>
            <a:endParaRPr lang="en-US" sz="4000" dirty="0" smtClean="0">
              <a:solidFill>
                <a:schemeClr val="bg1"/>
              </a:solidFill>
              <a:latin typeface="Helvetica"/>
              <a:cs typeface="Helvetica"/>
            </a:endParaRPr>
          </a:p>
        </p:txBody>
      </p:sp>
      <p:sp>
        <p:nvSpPr>
          <p:cNvPr id="6" name="Text Box 160"/>
          <p:cNvSpPr txBox="1">
            <a:spLocks noChangeArrowheads="1"/>
          </p:cNvSpPr>
          <p:nvPr/>
        </p:nvSpPr>
        <p:spPr bwMode="auto">
          <a:xfrm>
            <a:off x="704850" y="7454443"/>
            <a:ext cx="16287750" cy="6124754"/>
          </a:xfrm>
          <a:prstGeom prst="rect">
            <a:avLst/>
          </a:prstGeom>
          <a:noFill/>
          <a:ln w="9525">
            <a:noFill/>
            <a:miter lim="800000"/>
            <a:headEnd/>
            <a:tailEnd/>
          </a:ln>
          <a:effectLst/>
        </p:spPr>
        <p:txBody>
          <a:bodyPr wrap="square" anchor="ctr">
            <a:prstTxWarp prst="textNoShape">
              <a:avLst/>
            </a:prstTxWarp>
            <a:spAutoFit/>
          </a:bodyPr>
          <a:lstStyle/>
          <a:p>
            <a:pPr algn="just">
              <a:spcAft>
                <a:spcPts val="1200"/>
              </a:spcAft>
            </a:pPr>
            <a:r>
              <a:rPr lang="en-US" sz="3100" dirty="0">
                <a:latin typeface="Helvetica"/>
                <a:cs typeface="Helvetica"/>
              </a:rPr>
              <a:t>The question of how referential choice and interpretation are </a:t>
            </a:r>
            <a:r>
              <a:rPr lang="en-US" sz="3100" dirty="0" smtClean="0">
                <a:latin typeface="Helvetica"/>
                <a:cs typeface="Helvetica"/>
              </a:rPr>
              <a:t>influenced </a:t>
            </a:r>
            <a:r>
              <a:rPr lang="en-US" sz="3100" dirty="0">
                <a:latin typeface="Helvetica"/>
                <a:cs typeface="Helvetica"/>
              </a:rPr>
              <a:t>by production cost remains unresolved in the literature. Recent research (</a:t>
            </a:r>
            <a:r>
              <a:rPr lang="en-US" sz="3100" dirty="0" smtClean="0">
                <a:latin typeface="Helvetica"/>
                <a:cs typeface="Helvetica"/>
              </a:rPr>
              <a:t>Rohde et al., </a:t>
            </a:r>
            <a:r>
              <a:rPr lang="en-US" sz="3100" dirty="0">
                <a:latin typeface="Helvetica"/>
                <a:cs typeface="Helvetica"/>
              </a:rPr>
              <a:t>2012; </a:t>
            </a:r>
            <a:r>
              <a:rPr lang="en-US" sz="3100" dirty="0" err="1">
                <a:latin typeface="Helvetica"/>
                <a:cs typeface="Helvetica"/>
              </a:rPr>
              <a:t>Degen</a:t>
            </a:r>
            <a:r>
              <a:rPr lang="en-US" sz="3100" dirty="0">
                <a:latin typeface="Helvetica"/>
                <a:cs typeface="Helvetica"/>
              </a:rPr>
              <a:t> &amp; Franke, 2012; Frank &amp; Goodman, 2012) investigates the conditions under which speakers coordinate the use of ambiguous expressions. </a:t>
            </a:r>
            <a:endParaRPr lang="en-US" sz="3100" dirty="0" smtClean="0">
              <a:latin typeface="Helvetica"/>
              <a:cs typeface="Helvetica"/>
            </a:endParaRPr>
          </a:p>
          <a:p>
            <a:pPr algn="just">
              <a:spcAft>
                <a:spcPts val="1200"/>
              </a:spcAft>
            </a:pPr>
            <a:r>
              <a:rPr lang="en-US" sz="3100" dirty="0" smtClean="0">
                <a:latin typeface="Helvetica"/>
                <a:cs typeface="Helvetica"/>
              </a:rPr>
              <a:t>We take </a:t>
            </a:r>
            <a:r>
              <a:rPr lang="en-US" sz="3100" dirty="0">
                <a:latin typeface="Helvetica"/>
                <a:cs typeface="Helvetica"/>
              </a:rPr>
              <a:t>a novel approach to modeling referential coordination by simulating the results of one such study on referring expression costs (Rohde et al., 2012). The simulation uses a general-purpose optimization method, particle swarm optimization, to capture the previously reported referential choices and to extrapolate to new communicative conditions. </a:t>
            </a:r>
            <a:endParaRPr lang="en-US" sz="3100" dirty="0" smtClean="0">
              <a:latin typeface="Helvetica"/>
              <a:cs typeface="Helvetica"/>
            </a:endParaRPr>
          </a:p>
          <a:p>
            <a:pPr algn="just">
              <a:spcAft>
                <a:spcPts val="1200"/>
              </a:spcAft>
            </a:pPr>
            <a:r>
              <a:rPr lang="en-US" sz="3100" dirty="0" smtClean="0">
                <a:latin typeface="Helvetica"/>
                <a:cs typeface="Helvetica"/>
              </a:rPr>
              <a:t>Our </a:t>
            </a:r>
            <a:r>
              <a:rPr lang="en-US" sz="3100" dirty="0">
                <a:latin typeface="Helvetica"/>
                <a:cs typeface="Helvetica"/>
              </a:rPr>
              <a:t>results replicate observed </a:t>
            </a:r>
            <a:r>
              <a:rPr lang="en-US" sz="3100" dirty="0" err="1">
                <a:latin typeface="Helvetica"/>
                <a:cs typeface="Helvetica"/>
              </a:rPr>
              <a:t>overinformativity</a:t>
            </a:r>
            <a:r>
              <a:rPr lang="en-US" sz="3100" dirty="0">
                <a:latin typeface="Helvetica"/>
                <a:cs typeface="Helvetica"/>
              </a:rPr>
              <a:t> behaviors (Brennan &amp; Clark, 1996) and demonstrate that dyadic referential coordination can be framed as a constrained optimization problem in which agents may need only to maintain a simplified representation of the common ground and of each other. </a:t>
            </a:r>
          </a:p>
        </p:txBody>
      </p:sp>
      <p:sp>
        <p:nvSpPr>
          <p:cNvPr id="7" name="AutoShape 161"/>
          <p:cNvSpPr>
            <a:spLocks noChangeArrowheads="1"/>
          </p:cNvSpPr>
          <p:nvPr/>
        </p:nvSpPr>
        <p:spPr bwMode="auto">
          <a:xfrm>
            <a:off x="533400" y="5645122"/>
            <a:ext cx="16459200" cy="1365278"/>
          </a:xfrm>
          <a:prstGeom prst="roundRect">
            <a:avLst>
              <a:gd name="adj" fmla="val 16667"/>
            </a:avLst>
          </a:prstGeom>
          <a:solidFill>
            <a:srgbClr val="3494BA"/>
          </a:solidFill>
          <a:ln w="9525">
            <a:solidFill>
              <a:schemeClr val="tx1"/>
            </a:solidFill>
            <a:round/>
            <a:headEnd/>
            <a:tailEnd/>
          </a:ln>
          <a:effectLst/>
        </p:spPr>
        <p:txBody>
          <a:bodyPr wrap="none" bIns="274320" anchor="ctr">
            <a:prstTxWarp prst="textNoShape">
              <a:avLst/>
            </a:prstTxWarp>
          </a:bodyPr>
          <a:lstStyle/>
          <a:p>
            <a:pPr algn="ctr"/>
            <a:r>
              <a:rPr lang="en-US" sz="7200" b="1" dirty="0">
                <a:solidFill>
                  <a:schemeClr val="bg1"/>
                </a:solidFill>
                <a:latin typeface="Tw Cen MT" panose="020B0602020104020603" pitchFamily="34" charset="0"/>
              </a:rPr>
              <a:t>Abstract</a:t>
            </a:r>
            <a:endParaRPr lang="en-US" sz="6000" b="1" dirty="0">
              <a:solidFill>
                <a:schemeClr val="bg1"/>
              </a:solidFill>
              <a:latin typeface="Tw Cen MT" panose="020B0602020104020603" pitchFamily="34" charset="0"/>
            </a:endParaRPr>
          </a:p>
        </p:txBody>
      </p:sp>
      <p:sp>
        <p:nvSpPr>
          <p:cNvPr id="8" name="AutoShape 165"/>
          <p:cNvSpPr>
            <a:spLocks noChangeArrowheads="1"/>
          </p:cNvSpPr>
          <p:nvPr/>
        </p:nvSpPr>
        <p:spPr bwMode="auto">
          <a:xfrm>
            <a:off x="533400" y="14020800"/>
            <a:ext cx="5283200" cy="914400"/>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1. Goal</a:t>
            </a:r>
            <a:endParaRPr lang="en-US" sz="5400" dirty="0">
              <a:solidFill>
                <a:schemeClr val="bg1"/>
              </a:solidFill>
              <a:latin typeface="Tw Cen MT" panose="020B0602020104020603" pitchFamily="34" charset="0"/>
              <a:cs typeface="Verdana"/>
            </a:endParaRPr>
          </a:p>
        </p:txBody>
      </p:sp>
      <p:sp>
        <p:nvSpPr>
          <p:cNvPr id="9" name="Rectangle 8"/>
          <p:cNvSpPr/>
          <p:nvPr/>
        </p:nvSpPr>
        <p:spPr>
          <a:xfrm>
            <a:off x="1543050" y="1506529"/>
            <a:ext cx="51206400" cy="1754326"/>
          </a:xfrm>
          <a:prstGeom prst="rect">
            <a:avLst/>
          </a:prstGeom>
        </p:spPr>
        <p:txBody>
          <a:bodyPr wrap="square">
            <a:spAutoFit/>
          </a:bodyPr>
          <a:lstStyle/>
          <a:p>
            <a:pPr algn="ctr"/>
            <a:r>
              <a:rPr lang="en-US" sz="10800" b="1" dirty="0" smtClean="0">
                <a:solidFill>
                  <a:srgbClr val="FFFFFF"/>
                </a:solidFill>
                <a:latin typeface="Tw Cen MT" panose="020B0602020104020603" pitchFamily="34" charset="0"/>
                <a:cs typeface="Verdana"/>
              </a:rPr>
              <a:t>Modeling Referential Coordination as a Particle Swarm Optimization Task</a:t>
            </a:r>
            <a:endParaRPr lang="en-US" sz="10800" b="1" dirty="0">
              <a:solidFill>
                <a:srgbClr val="FFFFFF"/>
              </a:solidFill>
              <a:latin typeface="Tw Cen MT" panose="020B0602020104020603" pitchFamily="34" charset="0"/>
              <a:cs typeface="Verdana"/>
            </a:endParaRPr>
          </a:p>
        </p:txBody>
      </p:sp>
      <p:sp>
        <p:nvSpPr>
          <p:cNvPr id="11" name="Text Box 217"/>
          <p:cNvSpPr txBox="1">
            <a:spLocks noChangeArrowheads="1"/>
          </p:cNvSpPr>
          <p:nvPr/>
        </p:nvSpPr>
        <p:spPr bwMode="auto">
          <a:xfrm>
            <a:off x="-172678" y="3315392"/>
            <a:ext cx="51206400" cy="2677656"/>
          </a:xfrm>
          <a:prstGeom prst="rect">
            <a:avLst/>
          </a:prstGeom>
          <a:noFill/>
          <a:ln w="9525">
            <a:noFill/>
            <a:miter lim="800000"/>
            <a:headEnd/>
            <a:tailEnd/>
          </a:ln>
          <a:effectLst/>
        </p:spPr>
        <p:txBody>
          <a:bodyPr wrap="square" anchor="ctr">
            <a:prstTxWarp prst="textNoShape">
              <a:avLst/>
            </a:prstTxWarp>
            <a:spAutoFit/>
          </a:bodyPr>
          <a:lstStyle/>
          <a:p>
            <a:pPr algn="ctr"/>
            <a:r>
              <a:rPr lang="en-US" sz="8000" b="1" dirty="0" smtClean="0">
                <a:solidFill>
                  <a:schemeClr val="bg1"/>
                </a:solidFill>
                <a:latin typeface="Tw Cen MT" panose="020B0602020104020603" pitchFamily="34" charset="0"/>
              </a:rPr>
              <a:t>      </a:t>
            </a:r>
            <a:r>
              <a:rPr lang="en-US" sz="8800" b="1" dirty="0" smtClean="0">
                <a:solidFill>
                  <a:schemeClr val="bg1"/>
                </a:solidFill>
                <a:latin typeface="Tw Cen MT" panose="020B0602020104020603" pitchFamily="34" charset="0"/>
              </a:rPr>
              <a:t>H. Chase Stevens &amp; Hannah Rohde</a:t>
            </a:r>
            <a:endParaRPr lang="en-US" sz="8000" b="1" dirty="0" smtClean="0">
              <a:solidFill>
                <a:schemeClr val="bg1"/>
              </a:solidFill>
              <a:latin typeface="Tw Cen MT" panose="020B0602020104020603" pitchFamily="34" charset="0"/>
            </a:endParaRPr>
          </a:p>
          <a:p>
            <a:endParaRPr lang="en-US" sz="8000" dirty="0">
              <a:solidFill>
                <a:schemeClr val="bg1"/>
              </a:solidFill>
              <a:latin typeface="Tw Cen MT" panose="020B0602020104020603" pitchFamily="34" charset="0"/>
            </a:endParaRPr>
          </a:p>
        </p:txBody>
      </p:sp>
      <p:sp>
        <p:nvSpPr>
          <p:cNvPr id="12" name="Text Box 136"/>
          <p:cNvSpPr txBox="1">
            <a:spLocks noChangeArrowheads="1"/>
          </p:cNvSpPr>
          <p:nvPr/>
        </p:nvSpPr>
        <p:spPr bwMode="auto">
          <a:xfrm>
            <a:off x="10982325" y="381000"/>
            <a:ext cx="30622875" cy="784830"/>
          </a:xfrm>
          <a:prstGeom prst="rect">
            <a:avLst/>
          </a:prstGeom>
          <a:noFill/>
          <a:ln w="9525">
            <a:noFill/>
            <a:miter lim="800000"/>
            <a:headEnd/>
            <a:tailEnd/>
          </a:ln>
          <a:effectLst/>
        </p:spPr>
        <p:txBody>
          <a:bodyPr wrap="square">
            <a:prstTxWarp prst="textNoShape">
              <a:avLst/>
            </a:prstTxWarp>
            <a:spAutoFit/>
          </a:bodyPr>
          <a:lstStyle/>
          <a:p>
            <a:r>
              <a:rPr lang="en-US" sz="4500" dirty="0">
                <a:latin typeface="Times" pitchFamily="-65" charset="0"/>
              </a:rPr>
              <a:t>Proceedings of the 19th Workshop </a:t>
            </a:r>
            <a:r>
              <a:rPr lang="en-US" sz="4500" dirty="0" smtClean="0">
                <a:latin typeface="Times" pitchFamily="-65" charset="0"/>
              </a:rPr>
              <a:t>on the </a:t>
            </a:r>
            <a:r>
              <a:rPr lang="en-US" sz="4500" dirty="0">
                <a:latin typeface="Times" pitchFamily="-65" charset="0"/>
              </a:rPr>
              <a:t>Semantics and Pragmatics of </a:t>
            </a:r>
            <a:r>
              <a:rPr lang="en-US" sz="4500" dirty="0" smtClean="0">
                <a:latin typeface="Times" pitchFamily="-65" charset="0"/>
              </a:rPr>
              <a:t>Dialogue, 24-26</a:t>
            </a:r>
            <a:r>
              <a:rPr lang="en-US" sz="4500" baseline="30000" dirty="0" smtClean="0">
                <a:latin typeface="Times" pitchFamily="-65" charset="0"/>
              </a:rPr>
              <a:t>th</a:t>
            </a:r>
            <a:r>
              <a:rPr lang="en-US" sz="4500" dirty="0" smtClean="0">
                <a:latin typeface="Times" pitchFamily="-65" charset="0"/>
              </a:rPr>
              <a:t> August 2015, University of Gothenburg</a:t>
            </a:r>
            <a:endParaRPr lang="en-US" sz="4500" dirty="0">
              <a:solidFill>
                <a:schemeClr val="tx1"/>
              </a:solidFill>
              <a:latin typeface="Times" pitchFamily="-65" charset="0"/>
            </a:endParaRPr>
          </a:p>
        </p:txBody>
      </p:sp>
      <p:sp>
        <p:nvSpPr>
          <p:cNvPr id="13" name="AutoShape 146"/>
          <p:cNvSpPr>
            <a:spLocks noChangeArrowheads="1"/>
          </p:cNvSpPr>
          <p:nvPr/>
        </p:nvSpPr>
        <p:spPr bwMode="auto">
          <a:xfrm>
            <a:off x="614362" y="26898768"/>
            <a:ext cx="16459200" cy="8263816"/>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p>
        </p:txBody>
      </p:sp>
      <p:sp>
        <p:nvSpPr>
          <p:cNvPr id="14" name="AutoShape 146"/>
          <p:cNvSpPr>
            <a:spLocks noChangeArrowheads="1"/>
          </p:cNvSpPr>
          <p:nvPr/>
        </p:nvSpPr>
        <p:spPr bwMode="auto">
          <a:xfrm>
            <a:off x="17602200" y="14097000"/>
            <a:ext cx="16459200" cy="11111822"/>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p>
        </p:txBody>
      </p:sp>
      <p:sp>
        <p:nvSpPr>
          <p:cNvPr id="15" name="AutoShape 146"/>
          <p:cNvSpPr>
            <a:spLocks noChangeArrowheads="1"/>
          </p:cNvSpPr>
          <p:nvPr/>
        </p:nvSpPr>
        <p:spPr bwMode="auto">
          <a:xfrm>
            <a:off x="533400" y="17732461"/>
            <a:ext cx="16459200" cy="8217819"/>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solidFill>
                <a:srgbClr val="FFFFFF"/>
              </a:solidFill>
              <a:latin typeface="Helvetica"/>
              <a:cs typeface="Helvetica"/>
            </a:endParaRPr>
          </a:p>
        </p:txBody>
      </p:sp>
      <p:sp>
        <p:nvSpPr>
          <p:cNvPr id="17" name="AutoShape 146"/>
          <p:cNvSpPr>
            <a:spLocks noChangeArrowheads="1"/>
          </p:cNvSpPr>
          <p:nvPr/>
        </p:nvSpPr>
        <p:spPr bwMode="auto">
          <a:xfrm>
            <a:off x="17602200" y="26123222"/>
            <a:ext cx="16459200" cy="9065304"/>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p>
        </p:txBody>
      </p:sp>
      <p:sp>
        <p:nvSpPr>
          <p:cNvPr id="18" name="AutoShape 146"/>
          <p:cNvSpPr>
            <a:spLocks noChangeArrowheads="1"/>
          </p:cNvSpPr>
          <p:nvPr/>
        </p:nvSpPr>
        <p:spPr bwMode="auto">
          <a:xfrm>
            <a:off x="34594800" y="23986191"/>
            <a:ext cx="16230600" cy="10483918"/>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p>
        </p:txBody>
      </p:sp>
      <p:sp>
        <p:nvSpPr>
          <p:cNvPr id="19" name="Rectangle 96"/>
          <p:cNvSpPr>
            <a:spLocks noChangeArrowheads="1"/>
          </p:cNvSpPr>
          <p:nvPr/>
        </p:nvSpPr>
        <p:spPr bwMode="auto">
          <a:xfrm>
            <a:off x="34001074" y="34502613"/>
            <a:ext cx="16764001" cy="553998"/>
          </a:xfrm>
          <a:prstGeom prst="rect">
            <a:avLst/>
          </a:prstGeom>
          <a:noFill/>
          <a:ln w="9525">
            <a:noFill/>
            <a:miter lim="800000"/>
            <a:headEnd/>
            <a:tailEnd/>
          </a:ln>
          <a:effectLst/>
        </p:spPr>
        <p:txBody>
          <a:bodyPr wrap="square">
            <a:prstTxWarp prst="textNoShape">
              <a:avLst/>
            </a:prstTxWarp>
            <a:spAutoFit/>
          </a:bodyPr>
          <a:lstStyle/>
          <a:p>
            <a:pPr marL="355600" indent="-355600">
              <a:spcAft>
                <a:spcPts val="2400"/>
              </a:spcAft>
              <a:buClr>
                <a:srgbClr val="3B00D8"/>
              </a:buClr>
              <a:buSzPct val="150000"/>
            </a:pPr>
            <a:r>
              <a:rPr lang="en-US" sz="3000" dirty="0">
                <a:solidFill>
                  <a:schemeClr val="tx1"/>
                </a:solidFill>
                <a:latin typeface="Helvetica" pitchFamily="-65" charset="0"/>
              </a:rPr>
              <a:t>					Contact:  </a:t>
            </a:r>
            <a:r>
              <a:rPr lang="en-US" sz="3000" dirty="0" smtClean="0">
                <a:latin typeface="Helvetica" pitchFamily="-65" charset="0"/>
              </a:rPr>
              <a:t>chase@chasestevens.com</a:t>
            </a:r>
            <a:endParaRPr lang="en-US" sz="1500" dirty="0">
              <a:solidFill>
                <a:schemeClr val="tx1"/>
              </a:solidFill>
              <a:latin typeface="Helvetica" pitchFamily="-65" charset="0"/>
            </a:endParaRPr>
          </a:p>
        </p:txBody>
      </p:sp>
      <p:sp>
        <p:nvSpPr>
          <p:cNvPr id="20" name="AutoShape 165"/>
          <p:cNvSpPr>
            <a:spLocks noChangeArrowheads="1"/>
          </p:cNvSpPr>
          <p:nvPr/>
        </p:nvSpPr>
        <p:spPr bwMode="auto">
          <a:xfrm>
            <a:off x="533400" y="17221200"/>
            <a:ext cx="12954000" cy="1069848"/>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2. Previous work on referential coordination</a:t>
            </a:r>
            <a:endParaRPr lang="en-US" sz="5400" dirty="0">
              <a:solidFill>
                <a:schemeClr val="bg1"/>
              </a:solidFill>
              <a:latin typeface="Tw Cen MT" panose="020B0602020104020603" pitchFamily="34" charset="0"/>
              <a:cs typeface="Verdana"/>
            </a:endParaRPr>
          </a:p>
        </p:txBody>
      </p:sp>
      <p:sp>
        <p:nvSpPr>
          <p:cNvPr id="21" name="AutoShape 165"/>
          <p:cNvSpPr>
            <a:spLocks noChangeArrowheads="1"/>
          </p:cNvSpPr>
          <p:nvPr/>
        </p:nvSpPr>
        <p:spPr bwMode="auto">
          <a:xfrm>
            <a:off x="536442" y="26365200"/>
            <a:ext cx="9225169" cy="1069848"/>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3. Particle Swarm Optimization</a:t>
            </a:r>
            <a:endParaRPr lang="en-US" sz="5400" dirty="0">
              <a:solidFill>
                <a:schemeClr val="bg1"/>
              </a:solidFill>
              <a:latin typeface="Tw Cen MT" panose="020B0602020104020603" pitchFamily="34" charset="0"/>
              <a:cs typeface="Verdana"/>
            </a:endParaRPr>
          </a:p>
        </p:txBody>
      </p:sp>
      <p:sp>
        <p:nvSpPr>
          <p:cNvPr id="23" name="AutoShape 165"/>
          <p:cNvSpPr>
            <a:spLocks noChangeArrowheads="1"/>
          </p:cNvSpPr>
          <p:nvPr/>
        </p:nvSpPr>
        <p:spPr bwMode="auto">
          <a:xfrm>
            <a:off x="17605376" y="13782002"/>
            <a:ext cx="11919302" cy="1069848"/>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6. Results – replicating previous findings</a:t>
            </a:r>
            <a:endParaRPr lang="en-US" sz="5400" dirty="0">
              <a:solidFill>
                <a:schemeClr val="bg1"/>
              </a:solidFill>
              <a:latin typeface="Tw Cen MT" panose="020B0602020104020603" pitchFamily="34" charset="0"/>
              <a:cs typeface="Verdana"/>
            </a:endParaRPr>
          </a:p>
        </p:txBody>
      </p:sp>
      <p:sp>
        <p:nvSpPr>
          <p:cNvPr id="24" name="AutoShape 165"/>
          <p:cNvSpPr>
            <a:spLocks noChangeArrowheads="1"/>
          </p:cNvSpPr>
          <p:nvPr/>
        </p:nvSpPr>
        <p:spPr bwMode="auto">
          <a:xfrm>
            <a:off x="17602200" y="25730222"/>
            <a:ext cx="11389078" cy="1069848"/>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7. Results – predictions varying reward</a:t>
            </a:r>
            <a:endParaRPr lang="en-US" sz="5400" dirty="0">
              <a:solidFill>
                <a:schemeClr val="bg1"/>
              </a:solidFill>
              <a:latin typeface="Tw Cen MT" panose="020B0602020104020603" pitchFamily="34" charset="0"/>
              <a:cs typeface="Verdana"/>
            </a:endParaRPr>
          </a:p>
        </p:txBody>
      </p:sp>
      <p:sp>
        <p:nvSpPr>
          <p:cNvPr id="25" name="AutoShape 165"/>
          <p:cNvSpPr>
            <a:spLocks noChangeArrowheads="1"/>
          </p:cNvSpPr>
          <p:nvPr/>
        </p:nvSpPr>
        <p:spPr bwMode="auto">
          <a:xfrm>
            <a:off x="34594800" y="23545800"/>
            <a:ext cx="9663478" cy="914400"/>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10.  References</a:t>
            </a:r>
            <a:endParaRPr lang="en-US" sz="5400" dirty="0">
              <a:solidFill>
                <a:schemeClr val="bg1"/>
              </a:solidFill>
              <a:latin typeface="Tw Cen MT" panose="020B0602020104020603" pitchFamily="34" charset="0"/>
              <a:cs typeface="Verdana"/>
            </a:endParaRPr>
          </a:p>
        </p:txBody>
      </p:sp>
      <p:sp>
        <p:nvSpPr>
          <p:cNvPr id="26" name="AutoShape 146"/>
          <p:cNvSpPr>
            <a:spLocks noChangeArrowheads="1"/>
          </p:cNvSpPr>
          <p:nvPr/>
        </p:nvSpPr>
        <p:spPr bwMode="auto">
          <a:xfrm>
            <a:off x="17602200" y="6145840"/>
            <a:ext cx="16459200" cy="7334278"/>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p>
        </p:txBody>
      </p:sp>
      <p:sp>
        <p:nvSpPr>
          <p:cNvPr id="27" name="AutoShape 165"/>
          <p:cNvSpPr>
            <a:spLocks noChangeArrowheads="1"/>
          </p:cNvSpPr>
          <p:nvPr/>
        </p:nvSpPr>
        <p:spPr bwMode="auto">
          <a:xfrm>
            <a:off x="17605376" y="5635752"/>
            <a:ext cx="11274424" cy="1069848"/>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4. Applying PSO to Rohde et al. 2012</a:t>
            </a:r>
            <a:endParaRPr lang="en-US" sz="5400" dirty="0">
              <a:solidFill>
                <a:schemeClr val="bg1"/>
              </a:solidFill>
              <a:latin typeface="Tw Cen MT" panose="020B0602020104020603" pitchFamily="34" charset="0"/>
              <a:cs typeface="Verdana"/>
            </a:endParaRPr>
          </a:p>
        </p:txBody>
      </p:sp>
      <p:sp>
        <p:nvSpPr>
          <p:cNvPr id="28" name="TextBox 27"/>
          <p:cNvSpPr txBox="1"/>
          <p:nvPr/>
        </p:nvSpPr>
        <p:spPr>
          <a:xfrm>
            <a:off x="1162050" y="18592799"/>
            <a:ext cx="15665452" cy="2246769"/>
          </a:xfrm>
          <a:prstGeom prst="rect">
            <a:avLst/>
          </a:prstGeom>
          <a:noFill/>
        </p:spPr>
        <p:txBody>
          <a:bodyPr wrap="square" rtlCol="0">
            <a:spAutoFit/>
          </a:bodyPr>
          <a:lstStyle/>
          <a:p>
            <a:r>
              <a:rPr lang="en-US" sz="3500" dirty="0" smtClean="0">
                <a:latin typeface="Helvetica"/>
                <a:cs typeface="Helvetica"/>
              </a:rPr>
              <a:t>Rohde et al. (2012) present an iterated referential coordination language game in which players attempt to indicate an object to their partner via one of several possible referring expressions, spending points to communicate but gaining points when communication is successful.</a:t>
            </a:r>
          </a:p>
        </p:txBody>
      </p:sp>
      <p:sp>
        <p:nvSpPr>
          <p:cNvPr id="40" name="Rectangle 10"/>
          <p:cNvSpPr>
            <a:spLocks noChangeArrowheads="1"/>
          </p:cNvSpPr>
          <p:nvPr/>
        </p:nvSpPr>
        <p:spPr bwMode="auto">
          <a:xfrm>
            <a:off x="5462588" y="5233988"/>
            <a:ext cx="184150" cy="457200"/>
          </a:xfrm>
          <a:prstGeom prst="rect">
            <a:avLst/>
          </a:prstGeom>
          <a:noFill/>
          <a:ln w="9525">
            <a:noFill/>
            <a:miter lim="800000"/>
            <a:headEnd/>
            <a:tailEnd/>
          </a:ln>
          <a:effectLst/>
        </p:spPr>
        <p:txBody>
          <a:bodyPr wrap="none">
            <a:prstTxWarp prst="textNoShape">
              <a:avLst/>
            </a:prstTxWarp>
            <a:spAutoFit/>
          </a:bodyPr>
          <a:lstStyle/>
          <a:p>
            <a:endParaRPr lang="en-US" dirty="0"/>
          </a:p>
        </p:txBody>
      </p:sp>
      <p:sp>
        <p:nvSpPr>
          <p:cNvPr id="43" name="Rectangle 16"/>
          <p:cNvSpPr>
            <a:spLocks noChangeArrowheads="1"/>
          </p:cNvSpPr>
          <p:nvPr/>
        </p:nvSpPr>
        <p:spPr bwMode="auto">
          <a:xfrm>
            <a:off x="1137469" y="27578416"/>
            <a:ext cx="15911512" cy="1257301"/>
          </a:xfrm>
          <a:prstGeom prst="rect">
            <a:avLst/>
          </a:prstGeom>
          <a:noFill/>
          <a:ln w="9525">
            <a:noFill/>
            <a:miter lim="800000"/>
            <a:headEnd/>
            <a:tailEnd/>
          </a:ln>
          <a:effectLst/>
        </p:spPr>
        <p:txBody>
          <a:bodyPr>
            <a:prstTxWarp prst="textNoShape">
              <a:avLst/>
            </a:prstTxWarp>
          </a:bodyPr>
          <a:lstStyle/>
          <a:p>
            <a:r>
              <a:rPr lang="en-US" sz="3500" dirty="0">
                <a:latin typeface="Helvetica"/>
                <a:cs typeface="Helvetica"/>
              </a:rPr>
              <a:t>PSO represents potential solutions for maximizing an objective function as particle positions existing within a multidimensional space. Over a number of iterations, increasingly suitable solutions are found as particles explore this  space, their paths influenced by the thus far best-found solutions (Kennedy &amp; </a:t>
            </a:r>
            <a:r>
              <a:rPr lang="en-US" sz="3500" dirty="0" err="1">
                <a:latin typeface="Helvetica"/>
                <a:cs typeface="Helvetica"/>
              </a:rPr>
              <a:t>Eberhart</a:t>
            </a:r>
            <a:r>
              <a:rPr lang="en-US" sz="3500" dirty="0">
                <a:latin typeface="Helvetica"/>
                <a:cs typeface="Helvetica"/>
              </a:rPr>
              <a:t>, 1995).</a:t>
            </a:r>
          </a:p>
        </p:txBody>
      </p:sp>
      <p:sp>
        <p:nvSpPr>
          <p:cNvPr id="71" name="Rectangle 37"/>
          <p:cNvSpPr>
            <a:spLocks noChangeArrowheads="1"/>
          </p:cNvSpPr>
          <p:nvPr/>
        </p:nvSpPr>
        <p:spPr bwMode="auto">
          <a:xfrm>
            <a:off x="18155721" y="7010400"/>
            <a:ext cx="15829479" cy="5181599"/>
          </a:xfrm>
          <a:prstGeom prst="rect">
            <a:avLst/>
          </a:prstGeom>
          <a:noFill/>
          <a:ln w="9525">
            <a:noFill/>
            <a:miter lim="800000"/>
            <a:headEnd/>
            <a:tailEnd/>
          </a:ln>
          <a:effectLst/>
        </p:spPr>
        <p:txBody>
          <a:bodyPr>
            <a:prstTxWarp prst="textNoShape">
              <a:avLst/>
            </a:prstTxWarp>
          </a:bodyPr>
          <a:lstStyle/>
          <a:p>
            <a:pPr marL="571500" indent="-571500" eaLnBrk="1" hangingPunct="1">
              <a:spcBef>
                <a:spcPct val="20000"/>
              </a:spcBef>
              <a:buSzPct val="110000"/>
              <a:buFont typeface="Arial" panose="020B0604020202020204" pitchFamily="34" charset="0"/>
              <a:buChar char="•"/>
            </a:pPr>
            <a:r>
              <a:rPr lang="en-US" sz="4000" dirty="0" smtClean="0">
                <a:latin typeface="Helvetica"/>
                <a:cs typeface="Helvetica"/>
              </a:rPr>
              <a:t>Agents’ strategies modeled as sets of probabilities</a:t>
            </a:r>
          </a:p>
          <a:p>
            <a:pPr marL="571500" indent="-571500" eaLnBrk="1" hangingPunct="1">
              <a:spcBef>
                <a:spcPct val="20000"/>
              </a:spcBef>
              <a:buSzPct val="110000"/>
              <a:buFont typeface="Arial" panose="020B0604020202020204" pitchFamily="34" charset="0"/>
              <a:buChar char="•"/>
            </a:pPr>
            <a:r>
              <a:rPr lang="en-US" sz="4000" dirty="0" smtClean="0">
                <a:latin typeface="Helvetica"/>
                <a:cs typeface="Helvetica"/>
              </a:rPr>
              <a:t>Each dimension of search space represents preference of an agent to use ambiguous referring expression instead of given unambiguous referring expression</a:t>
            </a:r>
          </a:p>
          <a:p>
            <a:pPr marL="571500" indent="-571500" eaLnBrk="1" hangingPunct="1">
              <a:spcBef>
                <a:spcPct val="20000"/>
              </a:spcBef>
              <a:buSzPct val="110000"/>
              <a:buFont typeface="Arial" panose="020B0604020202020204" pitchFamily="34" charset="0"/>
              <a:buChar char="•"/>
            </a:pPr>
            <a:r>
              <a:rPr lang="en-US" sz="4000" dirty="0" smtClean="0">
                <a:latin typeface="Helvetica"/>
                <a:cs typeface="Helvetica"/>
              </a:rPr>
              <a:t>Pairs of interlocutors modelled as 2-particle swarms</a:t>
            </a:r>
          </a:p>
          <a:p>
            <a:pPr marL="571500" indent="-571500" eaLnBrk="1" hangingPunct="1">
              <a:spcBef>
                <a:spcPct val="20000"/>
              </a:spcBef>
              <a:buSzPct val="110000"/>
              <a:buFont typeface="Arial" panose="020B0604020202020204" pitchFamily="34" charset="0"/>
              <a:buChar char="•"/>
            </a:pPr>
            <a:r>
              <a:rPr lang="en-US" sz="4000" dirty="0" smtClean="0">
                <a:latin typeface="Helvetica"/>
                <a:cs typeface="Helvetica"/>
              </a:rPr>
              <a:t>Fitness of a referential strategy is evaluated with regards to costs and rewards defined by language game, in conjunction with likelihood of successful communication dictated by partner’s referential strategy</a:t>
            </a:r>
          </a:p>
        </p:txBody>
      </p:sp>
      <p:sp>
        <p:nvSpPr>
          <p:cNvPr id="92" name="Rectangle 7"/>
          <p:cNvSpPr>
            <a:spLocks noChangeArrowheads="1"/>
          </p:cNvSpPr>
          <p:nvPr/>
        </p:nvSpPr>
        <p:spPr bwMode="auto">
          <a:xfrm>
            <a:off x="34594800" y="23867407"/>
            <a:ext cx="16001999" cy="5088593"/>
          </a:xfrm>
          <a:prstGeom prst="rect">
            <a:avLst/>
          </a:prstGeom>
          <a:noFill/>
          <a:ln w="9525">
            <a:noFill/>
            <a:miter lim="800000"/>
            <a:headEnd/>
            <a:tailEnd/>
          </a:ln>
          <a:effectLst/>
        </p:spPr>
        <p:txBody>
          <a:bodyPr>
            <a:prstTxWarp prst="textNoShape">
              <a:avLst/>
            </a:prstTxWarp>
          </a:bodyPr>
          <a:lstStyle/>
          <a:p>
            <a:pPr marL="342900" indent="-342900" eaLnBrk="1" hangingPunct="1">
              <a:spcBef>
                <a:spcPct val="20000"/>
              </a:spcBef>
              <a:buSzPct val="110000"/>
            </a:pPr>
            <a:endParaRPr lang="en-US" sz="3500" dirty="0">
              <a:solidFill>
                <a:srgbClr val="FFFFFF"/>
              </a:solidFill>
              <a:latin typeface="Helvetica"/>
              <a:cs typeface="Helvetica"/>
            </a:endParaRPr>
          </a:p>
        </p:txBody>
      </p:sp>
      <p:sp>
        <p:nvSpPr>
          <p:cNvPr id="57" name="Rectangle 8"/>
          <p:cNvSpPr>
            <a:spLocks noChangeArrowheads="1"/>
          </p:cNvSpPr>
          <p:nvPr/>
        </p:nvSpPr>
        <p:spPr bwMode="auto">
          <a:xfrm>
            <a:off x="18288000" y="15011400"/>
            <a:ext cx="14630400" cy="1708160"/>
          </a:xfrm>
          <a:prstGeom prst="rect">
            <a:avLst/>
          </a:prstGeom>
          <a:noFill/>
          <a:ln w="9525">
            <a:noFill/>
            <a:miter lim="800000"/>
            <a:headEnd/>
            <a:tailEnd/>
          </a:ln>
          <a:effectLst/>
        </p:spPr>
        <p:txBody>
          <a:bodyPr wrap="square">
            <a:prstTxWarp prst="textNoShape">
              <a:avLst/>
            </a:prstTxWarp>
            <a:spAutoFit/>
          </a:bodyPr>
          <a:lstStyle/>
          <a:p>
            <a:r>
              <a:rPr lang="en-US" sz="3500" dirty="0">
                <a:latin typeface="Helvetica"/>
                <a:cs typeface="Helvetica"/>
              </a:rPr>
              <a:t>   Our PSO-based model, parameterized using </a:t>
            </a:r>
            <a:r>
              <a:rPr lang="en-US" sz="3500" dirty="0" smtClean="0">
                <a:latin typeface="Helvetica"/>
                <a:cs typeface="Helvetica"/>
              </a:rPr>
              <a:t>optimized </a:t>
            </a:r>
            <a:r>
              <a:rPr lang="en-US" sz="3500" dirty="0">
                <a:latin typeface="Helvetica"/>
                <a:cs typeface="Helvetica"/>
              </a:rPr>
              <a:t>values, is able to successfully </a:t>
            </a:r>
            <a:r>
              <a:rPr lang="en-US" sz="3500" dirty="0" smtClean="0">
                <a:latin typeface="Helvetica"/>
                <a:cs typeface="Helvetica"/>
              </a:rPr>
              <a:t>capture the </a:t>
            </a:r>
            <a:r>
              <a:rPr lang="en-US" sz="3500" dirty="0">
                <a:latin typeface="Helvetica"/>
                <a:cs typeface="Helvetica"/>
              </a:rPr>
              <a:t>relative </a:t>
            </a:r>
            <a:r>
              <a:rPr lang="en-US" sz="3500" dirty="0" smtClean="0">
                <a:latin typeface="Helvetica"/>
                <a:cs typeface="Helvetica"/>
              </a:rPr>
              <a:t>effects </a:t>
            </a:r>
            <a:r>
              <a:rPr lang="en-US" sz="3500" dirty="0">
                <a:latin typeface="Helvetica"/>
                <a:cs typeface="Helvetica"/>
              </a:rPr>
              <a:t>of varying form costs on </a:t>
            </a:r>
            <a:r>
              <a:rPr lang="en-US" sz="3500" dirty="0" smtClean="0">
                <a:latin typeface="Helvetica"/>
                <a:cs typeface="Helvetica"/>
              </a:rPr>
              <a:t>referential </a:t>
            </a:r>
            <a:r>
              <a:rPr lang="en-US" sz="3500" dirty="0">
                <a:latin typeface="Helvetica"/>
                <a:cs typeface="Helvetica"/>
              </a:rPr>
              <a:t>coordination rate observed by Rohde </a:t>
            </a:r>
            <a:r>
              <a:rPr lang="en-US" sz="3500" dirty="0" smtClean="0">
                <a:latin typeface="Helvetica"/>
                <a:cs typeface="Helvetica"/>
              </a:rPr>
              <a:t>et al.</a:t>
            </a:r>
            <a:endParaRPr lang="en-US" sz="3500" dirty="0">
              <a:latin typeface="Helvetica"/>
              <a:cs typeface="Helvetica"/>
            </a:endParaRPr>
          </a:p>
        </p:txBody>
      </p:sp>
      <p:sp>
        <p:nvSpPr>
          <p:cNvPr id="67" name="Rectangle 8"/>
          <p:cNvSpPr>
            <a:spLocks noChangeArrowheads="1"/>
          </p:cNvSpPr>
          <p:nvPr/>
        </p:nvSpPr>
        <p:spPr bwMode="auto">
          <a:xfrm>
            <a:off x="35280600" y="24531866"/>
            <a:ext cx="14481176" cy="9710351"/>
          </a:xfrm>
          <a:prstGeom prst="rect">
            <a:avLst/>
          </a:prstGeom>
          <a:noFill/>
          <a:ln w="9525">
            <a:noFill/>
            <a:miter lim="800000"/>
            <a:headEnd/>
            <a:tailEnd/>
          </a:ln>
          <a:effectLst/>
        </p:spPr>
        <p:txBody>
          <a:bodyPr wrap="square">
            <a:prstTxWarp prst="textNoShape">
              <a:avLst/>
            </a:prstTxWarp>
            <a:spAutoFit/>
          </a:bodyPr>
          <a:lstStyle/>
          <a:p>
            <a:pPr>
              <a:spcAft>
                <a:spcPts val="2400"/>
              </a:spcAft>
            </a:pPr>
            <a:r>
              <a:rPr lang="en-US" sz="3500" dirty="0">
                <a:latin typeface="Helvetica"/>
                <a:cs typeface="Helvetica"/>
              </a:rPr>
              <a:t>Brennan, S. E., &amp; Clark, H. H. (1996). </a:t>
            </a:r>
            <a:r>
              <a:rPr lang="en-US" sz="3500" dirty="0" smtClean="0">
                <a:latin typeface="Helvetica"/>
                <a:cs typeface="Helvetica"/>
              </a:rPr>
              <a:t>Conceptual </a:t>
            </a:r>
            <a:r>
              <a:rPr lang="en-US" sz="3500" dirty="0">
                <a:latin typeface="Helvetica"/>
                <a:cs typeface="Helvetica"/>
              </a:rPr>
              <a:t>pacts and lexical choice in </a:t>
            </a:r>
            <a:r>
              <a:rPr lang="en-US" sz="3500" dirty="0" smtClean="0">
                <a:latin typeface="Helvetica"/>
                <a:cs typeface="Helvetica"/>
              </a:rPr>
              <a:t>conversation</a:t>
            </a:r>
            <a:r>
              <a:rPr lang="en-US" sz="3500" dirty="0">
                <a:latin typeface="Helvetica"/>
                <a:cs typeface="Helvetica"/>
              </a:rPr>
              <a:t>. Journal of Experimental </a:t>
            </a:r>
            <a:r>
              <a:rPr lang="en-US" sz="3500" dirty="0" smtClean="0">
                <a:latin typeface="Helvetica"/>
                <a:cs typeface="Helvetica"/>
              </a:rPr>
              <a:t>Psychology: Learning</a:t>
            </a:r>
            <a:r>
              <a:rPr lang="en-US" sz="3500" dirty="0">
                <a:latin typeface="Helvetica"/>
                <a:cs typeface="Helvetica"/>
              </a:rPr>
              <a:t>, Memory, and Cognition, 22 (6</a:t>
            </a:r>
            <a:r>
              <a:rPr lang="en-US" sz="3500" dirty="0" smtClean="0">
                <a:latin typeface="Helvetica"/>
                <a:cs typeface="Helvetica"/>
              </a:rPr>
              <a:t>), 1482</a:t>
            </a:r>
            <a:r>
              <a:rPr lang="en-US" sz="3500" dirty="0">
                <a:latin typeface="Helvetica"/>
                <a:cs typeface="Helvetica"/>
              </a:rPr>
              <a:t>.</a:t>
            </a:r>
          </a:p>
          <a:p>
            <a:pPr>
              <a:spcAft>
                <a:spcPts val="2400"/>
              </a:spcAft>
            </a:pPr>
            <a:r>
              <a:rPr lang="en-US" sz="3500" dirty="0" err="1">
                <a:latin typeface="Helvetica"/>
                <a:cs typeface="Helvetica"/>
              </a:rPr>
              <a:t>Degen</a:t>
            </a:r>
            <a:r>
              <a:rPr lang="en-US" sz="3500" dirty="0">
                <a:latin typeface="Helvetica"/>
                <a:cs typeface="Helvetica"/>
              </a:rPr>
              <a:t>, J., &amp; Franke, M. (2012). Optimal </a:t>
            </a:r>
            <a:r>
              <a:rPr lang="en-US" sz="3500" dirty="0" smtClean="0">
                <a:latin typeface="Helvetica"/>
                <a:cs typeface="Helvetica"/>
              </a:rPr>
              <a:t>reasoning </a:t>
            </a:r>
            <a:r>
              <a:rPr lang="en-US" sz="3500" dirty="0">
                <a:latin typeface="Helvetica"/>
                <a:cs typeface="Helvetica"/>
              </a:rPr>
              <a:t>about referential expressions. </a:t>
            </a:r>
            <a:r>
              <a:rPr lang="en-US" sz="3500" dirty="0" smtClean="0">
                <a:latin typeface="Helvetica"/>
                <a:cs typeface="Helvetica"/>
              </a:rPr>
              <a:t>Proceedings </a:t>
            </a:r>
            <a:r>
              <a:rPr lang="en-US" sz="3500" dirty="0">
                <a:latin typeface="Helvetica"/>
                <a:cs typeface="Helvetica"/>
              </a:rPr>
              <a:t>of </a:t>
            </a:r>
            <a:r>
              <a:rPr lang="en-US" sz="3500" dirty="0" err="1">
                <a:latin typeface="Helvetica"/>
                <a:cs typeface="Helvetica"/>
              </a:rPr>
              <a:t>SemDIAL</a:t>
            </a:r>
            <a:r>
              <a:rPr lang="en-US" sz="3500" dirty="0">
                <a:latin typeface="Helvetica"/>
                <a:cs typeface="Helvetica"/>
              </a:rPr>
              <a:t>.</a:t>
            </a:r>
          </a:p>
          <a:p>
            <a:pPr>
              <a:spcAft>
                <a:spcPts val="2400"/>
              </a:spcAft>
            </a:pPr>
            <a:r>
              <a:rPr lang="en-US" sz="3500" dirty="0">
                <a:latin typeface="Helvetica"/>
                <a:cs typeface="Helvetica"/>
              </a:rPr>
              <a:t>Frank, M. C., &amp; Goodman, N. D. (2012). </a:t>
            </a:r>
            <a:r>
              <a:rPr lang="en-US" sz="3500" dirty="0" smtClean="0">
                <a:latin typeface="Helvetica"/>
                <a:cs typeface="Helvetica"/>
              </a:rPr>
              <a:t>Predicting </a:t>
            </a:r>
            <a:r>
              <a:rPr lang="en-US" sz="3500" dirty="0">
                <a:latin typeface="Helvetica"/>
                <a:cs typeface="Helvetica"/>
              </a:rPr>
              <a:t>pragmatic reasoning in </a:t>
            </a:r>
            <a:r>
              <a:rPr lang="en-US" sz="3500" dirty="0" smtClean="0">
                <a:latin typeface="Helvetica"/>
                <a:cs typeface="Helvetica"/>
              </a:rPr>
              <a:t>language games</a:t>
            </a:r>
            <a:r>
              <a:rPr lang="en-US" sz="3500" dirty="0">
                <a:latin typeface="Helvetica"/>
                <a:cs typeface="Helvetica"/>
              </a:rPr>
              <a:t>. Science, 336 (6084), 998-998.</a:t>
            </a:r>
          </a:p>
          <a:p>
            <a:pPr>
              <a:spcAft>
                <a:spcPts val="2400"/>
              </a:spcAft>
            </a:pPr>
            <a:r>
              <a:rPr lang="en-US" sz="3500" dirty="0">
                <a:latin typeface="Helvetica"/>
                <a:cs typeface="Helvetica"/>
              </a:rPr>
              <a:t>Horton, W. S., &amp; </a:t>
            </a:r>
            <a:r>
              <a:rPr lang="en-US" sz="3500" dirty="0" err="1">
                <a:latin typeface="Helvetica"/>
                <a:cs typeface="Helvetica"/>
              </a:rPr>
              <a:t>Keysar</a:t>
            </a:r>
            <a:r>
              <a:rPr lang="en-US" sz="3500" dirty="0">
                <a:latin typeface="Helvetica"/>
                <a:cs typeface="Helvetica"/>
              </a:rPr>
              <a:t>, B. (1996). </a:t>
            </a:r>
            <a:r>
              <a:rPr lang="en-US" sz="3500" dirty="0" smtClean="0">
                <a:latin typeface="Helvetica"/>
                <a:cs typeface="Helvetica"/>
              </a:rPr>
              <a:t>When do </a:t>
            </a:r>
            <a:r>
              <a:rPr lang="en-US" sz="3500" dirty="0">
                <a:latin typeface="Helvetica"/>
                <a:cs typeface="Helvetica"/>
              </a:rPr>
              <a:t>speakers take into account </a:t>
            </a:r>
            <a:r>
              <a:rPr lang="en-US" sz="3500" dirty="0" smtClean="0">
                <a:latin typeface="Helvetica"/>
                <a:cs typeface="Helvetica"/>
              </a:rPr>
              <a:t>common ground</a:t>
            </a:r>
            <a:r>
              <a:rPr lang="en-US" sz="3500" dirty="0">
                <a:latin typeface="Helvetica"/>
                <a:cs typeface="Helvetica"/>
              </a:rPr>
              <a:t>? Cognition, 59 (1), 91-117.</a:t>
            </a:r>
          </a:p>
          <a:p>
            <a:pPr>
              <a:spcAft>
                <a:spcPts val="2400"/>
              </a:spcAft>
            </a:pPr>
            <a:r>
              <a:rPr lang="en-US" sz="3500" dirty="0">
                <a:latin typeface="Helvetica"/>
                <a:cs typeface="Helvetica"/>
              </a:rPr>
              <a:t>Kennedy, J., &amp; </a:t>
            </a:r>
            <a:r>
              <a:rPr lang="en-US" sz="3500" dirty="0" err="1">
                <a:latin typeface="Helvetica"/>
                <a:cs typeface="Helvetica"/>
              </a:rPr>
              <a:t>Eberhart</a:t>
            </a:r>
            <a:r>
              <a:rPr lang="en-US" sz="3500" dirty="0">
                <a:latin typeface="Helvetica"/>
                <a:cs typeface="Helvetica"/>
              </a:rPr>
              <a:t>, R. (1995). </a:t>
            </a:r>
            <a:r>
              <a:rPr lang="en-US" sz="3500" dirty="0" smtClean="0">
                <a:latin typeface="Helvetica"/>
                <a:cs typeface="Helvetica"/>
              </a:rPr>
              <a:t>Particle </a:t>
            </a:r>
            <a:r>
              <a:rPr lang="en-US" sz="3500" dirty="0">
                <a:latin typeface="Helvetica"/>
                <a:cs typeface="Helvetica"/>
              </a:rPr>
              <a:t>swarm optimization. In IEEE </a:t>
            </a:r>
            <a:r>
              <a:rPr lang="en-US" sz="3500" dirty="0" smtClean="0">
                <a:latin typeface="Helvetica"/>
                <a:cs typeface="Helvetica"/>
              </a:rPr>
              <a:t>international </a:t>
            </a:r>
            <a:r>
              <a:rPr lang="en-US" sz="3500" dirty="0">
                <a:latin typeface="Helvetica"/>
                <a:cs typeface="Helvetica"/>
              </a:rPr>
              <a:t>conference on neural </a:t>
            </a:r>
            <a:r>
              <a:rPr lang="en-US" sz="3500" dirty="0" smtClean="0">
                <a:latin typeface="Helvetica"/>
                <a:cs typeface="Helvetica"/>
              </a:rPr>
              <a:t>networks, 1995</a:t>
            </a:r>
            <a:r>
              <a:rPr lang="en-US" sz="3500" dirty="0">
                <a:latin typeface="Helvetica"/>
                <a:cs typeface="Helvetica"/>
              </a:rPr>
              <a:t>. Proceedings. (Vol. 4, p. 1942-1948</a:t>
            </a:r>
            <a:r>
              <a:rPr lang="en-US" sz="3500" dirty="0" smtClean="0">
                <a:latin typeface="Helvetica"/>
                <a:cs typeface="Helvetica"/>
              </a:rPr>
              <a:t>). </a:t>
            </a:r>
            <a:r>
              <a:rPr lang="en-US" sz="3500" dirty="0" err="1" smtClean="0">
                <a:latin typeface="Helvetica"/>
                <a:cs typeface="Helvetica"/>
              </a:rPr>
              <a:t>doi</a:t>
            </a:r>
            <a:r>
              <a:rPr lang="en-US" sz="3500" dirty="0">
                <a:latin typeface="Helvetica"/>
                <a:cs typeface="Helvetica"/>
              </a:rPr>
              <a:t>: 10.1109/ICNN.1995.488968</a:t>
            </a:r>
          </a:p>
          <a:p>
            <a:pPr>
              <a:spcAft>
                <a:spcPts val="2400"/>
              </a:spcAft>
            </a:pPr>
            <a:r>
              <a:rPr lang="en-US" sz="3500" dirty="0">
                <a:latin typeface="Helvetica"/>
                <a:cs typeface="Helvetica"/>
              </a:rPr>
              <a:t>Rohde, H., et al. (2012). Communicating </a:t>
            </a:r>
            <a:r>
              <a:rPr lang="en-US" sz="3500" dirty="0" smtClean="0">
                <a:latin typeface="Helvetica"/>
                <a:cs typeface="Helvetica"/>
              </a:rPr>
              <a:t>with cost-based </a:t>
            </a:r>
            <a:r>
              <a:rPr lang="en-US" sz="3500" dirty="0" err="1">
                <a:latin typeface="Helvetica"/>
                <a:cs typeface="Helvetica"/>
              </a:rPr>
              <a:t>implicature</a:t>
            </a:r>
            <a:r>
              <a:rPr lang="en-US" sz="3500" dirty="0">
                <a:latin typeface="Helvetica"/>
                <a:cs typeface="Helvetica"/>
              </a:rPr>
              <a:t>: A </a:t>
            </a:r>
            <a:r>
              <a:rPr lang="en-US" sz="3500" dirty="0" smtClean="0">
                <a:latin typeface="Helvetica"/>
                <a:cs typeface="Helvetica"/>
              </a:rPr>
              <a:t>game-theoretic approach </a:t>
            </a:r>
            <a:r>
              <a:rPr lang="en-US" sz="3500" dirty="0">
                <a:latin typeface="Helvetica"/>
                <a:cs typeface="Helvetica"/>
              </a:rPr>
              <a:t>to ambiguity. In The 16th </a:t>
            </a:r>
            <a:r>
              <a:rPr lang="en-US" sz="3500" dirty="0" smtClean="0">
                <a:latin typeface="Helvetica"/>
                <a:cs typeface="Helvetica"/>
              </a:rPr>
              <a:t>workshop </a:t>
            </a:r>
            <a:r>
              <a:rPr lang="en-US" sz="3500" dirty="0">
                <a:latin typeface="Helvetica"/>
                <a:cs typeface="Helvetica"/>
              </a:rPr>
              <a:t>on the semantics and pragmatics </a:t>
            </a:r>
            <a:r>
              <a:rPr lang="en-US" sz="3500" dirty="0" smtClean="0">
                <a:latin typeface="Helvetica"/>
                <a:cs typeface="Helvetica"/>
              </a:rPr>
              <a:t>of dialogue</a:t>
            </a:r>
            <a:r>
              <a:rPr lang="en-US" sz="3500" dirty="0">
                <a:latin typeface="Helvetica"/>
                <a:cs typeface="Helvetica"/>
              </a:rPr>
              <a:t>. Paris.</a:t>
            </a:r>
          </a:p>
        </p:txBody>
      </p:sp>
      <p:sp>
        <p:nvSpPr>
          <p:cNvPr id="73" name="Rectangle 8"/>
          <p:cNvSpPr>
            <a:spLocks noChangeArrowheads="1"/>
          </p:cNvSpPr>
          <p:nvPr/>
        </p:nvSpPr>
        <p:spPr bwMode="auto">
          <a:xfrm>
            <a:off x="34975800" y="11811000"/>
            <a:ext cx="15316200" cy="630942"/>
          </a:xfrm>
          <a:prstGeom prst="rect">
            <a:avLst/>
          </a:prstGeom>
          <a:noFill/>
          <a:ln w="9525">
            <a:noFill/>
            <a:miter lim="800000"/>
            <a:headEnd/>
            <a:tailEnd/>
          </a:ln>
          <a:effectLst/>
        </p:spPr>
        <p:txBody>
          <a:bodyPr wrap="square">
            <a:prstTxWarp prst="textNoShape">
              <a:avLst/>
            </a:prstTxWarp>
            <a:spAutoFit/>
          </a:bodyPr>
          <a:lstStyle/>
          <a:p>
            <a:r>
              <a:rPr lang="en-US" sz="3500" dirty="0">
                <a:solidFill>
                  <a:srgbClr val="FFFFFF"/>
                </a:solidFill>
                <a:latin typeface="Helvetica"/>
                <a:cs typeface="Helvetica"/>
              </a:rPr>
              <a:t>Full-stop prompt: IC verbs yield more Explanation continuations than Non-IC</a:t>
            </a:r>
          </a:p>
        </p:txBody>
      </p:sp>
      <p:sp>
        <p:nvSpPr>
          <p:cNvPr id="93" name="Rectangle 8"/>
          <p:cNvSpPr>
            <a:spLocks noChangeArrowheads="1"/>
          </p:cNvSpPr>
          <p:nvPr/>
        </p:nvSpPr>
        <p:spPr bwMode="auto">
          <a:xfrm>
            <a:off x="18504434" y="22761922"/>
            <a:ext cx="15496640" cy="2246769"/>
          </a:xfrm>
          <a:prstGeom prst="rect">
            <a:avLst/>
          </a:prstGeom>
          <a:noFill/>
          <a:ln w="9525">
            <a:noFill/>
            <a:miter lim="800000"/>
            <a:headEnd/>
            <a:tailEnd/>
          </a:ln>
          <a:effectLst/>
        </p:spPr>
        <p:txBody>
          <a:bodyPr wrap="square">
            <a:prstTxWarp prst="textNoShape">
              <a:avLst/>
            </a:prstTxWarp>
            <a:spAutoFit/>
          </a:bodyPr>
          <a:lstStyle/>
          <a:p>
            <a:r>
              <a:rPr lang="en-US" sz="3500" dirty="0" smtClean="0">
                <a:latin typeface="Helvetica"/>
                <a:cs typeface="Helvetica"/>
              </a:rPr>
              <a:t>Additionally, agents in </a:t>
            </a:r>
            <a:r>
              <a:rPr lang="en-US" sz="3500" dirty="0">
                <a:latin typeface="Helvetica"/>
                <a:cs typeface="Helvetica"/>
              </a:rPr>
              <a:t>our model capture the </a:t>
            </a:r>
            <a:r>
              <a:rPr lang="en-US" sz="3500" dirty="0" err="1">
                <a:latin typeface="Helvetica"/>
                <a:cs typeface="Helvetica"/>
              </a:rPr>
              <a:t>overinformativity</a:t>
            </a:r>
            <a:r>
              <a:rPr lang="en-US" sz="3500" dirty="0">
                <a:latin typeface="Helvetica"/>
                <a:cs typeface="Helvetica"/>
              </a:rPr>
              <a:t> </a:t>
            </a:r>
            <a:r>
              <a:rPr lang="en-US" sz="3500" dirty="0" smtClean="0">
                <a:latin typeface="Helvetica"/>
                <a:cs typeface="Helvetica"/>
              </a:rPr>
              <a:t>behavior </a:t>
            </a:r>
            <a:r>
              <a:rPr lang="en-US" sz="3500" dirty="0">
                <a:latin typeface="Helvetica"/>
                <a:cs typeface="Helvetica"/>
              </a:rPr>
              <a:t>noted in Brennan and </a:t>
            </a:r>
            <a:r>
              <a:rPr lang="en-US" sz="3500" dirty="0" smtClean="0">
                <a:latin typeface="Helvetica"/>
                <a:cs typeface="Helvetica"/>
              </a:rPr>
              <a:t>Clark, in which human participants continued the use of forms on which they had been entrained, even when a change in the discourse context permitted the use of less costly forms.</a:t>
            </a:r>
            <a:endParaRPr lang="en-US" sz="3500" dirty="0">
              <a:latin typeface="Helvetica"/>
              <a:cs typeface="Helvetica"/>
            </a:endParaRPr>
          </a:p>
        </p:txBody>
      </p:sp>
      <p:sp>
        <p:nvSpPr>
          <p:cNvPr id="97" name="Rectangle 8"/>
          <p:cNvSpPr>
            <a:spLocks noChangeArrowheads="1"/>
          </p:cNvSpPr>
          <p:nvPr/>
        </p:nvSpPr>
        <p:spPr bwMode="auto">
          <a:xfrm>
            <a:off x="18377749" y="33348451"/>
            <a:ext cx="15395576" cy="1708160"/>
          </a:xfrm>
          <a:prstGeom prst="rect">
            <a:avLst/>
          </a:prstGeom>
          <a:noFill/>
          <a:ln w="9525">
            <a:noFill/>
            <a:miter lim="800000"/>
            <a:headEnd/>
            <a:tailEnd/>
          </a:ln>
          <a:effectLst/>
        </p:spPr>
        <p:txBody>
          <a:bodyPr wrap="square">
            <a:prstTxWarp prst="textNoShape">
              <a:avLst/>
            </a:prstTxWarp>
            <a:spAutoFit/>
          </a:bodyPr>
          <a:lstStyle/>
          <a:p>
            <a:r>
              <a:rPr lang="en-US" sz="3500" dirty="0" smtClean="0">
                <a:latin typeface="Helvetica"/>
                <a:cs typeface="Helvetica"/>
              </a:rPr>
              <a:t>In keeping with findings from Rohde et al., our PSO model predicts higher rates of coordination when agents are more greatly rewarded for successful communication, which is speculated to promote exploration of the space.</a:t>
            </a:r>
            <a:endParaRPr lang="en-US" sz="3500" dirty="0">
              <a:latin typeface="Helvetica"/>
              <a:cs typeface="Helvetica"/>
            </a:endParaRPr>
          </a:p>
        </p:txBody>
      </p:sp>
      <p:sp>
        <p:nvSpPr>
          <p:cNvPr id="103" name="Rectangle 8"/>
          <p:cNvSpPr>
            <a:spLocks noChangeArrowheads="1"/>
          </p:cNvSpPr>
          <p:nvPr/>
        </p:nvSpPr>
        <p:spPr bwMode="auto">
          <a:xfrm>
            <a:off x="37947600" y="21869400"/>
            <a:ext cx="9829800" cy="630942"/>
          </a:xfrm>
          <a:prstGeom prst="rect">
            <a:avLst/>
          </a:prstGeom>
          <a:noFill/>
          <a:ln w="9525">
            <a:noFill/>
            <a:miter lim="800000"/>
            <a:headEnd/>
            <a:tailEnd/>
          </a:ln>
          <a:effectLst/>
        </p:spPr>
        <p:txBody>
          <a:bodyPr wrap="square">
            <a:prstTxWarp prst="textNoShape">
              <a:avLst/>
            </a:prstTxWarp>
            <a:spAutoFit/>
          </a:bodyPr>
          <a:lstStyle/>
          <a:p>
            <a:r>
              <a:rPr lang="en-US" sz="3500" dirty="0">
                <a:solidFill>
                  <a:srgbClr val="FFFFFF"/>
                </a:solidFill>
                <a:latin typeface="Helvetica"/>
                <a:cs typeface="Helvetica"/>
              </a:rPr>
              <a:t>p(Explanation  | IC )  &gt;  p(Explanation | Non-IC)</a:t>
            </a:r>
          </a:p>
        </p:txBody>
      </p:sp>
      <p:sp>
        <p:nvSpPr>
          <p:cNvPr id="117" name="AutoShape 146"/>
          <p:cNvSpPr>
            <a:spLocks noChangeArrowheads="1"/>
          </p:cNvSpPr>
          <p:nvPr/>
        </p:nvSpPr>
        <p:spPr bwMode="auto">
          <a:xfrm>
            <a:off x="34594800" y="17678400"/>
            <a:ext cx="16230600" cy="5312627"/>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p>
        </p:txBody>
      </p:sp>
      <p:sp>
        <p:nvSpPr>
          <p:cNvPr id="118" name="Rectangle 8"/>
          <p:cNvSpPr>
            <a:spLocks noChangeArrowheads="1"/>
          </p:cNvSpPr>
          <p:nvPr/>
        </p:nvSpPr>
        <p:spPr bwMode="auto">
          <a:xfrm>
            <a:off x="35136401" y="18530462"/>
            <a:ext cx="15612798" cy="4401205"/>
          </a:xfrm>
          <a:prstGeom prst="rect">
            <a:avLst/>
          </a:prstGeom>
          <a:noFill/>
          <a:ln w="9525">
            <a:noFill/>
            <a:miter lim="800000"/>
            <a:headEnd/>
            <a:tailEnd/>
          </a:ln>
          <a:effectLst/>
        </p:spPr>
        <p:txBody>
          <a:bodyPr wrap="square">
            <a:prstTxWarp prst="textNoShape">
              <a:avLst/>
            </a:prstTxWarp>
            <a:spAutoFit/>
          </a:bodyPr>
          <a:lstStyle/>
          <a:p>
            <a:pPr marL="457200" indent="-457200">
              <a:buFont typeface="Arial" panose="020B0604020202020204" pitchFamily="34" charset="0"/>
              <a:buChar char="•"/>
            </a:pPr>
            <a:r>
              <a:rPr lang="en-US" sz="3500" dirty="0" smtClean="0">
                <a:latin typeface="Helvetica"/>
                <a:cs typeface="Helvetica"/>
              </a:rPr>
              <a:t>Our PSO-based model captures and extrapolates beyond experimentally observed behavior, enabling exploration of the influence of form costs on referential coordination and production</a:t>
            </a:r>
          </a:p>
          <a:p>
            <a:pPr marL="457200" indent="-457200">
              <a:buFont typeface="Arial" panose="020B0604020202020204" pitchFamily="34" charset="0"/>
              <a:buChar char="•"/>
            </a:pPr>
            <a:r>
              <a:rPr lang="en-US" sz="3500" dirty="0" smtClean="0">
                <a:latin typeface="Helvetica"/>
                <a:cs typeface="Helvetica"/>
              </a:rPr>
              <a:t>Our use of PSO suggests that referential coordination can be explained in terms of a generalized optimization process – a finding in keeping with more egocentric models of communication (Horton &amp; </a:t>
            </a:r>
            <a:r>
              <a:rPr lang="en-US" sz="3500" dirty="0" err="1" smtClean="0">
                <a:latin typeface="Helvetica"/>
                <a:cs typeface="Helvetica"/>
              </a:rPr>
              <a:t>Keysar</a:t>
            </a:r>
            <a:r>
              <a:rPr lang="en-US" sz="3500" dirty="0" smtClean="0">
                <a:latin typeface="Helvetica"/>
                <a:cs typeface="Helvetica"/>
              </a:rPr>
              <a:t>, 1996)</a:t>
            </a:r>
          </a:p>
          <a:p>
            <a:pPr marL="457200" indent="-457200">
              <a:buFont typeface="Arial" panose="020B0604020202020204" pitchFamily="34" charset="0"/>
              <a:buChar char="•"/>
            </a:pPr>
            <a:r>
              <a:rPr lang="en-US" sz="3500" dirty="0" smtClean="0">
                <a:latin typeface="Helvetica"/>
                <a:cs typeface="Helvetica"/>
              </a:rPr>
              <a:t>Our model suggests a lower bound for how complex agents must be in order to respond to variations in form costs in a similar manner to humans</a:t>
            </a:r>
            <a:endParaRPr lang="en-US" sz="3500" dirty="0">
              <a:latin typeface="Helvetica"/>
              <a:cs typeface="Helvetica"/>
            </a:endParaRPr>
          </a:p>
        </p:txBody>
      </p:sp>
      <p:sp>
        <p:nvSpPr>
          <p:cNvPr id="127" name="AutoShape 146"/>
          <p:cNvSpPr>
            <a:spLocks noChangeArrowheads="1"/>
          </p:cNvSpPr>
          <p:nvPr/>
        </p:nvSpPr>
        <p:spPr bwMode="auto">
          <a:xfrm>
            <a:off x="34602176" y="6172200"/>
            <a:ext cx="16223224" cy="10575926"/>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pPr>
              <a:spcBef>
                <a:spcPts val="10000"/>
              </a:spcBef>
            </a:pPr>
            <a:endParaRPr lang="en-US" sz="4000" dirty="0"/>
          </a:p>
        </p:txBody>
      </p:sp>
      <p:sp>
        <p:nvSpPr>
          <p:cNvPr id="128" name="AutoShape 165"/>
          <p:cNvSpPr>
            <a:spLocks noChangeArrowheads="1"/>
          </p:cNvSpPr>
          <p:nvPr/>
        </p:nvSpPr>
        <p:spPr bwMode="auto">
          <a:xfrm>
            <a:off x="34594800" y="5635752"/>
            <a:ext cx="15468600" cy="1069848"/>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8. Results – predictions varying ambiguous form cost</a:t>
            </a:r>
            <a:endParaRPr lang="en-US" sz="5400" dirty="0">
              <a:solidFill>
                <a:schemeClr val="bg1"/>
              </a:solidFill>
              <a:latin typeface="Tw Cen MT" panose="020B0602020104020603" pitchFamily="34" charset="0"/>
              <a:cs typeface="Verdana"/>
            </a:endParaRPr>
          </a:p>
        </p:txBody>
      </p:sp>
      <p:sp>
        <p:nvSpPr>
          <p:cNvPr id="130" name="Rectangle 8"/>
          <p:cNvSpPr>
            <a:spLocks noChangeArrowheads="1"/>
          </p:cNvSpPr>
          <p:nvPr/>
        </p:nvSpPr>
        <p:spPr bwMode="auto">
          <a:xfrm>
            <a:off x="35365508" y="14356347"/>
            <a:ext cx="15243176" cy="2246769"/>
          </a:xfrm>
          <a:prstGeom prst="rect">
            <a:avLst/>
          </a:prstGeom>
          <a:noFill/>
          <a:ln w="9525">
            <a:noFill/>
            <a:miter lim="800000"/>
            <a:headEnd/>
            <a:tailEnd/>
          </a:ln>
          <a:effectLst/>
        </p:spPr>
        <p:txBody>
          <a:bodyPr wrap="square">
            <a:prstTxWarp prst="textNoShape">
              <a:avLst/>
            </a:prstTxWarp>
            <a:spAutoFit/>
          </a:bodyPr>
          <a:lstStyle/>
          <a:p>
            <a:r>
              <a:rPr lang="en-US" sz="3500" dirty="0" smtClean="0">
                <a:latin typeface="Helvetica"/>
                <a:cs typeface="Helvetica"/>
              </a:rPr>
              <a:t>Study 1 “Flower” context with ambiguous form cost varied; lines indicate costs for unambiguous forms. We suggest the positive trend here reflects higher ambiguous form cost more readily indicating which unambiguous forms it should supplant and ergo facilitating dyadic coordination.</a:t>
            </a:r>
            <a:endParaRPr lang="en-US" sz="3500" dirty="0">
              <a:latin typeface="Helvetica"/>
              <a:cs typeface="Helvetica"/>
            </a:endParaRPr>
          </a:p>
        </p:txBody>
      </p:sp>
      <p:sp>
        <p:nvSpPr>
          <p:cNvPr id="141" name="AutoShape 165"/>
          <p:cNvSpPr>
            <a:spLocks noChangeArrowheads="1"/>
          </p:cNvSpPr>
          <p:nvPr/>
        </p:nvSpPr>
        <p:spPr bwMode="auto">
          <a:xfrm>
            <a:off x="34594800" y="17221200"/>
            <a:ext cx="12863878" cy="1069848"/>
          </a:xfrm>
          <a:prstGeom prst="roundRect">
            <a:avLst>
              <a:gd name="adj" fmla="val 16667"/>
            </a:avLst>
          </a:prstGeom>
          <a:solidFill>
            <a:srgbClr val="3494BA"/>
          </a:solidFill>
          <a:ln w="9525">
            <a:solidFill>
              <a:schemeClr val="tx1"/>
            </a:solidFill>
            <a:round/>
            <a:headEnd/>
            <a:tailEnd/>
          </a:ln>
          <a:effectLst/>
        </p:spPr>
        <p:txBody>
          <a:bodyPr wrap="none" anchor="ctr">
            <a:prstTxWarp prst="textNoShape">
              <a:avLst/>
            </a:prstTxWarp>
          </a:bodyPr>
          <a:lstStyle/>
          <a:p>
            <a:r>
              <a:rPr lang="en-US" sz="5400" b="1" dirty="0" smtClean="0">
                <a:solidFill>
                  <a:schemeClr val="bg1"/>
                </a:solidFill>
                <a:latin typeface="Tw Cen MT" panose="020B0602020104020603" pitchFamily="34" charset="0"/>
                <a:cs typeface="Verdana"/>
              </a:rPr>
              <a:t>9. Conclusions</a:t>
            </a:r>
            <a:endParaRPr lang="en-US" sz="5400" dirty="0">
              <a:solidFill>
                <a:schemeClr val="bg1"/>
              </a:solidFill>
              <a:latin typeface="Tw Cen MT" panose="020B0602020104020603" pitchFamily="34" charset="0"/>
              <a:cs typeface="Verdana"/>
            </a:endParaRPr>
          </a:p>
        </p:txBody>
      </p:sp>
      <p:pic>
        <p:nvPicPr>
          <p:cNvPr id="13322" name="Picture 10" descr="http://www.foreignstudents.com/sites/default/files/edinburgh%20uni%20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04949"/>
            <a:ext cx="3371850" cy="3371851"/>
          </a:xfrm>
          <a:prstGeom prst="rect">
            <a:avLst/>
          </a:prstGeom>
          <a:solidFill>
            <a:schemeClr val="bg1"/>
          </a:solidFill>
          <a:ln w="152400">
            <a:solidFill>
              <a:schemeClr val="bg1"/>
            </a:solidFill>
          </a:ln>
        </p:spPr>
      </p:pic>
      <p:sp>
        <p:nvSpPr>
          <p:cNvPr id="2" name="TextBox 1"/>
          <p:cNvSpPr txBox="1"/>
          <p:nvPr/>
        </p:nvSpPr>
        <p:spPr>
          <a:xfrm>
            <a:off x="838200" y="14935200"/>
            <a:ext cx="15684502" cy="1938992"/>
          </a:xfrm>
          <a:prstGeom prst="rect">
            <a:avLst/>
          </a:prstGeom>
          <a:noFill/>
        </p:spPr>
        <p:txBody>
          <a:bodyPr wrap="square" rtlCol="0">
            <a:spAutoFit/>
          </a:bodyPr>
          <a:lstStyle/>
          <a:p>
            <a:r>
              <a:rPr lang="en-US" sz="4000" dirty="0">
                <a:latin typeface="Helvetica"/>
                <a:cs typeface="Helvetica"/>
              </a:rPr>
              <a:t> To understand the influence of production cost </a:t>
            </a:r>
            <a:r>
              <a:rPr lang="en-US" sz="4000" dirty="0" smtClean="0">
                <a:latin typeface="Helvetica"/>
                <a:cs typeface="Helvetica"/>
              </a:rPr>
              <a:t>on referential coordination, specifically, coordination in a setting allowing the use of both high-cost unambiguous forms and low-cost ambiguous forms.</a:t>
            </a:r>
            <a:endParaRPr lang="en-US" sz="4400" dirty="0"/>
          </a:p>
        </p:txBody>
      </p:sp>
      <p:pic>
        <p:nvPicPr>
          <p:cNvPr id="3" name="Picture 2"/>
          <p:cNvPicPr>
            <a:picLocks noChangeAspect="1"/>
          </p:cNvPicPr>
          <p:nvPr/>
        </p:nvPicPr>
        <p:blipFill>
          <a:blip r:embed="rId3"/>
          <a:stretch>
            <a:fillRect/>
          </a:stretch>
        </p:blipFill>
        <p:spPr>
          <a:xfrm>
            <a:off x="2539099" y="21167283"/>
            <a:ext cx="5846977" cy="4227357"/>
          </a:xfrm>
          <a:prstGeom prst="rect">
            <a:avLst/>
          </a:prstGeom>
        </p:spPr>
      </p:pic>
      <p:pic>
        <p:nvPicPr>
          <p:cNvPr id="16" name="Picture 15"/>
          <p:cNvPicPr>
            <a:picLocks noChangeAspect="1"/>
          </p:cNvPicPr>
          <p:nvPr/>
        </p:nvPicPr>
        <p:blipFill>
          <a:blip r:embed="rId4"/>
          <a:stretch>
            <a:fillRect/>
          </a:stretch>
        </p:blipFill>
        <p:spPr>
          <a:xfrm>
            <a:off x="9313174" y="21067215"/>
            <a:ext cx="5386617" cy="4558967"/>
          </a:xfrm>
          <a:prstGeom prst="rect">
            <a:avLst/>
          </a:prstGeom>
        </p:spPr>
      </p:pic>
      <p:pic>
        <p:nvPicPr>
          <p:cNvPr id="100"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1852" y="30295844"/>
            <a:ext cx="5965922" cy="4242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Rectangle 29"/>
          <p:cNvSpPr/>
          <p:nvPr/>
        </p:nvSpPr>
        <p:spPr>
          <a:xfrm>
            <a:off x="1900006" y="34701228"/>
            <a:ext cx="12972142" cy="400110"/>
          </a:xfrm>
          <a:prstGeom prst="rect">
            <a:avLst/>
          </a:prstGeom>
        </p:spPr>
        <p:txBody>
          <a:bodyPr wrap="none">
            <a:spAutoFit/>
          </a:bodyPr>
          <a:lstStyle/>
          <a:p>
            <a:pPr lvl="0" algn="ctr" defTabSz="914400"/>
            <a:r>
              <a:rPr lang="en-US" sz="2000" dirty="0">
                <a:solidFill>
                  <a:prstClr val="black"/>
                </a:solidFill>
                <a:latin typeface="Tw Cen MT" panose="020B0602020104020603"/>
              </a:rPr>
              <a:t>Noto et al. (2013). Agent-based Social Simulation Model for Analyzing Human </a:t>
            </a:r>
            <a:r>
              <a:rPr lang="en-US" sz="2000" dirty="0" err="1">
                <a:solidFill>
                  <a:prstClr val="black"/>
                </a:solidFill>
                <a:latin typeface="Tw Cen MT" panose="020B0602020104020603"/>
              </a:rPr>
              <a:t>Behaviours</a:t>
            </a:r>
            <a:r>
              <a:rPr lang="en-US" sz="2000" dirty="0">
                <a:solidFill>
                  <a:prstClr val="black"/>
                </a:solidFill>
                <a:latin typeface="Tw Cen MT" panose="020B0602020104020603"/>
              </a:rPr>
              <a:t> using Particle Swarm Optimization.</a:t>
            </a:r>
          </a:p>
        </p:txBody>
      </p:sp>
      <p:pic>
        <p:nvPicPr>
          <p:cNvPr id="31" name="Picture 30"/>
          <p:cNvPicPr>
            <a:picLocks noChangeAspect="1"/>
          </p:cNvPicPr>
          <p:nvPr/>
        </p:nvPicPr>
        <p:blipFill>
          <a:blip r:embed="rId6"/>
          <a:stretch>
            <a:fillRect/>
          </a:stretch>
        </p:blipFill>
        <p:spPr>
          <a:xfrm>
            <a:off x="18747741" y="16950663"/>
            <a:ext cx="13896866" cy="5746825"/>
          </a:xfrm>
          <a:prstGeom prst="rect">
            <a:avLst/>
          </a:prstGeom>
        </p:spPr>
      </p:pic>
      <p:pic>
        <p:nvPicPr>
          <p:cNvPr id="32" name="Picture 31"/>
          <p:cNvPicPr>
            <a:picLocks noChangeAspect="1"/>
          </p:cNvPicPr>
          <p:nvPr/>
        </p:nvPicPr>
        <p:blipFill>
          <a:blip r:embed="rId7"/>
          <a:stretch>
            <a:fillRect/>
          </a:stretch>
        </p:blipFill>
        <p:spPr>
          <a:xfrm>
            <a:off x="21537809" y="26898600"/>
            <a:ext cx="8410185" cy="6414147"/>
          </a:xfrm>
          <a:prstGeom prst="rect">
            <a:avLst/>
          </a:prstGeom>
        </p:spPr>
      </p:pic>
      <p:pic>
        <p:nvPicPr>
          <p:cNvPr id="33" name="Picture 32"/>
          <p:cNvPicPr>
            <a:picLocks noChangeAspect="1"/>
          </p:cNvPicPr>
          <p:nvPr/>
        </p:nvPicPr>
        <p:blipFill>
          <a:blip r:embed="rId8"/>
          <a:stretch>
            <a:fillRect/>
          </a:stretch>
        </p:blipFill>
        <p:spPr>
          <a:xfrm>
            <a:off x="37428884" y="6781800"/>
            <a:ext cx="9727407" cy="75451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4067</TotalTime>
  <Words>930</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vt:lpstr>
      <vt:lpstr>Times</vt:lpstr>
      <vt:lpstr>Tw Cen MT</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hannah</dc:creator>
  <cp:lastModifiedBy>Chase Stevens</cp:lastModifiedBy>
  <cp:revision>179</cp:revision>
  <cp:lastPrinted>2008-03-07T21:12:13Z</cp:lastPrinted>
  <dcterms:created xsi:type="dcterms:W3CDTF">2008-03-10T18:31:01Z</dcterms:created>
  <dcterms:modified xsi:type="dcterms:W3CDTF">2015-08-16T16:11:58Z</dcterms:modified>
</cp:coreProperties>
</file>