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  <p:sldMasterId id="2147483953" r:id="rId4"/>
  </p:sldMasterIdLst>
  <p:notesMasterIdLst>
    <p:notesMasterId r:id="rId13"/>
  </p:notesMasterIdLst>
  <p:handoutMasterIdLst>
    <p:handoutMasterId r:id="rId14"/>
  </p:handoutMasterIdLst>
  <p:sldIdLst>
    <p:sldId id="321" r:id="rId5"/>
    <p:sldId id="1990" r:id="rId6"/>
    <p:sldId id="1992" r:id="rId7"/>
    <p:sldId id="1993" r:id="rId8"/>
    <p:sldId id="1986" r:id="rId9"/>
    <p:sldId id="1995" r:id="rId10"/>
    <p:sldId id="1996" r:id="rId11"/>
    <p:sldId id="34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73676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CC3300"/>
    <a:srgbClr val="0000CC"/>
    <a:srgbClr val="99FF33"/>
    <a:srgbClr val="FFCCFF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6489" autoAdjust="0"/>
  </p:normalViewPr>
  <p:slideViewPr>
    <p:cSldViewPr>
      <p:cViewPr varScale="1">
        <p:scale>
          <a:sx n="74" d="100"/>
          <a:sy n="74" d="100"/>
        </p:scale>
        <p:origin x="2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6"/>
    </p:cViewPr>
  </p:sorterViewPr>
  <p:notesViewPr>
    <p:cSldViewPr>
      <p:cViewPr varScale="1">
        <p:scale>
          <a:sx n="65" d="100"/>
          <a:sy n="65" d="100"/>
        </p:scale>
        <p:origin x="-19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F6EEB3-4B37-4CB2-A119-E1CD6848A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6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49DC3D-2DAB-4449-8510-983BB0AD3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8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96B65-4F51-46D2-A325-66344F4C9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8903-417B-42DA-92B4-0BEB05D6C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2AB3-5367-49B9-8C52-F5B3AEF5C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6138" y="4070350"/>
            <a:ext cx="153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92913" y="247650"/>
            <a:ext cx="187007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  </a:t>
            </a:r>
            <a:r>
              <a:rPr lang="zh-CN" altLang="en-US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2463" y="6202363"/>
            <a:ext cx="26384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02113" y="6202363"/>
            <a:ext cx="16510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 algn="ctr">
              <a:defRPr sz="4000" b="1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 lIns="78342" tIns="39171" rIns="78342" bIns="39171"/>
          <a:lstStyle>
            <a:lvl1pPr marL="0" indent="0" algn="ctr">
              <a:defRPr sz="2800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单击此处编辑评审年月日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0988"/>
            <a:ext cx="2133600" cy="476250"/>
          </a:xfrm>
        </p:spPr>
        <p:txBody>
          <a:bodyPr lIns="78342" tIns="39171" rIns="78342" bIns="39171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11th Nov 2010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13E5D16F-F97D-4816-80BD-373D427C008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A88158D2-0FDD-42BF-AF91-11C2263AFEDD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955675"/>
            <a:ext cx="3887787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955675"/>
            <a:ext cx="3889375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F4C19AF-C48B-4599-BE40-05A56C9385A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B6F810E7-C8E8-45B5-B98B-F2172E61F2B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A15DF499-7AB5-4106-944F-7C6DEC237CA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675EE64D-484A-4403-80A9-47BD2322B64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E0B2D49-2414-44B7-8DDF-B8B548B0A6A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FF32-3312-46C4-B6AA-7895BE8FF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56DB588F-1049-45D2-8356-81CDA053898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25036E7-77F2-4A4E-8BDE-2ABEBB1BED9F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4175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384175"/>
            <a:ext cx="5795962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5367C74-0713-4B67-99C0-818E0673C6E6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6138" y="4070350"/>
            <a:ext cx="153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92913" y="247650"/>
            <a:ext cx="187007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  </a:t>
            </a:r>
            <a:r>
              <a:rPr lang="zh-CN" altLang="en-US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2463" y="6202363"/>
            <a:ext cx="26384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02113" y="6202363"/>
            <a:ext cx="16510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 algn="ctr">
              <a:defRPr sz="4000" b="1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 lIns="78342" tIns="39171" rIns="78342" bIns="39171"/>
          <a:lstStyle>
            <a:lvl1pPr marL="0" indent="0" algn="ctr">
              <a:defRPr sz="2800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单击此处编辑评审年月日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0988"/>
            <a:ext cx="2133600" cy="476250"/>
          </a:xfrm>
        </p:spPr>
        <p:txBody>
          <a:bodyPr lIns="78342" tIns="39171" rIns="78342" bIns="39171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11th Nov 2010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6C3F1D1D-88CF-4BEA-8CFA-95ED2C213EF3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98BE790-995F-4540-9A70-CC54DE09241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955675"/>
            <a:ext cx="3887787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955675"/>
            <a:ext cx="3889375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7D850F0-8600-4F16-909E-0EFE495EA9CB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DF55699A-C873-4107-83B4-90855819DEF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E59F769-49CE-4F0E-8771-A25E69848ED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50BD3233-0975-4B04-94D4-504229CA61F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7B0A-3CBF-4037-AB45-DE511FE88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86742FBC-4807-49D9-A31B-FFD337BCA40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7EE4EED-5C4C-4E0C-82BE-F1938394FCFE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9D3AEEB7-CA04-4A16-8B83-98ED8BB3D3A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4175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384175"/>
            <a:ext cx="5795962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A4D3714-1EA4-4907-BEBC-84C7AC6245B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784225"/>
            <a:ext cx="9142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52463" y="6205538"/>
            <a:ext cx="265747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246938" y="3984625"/>
            <a:ext cx="1503362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94" tIns="45696" rIns="91394" bIns="45696"/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900" b="1">
                <a:solidFill>
                  <a:srgbClr val="FFFFFF"/>
                </a:solidFill>
                <a:latin typeface="FrutigerNext LT Medium" pitchFamily="34" charset="0"/>
                <a:ea typeface="黑体" pitchFamily="49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4202113" y="6205538"/>
            <a:ext cx="1662112" cy="265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7" name="Rectangle 23"/>
          <p:cNvSpPr>
            <a:spLocks noChangeArrowheads="1"/>
          </p:cNvSpPr>
          <p:nvPr userDrawn="1"/>
        </p:nvSpPr>
        <p:spPr bwMode="auto">
          <a:xfrm>
            <a:off x="6419850" y="327025"/>
            <a:ext cx="1858963" cy="30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50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</a:t>
            </a:r>
            <a:r>
              <a:rPr lang="zh-CN" altLang="en-US" sz="150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 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F1CEB6F8-C8C8-45B1-9968-00741266138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00"/>
            </a:lvl1pPr>
            <a:lvl2pPr marL="391775" indent="0">
              <a:buNone/>
              <a:defRPr sz="1500"/>
            </a:lvl2pPr>
            <a:lvl3pPr marL="783549" indent="0">
              <a:buNone/>
              <a:defRPr sz="1400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D049111F-6CBA-4D3D-98D5-D0EB06470EB6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600200"/>
            <a:ext cx="3966662" cy="45257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600200"/>
            <a:ext cx="3968022" cy="45257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BCD68E71-0A40-4C0D-847F-201AA7545E61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775" indent="0">
              <a:buNone/>
              <a:defRPr sz="1700" b="1"/>
            </a:lvl2pPr>
            <a:lvl3pPr marL="783549" indent="0">
              <a:buNone/>
              <a:defRPr sz="1500" b="1"/>
            </a:lvl3pPr>
            <a:lvl4pPr marL="1175324" indent="0">
              <a:buNone/>
              <a:defRPr sz="1400" b="1"/>
            </a:lvl4pPr>
            <a:lvl5pPr marL="1567099" indent="0">
              <a:buNone/>
              <a:defRPr sz="1400" b="1"/>
            </a:lvl5pPr>
            <a:lvl6pPr marL="1958873" indent="0">
              <a:buNone/>
              <a:defRPr sz="1400" b="1"/>
            </a:lvl6pPr>
            <a:lvl7pPr marL="2350648" indent="0">
              <a:buNone/>
              <a:defRPr sz="1400" b="1"/>
            </a:lvl7pPr>
            <a:lvl8pPr marL="2742423" indent="0">
              <a:buNone/>
              <a:defRPr sz="1400" b="1"/>
            </a:lvl8pPr>
            <a:lvl9pPr marL="313419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775" indent="0">
              <a:buNone/>
              <a:defRPr sz="1700" b="1"/>
            </a:lvl2pPr>
            <a:lvl3pPr marL="783549" indent="0">
              <a:buNone/>
              <a:defRPr sz="1500" b="1"/>
            </a:lvl3pPr>
            <a:lvl4pPr marL="1175324" indent="0">
              <a:buNone/>
              <a:defRPr sz="1400" b="1"/>
            </a:lvl4pPr>
            <a:lvl5pPr marL="1567099" indent="0">
              <a:buNone/>
              <a:defRPr sz="1400" b="1"/>
            </a:lvl5pPr>
            <a:lvl6pPr marL="1958873" indent="0">
              <a:buNone/>
              <a:defRPr sz="1400" b="1"/>
            </a:lvl6pPr>
            <a:lvl7pPr marL="2350648" indent="0">
              <a:buNone/>
              <a:defRPr sz="1400" b="1"/>
            </a:lvl7pPr>
            <a:lvl8pPr marL="2742423" indent="0">
              <a:buNone/>
              <a:defRPr sz="1400" b="1"/>
            </a:lvl8pPr>
            <a:lvl9pPr marL="313419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790AE039-C8DE-4F9F-B05B-B7EAB88EC91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2F8864D0-3B93-44E4-83BE-798C6D9846CB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D655-0EE1-4222-9D6B-749DD5DB6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43F39EBF-FA28-44D1-AC39-412F2DE4948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00"/>
            </a:lvl2pPr>
            <a:lvl3pPr marL="783549" indent="0">
              <a:buNone/>
              <a:defRPr sz="900"/>
            </a:lvl3pPr>
            <a:lvl4pPr marL="1175324" indent="0">
              <a:buNone/>
              <a:defRPr sz="800"/>
            </a:lvl4pPr>
            <a:lvl5pPr marL="1567099" indent="0">
              <a:buNone/>
              <a:defRPr sz="800"/>
            </a:lvl5pPr>
            <a:lvl6pPr marL="1958873" indent="0">
              <a:buNone/>
              <a:defRPr sz="800"/>
            </a:lvl6pPr>
            <a:lvl7pPr marL="2350648" indent="0">
              <a:buNone/>
              <a:defRPr sz="800"/>
            </a:lvl7pPr>
            <a:lvl8pPr marL="2742423" indent="0">
              <a:buNone/>
              <a:defRPr sz="800"/>
            </a:lvl8pPr>
            <a:lvl9pPr marL="313419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B65060F5-391A-4EBE-AAF6-93DE2288C66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91775" indent="0">
              <a:buNone/>
              <a:defRPr sz="2400"/>
            </a:lvl2pPr>
            <a:lvl3pPr marL="783549" indent="0">
              <a:buNone/>
              <a:defRPr sz="2100"/>
            </a:lvl3pPr>
            <a:lvl4pPr marL="1175324" indent="0">
              <a:buNone/>
              <a:defRPr sz="1700"/>
            </a:lvl4pPr>
            <a:lvl5pPr marL="1567099" indent="0">
              <a:buNone/>
              <a:defRPr sz="1700"/>
            </a:lvl5pPr>
            <a:lvl6pPr marL="1958873" indent="0">
              <a:buNone/>
              <a:defRPr sz="1700"/>
            </a:lvl6pPr>
            <a:lvl7pPr marL="2350648" indent="0">
              <a:buNone/>
              <a:defRPr sz="1700"/>
            </a:lvl7pPr>
            <a:lvl8pPr marL="2742423" indent="0">
              <a:buNone/>
              <a:defRPr sz="1700"/>
            </a:lvl8pPr>
            <a:lvl9pPr marL="3134197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00"/>
            </a:lvl2pPr>
            <a:lvl3pPr marL="783549" indent="0">
              <a:buNone/>
              <a:defRPr sz="900"/>
            </a:lvl3pPr>
            <a:lvl4pPr marL="1175324" indent="0">
              <a:buNone/>
              <a:defRPr sz="800"/>
            </a:lvl4pPr>
            <a:lvl5pPr marL="1567099" indent="0">
              <a:buNone/>
              <a:defRPr sz="800"/>
            </a:lvl5pPr>
            <a:lvl6pPr marL="1958873" indent="0">
              <a:buNone/>
              <a:defRPr sz="800"/>
            </a:lvl6pPr>
            <a:lvl7pPr marL="2350648" indent="0">
              <a:buNone/>
              <a:defRPr sz="800"/>
            </a:lvl7pPr>
            <a:lvl8pPr marL="2742423" indent="0">
              <a:buNone/>
              <a:defRPr sz="800"/>
            </a:lvl8pPr>
            <a:lvl9pPr marL="313419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62A0B8C8-09B8-4C8F-839B-79E8E3EC835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CC081C41-8DBE-444A-919D-72424FD3F037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58" y="274865"/>
            <a:ext cx="2015979" cy="58510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662" y="274865"/>
            <a:ext cx="5918706" cy="5851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8A62634D-21FF-4B0C-8047-EC18D732A2B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AAFB0-DA98-499E-8623-777C022A3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66505-57A8-42D1-9FB2-32D7C18C3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8EA35-F0A0-4B0E-995A-91E62D071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4A12D-8FC5-429F-A8EA-33038C6F6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40AA2-A028-4670-A7DB-9E1C4FDC8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0DC205-7615-444F-8D4A-6FD222A7B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de-DE"/>
              <a:t>Page </a:t>
            </a:r>
            <a:fld id="{4021721C-A8F3-4817-A3AC-3A89C73132D4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4175"/>
            <a:ext cx="7923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42" tIns="39171" rIns="78342" bIns="39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955675"/>
            <a:ext cx="79295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55" tIns="39177" rIns="78355" bIns="39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5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/>
        <a:buChar char="»"/>
        <a:defRPr sz="1500">
          <a:solidFill>
            <a:schemeClr val="tx1"/>
          </a:solidFill>
          <a:latin typeface="FrutigerNext LT Light"/>
          <a:ea typeface="+mn-ea"/>
        </a:defRPr>
      </a:lvl3pPr>
      <a:lvl4pPr marL="1371600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763713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5pPr>
      <a:lvl6pPr marL="22209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52463" y="6435725"/>
            <a:ext cx="2749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pic>
        <p:nvPicPr>
          <p:cNvPr id="3076" name="Picture 4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de-DE"/>
              <a:t>Page </a:t>
            </a:r>
            <a:fld id="{74729F55-FE99-4C5D-9942-6A3F685B2997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4175"/>
            <a:ext cx="7923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42" tIns="39171" rIns="78342" bIns="39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892550" y="6435725"/>
            <a:ext cx="1546225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955675"/>
            <a:ext cx="79295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55" tIns="39177" rIns="78355" bIns="39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5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/>
        <a:buChar char="»"/>
        <a:defRPr sz="1500">
          <a:solidFill>
            <a:schemeClr val="tx1"/>
          </a:solidFill>
          <a:latin typeface="FrutigerNext LT Light"/>
          <a:ea typeface="+mn-ea"/>
        </a:defRPr>
      </a:lvl3pPr>
      <a:lvl4pPr marL="1371600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763713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5pPr>
      <a:lvl6pPr marL="22209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274638"/>
            <a:ext cx="806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96" tIns="39147" rIns="78296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600200"/>
            <a:ext cx="8064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96" tIns="39147" rIns="78296" bIns="39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148" name="Picture 7" descr="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652463" y="6465888"/>
            <a:ext cx="26574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02" tIns="39153" rIns="78302" bIns="39153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FrutigerNext LT Medium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35F1F073-B2BA-42EA-8428-38805C5D837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151" name="Picture 10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3660775" y="6467475"/>
            <a:ext cx="1662113" cy="26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SimHei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5pPr>
      <a:lvl6pPr marL="391775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688" indent="-2936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 b="1">
          <a:solidFill>
            <a:schemeClr val="tx1"/>
          </a:solidFill>
          <a:latin typeface="+mn-lt"/>
          <a:ea typeface="SimHei" pitchFamily="49" charset="-122"/>
          <a:cs typeface="+mn-cs"/>
        </a:defRPr>
      </a:lvl1pPr>
      <a:lvl2pPr marL="636588" indent="-2444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2pPr>
      <a:lvl3pPr marL="977900" indent="-19526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3pPr>
      <a:lvl4pPr marL="1370013" indent="-1968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4pPr>
      <a:lvl5pPr marL="1760538" indent="-1936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5pPr>
      <a:lvl6pPr marL="2153401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6pPr>
      <a:lvl7pPr marL="2545176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7pPr>
      <a:lvl8pPr marL="2936950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8pPr>
      <a:lvl9pPr marL="3328725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32856"/>
            <a:ext cx="83820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Stateless Best Effort </a:t>
            </a:r>
            <a:r>
              <a:rPr lang="en-US" sz="3200" dirty="0"/>
              <a:t>Multicast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/>
              <a:t>draft-lx-msr6-rgb-segment-03</a:t>
            </a:r>
            <a:br>
              <a:rPr lang="en-US" sz="1600" dirty="0"/>
            </a:br>
            <a:r>
              <a:rPr lang="en-US" sz="1600" dirty="0"/>
              <a:t>draft-chen-pim-be-mrh-00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5196" y="4307187"/>
            <a:ext cx="8088330" cy="1371601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zh-CN" sz="1600" dirty="0">
                <a:latin typeface="Candara" pitchFamily="34" charset="0"/>
              </a:rPr>
              <a:t> </a:t>
            </a:r>
            <a:r>
              <a:rPr lang="en-US" altLang="zh-CN" sz="1200" dirty="0">
                <a:latin typeface="Candara" pitchFamily="34" charset="0"/>
              </a:rPr>
              <a:t>Huaimo Chen, Donald E. Eastlake, Mike McBride (Futurewei)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>
                <a:latin typeface="Candara" pitchFamily="34" charset="0"/>
              </a:rPr>
              <a:t>Yanhe Fan  (Casa Systems)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>
                <a:latin typeface="Candara" pitchFamily="34" charset="0"/>
              </a:rPr>
              <a:t>Gyan  Mishra (Verizon)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 err="1">
                <a:latin typeface="Candara" pitchFamily="34" charset="0"/>
              </a:rPr>
              <a:t>Yisong</a:t>
            </a:r>
            <a:r>
              <a:rPr lang="en-US" altLang="zh-CN" sz="1200" dirty="0">
                <a:latin typeface="Candara" pitchFamily="34" charset="0"/>
              </a:rPr>
              <a:t> Liu (China Mobile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>
                <a:latin typeface="Candara" pitchFamily="34" charset="0"/>
              </a:rPr>
              <a:t>Aijun Wang  (China Telecom)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 err="1">
                <a:latin typeface="Candara" pitchFamily="34" charset="0"/>
              </a:rPr>
              <a:t>Xufeng</a:t>
            </a:r>
            <a:r>
              <a:rPr lang="en-US" altLang="zh-CN" sz="1200" dirty="0">
                <a:latin typeface="Candara" pitchFamily="34" charset="0"/>
              </a:rPr>
              <a:t> Liu (IBM Corporation)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dirty="0">
                <a:latin typeface="Candara" pitchFamily="34" charset="0"/>
              </a:rPr>
              <a:t>Lei Liu  (Fujitsu)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03E792-4D83-4691-87AB-476C4224E5EF}"/>
              </a:ext>
            </a:extLst>
          </p:cNvPr>
          <p:cNvSpPr txBox="1">
            <a:spLocks/>
          </p:cNvSpPr>
          <p:nvPr/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E657FE78-E2AB-4DD6-B534-2EA859E61ED6}"/>
              </a:ext>
            </a:extLst>
          </p:cNvPr>
          <p:cNvSpPr txBox="1"/>
          <p:nvPr/>
        </p:nvSpPr>
        <p:spPr>
          <a:xfrm>
            <a:off x="1219436" y="571276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MSR6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BoF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114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A7980B0-1751-4A00-BD77-B828ADC39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83" y="3226535"/>
            <a:ext cx="8088330" cy="68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zh-CN" sz="1200" kern="0" dirty="0" err="1">
                <a:latin typeface="Candara" pitchFamily="34" charset="0"/>
              </a:rPr>
              <a:t>Yisong</a:t>
            </a:r>
            <a:r>
              <a:rPr lang="en-US" altLang="zh-CN" sz="1200" kern="0" dirty="0">
                <a:latin typeface="Candara" pitchFamily="34" charset="0"/>
              </a:rPr>
              <a:t> Liu (China Mobile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kern="0" dirty="0" err="1">
                <a:latin typeface="Candara" pitchFamily="34" charset="0"/>
              </a:rPr>
              <a:t>Jingrong</a:t>
            </a:r>
            <a:r>
              <a:rPr lang="en-US" altLang="zh-CN" sz="1200" kern="0" dirty="0">
                <a:latin typeface="Candara" pitchFamily="34" charset="0"/>
              </a:rPr>
              <a:t> </a:t>
            </a:r>
            <a:r>
              <a:rPr lang="en-US" altLang="zh-CN" sz="1200" kern="0" dirty="0" err="1">
                <a:latin typeface="Candara" pitchFamily="34" charset="0"/>
              </a:rPr>
              <a:t>Xie</a:t>
            </a:r>
            <a:r>
              <a:rPr lang="en-US" altLang="zh-CN" sz="1200" kern="0" dirty="0">
                <a:latin typeface="Candara" pitchFamily="34" charset="0"/>
              </a:rPr>
              <a:t>, </a:t>
            </a:r>
            <a:r>
              <a:rPr lang="en-US" altLang="zh-CN" sz="1200" kern="0" dirty="0" err="1">
                <a:latin typeface="Candara" pitchFamily="34" charset="0"/>
              </a:rPr>
              <a:t>Xuesong</a:t>
            </a:r>
            <a:r>
              <a:rPr lang="en-US" altLang="zh-CN" sz="1200" kern="0" dirty="0">
                <a:latin typeface="Candara" pitchFamily="34" charset="0"/>
              </a:rPr>
              <a:t> </a:t>
            </a:r>
            <a:r>
              <a:rPr lang="en-US" altLang="zh-CN" sz="1200" kern="0" dirty="0" err="1">
                <a:latin typeface="Candara" pitchFamily="34" charset="0"/>
              </a:rPr>
              <a:t>Geng</a:t>
            </a:r>
            <a:r>
              <a:rPr lang="en-US" altLang="zh-CN" sz="1200" kern="0" dirty="0">
                <a:latin typeface="Candara" pitchFamily="34" charset="0"/>
              </a:rPr>
              <a:t> (China Telecom)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zh-CN" sz="1200" kern="0" dirty="0" err="1">
                <a:latin typeface="Candara" pitchFamily="34" charset="0"/>
              </a:rPr>
              <a:t>Mengxiao</a:t>
            </a:r>
            <a:r>
              <a:rPr lang="en-US" altLang="zh-CN" sz="1200" kern="0" dirty="0">
                <a:latin typeface="Candara" pitchFamily="34" charset="0"/>
              </a:rPr>
              <a:t> Chen (New H3C Technologies)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352" y="60642"/>
            <a:ext cx="3236705" cy="425211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Brief Description 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1414073-6E45-47C9-A6D9-72C89F502344}"/>
              </a:ext>
            </a:extLst>
          </p:cNvPr>
          <p:cNvGrpSpPr/>
          <p:nvPr/>
        </p:nvGrpSpPr>
        <p:grpSpPr>
          <a:xfrm>
            <a:off x="2008663" y="166405"/>
            <a:ext cx="7073217" cy="3379460"/>
            <a:chOff x="1293103" y="572213"/>
            <a:chExt cx="7073217" cy="33794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816D241C-24EF-4DA4-A3D0-8990BF74F621}"/>
                </a:ext>
              </a:extLst>
            </p:cNvPr>
            <p:cNvGrpSpPr/>
            <p:nvPr/>
          </p:nvGrpSpPr>
          <p:grpSpPr>
            <a:xfrm>
              <a:off x="1293103" y="958702"/>
              <a:ext cx="7073217" cy="2992971"/>
              <a:chOff x="1195225" y="721746"/>
              <a:chExt cx="7073217" cy="2992971"/>
            </a:xfrm>
          </p:grpSpPr>
          <p:pic>
            <p:nvPicPr>
              <p:cNvPr id="569" name="Picture 4" descr="1">
                <a:extLst>
                  <a:ext uri="{FF2B5EF4-FFF2-40B4-BE49-F238E27FC236}">
                    <a16:creationId xmlns:a16="http://schemas.microsoft.com/office/drawing/2014/main" id="{0D54FAA7-77DB-4178-AE25-46CDB8B9F6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183600" y="920610"/>
                <a:ext cx="5360671" cy="2272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C1B59663-4A8A-4527-8E76-025B7803C30F}"/>
                  </a:ext>
                </a:extLst>
              </p:cNvPr>
              <p:cNvGrpSpPr/>
              <p:nvPr/>
            </p:nvGrpSpPr>
            <p:grpSpPr>
              <a:xfrm>
                <a:off x="1756569" y="790880"/>
                <a:ext cx="6222954" cy="2625421"/>
                <a:chOff x="1368924" y="692961"/>
                <a:chExt cx="6222954" cy="2625421"/>
              </a:xfrm>
            </p:grpSpPr>
            <p:sp>
              <p:nvSpPr>
                <p:cNvPr id="617" name="Text Box 223">
                  <a:extLst>
                    <a:ext uri="{FF2B5EF4-FFF2-40B4-BE49-F238E27FC236}">
                      <a16:creationId xmlns:a16="http://schemas.microsoft.com/office/drawing/2014/main" id="{D33F1546-E82D-4F58-9E11-5515D2CBA2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4244" y="879608"/>
                  <a:ext cx="274820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PE2</a:t>
                  </a:r>
                </a:p>
              </p:txBody>
            </p:sp>
            <p:sp>
              <p:nvSpPr>
                <p:cNvPr id="618" name="Rectangle 113">
                  <a:extLst>
                    <a:ext uri="{FF2B5EF4-FFF2-40B4-BE49-F238E27FC236}">
                      <a16:creationId xmlns:a16="http://schemas.microsoft.com/office/drawing/2014/main" id="{863312F6-C278-4B83-86B4-96AC97159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7683" y="1591882"/>
                  <a:ext cx="117658" cy="292537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none" lIns="58751" tIns="29375" rIns="58751" bIns="29375">
                  <a:spAutoFit/>
                </a:bodyPr>
                <a:lstStyle/>
                <a:p>
                  <a:pPr marL="0" marR="0" lvl="0" indent="0" algn="ctr" defTabSz="58801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75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Arial" charset="0"/>
                  </a:endParaRPr>
                </a:p>
              </p:txBody>
            </p:sp>
            <p:sp>
              <p:nvSpPr>
                <p:cNvPr id="619" name="Text Box 224">
                  <a:extLst>
                    <a:ext uri="{FF2B5EF4-FFF2-40B4-BE49-F238E27FC236}">
                      <a16:creationId xmlns:a16="http://schemas.microsoft.com/office/drawing/2014/main" id="{3A48EE54-65CB-4ED0-82D0-496E15B6D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55225" y="1299335"/>
                  <a:ext cx="319321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PE3</a:t>
                  </a:r>
                </a:p>
              </p:txBody>
            </p:sp>
            <p:sp>
              <p:nvSpPr>
                <p:cNvPr id="620" name="Text Box 227">
                  <a:extLst>
                    <a:ext uri="{FF2B5EF4-FFF2-40B4-BE49-F238E27FC236}">
                      <a16:creationId xmlns:a16="http://schemas.microsoft.com/office/drawing/2014/main" id="{EF6F88CF-FC43-4234-BE64-F284ACF006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1897" y="2794157"/>
                  <a:ext cx="459458" cy="170581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PE5</a:t>
                  </a:r>
                </a:p>
              </p:txBody>
            </p:sp>
            <p:sp>
              <p:nvSpPr>
                <p:cNvPr id="621" name="Text Box 228">
                  <a:extLst>
                    <a:ext uri="{FF2B5EF4-FFF2-40B4-BE49-F238E27FC236}">
                      <a16:creationId xmlns:a16="http://schemas.microsoft.com/office/drawing/2014/main" id="{1EA5EB61-9609-4D4A-A1D4-567F886C58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929" y="2020161"/>
                  <a:ext cx="534949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PE4</a:t>
                  </a:r>
                </a:p>
              </p:txBody>
            </p:sp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38326620-1B41-4275-A5D3-D5F907228C7F}"/>
                    </a:ext>
                  </a:extLst>
                </p:cNvPr>
                <p:cNvGrpSpPr/>
                <p:nvPr/>
              </p:nvGrpSpPr>
              <p:grpSpPr>
                <a:xfrm>
                  <a:off x="4027164" y="1192166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821" name="Freeform 307">
                    <a:extLst>
                      <a:ext uri="{FF2B5EF4-FFF2-40B4-BE49-F238E27FC236}">
                        <a16:creationId xmlns:a16="http://schemas.microsoft.com/office/drawing/2014/main" id="{473E03E1-9CDA-4126-9127-2DACC911B5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2" name="Oval 308">
                    <a:extLst>
                      <a:ext uri="{FF2B5EF4-FFF2-40B4-BE49-F238E27FC236}">
                        <a16:creationId xmlns:a16="http://schemas.microsoft.com/office/drawing/2014/main" id="{DE20C5D8-58FF-4427-8F1C-AC097F23F3D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23" name="Freeform 309">
                    <a:extLst>
                      <a:ext uri="{FF2B5EF4-FFF2-40B4-BE49-F238E27FC236}">
                        <a16:creationId xmlns:a16="http://schemas.microsoft.com/office/drawing/2014/main" id="{78C48595-A73A-4DD0-9F35-0BA8710D7E8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4" name="Freeform 310">
                    <a:extLst>
                      <a:ext uri="{FF2B5EF4-FFF2-40B4-BE49-F238E27FC236}">
                        <a16:creationId xmlns:a16="http://schemas.microsoft.com/office/drawing/2014/main" id="{E5933ACB-EE86-47D3-B3D9-0D68070765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5" name="Freeform 311">
                    <a:extLst>
                      <a:ext uri="{FF2B5EF4-FFF2-40B4-BE49-F238E27FC236}">
                        <a16:creationId xmlns:a16="http://schemas.microsoft.com/office/drawing/2014/main" id="{D6457592-0769-4D4C-8BE8-BA1E5EE60B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6" name="Oval 312">
                    <a:extLst>
                      <a:ext uri="{FF2B5EF4-FFF2-40B4-BE49-F238E27FC236}">
                        <a16:creationId xmlns:a16="http://schemas.microsoft.com/office/drawing/2014/main" id="{21D86D6A-83FD-48B3-846F-2785B4668A2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27" name="Freeform 313">
                    <a:extLst>
                      <a:ext uri="{FF2B5EF4-FFF2-40B4-BE49-F238E27FC236}">
                        <a16:creationId xmlns:a16="http://schemas.microsoft.com/office/drawing/2014/main" id="{3DE9049A-C416-40E8-822B-8DA67812B92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8" name="Freeform 314">
                    <a:extLst>
                      <a:ext uri="{FF2B5EF4-FFF2-40B4-BE49-F238E27FC236}">
                        <a16:creationId xmlns:a16="http://schemas.microsoft.com/office/drawing/2014/main" id="{0014DE2B-6759-4FE6-BE9E-52DB3FCF41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9" name="Freeform 315">
                    <a:extLst>
                      <a:ext uri="{FF2B5EF4-FFF2-40B4-BE49-F238E27FC236}">
                        <a16:creationId xmlns:a16="http://schemas.microsoft.com/office/drawing/2014/main" id="{0BC3F274-E9AE-4D59-919C-96A4D03C1F4E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30" name="Freeform 316">
                    <a:extLst>
                      <a:ext uri="{FF2B5EF4-FFF2-40B4-BE49-F238E27FC236}">
                        <a16:creationId xmlns:a16="http://schemas.microsoft.com/office/drawing/2014/main" id="{5415E47F-8DBA-4138-8CD9-111CB8FFA4A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23" name="Text Box 223">
                  <a:extLst>
                    <a:ext uri="{FF2B5EF4-FFF2-40B4-BE49-F238E27FC236}">
                      <a16:creationId xmlns:a16="http://schemas.microsoft.com/office/drawing/2014/main" id="{6E7855D5-36A3-457A-ADFD-FAF7D28B06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5207" y="1403093"/>
                  <a:ext cx="533376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P1</a:t>
                  </a:r>
                </a:p>
              </p:txBody>
            </p:sp>
            <p:sp>
              <p:nvSpPr>
                <p:cNvPr id="624" name="Text Box 223">
                  <a:extLst>
                    <a:ext uri="{FF2B5EF4-FFF2-40B4-BE49-F238E27FC236}">
                      <a16:creationId xmlns:a16="http://schemas.microsoft.com/office/drawing/2014/main" id="{54E3A7C2-58AF-409B-9DFC-C4BEB9188F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3467" y="1057260"/>
                  <a:ext cx="533376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P2</a:t>
                  </a:r>
                </a:p>
              </p:txBody>
            </p:sp>
            <p:sp>
              <p:nvSpPr>
                <p:cNvPr id="625" name="Text Box 223">
                  <a:extLst>
                    <a:ext uri="{FF2B5EF4-FFF2-40B4-BE49-F238E27FC236}">
                      <a16:creationId xmlns:a16="http://schemas.microsoft.com/office/drawing/2014/main" id="{3BF9C18C-16A0-48D0-AA08-9B1B8BB5B5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2137" y="2119424"/>
                  <a:ext cx="533376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P3</a:t>
                  </a:r>
                </a:p>
              </p:txBody>
            </p:sp>
            <p:sp>
              <p:nvSpPr>
                <p:cNvPr id="626" name="Text Box 225">
                  <a:extLst>
                    <a:ext uri="{FF2B5EF4-FFF2-40B4-BE49-F238E27FC236}">
                      <a16:creationId xmlns:a16="http://schemas.microsoft.com/office/drawing/2014/main" id="{2C9DE626-2CB4-4C7B-8FCB-1043515C6E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1665" y="2064362"/>
                  <a:ext cx="362159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PE1</a:t>
                  </a:r>
                </a:p>
              </p:txBody>
            </p: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FF266B0E-7A50-474D-B6F7-E3DC74577698}"/>
                    </a:ext>
                  </a:extLst>
                </p:cNvPr>
                <p:cNvGrpSpPr/>
                <p:nvPr/>
              </p:nvGrpSpPr>
              <p:grpSpPr>
                <a:xfrm>
                  <a:off x="5250688" y="838200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811" name="Freeform 307">
                    <a:extLst>
                      <a:ext uri="{FF2B5EF4-FFF2-40B4-BE49-F238E27FC236}">
                        <a16:creationId xmlns:a16="http://schemas.microsoft.com/office/drawing/2014/main" id="{B9B0F99D-BEF0-4F7C-A216-BD88B4410F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2" name="Oval 308">
                    <a:extLst>
                      <a:ext uri="{FF2B5EF4-FFF2-40B4-BE49-F238E27FC236}">
                        <a16:creationId xmlns:a16="http://schemas.microsoft.com/office/drawing/2014/main" id="{24F84517-555A-456E-B876-492B8B24DF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13" name="Freeform 309">
                    <a:extLst>
                      <a:ext uri="{FF2B5EF4-FFF2-40B4-BE49-F238E27FC236}">
                        <a16:creationId xmlns:a16="http://schemas.microsoft.com/office/drawing/2014/main" id="{F90F9FA5-6C1F-4C7F-9668-7BD0CB316CE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4" name="Freeform 310">
                    <a:extLst>
                      <a:ext uri="{FF2B5EF4-FFF2-40B4-BE49-F238E27FC236}">
                        <a16:creationId xmlns:a16="http://schemas.microsoft.com/office/drawing/2014/main" id="{807BDB3C-4005-49A4-A796-8CA898B8D4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5" name="Freeform 311">
                    <a:extLst>
                      <a:ext uri="{FF2B5EF4-FFF2-40B4-BE49-F238E27FC236}">
                        <a16:creationId xmlns:a16="http://schemas.microsoft.com/office/drawing/2014/main" id="{AD04EA1E-5157-4F56-A73E-69E1DA3597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6" name="Oval 312">
                    <a:extLst>
                      <a:ext uri="{FF2B5EF4-FFF2-40B4-BE49-F238E27FC236}">
                        <a16:creationId xmlns:a16="http://schemas.microsoft.com/office/drawing/2014/main" id="{7C83F9FC-BE56-4974-ACA2-2C26FD0AEBB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17" name="Freeform 313">
                    <a:extLst>
                      <a:ext uri="{FF2B5EF4-FFF2-40B4-BE49-F238E27FC236}">
                        <a16:creationId xmlns:a16="http://schemas.microsoft.com/office/drawing/2014/main" id="{BC0E9AD6-4B30-4598-9A1B-63497929435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8" name="Freeform 314">
                    <a:extLst>
                      <a:ext uri="{FF2B5EF4-FFF2-40B4-BE49-F238E27FC236}">
                        <a16:creationId xmlns:a16="http://schemas.microsoft.com/office/drawing/2014/main" id="{1DA05A3F-8331-45E6-83A8-CF55CC3BC7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9" name="Freeform 315">
                    <a:extLst>
                      <a:ext uri="{FF2B5EF4-FFF2-40B4-BE49-F238E27FC236}">
                        <a16:creationId xmlns:a16="http://schemas.microsoft.com/office/drawing/2014/main" id="{593CE2E5-EC8E-4094-9E6C-C3C2675CF8B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20" name="Freeform 316">
                    <a:extLst>
                      <a:ext uri="{FF2B5EF4-FFF2-40B4-BE49-F238E27FC236}">
                        <a16:creationId xmlns:a16="http://schemas.microsoft.com/office/drawing/2014/main" id="{C2F8383A-F9D1-4E9C-97BB-5D0EFDFABC1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EC5054DC-DB45-4AB0-9137-12F3A5D6089B}"/>
                    </a:ext>
                  </a:extLst>
                </p:cNvPr>
                <p:cNvGrpSpPr/>
                <p:nvPr/>
              </p:nvGrpSpPr>
              <p:grpSpPr>
                <a:xfrm>
                  <a:off x="6365754" y="1328269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801" name="Freeform 307">
                    <a:extLst>
                      <a:ext uri="{FF2B5EF4-FFF2-40B4-BE49-F238E27FC236}">
                        <a16:creationId xmlns:a16="http://schemas.microsoft.com/office/drawing/2014/main" id="{05BE520F-9EA1-4DEF-BA00-BEE1FB6312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2" name="Oval 308">
                    <a:extLst>
                      <a:ext uri="{FF2B5EF4-FFF2-40B4-BE49-F238E27FC236}">
                        <a16:creationId xmlns:a16="http://schemas.microsoft.com/office/drawing/2014/main" id="{88785C4C-8FDA-4D4F-A23D-B101407A684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03" name="Freeform 309">
                    <a:extLst>
                      <a:ext uri="{FF2B5EF4-FFF2-40B4-BE49-F238E27FC236}">
                        <a16:creationId xmlns:a16="http://schemas.microsoft.com/office/drawing/2014/main" id="{EA15A3AF-7065-4D4D-A0ED-631DC4A3785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4" name="Freeform 310">
                    <a:extLst>
                      <a:ext uri="{FF2B5EF4-FFF2-40B4-BE49-F238E27FC236}">
                        <a16:creationId xmlns:a16="http://schemas.microsoft.com/office/drawing/2014/main" id="{774E4D4F-D596-44CB-AD4C-1DDE32019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5" name="Freeform 311">
                    <a:extLst>
                      <a:ext uri="{FF2B5EF4-FFF2-40B4-BE49-F238E27FC236}">
                        <a16:creationId xmlns:a16="http://schemas.microsoft.com/office/drawing/2014/main" id="{1A830368-A0A2-4305-B515-2D9C1D1448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6" name="Oval 312">
                    <a:extLst>
                      <a:ext uri="{FF2B5EF4-FFF2-40B4-BE49-F238E27FC236}">
                        <a16:creationId xmlns:a16="http://schemas.microsoft.com/office/drawing/2014/main" id="{85D6C5CD-BB72-463F-9C1E-AFF18833114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807" name="Freeform 313">
                    <a:extLst>
                      <a:ext uri="{FF2B5EF4-FFF2-40B4-BE49-F238E27FC236}">
                        <a16:creationId xmlns:a16="http://schemas.microsoft.com/office/drawing/2014/main" id="{59724AE9-7369-4CB9-BC80-43D78BE07C6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8" name="Freeform 314">
                    <a:extLst>
                      <a:ext uri="{FF2B5EF4-FFF2-40B4-BE49-F238E27FC236}">
                        <a16:creationId xmlns:a16="http://schemas.microsoft.com/office/drawing/2014/main" id="{AB428296-4ED2-458B-804D-6F6C237461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9" name="Freeform 315">
                    <a:extLst>
                      <a:ext uri="{FF2B5EF4-FFF2-40B4-BE49-F238E27FC236}">
                        <a16:creationId xmlns:a16="http://schemas.microsoft.com/office/drawing/2014/main" id="{61E87543-2093-4A8C-99A4-0CE339CCCA5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10" name="Freeform 316">
                    <a:extLst>
                      <a:ext uri="{FF2B5EF4-FFF2-40B4-BE49-F238E27FC236}">
                        <a16:creationId xmlns:a16="http://schemas.microsoft.com/office/drawing/2014/main" id="{A8E7EAD7-DF66-4085-9E8E-210992A9054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F083CDDE-55D8-4F97-9858-412719ACE5FE}"/>
                    </a:ext>
                  </a:extLst>
                </p:cNvPr>
                <p:cNvGrpSpPr/>
                <p:nvPr/>
              </p:nvGrpSpPr>
              <p:grpSpPr>
                <a:xfrm>
                  <a:off x="5461725" y="2163531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91" name="Freeform 307">
                    <a:extLst>
                      <a:ext uri="{FF2B5EF4-FFF2-40B4-BE49-F238E27FC236}">
                        <a16:creationId xmlns:a16="http://schemas.microsoft.com/office/drawing/2014/main" id="{438BAA5D-53FD-446F-84B5-589DBD0AA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2" name="Oval 308">
                    <a:extLst>
                      <a:ext uri="{FF2B5EF4-FFF2-40B4-BE49-F238E27FC236}">
                        <a16:creationId xmlns:a16="http://schemas.microsoft.com/office/drawing/2014/main" id="{9EE5C2B5-B105-4D94-B315-0C8A3A18C08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93" name="Freeform 309">
                    <a:extLst>
                      <a:ext uri="{FF2B5EF4-FFF2-40B4-BE49-F238E27FC236}">
                        <a16:creationId xmlns:a16="http://schemas.microsoft.com/office/drawing/2014/main" id="{4985A75D-2142-4590-8AD5-4F45991E2E3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4" name="Freeform 310">
                    <a:extLst>
                      <a:ext uri="{FF2B5EF4-FFF2-40B4-BE49-F238E27FC236}">
                        <a16:creationId xmlns:a16="http://schemas.microsoft.com/office/drawing/2014/main" id="{E22B126F-28DE-4B45-9E4B-EE3229830E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5" name="Freeform 311">
                    <a:extLst>
                      <a:ext uri="{FF2B5EF4-FFF2-40B4-BE49-F238E27FC236}">
                        <a16:creationId xmlns:a16="http://schemas.microsoft.com/office/drawing/2014/main" id="{D6CC8B4F-8DC2-46F7-9347-3C53A7A26A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6" name="Oval 312">
                    <a:extLst>
                      <a:ext uri="{FF2B5EF4-FFF2-40B4-BE49-F238E27FC236}">
                        <a16:creationId xmlns:a16="http://schemas.microsoft.com/office/drawing/2014/main" id="{24298D08-23BF-4A43-9F60-EB5F8B34D1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97" name="Freeform 313">
                    <a:extLst>
                      <a:ext uri="{FF2B5EF4-FFF2-40B4-BE49-F238E27FC236}">
                        <a16:creationId xmlns:a16="http://schemas.microsoft.com/office/drawing/2014/main" id="{D534E1A1-71AB-4D8A-922D-C847B443696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8" name="Freeform 314">
                    <a:extLst>
                      <a:ext uri="{FF2B5EF4-FFF2-40B4-BE49-F238E27FC236}">
                        <a16:creationId xmlns:a16="http://schemas.microsoft.com/office/drawing/2014/main" id="{C908FE6D-4608-4375-B24E-54BE9904AF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9" name="Freeform 315">
                    <a:extLst>
                      <a:ext uri="{FF2B5EF4-FFF2-40B4-BE49-F238E27FC236}">
                        <a16:creationId xmlns:a16="http://schemas.microsoft.com/office/drawing/2014/main" id="{61C0635A-9C02-47C0-A770-846493875E4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800" name="Freeform 316">
                    <a:extLst>
                      <a:ext uri="{FF2B5EF4-FFF2-40B4-BE49-F238E27FC236}">
                        <a16:creationId xmlns:a16="http://schemas.microsoft.com/office/drawing/2014/main" id="{809BB577-DE63-4AFE-9782-3F4114521AF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A2275995-A558-43CA-9BC6-F11335F28260}"/>
                    </a:ext>
                  </a:extLst>
                </p:cNvPr>
                <p:cNvGrpSpPr/>
                <p:nvPr/>
              </p:nvGrpSpPr>
              <p:grpSpPr>
                <a:xfrm>
                  <a:off x="6483070" y="2736075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81" name="Freeform 307">
                    <a:extLst>
                      <a:ext uri="{FF2B5EF4-FFF2-40B4-BE49-F238E27FC236}">
                        <a16:creationId xmlns:a16="http://schemas.microsoft.com/office/drawing/2014/main" id="{27E7B854-9D67-45C5-AE8C-A88BFC9F96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2" name="Oval 308">
                    <a:extLst>
                      <a:ext uri="{FF2B5EF4-FFF2-40B4-BE49-F238E27FC236}">
                        <a16:creationId xmlns:a16="http://schemas.microsoft.com/office/drawing/2014/main" id="{60DE14B8-4CAE-4D57-9EBA-274B3876D9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83" name="Freeform 309">
                    <a:extLst>
                      <a:ext uri="{FF2B5EF4-FFF2-40B4-BE49-F238E27FC236}">
                        <a16:creationId xmlns:a16="http://schemas.microsoft.com/office/drawing/2014/main" id="{1B5F41B3-FCE5-4077-8092-1B90A04F532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4" name="Freeform 310">
                    <a:extLst>
                      <a:ext uri="{FF2B5EF4-FFF2-40B4-BE49-F238E27FC236}">
                        <a16:creationId xmlns:a16="http://schemas.microsoft.com/office/drawing/2014/main" id="{07B16F91-2F17-42BB-8694-B5013358C0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5" name="Freeform 311">
                    <a:extLst>
                      <a:ext uri="{FF2B5EF4-FFF2-40B4-BE49-F238E27FC236}">
                        <a16:creationId xmlns:a16="http://schemas.microsoft.com/office/drawing/2014/main" id="{A54997A3-AE69-49BA-A375-E8BD3C4A5D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6" name="Oval 312">
                    <a:extLst>
                      <a:ext uri="{FF2B5EF4-FFF2-40B4-BE49-F238E27FC236}">
                        <a16:creationId xmlns:a16="http://schemas.microsoft.com/office/drawing/2014/main" id="{3895CD18-2C13-4D00-B1F1-519508BF18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87" name="Freeform 313">
                    <a:extLst>
                      <a:ext uri="{FF2B5EF4-FFF2-40B4-BE49-F238E27FC236}">
                        <a16:creationId xmlns:a16="http://schemas.microsoft.com/office/drawing/2014/main" id="{9C5BC17E-B2B9-4FF4-BB29-B807EAD558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8" name="Freeform 314">
                    <a:extLst>
                      <a:ext uri="{FF2B5EF4-FFF2-40B4-BE49-F238E27FC236}">
                        <a16:creationId xmlns:a16="http://schemas.microsoft.com/office/drawing/2014/main" id="{4F4E60D7-E7F5-4663-A6BA-CCD54DCCF9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9" name="Freeform 315">
                    <a:extLst>
                      <a:ext uri="{FF2B5EF4-FFF2-40B4-BE49-F238E27FC236}">
                        <a16:creationId xmlns:a16="http://schemas.microsoft.com/office/drawing/2014/main" id="{460550EC-E518-4091-A3CC-863BD0082AD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90" name="Freeform 316">
                    <a:extLst>
                      <a:ext uri="{FF2B5EF4-FFF2-40B4-BE49-F238E27FC236}">
                        <a16:creationId xmlns:a16="http://schemas.microsoft.com/office/drawing/2014/main" id="{65BDCA7D-6042-4460-9D60-5A735B4ADEF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137BA088-B166-428B-AED9-EB459BC30FD1}"/>
                    </a:ext>
                  </a:extLst>
                </p:cNvPr>
                <p:cNvGrpSpPr/>
                <p:nvPr/>
              </p:nvGrpSpPr>
              <p:grpSpPr>
                <a:xfrm>
                  <a:off x="2397390" y="2586543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71" name="Freeform 307">
                    <a:extLst>
                      <a:ext uri="{FF2B5EF4-FFF2-40B4-BE49-F238E27FC236}">
                        <a16:creationId xmlns:a16="http://schemas.microsoft.com/office/drawing/2014/main" id="{DA255EF7-E7FE-43DF-8F96-9251D03C58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2" name="Oval 308">
                    <a:extLst>
                      <a:ext uri="{FF2B5EF4-FFF2-40B4-BE49-F238E27FC236}">
                        <a16:creationId xmlns:a16="http://schemas.microsoft.com/office/drawing/2014/main" id="{F3EB8BD6-9991-49AF-B9B6-836C846278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73" name="Freeform 309">
                    <a:extLst>
                      <a:ext uri="{FF2B5EF4-FFF2-40B4-BE49-F238E27FC236}">
                        <a16:creationId xmlns:a16="http://schemas.microsoft.com/office/drawing/2014/main" id="{8AB75B5B-E55F-4437-B993-C25DE90575B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4" name="Freeform 310">
                    <a:extLst>
                      <a:ext uri="{FF2B5EF4-FFF2-40B4-BE49-F238E27FC236}">
                        <a16:creationId xmlns:a16="http://schemas.microsoft.com/office/drawing/2014/main" id="{A882C18B-0EBE-44CE-BCD8-010F7F3D5F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5" name="Freeform 311">
                    <a:extLst>
                      <a:ext uri="{FF2B5EF4-FFF2-40B4-BE49-F238E27FC236}">
                        <a16:creationId xmlns:a16="http://schemas.microsoft.com/office/drawing/2014/main" id="{31F662E4-D02E-48DC-98BF-E16CB3CE6E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6" name="Oval 312">
                    <a:extLst>
                      <a:ext uri="{FF2B5EF4-FFF2-40B4-BE49-F238E27FC236}">
                        <a16:creationId xmlns:a16="http://schemas.microsoft.com/office/drawing/2014/main" id="{1ACC8895-5724-4D9E-BF27-B2047727A4C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77" name="Freeform 313">
                    <a:extLst>
                      <a:ext uri="{FF2B5EF4-FFF2-40B4-BE49-F238E27FC236}">
                        <a16:creationId xmlns:a16="http://schemas.microsoft.com/office/drawing/2014/main" id="{A0489DCC-3498-4B9A-8CCE-FEAFC269286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8" name="Freeform 314">
                    <a:extLst>
                      <a:ext uri="{FF2B5EF4-FFF2-40B4-BE49-F238E27FC236}">
                        <a16:creationId xmlns:a16="http://schemas.microsoft.com/office/drawing/2014/main" id="{0ABBE85C-E3A4-430E-AC12-D07C2159D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9" name="Freeform 315">
                    <a:extLst>
                      <a:ext uri="{FF2B5EF4-FFF2-40B4-BE49-F238E27FC236}">
                        <a16:creationId xmlns:a16="http://schemas.microsoft.com/office/drawing/2014/main" id="{7B15B3A9-B761-47EA-83C3-3CBEF705F13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80" name="Freeform 316">
                    <a:extLst>
                      <a:ext uri="{FF2B5EF4-FFF2-40B4-BE49-F238E27FC236}">
                        <a16:creationId xmlns:a16="http://schemas.microsoft.com/office/drawing/2014/main" id="{DD6A1851-0BC0-41B5-A9A7-95E85193A68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FF70D9DF-A997-4E41-836B-486FBA35DFF8}"/>
                    </a:ext>
                  </a:extLst>
                </p:cNvPr>
                <p:cNvGrpSpPr/>
                <p:nvPr/>
              </p:nvGrpSpPr>
              <p:grpSpPr>
                <a:xfrm>
                  <a:off x="4003986" y="2246615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61" name="Freeform 307">
                    <a:extLst>
                      <a:ext uri="{FF2B5EF4-FFF2-40B4-BE49-F238E27FC236}">
                        <a16:creationId xmlns:a16="http://schemas.microsoft.com/office/drawing/2014/main" id="{2729F78A-882D-4EC7-A188-249C7032B3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2" name="Oval 308">
                    <a:extLst>
                      <a:ext uri="{FF2B5EF4-FFF2-40B4-BE49-F238E27FC236}">
                        <a16:creationId xmlns:a16="http://schemas.microsoft.com/office/drawing/2014/main" id="{A0675518-215B-46D5-8653-82579E9CD9B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63" name="Freeform 309">
                    <a:extLst>
                      <a:ext uri="{FF2B5EF4-FFF2-40B4-BE49-F238E27FC236}">
                        <a16:creationId xmlns:a16="http://schemas.microsoft.com/office/drawing/2014/main" id="{92F624EC-25B3-4CA9-94DC-B605957C794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4" name="Freeform 310">
                    <a:extLst>
                      <a:ext uri="{FF2B5EF4-FFF2-40B4-BE49-F238E27FC236}">
                        <a16:creationId xmlns:a16="http://schemas.microsoft.com/office/drawing/2014/main" id="{B7AACA54-4F73-4223-93F9-EEAE0FCDEE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5" name="Freeform 311">
                    <a:extLst>
                      <a:ext uri="{FF2B5EF4-FFF2-40B4-BE49-F238E27FC236}">
                        <a16:creationId xmlns:a16="http://schemas.microsoft.com/office/drawing/2014/main" id="{7B13FA5E-6557-4A9F-9C67-3C054038FE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6" name="Oval 312">
                    <a:extLst>
                      <a:ext uri="{FF2B5EF4-FFF2-40B4-BE49-F238E27FC236}">
                        <a16:creationId xmlns:a16="http://schemas.microsoft.com/office/drawing/2014/main" id="{38D7142D-990F-4DCD-900A-8A3153183DC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67" name="Freeform 313">
                    <a:extLst>
                      <a:ext uri="{FF2B5EF4-FFF2-40B4-BE49-F238E27FC236}">
                        <a16:creationId xmlns:a16="http://schemas.microsoft.com/office/drawing/2014/main" id="{1A1741F7-A4AB-4091-ABDA-FFC225FD4BD4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8" name="Freeform 314">
                    <a:extLst>
                      <a:ext uri="{FF2B5EF4-FFF2-40B4-BE49-F238E27FC236}">
                        <a16:creationId xmlns:a16="http://schemas.microsoft.com/office/drawing/2014/main" id="{888FDCF2-5AAB-4DEB-977D-C5BBEAD118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9" name="Freeform 315">
                    <a:extLst>
                      <a:ext uri="{FF2B5EF4-FFF2-40B4-BE49-F238E27FC236}">
                        <a16:creationId xmlns:a16="http://schemas.microsoft.com/office/drawing/2014/main" id="{269CA2D3-78D8-4834-B33F-BC3DBABBC8F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70" name="Freeform 316">
                    <a:extLst>
                      <a:ext uri="{FF2B5EF4-FFF2-40B4-BE49-F238E27FC236}">
                        <a16:creationId xmlns:a16="http://schemas.microsoft.com/office/drawing/2014/main" id="{56C4F13C-53BB-4C88-84ED-585084E52D2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B762B051-BC61-4A5F-AF2F-2FBD7B65717A}"/>
                    </a:ext>
                  </a:extLst>
                </p:cNvPr>
                <p:cNvGrpSpPr/>
                <p:nvPr/>
              </p:nvGrpSpPr>
              <p:grpSpPr>
                <a:xfrm>
                  <a:off x="1936785" y="1881355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51" name="Freeform 307">
                    <a:extLst>
                      <a:ext uri="{FF2B5EF4-FFF2-40B4-BE49-F238E27FC236}">
                        <a16:creationId xmlns:a16="http://schemas.microsoft.com/office/drawing/2014/main" id="{BEFAFD0B-475E-408B-9AAD-D8D2EA86E2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2" name="Oval 308">
                    <a:extLst>
                      <a:ext uri="{FF2B5EF4-FFF2-40B4-BE49-F238E27FC236}">
                        <a16:creationId xmlns:a16="http://schemas.microsoft.com/office/drawing/2014/main" id="{87653410-72D9-4724-824A-24C317FD5DC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53" name="Freeform 309">
                    <a:extLst>
                      <a:ext uri="{FF2B5EF4-FFF2-40B4-BE49-F238E27FC236}">
                        <a16:creationId xmlns:a16="http://schemas.microsoft.com/office/drawing/2014/main" id="{DE9F64FD-06A6-4CE0-A776-BA3A43A81F5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4" name="Freeform 310">
                    <a:extLst>
                      <a:ext uri="{FF2B5EF4-FFF2-40B4-BE49-F238E27FC236}">
                        <a16:creationId xmlns:a16="http://schemas.microsoft.com/office/drawing/2014/main" id="{EC101A04-A6BF-4518-9945-5882B3FBC5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5" name="Freeform 311">
                    <a:extLst>
                      <a:ext uri="{FF2B5EF4-FFF2-40B4-BE49-F238E27FC236}">
                        <a16:creationId xmlns:a16="http://schemas.microsoft.com/office/drawing/2014/main" id="{20031641-89F7-4BCA-8599-EB2B27A394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6" name="Oval 312">
                    <a:extLst>
                      <a:ext uri="{FF2B5EF4-FFF2-40B4-BE49-F238E27FC236}">
                        <a16:creationId xmlns:a16="http://schemas.microsoft.com/office/drawing/2014/main" id="{6533AEBF-224B-4B34-AD83-E21B9BC0E06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57" name="Freeform 313">
                    <a:extLst>
                      <a:ext uri="{FF2B5EF4-FFF2-40B4-BE49-F238E27FC236}">
                        <a16:creationId xmlns:a16="http://schemas.microsoft.com/office/drawing/2014/main" id="{8664138F-5AA0-4139-A671-3971EEFF431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8" name="Freeform 314">
                    <a:extLst>
                      <a:ext uri="{FF2B5EF4-FFF2-40B4-BE49-F238E27FC236}">
                        <a16:creationId xmlns:a16="http://schemas.microsoft.com/office/drawing/2014/main" id="{1CC86202-5AAC-400E-85F1-CA6C9C5BC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9" name="Freeform 315">
                    <a:extLst>
                      <a:ext uri="{FF2B5EF4-FFF2-40B4-BE49-F238E27FC236}">
                        <a16:creationId xmlns:a16="http://schemas.microsoft.com/office/drawing/2014/main" id="{3A3023D0-6E92-4F9A-A59A-E30EECAFC92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60" name="Freeform 316">
                    <a:extLst>
                      <a:ext uri="{FF2B5EF4-FFF2-40B4-BE49-F238E27FC236}">
                        <a16:creationId xmlns:a16="http://schemas.microsoft.com/office/drawing/2014/main" id="{958B97A3-1691-4074-8BFC-FC0E29CFD4C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98A7125B-9F22-4314-9CF5-B002A3B894F2}"/>
                    </a:ext>
                  </a:extLst>
                </p:cNvPr>
                <p:cNvGrpSpPr/>
                <p:nvPr/>
              </p:nvGrpSpPr>
              <p:grpSpPr>
                <a:xfrm>
                  <a:off x="2767924" y="1544747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41" name="Freeform 307">
                    <a:extLst>
                      <a:ext uri="{FF2B5EF4-FFF2-40B4-BE49-F238E27FC236}">
                        <a16:creationId xmlns:a16="http://schemas.microsoft.com/office/drawing/2014/main" id="{5AF84998-3C3C-4134-AC0B-AAA7BCA174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2" name="Oval 308">
                    <a:extLst>
                      <a:ext uri="{FF2B5EF4-FFF2-40B4-BE49-F238E27FC236}">
                        <a16:creationId xmlns:a16="http://schemas.microsoft.com/office/drawing/2014/main" id="{4F19B4C0-4889-41DB-A907-76ECCD8224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43" name="Freeform 309">
                    <a:extLst>
                      <a:ext uri="{FF2B5EF4-FFF2-40B4-BE49-F238E27FC236}">
                        <a16:creationId xmlns:a16="http://schemas.microsoft.com/office/drawing/2014/main" id="{A0BAC4E3-BD16-463C-B957-61A95EF7E32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4" name="Freeform 310">
                    <a:extLst>
                      <a:ext uri="{FF2B5EF4-FFF2-40B4-BE49-F238E27FC236}">
                        <a16:creationId xmlns:a16="http://schemas.microsoft.com/office/drawing/2014/main" id="{65004894-F8F9-4E6B-B966-852D2A7589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5" name="Freeform 311">
                    <a:extLst>
                      <a:ext uri="{FF2B5EF4-FFF2-40B4-BE49-F238E27FC236}">
                        <a16:creationId xmlns:a16="http://schemas.microsoft.com/office/drawing/2014/main" id="{B7FB2F60-BB06-4AD6-90B7-5437E15B92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6" name="Oval 312">
                    <a:extLst>
                      <a:ext uri="{FF2B5EF4-FFF2-40B4-BE49-F238E27FC236}">
                        <a16:creationId xmlns:a16="http://schemas.microsoft.com/office/drawing/2014/main" id="{D52D2A74-9C57-421F-A786-1422B29A420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47" name="Freeform 313">
                    <a:extLst>
                      <a:ext uri="{FF2B5EF4-FFF2-40B4-BE49-F238E27FC236}">
                        <a16:creationId xmlns:a16="http://schemas.microsoft.com/office/drawing/2014/main" id="{FEFA9E3D-2630-490F-BB08-0EED641417B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8" name="Freeform 314">
                    <a:extLst>
                      <a:ext uri="{FF2B5EF4-FFF2-40B4-BE49-F238E27FC236}">
                        <a16:creationId xmlns:a16="http://schemas.microsoft.com/office/drawing/2014/main" id="{19D917AB-90C4-443C-B8A6-C22C968EA7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9" name="Freeform 315">
                    <a:extLst>
                      <a:ext uri="{FF2B5EF4-FFF2-40B4-BE49-F238E27FC236}">
                        <a16:creationId xmlns:a16="http://schemas.microsoft.com/office/drawing/2014/main" id="{B4DAC68A-FE6E-4F16-A987-18561F7FA6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50" name="Freeform 316">
                    <a:extLst>
                      <a:ext uri="{FF2B5EF4-FFF2-40B4-BE49-F238E27FC236}">
                        <a16:creationId xmlns:a16="http://schemas.microsoft.com/office/drawing/2014/main" id="{01D0A294-BBA1-4B86-A8C2-AD65C83F9A6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35" name="Line 396">
                  <a:extLst>
                    <a:ext uri="{FF2B5EF4-FFF2-40B4-BE49-F238E27FC236}">
                      <a16:creationId xmlns:a16="http://schemas.microsoft.com/office/drawing/2014/main" id="{CF6E20FB-1A68-40F1-926B-40B652205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048" y="1408246"/>
                  <a:ext cx="2108863" cy="8469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36" name="Line 396">
                  <a:extLst>
                    <a:ext uri="{FF2B5EF4-FFF2-40B4-BE49-F238E27FC236}">
                      <a16:creationId xmlns:a16="http://schemas.microsoft.com/office/drawing/2014/main" id="{F3B70770-9510-484A-BFAE-F0A461039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7269" y="2315526"/>
                  <a:ext cx="1173330" cy="7186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37" name="Line 396">
                  <a:extLst>
                    <a:ext uri="{FF2B5EF4-FFF2-40B4-BE49-F238E27FC236}">
                      <a16:creationId xmlns:a16="http://schemas.microsoft.com/office/drawing/2014/main" id="{368B4347-2E56-451B-9573-F392E9B46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60230" y="1349916"/>
                  <a:ext cx="1033872" cy="26955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38" name="Line 396">
                  <a:extLst>
                    <a:ext uri="{FF2B5EF4-FFF2-40B4-BE49-F238E27FC236}">
                      <a16:creationId xmlns:a16="http://schemas.microsoft.com/office/drawing/2014/main" id="{7FACCC0A-4D2B-4B95-96A7-D00B2E415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4929" y="1747044"/>
                  <a:ext cx="1064173" cy="61834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39" name="Line 396">
                  <a:extLst>
                    <a:ext uri="{FF2B5EF4-FFF2-40B4-BE49-F238E27FC236}">
                      <a16:creationId xmlns:a16="http://schemas.microsoft.com/office/drawing/2014/main" id="{813DFA94-4DFD-42B4-86CF-F8709D901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65114" y="1743564"/>
                  <a:ext cx="641504" cy="22458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40" name="Line 396">
                  <a:extLst>
                    <a:ext uri="{FF2B5EF4-FFF2-40B4-BE49-F238E27FC236}">
                      <a16:creationId xmlns:a16="http://schemas.microsoft.com/office/drawing/2014/main" id="{4EFCDE2C-E174-47CF-9AD7-DA5640072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5971" y="2035088"/>
                  <a:ext cx="354877" cy="59900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41" name="Line 396">
                  <a:extLst>
                    <a:ext uri="{FF2B5EF4-FFF2-40B4-BE49-F238E27FC236}">
                      <a16:creationId xmlns:a16="http://schemas.microsoft.com/office/drawing/2014/main" id="{35A061D4-7D3C-4246-9AF5-ACD68FA92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7181" y="984138"/>
                  <a:ext cx="1076689" cy="27644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42" name="Line 396">
                  <a:extLst>
                    <a:ext uri="{FF2B5EF4-FFF2-40B4-BE49-F238E27FC236}">
                      <a16:creationId xmlns:a16="http://schemas.microsoft.com/office/drawing/2014/main" id="{849E05FC-3EA1-42FE-AC97-4D39A7EE5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6661" y="2378212"/>
                  <a:ext cx="805970" cy="47925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grpSp>
              <p:nvGrpSpPr>
                <p:cNvPr id="643" name="Group 642">
                  <a:extLst>
                    <a:ext uri="{FF2B5EF4-FFF2-40B4-BE49-F238E27FC236}">
                      <a16:creationId xmlns:a16="http://schemas.microsoft.com/office/drawing/2014/main" id="{305E0090-0BDD-4E8E-A1D2-CA75D302DB45}"/>
                    </a:ext>
                  </a:extLst>
                </p:cNvPr>
                <p:cNvGrpSpPr/>
                <p:nvPr/>
              </p:nvGrpSpPr>
              <p:grpSpPr>
                <a:xfrm>
                  <a:off x="6851127" y="2083130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31" name="Freeform 307">
                    <a:extLst>
                      <a:ext uri="{FF2B5EF4-FFF2-40B4-BE49-F238E27FC236}">
                        <a16:creationId xmlns:a16="http://schemas.microsoft.com/office/drawing/2014/main" id="{9610FB0C-6C67-4523-AEAD-2D42223D5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2" name="Oval 308">
                    <a:extLst>
                      <a:ext uri="{FF2B5EF4-FFF2-40B4-BE49-F238E27FC236}">
                        <a16:creationId xmlns:a16="http://schemas.microsoft.com/office/drawing/2014/main" id="{CAD1EA19-31D5-4077-9D5A-D3A399E80FA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33" name="Freeform 309">
                    <a:extLst>
                      <a:ext uri="{FF2B5EF4-FFF2-40B4-BE49-F238E27FC236}">
                        <a16:creationId xmlns:a16="http://schemas.microsoft.com/office/drawing/2014/main" id="{F663CE4C-B381-4F13-A8F1-771B409BA6E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4" name="Freeform 310">
                    <a:extLst>
                      <a:ext uri="{FF2B5EF4-FFF2-40B4-BE49-F238E27FC236}">
                        <a16:creationId xmlns:a16="http://schemas.microsoft.com/office/drawing/2014/main" id="{E9B06711-4B30-48A6-B382-AA27035447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5" name="Freeform 311">
                    <a:extLst>
                      <a:ext uri="{FF2B5EF4-FFF2-40B4-BE49-F238E27FC236}">
                        <a16:creationId xmlns:a16="http://schemas.microsoft.com/office/drawing/2014/main" id="{B1730107-5D7C-437D-A655-330A0922BC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6" name="Oval 312">
                    <a:extLst>
                      <a:ext uri="{FF2B5EF4-FFF2-40B4-BE49-F238E27FC236}">
                        <a16:creationId xmlns:a16="http://schemas.microsoft.com/office/drawing/2014/main" id="{994A61AB-DBDF-455B-8A66-E786C9B744E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37" name="Freeform 313">
                    <a:extLst>
                      <a:ext uri="{FF2B5EF4-FFF2-40B4-BE49-F238E27FC236}">
                        <a16:creationId xmlns:a16="http://schemas.microsoft.com/office/drawing/2014/main" id="{B24D225F-AFE8-40A5-84E8-098C98947B9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8" name="Freeform 314">
                    <a:extLst>
                      <a:ext uri="{FF2B5EF4-FFF2-40B4-BE49-F238E27FC236}">
                        <a16:creationId xmlns:a16="http://schemas.microsoft.com/office/drawing/2014/main" id="{A05A82BF-4AB8-4FB8-BABE-9AC8466E9E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9" name="Freeform 315">
                    <a:extLst>
                      <a:ext uri="{FF2B5EF4-FFF2-40B4-BE49-F238E27FC236}">
                        <a16:creationId xmlns:a16="http://schemas.microsoft.com/office/drawing/2014/main" id="{23DF1CC5-40F1-40AE-BBBA-BCDF0AF09B6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40" name="Freeform 316">
                    <a:extLst>
                      <a:ext uri="{FF2B5EF4-FFF2-40B4-BE49-F238E27FC236}">
                        <a16:creationId xmlns:a16="http://schemas.microsoft.com/office/drawing/2014/main" id="{8BC2A31C-5816-4C14-AF8E-4C1BC37D5C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44" name="Text Box 226">
                  <a:extLst>
                    <a:ext uri="{FF2B5EF4-FFF2-40B4-BE49-F238E27FC236}">
                      <a16:creationId xmlns:a16="http://schemas.microsoft.com/office/drawing/2014/main" id="{C6B7142A-C12D-4063-B83C-415EFF62C2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76091" y="2620199"/>
                  <a:ext cx="321993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PE10</a:t>
                  </a:r>
                </a:p>
              </p:txBody>
            </p:sp>
            <p:sp>
              <p:nvSpPr>
                <p:cNvPr id="645" name="Line 396">
                  <a:extLst>
                    <a:ext uri="{FF2B5EF4-FFF2-40B4-BE49-F238E27FC236}">
                      <a16:creationId xmlns:a16="http://schemas.microsoft.com/office/drawing/2014/main" id="{AC6BA1B4-CFFB-4C76-9CC9-A9F9654D5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1474" y="2207464"/>
                  <a:ext cx="1253648" cy="5563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46" name="Text Box 223">
                  <a:extLst>
                    <a:ext uri="{FF2B5EF4-FFF2-40B4-BE49-F238E27FC236}">
                      <a16:creationId xmlns:a16="http://schemas.microsoft.com/office/drawing/2014/main" id="{CBDFC4F7-199D-4F22-ABF9-66E226705C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5354" y="2248948"/>
                  <a:ext cx="245321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P4</a:t>
                  </a:r>
                </a:p>
              </p:txBody>
            </p:sp>
            <p:sp>
              <p:nvSpPr>
                <p:cNvPr id="647" name="Text Box 230">
                  <a:extLst>
                    <a:ext uri="{FF2B5EF4-FFF2-40B4-BE49-F238E27FC236}">
                      <a16:creationId xmlns:a16="http://schemas.microsoft.com/office/drawing/2014/main" id="{8486F86F-6567-4DB4-8E91-3F4BA66B2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3484" y="1698447"/>
                  <a:ext cx="266688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48" name="Text Box 230">
                  <a:extLst>
                    <a:ext uri="{FF2B5EF4-FFF2-40B4-BE49-F238E27FC236}">
                      <a16:creationId xmlns:a16="http://schemas.microsoft.com/office/drawing/2014/main" id="{53AD8BF2-B01C-4114-BB19-F125133EB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1660" y="2790090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10</a:t>
                  </a:r>
                </a:p>
              </p:txBody>
            </p:sp>
            <p:sp>
              <p:nvSpPr>
                <p:cNvPr id="649" name="Text Box 230">
                  <a:extLst>
                    <a:ext uri="{FF2B5EF4-FFF2-40B4-BE49-F238E27FC236}">
                      <a16:creationId xmlns:a16="http://schemas.microsoft.com/office/drawing/2014/main" id="{EACCD248-B7BD-420B-BAB6-098F06413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2949" y="692961"/>
                  <a:ext cx="266688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650" name="Text Box 230">
                  <a:extLst>
                    <a:ext uri="{FF2B5EF4-FFF2-40B4-BE49-F238E27FC236}">
                      <a16:creationId xmlns:a16="http://schemas.microsoft.com/office/drawing/2014/main" id="{E97DE0BF-A69D-46DE-AB8A-C1D53218F0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2202" y="1188844"/>
                  <a:ext cx="266688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651" name="Text Box 230">
                  <a:extLst>
                    <a:ext uri="{FF2B5EF4-FFF2-40B4-BE49-F238E27FC236}">
                      <a16:creationId xmlns:a16="http://schemas.microsoft.com/office/drawing/2014/main" id="{D4BEDF39-41D7-4444-AD9B-7BF13847C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04314" y="2581454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5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52" name="Text Box 230">
                  <a:extLst>
                    <a:ext uri="{FF2B5EF4-FFF2-40B4-BE49-F238E27FC236}">
                      <a16:creationId xmlns:a16="http://schemas.microsoft.com/office/drawing/2014/main" id="{97701216-4D3B-4C34-9F0D-5EA4162F2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34287" y="3135625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6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53" name="Line 396">
                  <a:extLst>
                    <a:ext uri="{FF2B5EF4-FFF2-40B4-BE49-F238E27FC236}">
                      <a16:creationId xmlns:a16="http://schemas.microsoft.com/office/drawing/2014/main" id="{CAB6235D-84E9-4DC1-9674-1F2D02F34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68924" y="2002467"/>
                  <a:ext cx="628454" cy="697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CA39A97B-F86B-4D81-8A3F-E57B6A3FA5E8}"/>
                    </a:ext>
                  </a:extLst>
                </p:cNvPr>
                <p:cNvGrpSpPr/>
                <p:nvPr/>
              </p:nvGrpSpPr>
              <p:grpSpPr>
                <a:xfrm>
                  <a:off x="5669159" y="2930432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21" name="Freeform 307">
                    <a:extLst>
                      <a:ext uri="{FF2B5EF4-FFF2-40B4-BE49-F238E27FC236}">
                        <a16:creationId xmlns:a16="http://schemas.microsoft.com/office/drawing/2014/main" id="{BF15ECCD-478F-4122-B0F9-9636D38A41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2" name="Oval 308">
                    <a:extLst>
                      <a:ext uri="{FF2B5EF4-FFF2-40B4-BE49-F238E27FC236}">
                        <a16:creationId xmlns:a16="http://schemas.microsoft.com/office/drawing/2014/main" id="{95DD7677-5B9A-488B-929A-80CFE7E2337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23" name="Freeform 309">
                    <a:extLst>
                      <a:ext uri="{FF2B5EF4-FFF2-40B4-BE49-F238E27FC236}">
                        <a16:creationId xmlns:a16="http://schemas.microsoft.com/office/drawing/2014/main" id="{C16434E4-3688-4172-A778-3759F31F4E5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4" name="Freeform 310">
                    <a:extLst>
                      <a:ext uri="{FF2B5EF4-FFF2-40B4-BE49-F238E27FC236}">
                        <a16:creationId xmlns:a16="http://schemas.microsoft.com/office/drawing/2014/main" id="{1606E865-6493-4419-8EAA-A802CE3FFC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5" name="Freeform 311">
                    <a:extLst>
                      <a:ext uri="{FF2B5EF4-FFF2-40B4-BE49-F238E27FC236}">
                        <a16:creationId xmlns:a16="http://schemas.microsoft.com/office/drawing/2014/main" id="{BE4CE0FD-A65A-4CA0-889F-07D9D6985E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6" name="Oval 312">
                    <a:extLst>
                      <a:ext uri="{FF2B5EF4-FFF2-40B4-BE49-F238E27FC236}">
                        <a16:creationId xmlns:a16="http://schemas.microsoft.com/office/drawing/2014/main" id="{0778C2D8-7C51-4AD0-A3E2-0C1ABD0214D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27" name="Freeform 313">
                    <a:extLst>
                      <a:ext uri="{FF2B5EF4-FFF2-40B4-BE49-F238E27FC236}">
                        <a16:creationId xmlns:a16="http://schemas.microsoft.com/office/drawing/2014/main" id="{73E6FB1B-9BB9-40CB-B847-01C0F518FAD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8" name="Freeform 314">
                    <a:extLst>
                      <a:ext uri="{FF2B5EF4-FFF2-40B4-BE49-F238E27FC236}">
                        <a16:creationId xmlns:a16="http://schemas.microsoft.com/office/drawing/2014/main" id="{5CE496F0-75A2-4EA7-AC7D-3B4FD77FA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9" name="Freeform 315">
                    <a:extLst>
                      <a:ext uri="{FF2B5EF4-FFF2-40B4-BE49-F238E27FC236}">
                        <a16:creationId xmlns:a16="http://schemas.microsoft.com/office/drawing/2014/main" id="{BC45EED2-7CFB-4410-9E79-2441BBD8DC2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30" name="Freeform 316">
                    <a:extLst>
                      <a:ext uri="{FF2B5EF4-FFF2-40B4-BE49-F238E27FC236}">
                        <a16:creationId xmlns:a16="http://schemas.microsoft.com/office/drawing/2014/main" id="{A9A24F2B-DDE6-4869-A163-2E4D89E36A1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12A3DAF5-B28F-48B0-B257-21C55EB252B9}"/>
                    </a:ext>
                  </a:extLst>
                </p:cNvPr>
                <p:cNvGrpSpPr/>
                <p:nvPr/>
              </p:nvGrpSpPr>
              <p:grpSpPr>
                <a:xfrm>
                  <a:off x="4881889" y="2944583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11" name="Freeform 307">
                    <a:extLst>
                      <a:ext uri="{FF2B5EF4-FFF2-40B4-BE49-F238E27FC236}">
                        <a16:creationId xmlns:a16="http://schemas.microsoft.com/office/drawing/2014/main" id="{BBF2F635-FF7C-4262-9C81-F1461B9FF5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2" name="Oval 308">
                    <a:extLst>
                      <a:ext uri="{FF2B5EF4-FFF2-40B4-BE49-F238E27FC236}">
                        <a16:creationId xmlns:a16="http://schemas.microsoft.com/office/drawing/2014/main" id="{EA1DE083-EF3F-4898-847B-55DBCA19AF1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13" name="Freeform 309">
                    <a:extLst>
                      <a:ext uri="{FF2B5EF4-FFF2-40B4-BE49-F238E27FC236}">
                        <a16:creationId xmlns:a16="http://schemas.microsoft.com/office/drawing/2014/main" id="{B02D3762-238F-405B-BFF5-E28F98C168E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4" name="Freeform 310">
                    <a:extLst>
                      <a:ext uri="{FF2B5EF4-FFF2-40B4-BE49-F238E27FC236}">
                        <a16:creationId xmlns:a16="http://schemas.microsoft.com/office/drawing/2014/main" id="{77FD1AEF-8DDE-46CF-90C9-893FC1F4F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5" name="Freeform 311">
                    <a:extLst>
                      <a:ext uri="{FF2B5EF4-FFF2-40B4-BE49-F238E27FC236}">
                        <a16:creationId xmlns:a16="http://schemas.microsoft.com/office/drawing/2014/main" id="{448B0CEC-2477-459E-828E-7EB7C09FE5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6" name="Oval 312">
                    <a:extLst>
                      <a:ext uri="{FF2B5EF4-FFF2-40B4-BE49-F238E27FC236}">
                        <a16:creationId xmlns:a16="http://schemas.microsoft.com/office/drawing/2014/main" id="{5F95DEE3-20B7-4136-9B5C-7FD12D033F7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17" name="Freeform 313">
                    <a:extLst>
                      <a:ext uri="{FF2B5EF4-FFF2-40B4-BE49-F238E27FC236}">
                        <a16:creationId xmlns:a16="http://schemas.microsoft.com/office/drawing/2014/main" id="{EB02E09F-FF18-433F-ADBC-D5DB2385205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8" name="Freeform 314">
                    <a:extLst>
                      <a:ext uri="{FF2B5EF4-FFF2-40B4-BE49-F238E27FC236}">
                        <a16:creationId xmlns:a16="http://schemas.microsoft.com/office/drawing/2014/main" id="{98D1353F-A4A5-46D1-8D09-1DC23AAADC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9" name="Freeform 315">
                    <a:extLst>
                      <a:ext uri="{FF2B5EF4-FFF2-40B4-BE49-F238E27FC236}">
                        <a16:creationId xmlns:a16="http://schemas.microsoft.com/office/drawing/2014/main" id="{39A8C761-BE05-4908-AC4E-FCEDCF328F8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20" name="Freeform 316">
                    <a:extLst>
                      <a:ext uri="{FF2B5EF4-FFF2-40B4-BE49-F238E27FC236}">
                        <a16:creationId xmlns:a16="http://schemas.microsoft.com/office/drawing/2014/main" id="{FF473FB0-7035-441D-AFB6-FC0D085C2E4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9CDAC8EF-D613-4FB8-A59B-5730F6919C73}"/>
                    </a:ext>
                  </a:extLst>
                </p:cNvPr>
                <p:cNvGrpSpPr/>
                <p:nvPr/>
              </p:nvGrpSpPr>
              <p:grpSpPr>
                <a:xfrm>
                  <a:off x="3780795" y="2741708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701" name="Freeform 307">
                    <a:extLst>
                      <a:ext uri="{FF2B5EF4-FFF2-40B4-BE49-F238E27FC236}">
                        <a16:creationId xmlns:a16="http://schemas.microsoft.com/office/drawing/2014/main" id="{D028564B-3867-47A2-B29D-631850A4CF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2" name="Oval 308">
                    <a:extLst>
                      <a:ext uri="{FF2B5EF4-FFF2-40B4-BE49-F238E27FC236}">
                        <a16:creationId xmlns:a16="http://schemas.microsoft.com/office/drawing/2014/main" id="{58BC9644-A87F-44EE-8467-E39A38487ED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03" name="Freeform 309">
                    <a:extLst>
                      <a:ext uri="{FF2B5EF4-FFF2-40B4-BE49-F238E27FC236}">
                        <a16:creationId xmlns:a16="http://schemas.microsoft.com/office/drawing/2014/main" id="{852EEED5-52BB-4888-AB4F-42F192810D6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4" name="Freeform 310">
                    <a:extLst>
                      <a:ext uri="{FF2B5EF4-FFF2-40B4-BE49-F238E27FC236}">
                        <a16:creationId xmlns:a16="http://schemas.microsoft.com/office/drawing/2014/main" id="{44F5A7EC-78D2-4860-BDAF-2C763999C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5" name="Freeform 311">
                    <a:extLst>
                      <a:ext uri="{FF2B5EF4-FFF2-40B4-BE49-F238E27FC236}">
                        <a16:creationId xmlns:a16="http://schemas.microsoft.com/office/drawing/2014/main" id="{85D65FB0-C440-452E-9296-254D90EB34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6" name="Oval 312">
                    <a:extLst>
                      <a:ext uri="{FF2B5EF4-FFF2-40B4-BE49-F238E27FC236}">
                        <a16:creationId xmlns:a16="http://schemas.microsoft.com/office/drawing/2014/main" id="{D01FB1E4-DC57-4E16-8F98-439C6ACD130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707" name="Freeform 313">
                    <a:extLst>
                      <a:ext uri="{FF2B5EF4-FFF2-40B4-BE49-F238E27FC236}">
                        <a16:creationId xmlns:a16="http://schemas.microsoft.com/office/drawing/2014/main" id="{CB8AE3AD-4BE7-4F23-AEEA-82047171B05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8" name="Freeform 314">
                    <a:extLst>
                      <a:ext uri="{FF2B5EF4-FFF2-40B4-BE49-F238E27FC236}">
                        <a16:creationId xmlns:a16="http://schemas.microsoft.com/office/drawing/2014/main" id="{8F6F14B1-F6B9-4716-BF06-4187EECD5B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9" name="Freeform 315">
                    <a:extLst>
                      <a:ext uri="{FF2B5EF4-FFF2-40B4-BE49-F238E27FC236}">
                        <a16:creationId xmlns:a16="http://schemas.microsoft.com/office/drawing/2014/main" id="{21ACFFE1-9B0D-4CF9-B057-C303A871C36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10" name="Freeform 316">
                    <a:extLst>
                      <a:ext uri="{FF2B5EF4-FFF2-40B4-BE49-F238E27FC236}">
                        <a16:creationId xmlns:a16="http://schemas.microsoft.com/office/drawing/2014/main" id="{7887DD7A-6EC9-4A0A-9A8F-7432F011A7FE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57" name="Line 396">
                  <a:extLst>
                    <a:ext uri="{FF2B5EF4-FFF2-40B4-BE49-F238E27FC236}">
                      <a16:creationId xmlns:a16="http://schemas.microsoft.com/office/drawing/2014/main" id="{63B3A6A5-7CD1-4A6F-AE7B-2F11462EB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08284" y="2355885"/>
                  <a:ext cx="264952" cy="60867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58" name="Line 396">
                  <a:extLst>
                    <a:ext uri="{FF2B5EF4-FFF2-40B4-BE49-F238E27FC236}">
                      <a16:creationId xmlns:a16="http://schemas.microsoft.com/office/drawing/2014/main" id="{1F6BECA4-0FA7-4DD5-AED4-88A0DE704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52642" y="2315430"/>
                  <a:ext cx="505145" cy="67457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59" name="Text Box 230">
                  <a:extLst>
                    <a:ext uri="{FF2B5EF4-FFF2-40B4-BE49-F238E27FC236}">
                      <a16:creationId xmlns:a16="http://schemas.microsoft.com/office/drawing/2014/main" id="{9251019D-2D6D-47FE-A9C9-1E45C27F76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926" y="3143642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7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60" name="Text Box 230">
                  <a:extLst>
                    <a:ext uri="{FF2B5EF4-FFF2-40B4-BE49-F238E27FC236}">
                      <a16:creationId xmlns:a16="http://schemas.microsoft.com/office/drawing/2014/main" id="{242A5D24-3B03-4422-BA15-E038AC6F2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7702" y="2950767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8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61" name="Text Box 230">
                  <a:extLst>
                    <a:ext uri="{FF2B5EF4-FFF2-40B4-BE49-F238E27FC236}">
                      <a16:creationId xmlns:a16="http://schemas.microsoft.com/office/drawing/2014/main" id="{17C75323-C28B-4811-B320-B4E1F88594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8257" y="2960535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9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62" name="Line 396">
                  <a:extLst>
                    <a:ext uri="{FF2B5EF4-FFF2-40B4-BE49-F238E27FC236}">
                      <a16:creationId xmlns:a16="http://schemas.microsoft.com/office/drawing/2014/main" id="{385BE152-D05A-4AF4-B456-0D7B0D0B1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9697" y="1720660"/>
                  <a:ext cx="922447" cy="112967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63" name="Text Box 226">
                  <a:extLst>
                    <a:ext uri="{FF2B5EF4-FFF2-40B4-BE49-F238E27FC236}">
                      <a16:creationId xmlns:a16="http://schemas.microsoft.com/office/drawing/2014/main" id="{7D9A2D4C-635E-4D28-B222-DEB82AAF87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73451" y="3051543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PE6</a:t>
                  </a:r>
                </a:p>
              </p:txBody>
            </p:sp>
            <p:sp>
              <p:nvSpPr>
                <p:cNvPr id="664" name="Text Box 226">
                  <a:extLst>
                    <a:ext uri="{FF2B5EF4-FFF2-40B4-BE49-F238E27FC236}">
                      <a16:creationId xmlns:a16="http://schemas.microsoft.com/office/drawing/2014/main" id="{5F80F309-EA1D-46F5-AF12-A7582ED97C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0404" y="3079147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PE7</a:t>
                  </a:r>
                </a:p>
              </p:txBody>
            </p:sp>
            <p:sp>
              <p:nvSpPr>
                <p:cNvPr id="665" name="Text Box 226">
                  <a:extLst>
                    <a:ext uri="{FF2B5EF4-FFF2-40B4-BE49-F238E27FC236}">
                      <a16:creationId xmlns:a16="http://schemas.microsoft.com/office/drawing/2014/main" id="{36F9A3C8-0E59-4848-8A1A-02DE1906DF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668" y="2822265"/>
                  <a:ext cx="293121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PE8</a:t>
                  </a:r>
                </a:p>
              </p:txBody>
            </p:sp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FB597A15-2DB5-4429-8F22-70E4C97BDAA8}"/>
                    </a:ext>
                  </a:extLst>
                </p:cNvPr>
                <p:cNvGrpSpPr/>
                <p:nvPr/>
              </p:nvGrpSpPr>
              <p:grpSpPr>
                <a:xfrm>
                  <a:off x="2961494" y="2731029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691" name="Freeform 307">
                    <a:extLst>
                      <a:ext uri="{FF2B5EF4-FFF2-40B4-BE49-F238E27FC236}">
                        <a16:creationId xmlns:a16="http://schemas.microsoft.com/office/drawing/2014/main" id="{3C43D224-19F8-4759-A3BB-C0C89DD837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2" name="Oval 308">
                    <a:extLst>
                      <a:ext uri="{FF2B5EF4-FFF2-40B4-BE49-F238E27FC236}">
                        <a16:creationId xmlns:a16="http://schemas.microsoft.com/office/drawing/2014/main" id="{EFB4D877-D77E-4E60-B401-03DE10DE57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693" name="Freeform 309">
                    <a:extLst>
                      <a:ext uri="{FF2B5EF4-FFF2-40B4-BE49-F238E27FC236}">
                        <a16:creationId xmlns:a16="http://schemas.microsoft.com/office/drawing/2014/main" id="{A2A2105F-D1E0-44BE-A311-22E37E73F89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4" name="Freeform 310">
                    <a:extLst>
                      <a:ext uri="{FF2B5EF4-FFF2-40B4-BE49-F238E27FC236}">
                        <a16:creationId xmlns:a16="http://schemas.microsoft.com/office/drawing/2014/main" id="{FBE7182A-80A2-4523-9E9E-69E36B85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5" name="Freeform 311">
                    <a:extLst>
                      <a:ext uri="{FF2B5EF4-FFF2-40B4-BE49-F238E27FC236}">
                        <a16:creationId xmlns:a16="http://schemas.microsoft.com/office/drawing/2014/main" id="{5F004526-4524-4486-AD03-8FD562CFE9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6" name="Oval 312">
                    <a:extLst>
                      <a:ext uri="{FF2B5EF4-FFF2-40B4-BE49-F238E27FC236}">
                        <a16:creationId xmlns:a16="http://schemas.microsoft.com/office/drawing/2014/main" id="{C9253D44-13CE-4084-BD00-F691060F1E8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697" name="Freeform 313">
                    <a:extLst>
                      <a:ext uri="{FF2B5EF4-FFF2-40B4-BE49-F238E27FC236}">
                        <a16:creationId xmlns:a16="http://schemas.microsoft.com/office/drawing/2014/main" id="{19BF2EE3-AD1A-49C2-88B8-62BEB20D5D4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8" name="Freeform 314">
                    <a:extLst>
                      <a:ext uri="{FF2B5EF4-FFF2-40B4-BE49-F238E27FC236}">
                        <a16:creationId xmlns:a16="http://schemas.microsoft.com/office/drawing/2014/main" id="{3B149D09-BE00-4C2E-BA67-788DA579EB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9" name="Freeform 315">
                    <a:extLst>
                      <a:ext uri="{FF2B5EF4-FFF2-40B4-BE49-F238E27FC236}">
                        <a16:creationId xmlns:a16="http://schemas.microsoft.com/office/drawing/2014/main" id="{69BF499C-7293-410A-AB3D-7468F1FB951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700" name="Freeform 316">
                    <a:extLst>
                      <a:ext uri="{FF2B5EF4-FFF2-40B4-BE49-F238E27FC236}">
                        <a16:creationId xmlns:a16="http://schemas.microsoft.com/office/drawing/2014/main" id="{A9333FD7-CAE0-4446-9623-631D626E078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67" name="Line 396">
                  <a:extLst>
                    <a:ext uri="{FF2B5EF4-FFF2-40B4-BE49-F238E27FC236}">
                      <a16:creationId xmlns:a16="http://schemas.microsoft.com/office/drawing/2014/main" id="{060149F4-389C-4DFD-8389-E492FF96E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522" y="1763261"/>
                  <a:ext cx="194180" cy="10675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68" name="Text Box 226">
                  <a:extLst>
                    <a:ext uri="{FF2B5EF4-FFF2-40B4-BE49-F238E27FC236}">
                      <a16:creationId xmlns:a16="http://schemas.microsoft.com/office/drawing/2014/main" id="{47D01EE5-372D-4466-830E-6AA753E447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6977" y="2830664"/>
                  <a:ext cx="291575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PE9</a:t>
                  </a:r>
                </a:p>
              </p:txBody>
            </p:sp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593B78DD-B577-41CA-96D0-87E769743EFF}"/>
                    </a:ext>
                  </a:extLst>
                </p:cNvPr>
                <p:cNvGrpSpPr/>
                <p:nvPr/>
              </p:nvGrpSpPr>
              <p:grpSpPr>
                <a:xfrm>
                  <a:off x="4762830" y="1676666"/>
                  <a:ext cx="351253" cy="244258"/>
                  <a:chOff x="3059114" y="2943351"/>
                  <a:chExt cx="555625" cy="367808"/>
                </a:xfrm>
              </p:grpSpPr>
              <p:sp>
                <p:nvSpPr>
                  <p:cNvPr id="681" name="Freeform 307">
                    <a:extLst>
                      <a:ext uri="{FF2B5EF4-FFF2-40B4-BE49-F238E27FC236}">
                        <a16:creationId xmlns:a16="http://schemas.microsoft.com/office/drawing/2014/main" id="{60745A0A-8FB4-46F7-9453-0B79E5158A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133385"/>
                    <a:ext cx="555625" cy="177774"/>
                  </a:xfrm>
                  <a:custGeom>
                    <a:avLst/>
                    <a:gdLst>
                      <a:gd name="T0" fmla="*/ 0 w 253"/>
                      <a:gd name="T1" fmla="*/ 0 h 116"/>
                      <a:gd name="T2" fmla="*/ 0 w 253"/>
                      <a:gd name="T3" fmla="*/ 152 h 116"/>
                      <a:gd name="T4" fmla="*/ 0 w 253"/>
                      <a:gd name="T5" fmla="*/ 152 h 116"/>
                      <a:gd name="T6" fmla="*/ 508 w 253"/>
                      <a:gd name="T7" fmla="*/ 464 h 116"/>
                      <a:gd name="T8" fmla="*/ 1012 w 253"/>
                      <a:gd name="T9" fmla="*/ 152 h 116"/>
                      <a:gd name="T10" fmla="*/ 1012 w 253"/>
                      <a:gd name="T11" fmla="*/ 152 h 116"/>
                      <a:gd name="T12" fmla="*/ 1012 w 253"/>
                      <a:gd name="T13" fmla="*/ 0 h 116"/>
                      <a:gd name="T14" fmla="*/ 0 w 253"/>
                      <a:gd name="T15" fmla="*/ 0 h 1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6"/>
                      <a:gd name="T26" fmla="*/ 253 w 253"/>
                      <a:gd name="T27" fmla="*/ 116 h 1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6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6"/>
                          <a:pt x="127" y="116"/>
                        </a:cubicBezTo>
                        <a:cubicBezTo>
                          <a:pt x="196" y="116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2" name="Oval 308">
                    <a:extLst>
                      <a:ext uri="{FF2B5EF4-FFF2-40B4-BE49-F238E27FC236}">
                        <a16:creationId xmlns:a16="http://schemas.microsoft.com/office/drawing/2014/main" id="{5EAC7287-DD31-4577-8B7A-109B338790E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3012315"/>
                    <a:ext cx="555625" cy="242140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683" name="Freeform 309">
                    <a:extLst>
                      <a:ext uri="{FF2B5EF4-FFF2-40B4-BE49-F238E27FC236}">
                        <a16:creationId xmlns:a16="http://schemas.microsoft.com/office/drawing/2014/main" id="{D269D111-340B-4969-AD51-823D11FAFC3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3012315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28 w 251"/>
                      <a:gd name="T11" fmla="*/ 316 h 159"/>
                      <a:gd name="T12" fmla="*/ 504 w 251"/>
                      <a:gd name="T13" fmla="*/ 28 h 159"/>
                      <a:gd name="T14" fmla="*/ 976 w 251"/>
                      <a:gd name="T15" fmla="*/ 316 h 159"/>
                      <a:gd name="T16" fmla="*/ 504 w 251"/>
                      <a:gd name="T17" fmla="*/ 604 h 159"/>
                      <a:gd name="T18" fmla="*/ 28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6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5"/>
                          <a:pt x="195" y="0"/>
                          <a:pt x="126" y="0"/>
                        </a:cubicBezTo>
                        <a:cubicBezTo>
                          <a:pt x="56" y="0"/>
                          <a:pt x="0" y="35"/>
                          <a:pt x="0" y="79"/>
                        </a:cubicBezTo>
                        <a:close/>
                        <a:moveTo>
                          <a:pt x="7" y="79"/>
                        </a:moveTo>
                        <a:cubicBezTo>
                          <a:pt x="7" y="39"/>
                          <a:pt x="60" y="7"/>
                          <a:pt x="126" y="7"/>
                        </a:cubicBezTo>
                        <a:cubicBezTo>
                          <a:pt x="191" y="7"/>
                          <a:pt x="244" y="39"/>
                          <a:pt x="244" y="79"/>
                        </a:cubicBezTo>
                        <a:cubicBezTo>
                          <a:pt x="244" y="119"/>
                          <a:pt x="191" y="151"/>
                          <a:pt x="126" y="151"/>
                        </a:cubicBezTo>
                        <a:cubicBezTo>
                          <a:pt x="60" y="151"/>
                          <a:pt x="7" y="119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4" name="Freeform 310">
                    <a:extLst>
                      <a:ext uri="{FF2B5EF4-FFF2-40B4-BE49-F238E27FC236}">
                        <a16:creationId xmlns:a16="http://schemas.microsoft.com/office/drawing/2014/main" id="{F65EDF90-7666-4AA2-A007-90BFC95DD0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3023043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88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5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2"/>
                        </a:cubicBezTo>
                        <a:cubicBezTo>
                          <a:pt x="0" y="82"/>
                          <a:pt x="3" y="90"/>
                          <a:pt x="8" y="99"/>
                        </a:cubicBezTo>
                        <a:cubicBezTo>
                          <a:pt x="4" y="91"/>
                          <a:pt x="2" y="83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5" name="Freeform 311">
                    <a:extLst>
                      <a:ext uri="{FF2B5EF4-FFF2-40B4-BE49-F238E27FC236}">
                        <a16:creationId xmlns:a16="http://schemas.microsoft.com/office/drawing/2014/main" id="{A806809F-DCC0-4D6F-A5C9-9A52E66845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59114" y="3064421"/>
                    <a:ext cx="555625" cy="179306"/>
                  </a:xfrm>
                  <a:custGeom>
                    <a:avLst/>
                    <a:gdLst>
                      <a:gd name="T0" fmla="*/ 0 w 253"/>
                      <a:gd name="T1" fmla="*/ 0 h 117"/>
                      <a:gd name="T2" fmla="*/ 0 w 253"/>
                      <a:gd name="T3" fmla="*/ 152 h 117"/>
                      <a:gd name="T4" fmla="*/ 0 w 253"/>
                      <a:gd name="T5" fmla="*/ 152 h 117"/>
                      <a:gd name="T6" fmla="*/ 508 w 253"/>
                      <a:gd name="T7" fmla="*/ 468 h 117"/>
                      <a:gd name="T8" fmla="*/ 1012 w 253"/>
                      <a:gd name="T9" fmla="*/ 152 h 117"/>
                      <a:gd name="T10" fmla="*/ 1012 w 253"/>
                      <a:gd name="T11" fmla="*/ 152 h 117"/>
                      <a:gd name="T12" fmla="*/ 1012 w 253"/>
                      <a:gd name="T13" fmla="*/ 0 h 117"/>
                      <a:gd name="T14" fmla="*/ 0 w 253"/>
                      <a:gd name="T15" fmla="*/ 0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53"/>
                      <a:gd name="T25" fmla="*/ 0 h 117"/>
                      <a:gd name="T26" fmla="*/ 253 w 25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53" h="117">
                        <a:moveTo>
                          <a:pt x="0" y="0"/>
                        </a:move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81"/>
                          <a:pt x="57" y="117"/>
                          <a:pt x="127" y="117"/>
                        </a:cubicBezTo>
                        <a:cubicBezTo>
                          <a:pt x="196" y="117"/>
                          <a:pt x="253" y="81"/>
                          <a:pt x="253" y="38"/>
                        </a:cubicBezTo>
                        <a:cubicBezTo>
                          <a:pt x="253" y="38"/>
                          <a:pt x="253" y="38"/>
                          <a:pt x="253" y="38"/>
                        </a:cubicBezTo>
                        <a:cubicBezTo>
                          <a:pt x="253" y="0"/>
                          <a:pt x="253" y="0"/>
                          <a:pt x="25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6" name="Oval 312">
                    <a:extLst>
                      <a:ext uri="{FF2B5EF4-FFF2-40B4-BE49-F238E27FC236}">
                        <a16:creationId xmlns:a16="http://schemas.microsoft.com/office/drawing/2014/main" id="{C19CF413-9175-404D-9B74-364B1818328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59114" y="2944884"/>
                    <a:ext cx="555625" cy="240608"/>
                  </a:xfrm>
                  <a:prstGeom prst="ellipse">
                    <a:avLst/>
                  </a:prstGeom>
                  <a:solidFill>
                    <a:srgbClr val="5D769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Microsoft YaHei Light"/>
                      <a:cs typeface="Arial" charset="0"/>
                    </a:endParaRPr>
                  </a:p>
                </p:txBody>
              </p:sp>
              <p:sp>
                <p:nvSpPr>
                  <p:cNvPr id="687" name="Freeform 313">
                    <a:extLst>
                      <a:ext uri="{FF2B5EF4-FFF2-40B4-BE49-F238E27FC236}">
                        <a16:creationId xmlns:a16="http://schemas.microsoft.com/office/drawing/2014/main" id="{2FAF3052-2C8F-4B9B-AC17-8E5025463C6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061310" y="2943351"/>
                    <a:ext cx="551233" cy="243673"/>
                  </a:xfrm>
                  <a:custGeom>
                    <a:avLst/>
                    <a:gdLst>
                      <a:gd name="T0" fmla="*/ 0 w 251"/>
                      <a:gd name="T1" fmla="*/ 316 h 159"/>
                      <a:gd name="T2" fmla="*/ 504 w 251"/>
                      <a:gd name="T3" fmla="*/ 636 h 159"/>
                      <a:gd name="T4" fmla="*/ 1004 w 251"/>
                      <a:gd name="T5" fmla="*/ 316 h 159"/>
                      <a:gd name="T6" fmla="*/ 504 w 251"/>
                      <a:gd name="T7" fmla="*/ 0 h 159"/>
                      <a:gd name="T8" fmla="*/ 0 w 251"/>
                      <a:gd name="T9" fmla="*/ 316 h 159"/>
                      <a:gd name="T10" fmla="*/ 32 w 251"/>
                      <a:gd name="T11" fmla="*/ 316 h 159"/>
                      <a:gd name="T12" fmla="*/ 504 w 251"/>
                      <a:gd name="T13" fmla="*/ 28 h 159"/>
                      <a:gd name="T14" fmla="*/ 972 w 251"/>
                      <a:gd name="T15" fmla="*/ 316 h 159"/>
                      <a:gd name="T16" fmla="*/ 504 w 251"/>
                      <a:gd name="T17" fmla="*/ 604 h 159"/>
                      <a:gd name="T18" fmla="*/ 32 w 251"/>
                      <a:gd name="T19" fmla="*/ 316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1"/>
                      <a:gd name="T31" fmla="*/ 0 h 159"/>
                      <a:gd name="T32" fmla="*/ 251 w 251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1" h="159">
                        <a:moveTo>
                          <a:pt x="0" y="79"/>
                        </a:moveTo>
                        <a:cubicBezTo>
                          <a:pt x="0" y="123"/>
                          <a:pt x="57" y="159"/>
                          <a:pt x="126" y="159"/>
                        </a:cubicBezTo>
                        <a:cubicBezTo>
                          <a:pt x="195" y="159"/>
                          <a:pt x="251" y="123"/>
                          <a:pt x="251" y="79"/>
                        </a:cubicBezTo>
                        <a:cubicBezTo>
                          <a:pt x="251" y="36"/>
                          <a:pt x="195" y="0"/>
                          <a:pt x="126" y="0"/>
                        </a:cubicBezTo>
                        <a:cubicBezTo>
                          <a:pt x="57" y="0"/>
                          <a:pt x="0" y="36"/>
                          <a:pt x="0" y="79"/>
                        </a:cubicBezTo>
                        <a:close/>
                        <a:moveTo>
                          <a:pt x="8" y="79"/>
                        </a:moveTo>
                        <a:cubicBezTo>
                          <a:pt x="8" y="40"/>
                          <a:pt x="61" y="7"/>
                          <a:pt x="126" y="7"/>
                        </a:cubicBezTo>
                        <a:cubicBezTo>
                          <a:pt x="190" y="7"/>
                          <a:pt x="243" y="40"/>
                          <a:pt x="243" y="79"/>
                        </a:cubicBezTo>
                        <a:cubicBezTo>
                          <a:pt x="243" y="119"/>
                          <a:pt x="190" y="151"/>
                          <a:pt x="126" y="151"/>
                        </a:cubicBezTo>
                        <a:cubicBezTo>
                          <a:pt x="61" y="151"/>
                          <a:pt x="8" y="119"/>
                          <a:pt x="8" y="79"/>
                        </a:cubicBezTo>
                        <a:close/>
                      </a:path>
                    </a:pathLst>
                  </a:custGeom>
                  <a:solidFill>
                    <a:srgbClr val="8BA6B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8" name="Freeform 314">
                    <a:extLst>
                      <a:ext uri="{FF2B5EF4-FFF2-40B4-BE49-F238E27FC236}">
                        <a16:creationId xmlns:a16="http://schemas.microsoft.com/office/drawing/2014/main" id="{21643397-F4ED-4F39-AC0F-C8AE9259D3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78879" y="2954079"/>
                    <a:ext cx="505114" cy="151721"/>
                  </a:xfrm>
                  <a:custGeom>
                    <a:avLst/>
                    <a:gdLst>
                      <a:gd name="T0" fmla="*/ 8 w 230"/>
                      <a:gd name="T1" fmla="*/ 300 h 99"/>
                      <a:gd name="T2" fmla="*/ 476 w 230"/>
                      <a:gd name="T3" fmla="*/ 12 h 99"/>
                      <a:gd name="T4" fmla="*/ 920 w 230"/>
                      <a:gd name="T5" fmla="*/ 204 h 99"/>
                      <a:gd name="T6" fmla="*/ 472 w 230"/>
                      <a:gd name="T7" fmla="*/ 0 h 99"/>
                      <a:gd name="T8" fmla="*/ 0 w 230"/>
                      <a:gd name="T9" fmla="*/ 292 h 99"/>
                      <a:gd name="T10" fmla="*/ 32 w 230"/>
                      <a:gd name="T11" fmla="*/ 396 h 99"/>
                      <a:gd name="T12" fmla="*/ 8 w 230"/>
                      <a:gd name="T13" fmla="*/ 300 h 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30"/>
                      <a:gd name="T22" fmla="*/ 0 h 99"/>
                      <a:gd name="T23" fmla="*/ 230 w 230"/>
                      <a:gd name="T24" fmla="*/ 99 h 9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30" h="99">
                        <a:moveTo>
                          <a:pt x="2" y="75"/>
                        </a:moveTo>
                        <a:cubicBezTo>
                          <a:pt x="2" y="36"/>
                          <a:pt x="54" y="3"/>
                          <a:pt x="119" y="3"/>
                        </a:cubicBezTo>
                        <a:cubicBezTo>
                          <a:pt x="170" y="3"/>
                          <a:pt x="214" y="23"/>
                          <a:pt x="230" y="51"/>
                        </a:cubicBezTo>
                        <a:cubicBezTo>
                          <a:pt x="215" y="22"/>
                          <a:pt x="170" y="0"/>
                          <a:pt x="118" y="0"/>
                        </a:cubicBezTo>
                        <a:cubicBezTo>
                          <a:pt x="53" y="0"/>
                          <a:pt x="0" y="33"/>
                          <a:pt x="0" y="73"/>
                        </a:cubicBezTo>
                        <a:cubicBezTo>
                          <a:pt x="0" y="82"/>
                          <a:pt x="3" y="91"/>
                          <a:pt x="8" y="99"/>
                        </a:cubicBezTo>
                        <a:cubicBezTo>
                          <a:pt x="4" y="92"/>
                          <a:pt x="2" y="84"/>
                          <a:pt x="2" y="75"/>
                        </a:cubicBezTo>
                        <a:close/>
                      </a:path>
                    </a:pathLst>
                  </a:custGeom>
                  <a:solidFill>
                    <a:srgbClr val="2B4F7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89" name="Freeform 315">
                    <a:extLst>
                      <a:ext uri="{FF2B5EF4-FFF2-40B4-BE49-F238E27FC236}">
                        <a16:creationId xmlns:a16="http://schemas.microsoft.com/office/drawing/2014/main" id="{67D2BD28-78AB-426B-BC47-3232849048E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57941" y="2998522"/>
                    <a:ext cx="373345" cy="145591"/>
                  </a:xfrm>
                  <a:custGeom>
                    <a:avLst/>
                    <a:gdLst>
                      <a:gd name="T0" fmla="*/ 496 w 170"/>
                      <a:gd name="T1" fmla="*/ 320 h 95"/>
                      <a:gd name="T2" fmla="*/ 436 w 170"/>
                      <a:gd name="T3" fmla="*/ 248 h 95"/>
                      <a:gd name="T4" fmla="*/ 452 w 170"/>
                      <a:gd name="T5" fmla="*/ 232 h 95"/>
                      <a:gd name="T6" fmla="*/ 504 w 170"/>
                      <a:gd name="T7" fmla="*/ 164 h 95"/>
                      <a:gd name="T8" fmla="*/ 368 w 170"/>
                      <a:gd name="T9" fmla="*/ 240 h 95"/>
                      <a:gd name="T10" fmla="*/ 368 w 170"/>
                      <a:gd name="T11" fmla="*/ 264 h 95"/>
                      <a:gd name="T12" fmla="*/ 444 w 170"/>
                      <a:gd name="T13" fmla="*/ 344 h 95"/>
                      <a:gd name="T14" fmla="*/ 324 w 170"/>
                      <a:gd name="T15" fmla="*/ 376 h 95"/>
                      <a:gd name="T16" fmla="*/ 576 w 170"/>
                      <a:gd name="T17" fmla="*/ 244 h 95"/>
                      <a:gd name="T18" fmla="*/ 464 w 170"/>
                      <a:gd name="T19" fmla="*/ 148 h 95"/>
                      <a:gd name="T20" fmla="*/ 572 w 170"/>
                      <a:gd name="T21" fmla="*/ 148 h 95"/>
                      <a:gd name="T22" fmla="*/ 680 w 170"/>
                      <a:gd name="T23" fmla="*/ 12 h 95"/>
                      <a:gd name="T24" fmla="*/ 480 w 170"/>
                      <a:gd name="T25" fmla="*/ 28 h 95"/>
                      <a:gd name="T26" fmla="*/ 584 w 170"/>
                      <a:gd name="T27" fmla="*/ 44 h 95"/>
                      <a:gd name="T28" fmla="*/ 440 w 170"/>
                      <a:gd name="T29" fmla="*/ 100 h 95"/>
                      <a:gd name="T30" fmla="*/ 348 w 170"/>
                      <a:gd name="T31" fmla="*/ 80 h 95"/>
                      <a:gd name="T32" fmla="*/ 464 w 170"/>
                      <a:gd name="T33" fmla="*/ 148 h 95"/>
                      <a:gd name="T34" fmla="*/ 244 w 170"/>
                      <a:gd name="T35" fmla="*/ 120 h 95"/>
                      <a:gd name="T36" fmla="*/ 248 w 170"/>
                      <a:gd name="T37" fmla="*/ 132 h 95"/>
                      <a:gd name="T38" fmla="*/ 152 w 170"/>
                      <a:gd name="T39" fmla="*/ 184 h 95"/>
                      <a:gd name="T40" fmla="*/ 300 w 170"/>
                      <a:gd name="T41" fmla="*/ 152 h 95"/>
                      <a:gd name="T42" fmla="*/ 316 w 170"/>
                      <a:gd name="T43" fmla="*/ 136 h 95"/>
                      <a:gd name="T44" fmla="*/ 240 w 170"/>
                      <a:gd name="T45" fmla="*/ 36 h 95"/>
                      <a:gd name="T46" fmla="*/ 356 w 170"/>
                      <a:gd name="T47" fmla="*/ 4 h 95"/>
                      <a:gd name="T48" fmla="*/ 132 w 170"/>
                      <a:gd name="T49" fmla="*/ 80 h 95"/>
                      <a:gd name="T50" fmla="*/ 156 w 170"/>
                      <a:gd name="T51" fmla="*/ 136 h 95"/>
                      <a:gd name="T52" fmla="*/ 216 w 170"/>
                      <a:gd name="T53" fmla="*/ 232 h 95"/>
                      <a:gd name="T54" fmla="*/ 112 w 170"/>
                      <a:gd name="T55" fmla="*/ 232 h 95"/>
                      <a:gd name="T56" fmla="*/ 28 w 170"/>
                      <a:gd name="T57" fmla="*/ 312 h 95"/>
                      <a:gd name="T58" fmla="*/ 192 w 170"/>
                      <a:gd name="T59" fmla="*/ 372 h 95"/>
                      <a:gd name="T60" fmla="*/ 100 w 170"/>
                      <a:gd name="T61" fmla="*/ 336 h 95"/>
                      <a:gd name="T62" fmla="*/ 244 w 170"/>
                      <a:gd name="T63" fmla="*/ 280 h 95"/>
                      <a:gd name="T64" fmla="*/ 336 w 170"/>
                      <a:gd name="T65" fmla="*/ 300 h 95"/>
                      <a:gd name="T66" fmla="*/ 216 w 170"/>
                      <a:gd name="T67" fmla="*/ 232 h 9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5"/>
                      <a:gd name="T104" fmla="*/ 170 w 170"/>
                      <a:gd name="T105" fmla="*/ 95 h 9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5">
                        <a:moveTo>
                          <a:pt x="132" y="61"/>
                        </a:moveTo>
                        <a:cubicBezTo>
                          <a:pt x="132" y="62"/>
                          <a:pt x="124" y="80"/>
                          <a:pt x="124" y="80"/>
                        </a:cubicBezTo>
                        <a:cubicBezTo>
                          <a:pt x="109" y="65"/>
                          <a:pt x="109" y="65"/>
                          <a:pt x="109" y="65"/>
                        </a:cubicBezTo>
                        <a:cubicBezTo>
                          <a:pt x="109" y="64"/>
                          <a:pt x="108" y="63"/>
                          <a:pt x="109" y="62"/>
                        </a:cubicBezTo>
                        <a:cubicBezTo>
                          <a:pt x="109" y="62"/>
                          <a:pt x="109" y="62"/>
                          <a:pt x="109" y="62"/>
                        </a:cubicBezTo>
                        <a:cubicBezTo>
                          <a:pt x="109" y="61"/>
                          <a:pt x="111" y="60"/>
                          <a:pt x="113" y="58"/>
                        </a:cubicBezTo>
                        <a:cubicBezTo>
                          <a:pt x="113" y="58"/>
                          <a:pt x="131" y="49"/>
                          <a:pt x="133" y="48"/>
                        </a:cubicBezTo>
                        <a:cubicBezTo>
                          <a:pt x="132" y="48"/>
                          <a:pt x="126" y="42"/>
                          <a:pt x="126" y="41"/>
                        </a:cubicBezTo>
                        <a:cubicBezTo>
                          <a:pt x="122" y="43"/>
                          <a:pt x="96" y="57"/>
                          <a:pt x="96" y="57"/>
                        </a:cubicBezTo>
                        <a:cubicBezTo>
                          <a:pt x="94" y="58"/>
                          <a:pt x="93" y="59"/>
                          <a:pt x="92" y="60"/>
                        </a:cubicBezTo>
                        <a:cubicBezTo>
                          <a:pt x="92" y="61"/>
                          <a:pt x="92" y="61"/>
                          <a:pt x="92" y="61"/>
                        </a:cubicBezTo>
                        <a:cubicBezTo>
                          <a:pt x="91" y="63"/>
                          <a:pt x="91" y="65"/>
                          <a:pt x="92" y="66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87" y="85"/>
                          <a:pt x="85" y="85"/>
                        </a:cubicBezTo>
                        <a:cubicBezTo>
                          <a:pt x="85" y="86"/>
                          <a:pt x="82" y="93"/>
                          <a:pt x="81" y="94"/>
                        </a:cubicBezTo>
                        <a:cubicBezTo>
                          <a:pt x="83" y="94"/>
                          <a:pt x="127" y="95"/>
                          <a:pt x="129" y="95"/>
                        </a:cubicBezTo>
                        <a:cubicBezTo>
                          <a:pt x="130" y="93"/>
                          <a:pt x="144" y="62"/>
                          <a:pt x="144" y="61"/>
                        </a:cubicBezTo>
                        <a:cubicBezTo>
                          <a:pt x="143" y="61"/>
                          <a:pt x="134" y="61"/>
                          <a:pt x="132" y="61"/>
                        </a:cubicBezTo>
                        <a:close/>
                        <a:moveTo>
                          <a:pt x="116" y="37"/>
                        </a:moveTo>
                        <a:cubicBezTo>
                          <a:pt x="151" y="19"/>
                          <a:pt x="151" y="19"/>
                          <a:pt x="151" y="19"/>
                        </a:cubicBezTo>
                        <a:cubicBezTo>
                          <a:pt x="151" y="19"/>
                          <a:pt x="143" y="36"/>
                          <a:pt x="143" y="37"/>
                        </a:cubicBezTo>
                        <a:cubicBezTo>
                          <a:pt x="144" y="37"/>
                          <a:pt x="154" y="37"/>
                          <a:pt x="155" y="37"/>
                        </a:cubicBezTo>
                        <a:cubicBezTo>
                          <a:pt x="156" y="35"/>
                          <a:pt x="170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2" y="3"/>
                          <a:pt x="120" y="7"/>
                          <a:pt x="120" y="7"/>
                        </a:cubicBezTo>
                        <a:cubicBezTo>
                          <a:pt x="120" y="7"/>
                          <a:pt x="119" y="10"/>
                          <a:pt x="119" y="10"/>
                        </a:cubicBezTo>
                        <a:cubicBezTo>
                          <a:pt x="120" y="11"/>
                          <a:pt x="146" y="11"/>
                          <a:pt x="146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3" y="28"/>
                          <a:pt x="112" y="27"/>
                          <a:pt x="110" y="25"/>
                        </a:cubicBezTo>
                        <a:cubicBezTo>
                          <a:pt x="110" y="25"/>
                          <a:pt x="100" y="15"/>
                          <a:pt x="99" y="14"/>
                        </a:cubicBezTo>
                        <a:cubicBezTo>
                          <a:pt x="98" y="15"/>
                          <a:pt x="88" y="20"/>
                          <a:pt x="87" y="20"/>
                        </a:cubicBezTo>
                        <a:cubicBezTo>
                          <a:pt x="89" y="22"/>
                          <a:pt x="103" y="37"/>
                          <a:pt x="103" y="37"/>
                        </a:cubicBezTo>
                        <a:cubicBezTo>
                          <a:pt x="105" y="39"/>
                          <a:pt x="111" y="40"/>
                          <a:pt x="116" y="37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1"/>
                          <a:pt x="63" y="32"/>
                          <a:pt x="62" y="33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60" y="35"/>
                          <a:pt x="57" y="37"/>
                        </a:cubicBezTo>
                        <a:cubicBezTo>
                          <a:pt x="57" y="37"/>
                          <a:pt x="40" y="46"/>
                          <a:pt x="38" y="46"/>
                        </a:cubicBezTo>
                        <a:cubicBezTo>
                          <a:pt x="39" y="47"/>
                          <a:pt x="44" y="53"/>
                          <a:pt x="45" y="54"/>
                        </a:cubicBezTo>
                        <a:cubicBezTo>
                          <a:pt x="49" y="52"/>
                          <a:pt x="75" y="38"/>
                          <a:pt x="75" y="38"/>
                        </a:cubicBezTo>
                        <a:cubicBezTo>
                          <a:pt x="76" y="37"/>
                          <a:pt x="78" y="36"/>
                          <a:pt x="79" y="35"/>
                        </a:cubicBezTo>
                        <a:cubicBezTo>
                          <a:pt x="79" y="34"/>
                          <a:pt x="79" y="34"/>
                          <a:pt x="79" y="34"/>
                        </a:cubicBezTo>
                        <a:cubicBezTo>
                          <a:pt x="80" y="32"/>
                          <a:pt x="80" y="30"/>
                          <a:pt x="78" y="2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84" y="10"/>
                          <a:pt x="86" y="10"/>
                        </a:cubicBezTo>
                        <a:cubicBezTo>
                          <a:pt x="86" y="9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1" y="2"/>
                          <a:pt x="33" y="20"/>
                          <a:pt x="33" y="20"/>
                        </a:cubicBezTo>
                        <a:cubicBezTo>
                          <a:pt x="33" y="20"/>
                          <a:pt x="27" y="33"/>
                          <a:pt x="26" y="34"/>
                        </a:cubicBezTo>
                        <a:cubicBezTo>
                          <a:pt x="27" y="34"/>
                          <a:pt x="37" y="34"/>
                          <a:pt x="39" y="34"/>
                        </a:cubicBezTo>
                        <a:cubicBezTo>
                          <a:pt x="39" y="33"/>
                          <a:pt x="47" y="15"/>
                          <a:pt x="47" y="15"/>
                        </a:cubicBezTo>
                        <a:close/>
                        <a:moveTo>
                          <a:pt x="54" y="58"/>
                        </a:move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6"/>
                          <a:pt x="27" y="59"/>
                          <a:pt x="28" y="58"/>
                        </a:cubicBezTo>
                        <a:cubicBezTo>
                          <a:pt x="27" y="58"/>
                          <a:pt x="17" y="58"/>
                          <a:pt x="15" y="58"/>
                        </a:cubicBezTo>
                        <a:cubicBezTo>
                          <a:pt x="15" y="60"/>
                          <a:pt x="7" y="78"/>
                          <a:pt x="7" y="78"/>
                        </a:cubicBezTo>
                        <a:cubicBezTo>
                          <a:pt x="7" y="78"/>
                          <a:pt x="1" y="91"/>
                          <a:pt x="0" y="92"/>
                        </a:cubicBezTo>
                        <a:cubicBezTo>
                          <a:pt x="2" y="92"/>
                          <a:pt x="46" y="93"/>
                          <a:pt x="48" y="93"/>
                        </a:cubicBezTo>
                        <a:cubicBezTo>
                          <a:pt x="49" y="92"/>
                          <a:pt x="52" y="85"/>
                          <a:pt x="52" y="84"/>
                        </a:cubicBezTo>
                        <a:cubicBezTo>
                          <a:pt x="51" y="84"/>
                          <a:pt x="25" y="84"/>
                          <a:pt x="25" y="84"/>
                        </a:cubicBezTo>
                        <a:cubicBezTo>
                          <a:pt x="53" y="70"/>
                          <a:pt x="53" y="70"/>
                          <a:pt x="53" y="70"/>
                        </a:cubicBezTo>
                        <a:cubicBezTo>
                          <a:pt x="58" y="67"/>
                          <a:pt x="59" y="68"/>
                          <a:pt x="61" y="70"/>
                        </a:cubicBezTo>
                        <a:cubicBezTo>
                          <a:pt x="61" y="70"/>
                          <a:pt x="71" y="80"/>
                          <a:pt x="71" y="81"/>
                        </a:cubicBezTo>
                        <a:cubicBezTo>
                          <a:pt x="73" y="81"/>
                          <a:pt x="82" y="76"/>
                          <a:pt x="84" y="75"/>
                        </a:cubicBezTo>
                        <a:cubicBezTo>
                          <a:pt x="82" y="73"/>
                          <a:pt x="68" y="58"/>
                          <a:pt x="68" y="58"/>
                        </a:cubicBezTo>
                        <a:cubicBezTo>
                          <a:pt x="66" y="56"/>
                          <a:pt x="60" y="55"/>
                          <a:pt x="54" y="58"/>
                        </a:cubicBezTo>
                        <a:close/>
                      </a:path>
                    </a:pathLst>
                  </a:custGeom>
                  <a:solidFill>
                    <a:srgbClr val="0B3C6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  <p:sp>
                <p:nvSpPr>
                  <p:cNvPr id="690" name="Freeform 316">
                    <a:extLst>
                      <a:ext uri="{FF2B5EF4-FFF2-40B4-BE49-F238E27FC236}">
                        <a16:creationId xmlns:a16="http://schemas.microsoft.com/office/drawing/2014/main" id="{19C8E8C6-CF8B-4F08-8A8F-8333B69D123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149156" y="2992392"/>
                    <a:ext cx="373345" cy="144058"/>
                  </a:xfrm>
                  <a:custGeom>
                    <a:avLst/>
                    <a:gdLst>
                      <a:gd name="T0" fmla="*/ 492 w 170"/>
                      <a:gd name="T1" fmla="*/ 316 h 94"/>
                      <a:gd name="T2" fmla="*/ 432 w 170"/>
                      <a:gd name="T3" fmla="*/ 248 h 94"/>
                      <a:gd name="T4" fmla="*/ 452 w 170"/>
                      <a:gd name="T5" fmla="*/ 232 h 94"/>
                      <a:gd name="T6" fmla="*/ 500 w 170"/>
                      <a:gd name="T7" fmla="*/ 164 h 94"/>
                      <a:gd name="T8" fmla="*/ 364 w 170"/>
                      <a:gd name="T9" fmla="*/ 240 h 94"/>
                      <a:gd name="T10" fmla="*/ 368 w 170"/>
                      <a:gd name="T11" fmla="*/ 264 h 94"/>
                      <a:gd name="T12" fmla="*/ 440 w 170"/>
                      <a:gd name="T13" fmla="*/ 340 h 94"/>
                      <a:gd name="T14" fmla="*/ 324 w 170"/>
                      <a:gd name="T15" fmla="*/ 372 h 94"/>
                      <a:gd name="T16" fmla="*/ 576 w 170"/>
                      <a:gd name="T17" fmla="*/ 240 h 94"/>
                      <a:gd name="T18" fmla="*/ 464 w 170"/>
                      <a:gd name="T19" fmla="*/ 144 h 94"/>
                      <a:gd name="T20" fmla="*/ 572 w 170"/>
                      <a:gd name="T21" fmla="*/ 144 h 94"/>
                      <a:gd name="T22" fmla="*/ 680 w 170"/>
                      <a:gd name="T23" fmla="*/ 12 h 94"/>
                      <a:gd name="T24" fmla="*/ 480 w 170"/>
                      <a:gd name="T25" fmla="*/ 24 h 94"/>
                      <a:gd name="T26" fmla="*/ 580 w 170"/>
                      <a:gd name="T27" fmla="*/ 44 h 94"/>
                      <a:gd name="T28" fmla="*/ 436 w 170"/>
                      <a:gd name="T29" fmla="*/ 96 h 94"/>
                      <a:gd name="T30" fmla="*/ 348 w 170"/>
                      <a:gd name="T31" fmla="*/ 80 h 94"/>
                      <a:gd name="T32" fmla="*/ 464 w 170"/>
                      <a:gd name="T33" fmla="*/ 144 h 94"/>
                      <a:gd name="T34" fmla="*/ 244 w 170"/>
                      <a:gd name="T35" fmla="*/ 120 h 94"/>
                      <a:gd name="T36" fmla="*/ 248 w 170"/>
                      <a:gd name="T37" fmla="*/ 132 h 94"/>
                      <a:gd name="T38" fmla="*/ 152 w 170"/>
                      <a:gd name="T39" fmla="*/ 184 h 94"/>
                      <a:gd name="T40" fmla="*/ 296 w 170"/>
                      <a:gd name="T41" fmla="*/ 152 h 94"/>
                      <a:gd name="T42" fmla="*/ 316 w 170"/>
                      <a:gd name="T43" fmla="*/ 132 h 94"/>
                      <a:gd name="T44" fmla="*/ 236 w 170"/>
                      <a:gd name="T45" fmla="*/ 36 h 94"/>
                      <a:gd name="T46" fmla="*/ 356 w 170"/>
                      <a:gd name="T47" fmla="*/ 4 h 94"/>
                      <a:gd name="T48" fmla="*/ 128 w 170"/>
                      <a:gd name="T49" fmla="*/ 76 h 94"/>
                      <a:gd name="T50" fmla="*/ 152 w 170"/>
                      <a:gd name="T51" fmla="*/ 136 h 94"/>
                      <a:gd name="T52" fmla="*/ 216 w 170"/>
                      <a:gd name="T53" fmla="*/ 228 h 94"/>
                      <a:gd name="T54" fmla="*/ 108 w 170"/>
                      <a:gd name="T55" fmla="*/ 232 h 94"/>
                      <a:gd name="T56" fmla="*/ 24 w 170"/>
                      <a:gd name="T57" fmla="*/ 308 h 94"/>
                      <a:gd name="T58" fmla="*/ 192 w 170"/>
                      <a:gd name="T59" fmla="*/ 368 h 94"/>
                      <a:gd name="T60" fmla="*/ 100 w 170"/>
                      <a:gd name="T61" fmla="*/ 332 h 94"/>
                      <a:gd name="T62" fmla="*/ 244 w 170"/>
                      <a:gd name="T63" fmla="*/ 280 h 94"/>
                      <a:gd name="T64" fmla="*/ 332 w 170"/>
                      <a:gd name="T65" fmla="*/ 296 h 94"/>
                      <a:gd name="T66" fmla="*/ 216 w 170"/>
                      <a:gd name="T67" fmla="*/ 228 h 9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70"/>
                      <a:gd name="T103" fmla="*/ 0 h 94"/>
                      <a:gd name="T104" fmla="*/ 170 w 170"/>
                      <a:gd name="T105" fmla="*/ 94 h 9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70" h="94">
                        <a:moveTo>
                          <a:pt x="132" y="60"/>
                        </a:moveTo>
                        <a:cubicBezTo>
                          <a:pt x="131" y="62"/>
                          <a:pt x="123" y="79"/>
                          <a:pt x="123" y="79"/>
                        </a:cubicBezTo>
                        <a:cubicBezTo>
                          <a:pt x="109" y="64"/>
                          <a:pt x="109" y="64"/>
                          <a:pt x="109" y="64"/>
                        </a:cubicBezTo>
                        <a:cubicBezTo>
                          <a:pt x="108" y="63"/>
                          <a:pt x="108" y="63"/>
                          <a:pt x="108" y="62"/>
                        </a:cubicBezTo>
                        <a:cubicBezTo>
                          <a:pt x="108" y="61"/>
                          <a:pt x="108" y="61"/>
                          <a:pt x="108" y="61"/>
                        </a:cubicBezTo>
                        <a:cubicBezTo>
                          <a:pt x="109" y="60"/>
                          <a:pt x="111" y="59"/>
                          <a:pt x="113" y="58"/>
                        </a:cubicBezTo>
                        <a:cubicBezTo>
                          <a:pt x="113" y="58"/>
                          <a:pt x="130" y="49"/>
                          <a:pt x="132" y="48"/>
                        </a:cubicBezTo>
                        <a:cubicBezTo>
                          <a:pt x="131" y="47"/>
                          <a:pt x="126" y="41"/>
                          <a:pt x="125" y="41"/>
                        </a:cubicBezTo>
                        <a:cubicBezTo>
                          <a:pt x="121" y="43"/>
                          <a:pt x="95" y="56"/>
                          <a:pt x="95" y="56"/>
                        </a:cubicBezTo>
                        <a:cubicBezTo>
                          <a:pt x="94" y="57"/>
                          <a:pt x="92" y="58"/>
                          <a:pt x="91" y="60"/>
                        </a:cubicBezTo>
                        <a:cubicBezTo>
                          <a:pt x="91" y="60"/>
                          <a:pt x="91" y="60"/>
                          <a:pt x="91" y="60"/>
                        </a:cubicBezTo>
                        <a:cubicBezTo>
                          <a:pt x="90" y="62"/>
                          <a:pt x="90" y="64"/>
                          <a:pt x="92" y="6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5"/>
                          <a:pt x="86" y="85"/>
                          <a:pt x="85" y="85"/>
                        </a:cubicBezTo>
                        <a:cubicBezTo>
                          <a:pt x="84" y="86"/>
                          <a:pt x="81" y="92"/>
                          <a:pt x="81" y="93"/>
                        </a:cubicBezTo>
                        <a:cubicBezTo>
                          <a:pt x="82" y="93"/>
                          <a:pt x="127" y="94"/>
                          <a:pt x="129" y="94"/>
                        </a:cubicBezTo>
                        <a:cubicBezTo>
                          <a:pt x="129" y="93"/>
                          <a:pt x="143" y="61"/>
                          <a:pt x="144" y="60"/>
                        </a:cubicBezTo>
                        <a:cubicBezTo>
                          <a:pt x="143" y="60"/>
                          <a:pt x="133" y="60"/>
                          <a:pt x="132" y="60"/>
                        </a:cubicBezTo>
                        <a:close/>
                        <a:moveTo>
                          <a:pt x="116" y="36"/>
                        </a:moveTo>
                        <a:cubicBezTo>
                          <a:pt x="150" y="19"/>
                          <a:pt x="150" y="19"/>
                          <a:pt x="150" y="19"/>
                        </a:cubicBezTo>
                        <a:cubicBezTo>
                          <a:pt x="150" y="19"/>
                          <a:pt x="143" y="35"/>
                          <a:pt x="143" y="36"/>
                        </a:cubicBezTo>
                        <a:cubicBezTo>
                          <a:pt x="144" y="36"/>
                          <a:pt x="153" y="36"/>
                          <a:pt x="155" y="36"/>
                        </a:cubicBezTo>
                        <a:cubicBezTo>
                          <a:pt x="155" y="35"/>
                          <a:pt x="169" y="4"/>
                          <a:pt x="170" y="3"/>
                        </a:cubicBezTo>
                        <a:cubicBezTo>
                          <a:pt x="169" y="3"/>
                          <a:pt x="124" y="2"/>
                          <a:pt x="122" y="2"/>
                        </a:cubicBezTo>
                        <a:cubicBezTo>
                          <a:pt x="121" y="3"/>
                          <a:pt x="120" y="6"/>
                          <a:pt x="120" y="6"/>
                        </a:cubicBezTo>
                        <a:cubicBezTo>
                          <a:pt x="120" y="6"/>
                          <a:pt x="118" y="9"/>
                          <a:pt x="118" y="10"/>
                        </a:cubicBezTo>
                        <a:cubicBezTo>
                          <a:pt x="119" y="10"/>
                          <a:pt x="145" y="11"/>
                          <a:pt x="145" y="11"/>
                        </a:cubicBezTo>
                        <a:cubicBezTo>
                          <a:pt x="118" y="25"/>
                          <a:pt x="118" y="25"/>
                          <a:pt x="118" y="25"/>
                        </a:cubicBezTo>
                        <a:cubicBezTo>
                          <a:pt x="112" y="27"/>
                          <a:pt x="111" y="26"/>
                          <a:pt x="109" y="24"/>
                        </a:cubicBezTo>
                        <a:cubicBezTo>
                          <a:pt x="109" y="24"/>
                          <a:pt x="99" y="14"/>
                          <a:pt x="99" y="13"/>
                        </a:cubicBezTo>
                        <a:cubicBezTo>
                          <a:pt x="97" y="14"/>
                          <a:pt x="88" y="19"/>
                          <a:pt x="87" y="20"/>
                        </a:cubicBezTo>
                        <a:cubicBezTo>
                          <a:pt x="89" y="22"/>
                          <a:pt x="102" y="36"/>
                          <a:pt x="102" y="36"/>
                        </a:cubicBezTo>
                        <a:cubicBezTo>
                          <a:pt x="104" y="39"/>
                          <a:pt x="110" y="39"/>
                          <a:pt x="116" y="36"/>
                        </a:cubicBezTo>
                        <a:close/>
                        <a:moveTo>
                          <a:pt x="47" y="15"/>
                        </a:move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62" y="30"/>
                          <a:pt x="62" y="31"/>
                          <a:pt x="62" y="32"/>
                        </a:cubicBezTo>
                        <a:cubicBezTo>
                          <a:pt x="62" y="33"/>
                          <a:pt x="62" y="33"/>
                          <a:pt x="62" y="33"/>
                        </a:cubicBezTo>
                        <a:cubicBezTo>
                          <a:pt x="61" y="34"/>
                          <a:pt x="59" y="35"/>
                          <a:pt x="57" y="36"/>
                        </a:cubicBezTo>
                        <a:cubicBezTo>
                          <a:pt x="57" y="36"/>
                          <a:pt x="40" y="45"/>
                          <a:pt x="38" y="46"/>
                        </a:cubicBezTo>
                        <a:cubicBezTo>
                          <a:pt x="38" y="47"/>
                          <a:pt x="44" y="53"/>
                          <a:pt x="44" y="53"/>
                        </a:cubicBezTo>
                        <a:cubicBezTo>
                          <a:pt x="49" y="51"/>
                          <a:pt x="74" y="38"/>
                          <a:pt x="74" y="38"/>
                        </a:cubicBezTo>
                        <a:cubicBezTo>
                          <a:pt x="76" y="37"/>
                          <a:pt x="77" y="36"/>
                          <a:pt x="78" y="34"/>
                        </a:cubicBezTo>
                        <a:cubicBezTo>
                          <a:pt x="79" y="33"/>
                          <a:pt x="79" y="33"/>
                          <a:pt x="79" y="33"/>
                        </a:cubicBezTo>
                        <a:cubicBezTo>
                          <a:pt x="79" y="32"/>
                          <a:pt x="79" y="30"/>
                          <a:pt x="78" y="28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9" y="9"/>
                          <a:pt x="83" y="9"/>
                          <a:pt x="85" y="9"/>
                        </a:cubicBezTo>
                        <a:cubicBezTo>
                          <a:pt x="86" y="8"/>
                          <a:pt x="89" y="2"/>
                          <a:pt x="89" y="1"/>
                        </a:cubicBezTo>
                        <a:cubicBezTo>
                          <a:pt x="88" y="1"/>
                          <a:pt x="43" y="0"/>
                          <a:pt x="41" y="0"/>
                        </a:cubicBezTo>
                        <a:cubicBezTo>
                          <a:pt x="40" y="1"/>
                          <a:pt x="32" y="19"/>
                          <a:pt x="32" y="19"/>
                        </a:cubicBezTo>
                        <a:cubicBezTo>
                          <a:pt x="32" y="19"/>
                          <a:pt x="26" y="32"/>
                          <a:pt x="26" y="33"/>
                        </a:cubicBezTo>
                        <a:cubicBezTo>
                          <a:pt x="27" y="33"/>
                          <a:pt x="36" y="34"/>
                          <a:pt x="38" y="34"/>
                        </a:cubicBezTo>
                        <a:cubicBezTo>
                          <a:pt x="39" y="32"/>
                          <a:pt x="47" y="15"/>
                          <a:pt x="47" y="15"/>
                        </a:cubicBezTo>
                        <a:close/>
                        <a:moveTo>
                          <a:pt x="54" y="57"/>
                        </a:move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19" y="75"/>
                          <a:pt x="27" y="59"/>
                          <a:pt x="27" y="58"/>
                        </a:cubicBezTo>
                        <a:cubicBezTo>
                          <a:pt x="26" y="58"/>
                          <a:pt x="17" y="58"/>
                          <a:pt x="15" y="58"/>
                        </a:cubicBezTo>
                        <a:cubicBezTo>
                          <a:pt x="14" y="59"/>
                          <a:pt x="6" y="77"/>
                          <a:pt x="6" y="77"/>
                        </a:cubicBezTo>
                        <a:cubicBezTo>
                          <a:pt x="6" y="77"/>
                          <a:pt x="0" y="90"/>
                          <a:pt x="0" y="91"/>
                        </a:cubicBezTo>
                        <a:cubicBezTo>
                          <a:pt x="1" y="91"/>
                          <a:pt x="46" y="92"/>
                          <a:pt x="48" y="92"/>
                        </a:cubicBezTo>
                        <a:cubicBezTo>
                          <a:pt x="48" y="91"/>
                          <a:pt x="51" y="85"/>
                          <a:pt x="52" y="84"/>
                        </a:cubicBezTo>
                        <a:cubicBezTo>
                          <a:pt x="50" y="84"/>
                          <a:pt x="25" y="83"/>
                          <a:pt x="25" y="83"/>
                        </a:cubicBez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7" y="66"/>
                          <a:pt x="59" y="67"/>
                          <a:pt x="61" y="70"/>
                        </a:cubicBezTo>
                        <a:cubicBezTo>
                          <a:pt x="61" y="70"/>
                          <a:pt x="70" y="80"/>
                          <a:pt x="71" y="81"/>
                        </a:cubicBezTo>
                        <a:cubicBezTo>
                          <a:pt x="72" y="80"/>
                          <a:pt x="82" y="75"/>
                          <a:pt x="83" y="74"/>
                        </a:cubicBezTo>
                        <a:cubicBezTo>
                          <a:pt x="81" y="72"/>
                          <a:pt x="68" y="58"/>
                          <a:pt x="68" y="58"/>
                        </a:cubicBezTo>
                        <a:cubicBezTo>
                          <a:pt x="65" y="55"/>
                          <a:pt x="59" y="54"/>
                          <a:pt x="54" y="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Microsoft YaHei Light"/>
                      <a:cs typeface="+mn-cs"/>
                    </a:endParaRPr>
                  </a:p>
                </p:txBody>
              </p:sp>
            </p:grpSp>
            <p:sp>
              <p:nvSpPr>
                <p:cNvPr id="670" name="Text Box 223">
                  <a:extLst>
                    <a:ext uri="{FF2B5EF4-FFF2-40B4-BE49-F238E27FC236}">
                      <a16:creationId xmlns:a16="http://schemas.microsoft.com/office/drawing/2014/main" id="{10185B45-1AF9-4FF7-8080-B21340882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0274" y="1873407"/>
                  <a:ext cx="343737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P5</a:t>
                  </a:r>
                </a:p>
              </p:txBody>
            </p:sp>
            <p:sp>
              <p:nvSpPr>
                <p:cNvPr id="671" name="Line 396">
                  <a:extLst>
                    <a:ext uri="{FF2B5EF4-FFF2-40B4-BE49-F238E27FC236}">
                      <a16:creationId xmlns:a16="http://schemas.microsoft.com/office/drawing/2014/main" id="{116CA6B2-705C-43C3-90A7-8C5D1A172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9590" y="1690134"/>
                  <a:ext cx="1767820" cy="5632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2" name="Line 396">
                  <a:extLst>
                    <a:ext uri="{FF2B5EF4-FFF2-40B4-BE49-F238E27FC236}">
                      <a16:creationId xmlns:a16="http://schemas.microsoft.com/office/drawing/2014/main" id="{61477943-E858-477B-AA49-18501953E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25979" y="1824494"/>
                  <a:ext cx="488999" cy="4194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3" name="Line 396">
                  <a:extLst>
                    <a:ext uri="{FF2B5EF4-FFF2-40B4-BE49-F238E27FC236}">
                      <a16:creationId xmlns:a16="http://schemas.microsoft.com/office/drawing/2014/main" id="{93F9897A-FB91-476E-812E-F594B2CAC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2991" y="1538677"/>
                  <a:ext cx="1550533" cy="21737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4" name="Line 396">
                  <a:extLst>
                    <a:ext uri="{FF2B5EF4-FFF2-40B4-BE49-F238E27FC236}">
                      <a16:creationId xmlns:a16="http://schemas.microsoft.com/office/drawing/2014/main" id="{663D0E2E-0A1F-4C54-9DF2-EF7918761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4646" y="1784060"/>
                  <a:ext cx="1852082" cy="30821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prstDash val="solid"/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5" name="Line 396">
                  <a:extLst>
                    <a:ext uri="{FF2B5EF4-FFF2-40B4-BE49-F238E27FC236}">
                      <a16:creationId xmlns:a16="http://schemas.microsoft.com/office/drawing/2014/main" id="{9D327006-805C-4EFE-984F-A20DF20B6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122" y="2078727"/>
                  <a:ext cx="4311279" cy="83547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6" name="Text Box 230">
                  <a:extLst>
                    <a:ext uri="{FF2B5EF4-FFF2-40B4-BE49-F238E27FC236}">
                      <a16:creationId xmlns:a16="http://schemas.microsoft.com/office/drawing/2014/main" id="{C530A17D-EEEC-413C-BD81-3DEA48B10C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9938" y="1930669"/>
                  <a:ext cx="266688" cy="174740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750" dirty="0">
                      <a:solidFill>
                        <a:srgbClr val="000000"/>
                      </a:solidFill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4</a:t>
                  </a:r>
                  <a:endPara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77" name="Text Box 230">
                  <a:extLst>
                    <a:ext uri="{FF2B5EF4-FFF2-40B4-BE49-F238E27FC236}">
                      <a16:creationId xmlns:a16="http://schemas.microsoft.com/office/drawing/2014/main" id="{8D50D430-4701-4268-9BDF-6617E2EDC3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0596" y="1594526"/>
                  <a:ext cx="266688" cy="169434"/>
                </a:xfrm>
                <a:prstGeom prst="rect">
                  <a:avLst/>
                </a:prstGeom>
                <a:noFill/>
                <a:ln w="22225" algn="ctr">
                  <a:noFill/>
                  <a:miter lim="800000"/>
                  <a:headEnd/>
                  <a:tailEnd/>
                </a:ln>
              </p:spPr>
              <p:txBody>
                <a:bodyPr wrap="square" lIns="58751" tIns="29375" rIns="58751" bIns="29375">
                  <a:spAutoFit/>
                </a:bodyPr>
                <a:lstStyle/>
                <a:p>
                  <a:pPr marL="0" marR="0" lvl="0" indent="0" algn="ctr" defTabSz="588012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BlackCn" pitchFamily="34" charset="0"/>
                      <a:ea typeface="ＭＳ Ｐゴシック" pitchFamily="34" charset="-128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8" name="Line 396">
                  <a:extLst>
                    <a:ext uri="{FF2B5EF4-FFF2-40B4-BE49-F238E27FC236}">
                      <a16:creationId xmlns:a16="http://schemas.microsoft.com/office/drawing/2014/main" id="{83FE6A1E-4669-409A-BDBA-A03985F4D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5282" y="2016192"/>
                  <a:ext cx="4711448" cy="13614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79" name="Line 396">
                  <a:extLst>
                    <a:ext uri="{FF2B5EF4-FFF2-40B4-BE49-F238E27FC236}">
                      <a16:creationId xmlns:a16="http://schemas.microsoft.com/office/drawing/2014/main" id="{5E06A5A9-993E-49B7-AEBA-7DE95055F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87455" y="1467929"/>
                  <a:ext cx="4308111" cy="51717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80" name="Line 396">
                  <a:extLst>
                    <a:ext uri="{FF2B5EF4-FFF2-40B4-BE49-F238E27FC236}">
                      <a16:creationId xmlns:a16="http://schemas.microsoft.com/office/drawing/2014/main" id="{6581A199-5A2E-48E7-BDBC-0CC66598E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52173" y="1033496"/>
                  <a:ext cx="3337217" cy="87010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292C7BB1-5530-4CE9-B360-14A037B58055}"/>
                  </a:ext>
                </a:extLst>
              </p:cNvPr>
              <p:cNvGrpSpPr/>
              <p:nvPr/>
            </p:nvGrpSpPr>
            <p:grpSpPr>
              <a:xfrm>
                <a:off x="1252476" y="1928664"/>
                <a:ext cx="604178" cy="282772"/>
                <a:chOff x="441266" y="3337637"/>
                <a:chExt cx="609600" cy="291627"/>
              </a:xfrm>
            </p:grpSpPr>
            <p:sp>
              <p:nvSpPr>
                <p:cNvPr id="585" name="Freeform 121">
                  <a:extLst>
                    <a:ext uri="{FF2B5EF4-FFF2-40B4-BE49-F238E27FC236}">
                      <a16:creationId xmlns:a16="http://schemas.microsoft.com/office/drawing/2014/main" id="{A3057909-B85D-4121-873E-95149D72B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266" y="3419349"/>
                  <a:ext cx="609600" cy="209915"/>
                </a:xfrm>
                <a:custGeom>
                  <a:avLst/>
                  <a:gdLst>
                    <a:gd name="T0" fmla="*/ 360 w 303"/>
                    <a:gd name="T1" fmla="*/ 95 h 137"/>
                    <a:gd name="T2" fmla="*/ 359 w 303"/>
                    <a:gd name="T3" fmla="*/ 97 h 137"/>
                    <a:gd name="T4" fmla="*/ 360 w 303"/>
                    <a:gd name="T5" fmla="*/ 102 h 137"/>
                    <a:gd name="T6" fmla="*/ 181 w 303"/>
                    <a:gd name="T7" fmla="*/ 162 h 137"/>
                    <a:gd name="T8" fmla="*/ 0 w 303"/>
                    <a:gd name="T9" fmla="*/ 102 h 137"/>
                    <a:gd name="T10" fmla="*/ 1 w 303"/>
                    <a:gd name="T11" fmla="*/ 97 h 137"/>
                    <a:gd name="T12" fmla="*/ 0 w 303"/>
                    <a:gd name="T13" fmla="*/ 95 h 137"/>
                    <a:gd name="T14" fmla="*/ 0 w 303"/>
                    <a:gd name="T15" fmla="*/ 0 h 137"/>
                    <a:gd name="T16" fmla="*/ 360 w 303"/>
                    <a:gd name="T17" fmla="*/ 0 h 137"/>
                    <a:gd name="T18" fmla="*/ 360 w 303"/>
                    <a:gd name="T19" fmla="*/ 91 h 137"/>
                    <a:gd name="T20" fmla="*/ 360 w 303"/>
                    <a:gd name="T21" fmla="*/ 95 h 1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3"/>
                    <a:gd name="T34" fmla="*/ 0 h 137"/>
                    <a:gd name="T35" fmla="*/ 303 w 303"/>
                    <a:gd name="T36" fmla="*/ 137 h 1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3" h="137">
                      <a:moveTo>
                        <a:pt x="302" y="80"/>
                      </a:moveTo>
                      <a:cubicBezTo>
                        <a:pt x="302" y="81"/>
                        <a:pt x="302" y="81"/>
                        <a:pt x="301" y="82"/>
                      </a:cubicBezTo>
                      <a:cubicBezTo>
                        <a:pt x="302" y="83"/>
                        <a:pt x="302" y="85"/>
                        <a:pt x="302" y="86"/>
                      </a:cubicBezTo>
                      <a:cubicBezTo>
                        <a:pt x="302" y="114"/>
                        <a:pt x="234" y="137"/>
                        <a:pt x="152" y="137"/>
                      </a:cubicBezTo>
                      <a:cubicBezTo>
                        <a:pt x="68" y="137"/>
                        <a:pt x="0" y="114"/>
                        <a:pt x="0" y="86"/>
                      </a:cubicBezTo>
                      <a:cubicBezTo>
                        <a:pt x="0" y="85"/>
                        <a:pt x="0" y="83"/>
                        <a:pt x="1" y="82"/>
                      </a:cubicBezTo>
                      <a:cubicBezTo>
                        <a:pt x="0" y="81"/>
                        <a:pt x="0" y="81"/>
                        <a:pt x="0" y="80"/>
                      </a:cubicBezTo>
                      <a:lnTo>
                        <a:pt x="0" y="0"/>
                      </a:lnTo>
                      <a:lnTo>
                        <a:pt x="302" y="0"/>
                      </a:lnTo>
                      <a:lnTo>
                        <a:pt x="302" y="77"/>
                      </a:lnTo>
                      <a:cubicBezTo>
                        <a:pt x="303" y="78"/>
                        <a:pt x="302" y="79"/>
                        <a:pt x="302" y="80"/>
                      </a:cubicBezTo>
                    </a:path>
                  </a:pathLst>
                </a:custGeom>
                <a:solidFill>
                  <a:srgbClr val="C3A229"/>
                </a:solidFill>
                <a:ln w="9525" cap="flat" cmpd="sng">
                  <a:solidFill>
                    <a:srgbClr val="DD8D1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586" name="Freeform 122">
                  <a:extLst>
                    <a:ext uri="{FF2B5EF4-FFF2-40B4-BE49-F238E27FC236}">
                      <a16:creationId xmlns:a16="http://schemas.microsoft.com/office/drawing/2014/main" id="{FF75D590-5A7F-444E-93AA-2F0801EE7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266" y="3419349"/>
                  <a:ext cx="609600" cy="1409"/>
                </a:xfrm>
                <a:custGeom>
                  <a:avLst/>
                  <a:gdLst>
                    <a:gd name="T0" fmla="*/ 331 w 331"/>
                    <a:gd name="T1" fmla="*/ 0 h 1"/>
                    <a:gd name="T2" fmla="*/ 330 w 331"/>
                    <a:gd name="T3" fmla="*/ 0 h 1"/>
                    <a:gd name="T4" fmla="*/ 0 w 331"/>
                    <a:gd name="T5" fmla="*/ 0 h 1"/>
                    <a:gd name="T6" fmla="*/ 0 w 331"/>
                    <a:gd name="T7" fmla="*/ 1 h 1"/>
                    <a:gd name="T8" fmla="*/ 330 w 331"/>
                    <a:gd name="T9" fmla="*/ 1 h 1"/>
                    <a:gd name="T10" fmla="*/ 331 w 331"/>
                    <a:gd name="T11" fmla="*/ 0 h 1"/>
                    <a:gd name="T12" fmla="*/ 331 w 331"/>
                    <a:gd name="T13" fmla="*/ 0 h 1"/>
                    <a:gd name="T14" fmla="*/ 331 w 331"/>
                    <a:gd name="T15" fmla="*/ 0 h 1"/>
                    <a:gd name="T16" fmla="*/ 330 w 331"/>
                    <a:gd name="T17" fmla="*/ 0 h 1"/>
                    <a:gd name="T18" fmla="*/ 331 w 331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31"/>
                    <a:gd name="T31" fmla="*/ 0 h 1"/>
                    <a:gd name="T32" fmla="*/ 331 w 331"/>
                    <a:gd name="T33" fmla="*/ 1 h 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31" h="1">
                      <a:moveTo>
                        <a:pt x="331" y="0"/>
                      </a:moveTo>
                      <a:lnTo>
                        <a:pt x="33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30" y="1"/>
                      </a:lnTo>
                      <a:lnTo>
                        <a:pt x="331" y="0"/>
                      </a:lnTo>
                      <a:lnTo>
                        <a:pt x="330" y="0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61BFF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587" name="Freeform 123">
                  <a:extLst>
                    <a:ext uri="{FF2B5EF4-FFF2-40B4-BE49-F238E27FC236}">
                      <a16:creationId xmlns:a16="http://schemas.microsoft.com/office/drawing/2014/main" id="{7756FDF4-4E69-4F7B-AC90-C440B55E5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266" y="3337637"/>
                  <a:ext cx="607758" cy="159197"/>
                </a:xfrm>
                <a:custGeom>
                  <a:avLst/>
                  <a:gdLst>
                    <a:gd name="T0" fmla="*/ 361 w 302"/>
                    <a:gd name="T1" fmla="*/ 63 h 104"/>
                    <a:gd name="T2" fmla="*/ 181 w 302"/>
                    <a:gd name="T3" fmla="*/ 123 h 104"/>
                    <a:gd name="T4" fmla="*/ 0 w 302"/>
                    <a:gd name="T5" fmla="*/ 63 h 104"/>
                    <a:gd name="T6" fmla="*/ 181 w 302"/>
                    <a:gd name="T7" fmla="*/ 0 h 104"/>
                    <a:gd name="T8" fmla="*/ 361 w 302"/>
                    <a:gd name="T9" fmla="*/ 63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"/>
                    <a:gd name="T16" fmla="*/ 0 h 104"/>
                    <a:gd name="T17" fmla="*/ 302 w 30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" h="104">
                      <a:moveTo>
                        <a:pt x="302" y="53"/>
                      </a:moveTo>
                      <a:cubicBezTo>
                        <a:pt x="302" y="81"/>
                        <a:pt x="234" y="104"/>
                        <a:pt x="152" y="104"/>
                      </a:cubicBezTo>
                      <a:cubicBezTo>
                        <a:pt x="68" y="104"/>
                        <a:pt x="0" y="81"/>
                        <a:pt x="0" y="53"/>
                      </a:cubicBezTo>
                      <a:cubicBezTo>
                        <a:pt x="0" y="24"/>
                        <a:pt x="68" y="0"/>
                        <a:pt x="152" y="0"/>
                      </a:cubicBezTo>
                      <a:cubicBezTo>
                        <a:pt x="234" y="0"/>
                        <a:pt x="302" y="24"/>
                        <a:pt x="302" y="53"/>
                      </a:cubicBezTo>
                    </a:path>
                  </a:pathLst>
                </a:custGeom>
                <a:solidFill>
                  <a:srgbClr val="E1C973"/>
                </a:solidFill>
                <a:ln w="9525" cap="flat" cmpd="sng">
                  <a:solidFill>
                    <a:srgbClr val="DD8D1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588" name="Freeform 124">
                  <a:extLst>
                    <a:ext uri="{FF2B5EF4-FFF2-40B4-BE49-F238E27FC236}">
                      <a16:creationId xmlns:a16="http://schemas.microsoft.com/office/drawing/2014/main" id="{9B552B24-0C52-4BF1-8B06-3622D2605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70" y="3361587"/>
                  <a:ext cx="200744" cy="49309"/>
                </a:xfrm>
                <a:custGeom>
                  <a:avLst/>
                  <a:gdLst>
                    <a:gd name="T0" fmla="*/ 0 w 99"/>
                    <a:gd name="T1" fmla="*/ 29 h 33"/>
                    <a:gd name="T2" fmla="*/ 26 w 99"/>
                    <a:gd name="T3" fmla="*/ 37 h 33"/>
                    <a:gd name="T4" fmla="*/ 91 w 99"/>
                    <a:gd name="T5" fmla="*/ 13 h 33"/>
                    <a:gd name="T6" fmla="*/ 120 w 99"/>
                    <a:gd name="T7" fmla="*/ 20 h 33"/>
                    <a:gd name="T8" fmla="*/ 105 w 99"/>
                    <a:gd name="T9" fmla="*/ 0 h 33"/>
                    <a:gd name="T10" fmla="*/ 29 w 99"/>
                    <a:gd name="T11" fmla="*/ 0 h 33"/>
                    <a:gd name="T12" fmla="*/ 59 w 99"/>
                    <a:gd name="T13" fmla="*/ 5 h 33"/>
                    <a:gd name="T14" fmla="*/ 0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25"/>
                      </a:moveTo>
                      <a:lnTo>
                        <a:pt x="22" y="33"/>
                      </a:lnTo>
                      <a:lnTo>
                        <a:pt x="75" y="11"/>
                      </a:lnTo>
                      <a:lnTo>
                        <a:pt x="99" y="18"/>
                      </a:lnTo>
                      <a:lnTo>
                        <a:pt x="86" y="0"/>
                      </a:lnTo>
                      <a:lnTo>
                        <a:pt x="24" y="0"/>
                      </a:lnTo>
                      <a:lnTo>
                        <a:pt x="49" y="5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2" name="Freeform 125">
                  <a:extLst>
                    <a:ext uri="{FF2B5EF4-FFF2-40B4-BE49-F238E27FC236}">
                      <a16:creationId xmlns:a16="http://schemas.microsoft.com/office/drawing/2014/main" id="{0E7CBCA7-7A16-4FF7-B67C-BB9207445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70" y="3361587"/>
                  <a:ext cx="200744" cy="49309"/>
                </a:xfrm>
                <a:custGeom>
                  <a:avLst/>
                  <a:gdLst>
                    <a:gd name="T0" fmla="*/ 0 w 99"/>
                    <a:gd name="T1" fmla="*/ 29 h 33"/>
                    <a:gd name="T2" fmla="*/ 26 w 99"/>
                    <a:gd name="T3" fmla="*/ 37 h 33"/>
                    <a:gd name="T4" fmla="*/ 91 w 99"/>
                    <a:gd name="T5" fmla="*/ 13 h 33"/>
                    <a:gd name="T6" fmla="*/ 120 w 99"/>
                    <a:gd name="T7" fmla="*/ 20 h 33"/>
                    <a:gd name="T8" fmla="*/ 105 w 99"/>
                    <a:gd name="T9" fmla="*/ 0 h 33"/>
                    <a:gd name="T10" fmla="*/ 29 w 99"/>
                    <a:gd name="T11" fmla="*/ 0 h 33"/>
                    <a:gd name="T12" fmla="*/ 59 w 99"/>
                    <a:gd name="T13" fmla="*/ 5 h 33"/>
                    <a:gd name="T14" fmla="*/ 0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25"/>
                      </a:moveTo>
                      <a:lnTo>
                        <a:pt x="22" y="33"/>
                      </a:lnTo>
                      <a:lnTo>
                        <a:pt x="75" y="11"/>
                      </a:lnTo>
                      <a:lnTo>
                        <a:pt x="99" y="18"/>
                      </a:lnTo>
                      <a:lnTo>
                        <a:pt x="86" y="0"/>
                      </a:lnTo>
                      <a:lnTo>
                        <a:pt x="24" y="0"/>
                      </a:lnTo>
                      <a:lnTo>
                        <a:pt x="49" y="5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3" name="Freeform 126">
                  <a:extLst>
                    <a:ext uri="{FF2B5EF4-FFF2-40B4-BE49-F238E27FC236}">
                      <a16:creationId xmlns:a16="http://schemas.microsoft.com/office/drawing/2014/main" id="{9E42E5A9-5ED6-4B74-9F39-65DA0E75E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351" y="3419349"/>
                  <a:ext cx="200744" cy="53535"/>
                </a:xfrm>
                <a:custGeom>
                  <a:avLst/>
                  <a:gdLst>
                    <a:gd name="T0" fmla="*/ 120 w 99"/>
                    <a:gd name="T1" fmla="*/ 9 h 35"/>
                    <a:gd name="T2" fmla="*/ 94 w 99"/>
                    <a:gd name="T3" fmla="*/ 0 h 35"/>
                    <a:gd name="T4" fmla="*/ 32 w 99"/>
                    <a:gd name="T5" fmla="*/ 26 h 35"/>
                    <a:gd name="T6" fmla="*/ 0 w 99"/>
                    <a:gd name="T7" fmla="*/ 17 h 35"/>
                    <a:gd name="T8" fmla="*/ 15 w 99"/>
                    <a:gd name="T9" fmla="*/ 41 h 35"/>
                    <a:gd name="T10" fmla="*/ 94 w 99"/>
                    <a:gd name="T11" fmla="*/ 41 h 35"/>
                    <a:gd name="T12" fmla="*/ 59 w 99"/>
                    <a:gd name="T13" fmla="*/ 33 h 35"/>
                    <a:gd name="T14" fmla="*/ 120 w 99"/>
                    <a:gd name="T15" fmla="*/ 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5"/>
                    <a:gd name="T26" fmla="*/ 99 w 9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5">
                      <a:moveTo>
                        <a:pt x="99" y="7"/>
                      </a:moveTo>
                      <a:lnTo>
                        <a:pt x="77" y="0"/>
                      </a:lnTo>
                      <a:lnTo>
                        <a:pt x="26" y="22"/>
                      </a:lnTo>
                      <a:lnTo>
                        <a:pt x="0" y="15"/>
                      </a:lnTo>
                      <a:lnTo>
                        <a:pt x="13" y="35"/>
                      </a:lnTo>
                      <a:lnTo>
                        <a:pt x="77" y="35"/>
                      </a:lnTo>
                      <a:lnTo>
                        <a:pt x="49" y="28"/>
                      </a:lnTo>
                      <a:lnTo>
                        <a:pt x="99" y="7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4" name="Freeform 127">
                  <a:extLst>
                    <a:ext uri="{FF2B5EF4-FFF2-40B4-BE49-F238E27FC236}">
                      <a16:creationId xmlns:a16="http://schemas.microsoft.com/office/drawing/2014/main" id="{5E6F3E97-5171-41C6-8DDD-78C450E94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351" y="3419349"/>
                  <a:ext cx="200744" cy="53535"/>
                </a:xfrm>
                <a:custGeom>
                  <a:avLst/>
                  <a:gdLst>
                    <a:gd name="T0" fmla="*/ 120 w 99"/>
                    <a:gd name="T1" fmla="*/ 9 h 35"/>
                    <a:gd name="T2" fmla="*/ 94 w 99"/>
                    <a:gd name="T3" fmla="*/ 0 h 35"/>
                    <a:gd name="T4" fmla="*/ 32 w 99"/>
                    <a:gd name="T5" fmla="*/ 26 h 35"/>
                    <a:gd name="T6" fmla="*/ 0 w 99"/>
                    <a:gd name="T7" fmla="*/ 17 h 35"/>
                    <a:gd name="T8" fmla="*/ 15 w 99"/>
                    <a:gd name="T9" fmla="*/ 41 h 35"/>
                    <a:gd name="T10" fmla="*/ 94 w 99"/>
                    <a:gd name="T11" fmla="*/ 41 h 35"/>
                    <a:gd name="T12" fmla="*/ 59 w 99"/>
                    <a:gd name="T13" fmla="*/ 33 h 35"/>
                    <a:gd name="T14" fmla="*/ 120 w 99"/>
                    <a:gd name="T15" fmla="*/ 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5"/>
                    <a:gd name="T26" fmla="*/ 99 w 9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5">
                      <a:moveTo>
                        <a:pt x="99" y="7"/>
                      </a:moveTo>
                      <a:lnTo>
                        <a:pt x="77" y="0"/>
                      </a:lnTo>
                      <a:lnTo>
                        <a:pt x="26" y="22"/>
                      </a:lnTo>
                      <a:lnTo>
                        <a:pt x="0" y="15"/>
                      </a:lnTo>
                      <a:lnTo>
                        <a:pt x="13" y="35"/>
                      </a:lnTo>
                      <a:lnTo>
                        <a:pt x="77" y="35"/>
                      </a:lnTo>
                      <a:lnTo>
                        <a:pt x="49" y="28"/>
                      </a:lnTo>
                      <a:lnTo>
                        <a:pt x="99" y="7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5" name="Freeform 128">
                  <a:extLst>
                    <a:ext uri="{FF2B5EF4-FFF2-40B4-BE49-F238E27FC236}">
                      <a16:creationId xmlns:a16="http://schemas.microsoft.com/office/drawing/2014/main" id="{1B3EAC2A-6280-4EDC-A38B-213E7C004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4401" y="3357361"/>
                  <a:ext cx="198903" cy="50718"/>
                </a:xfrm>
                <a:custGeom>
                  <a:avLst/>
                  <a:gdLst>
                    <a:gd name="T0" fmla="*/ 0 w 99"/>
                    <a:gd name="T1" fmla="*/ 9 h 33"/>
                    <a:gd name="T2" fmla="*/ 26 w 99"/>
                    <a:gd name="T3" fmla="*/ 0 h 33"/>
                    <a:gd name="T4" fmla="*/ 89 w 99"/>
                    <a:gd name="T5" fmla="*/ 24 h 33"/>
                    <a:gd name="T6" fmla="*/ 118 w 99"/>
                    <a:gd name="T7" fmla="*/ 17 h 33"/>
                    <a:gd name="T8" fmla="*/ 103 w 99"/>
                    <a:gd name="T9" fmla="*/ 39 h 33"/>
                    <a:gd name="T10" fmla="*/ 28 w 99"/>
                    <a:gd name="T11" fmla="*/ 39 h 33"/>
                    <a:gd name="T12" fmla="*/ 60 w 99"/>
                    <a:gd name="T13" fmla="*/ 32 h 33"/>
                    <a:gd name="T14" fmla="*/ 0 w 99"/>
                    <a:gd name="T15" fmla="*/ 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7"/>
                      </a:moveTo>
                      <a:lnTo>
                        <a:pt x="22" y="0"/>
                      </a:lnTo>
                      <a:lnTo>
                        <a:pt x="75" y="20"/>
                      </a:lnTo>
                      <a:lnTo>
                        <a:pt x="99" y="15"/>
                      </a:lnTo>
                      <a:lnTo>
                        <a:pt x="86" y="33"/>
                      </a:lnTo>
                      <a:lnTo>
                        <a:pt x="24" y="33"/>
                      </a:lnTo>
                      <a:lnTo>
                        <a:pt x="50" y="27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6" name="Freeform 129">
                  <a:extLst>
                    <a:ext uri="{FF2B5EF4-FFF2-40B4-BE49-F238E27FC236}">
                      <a16:creationId xmlns:a16="http://schemas.microsoft.com/office/drawing/2014/main" id="{4FCC9045-E2A5-4F73-B3FF-F85681B3C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4401" y="3357361"/>
                  <a:ext cx="198903" cy="50718"/>
                </a:xfrm>
                <a:custGeom>
                  <a:avLst/>
                  <a:gdLst>
                    <a:gd name="T0" fmla="*/ 0 w 99"/>
                    <a:gd name="T1" fmla="*/ 9 h 33"/>
                    <a:gd name="T2" fmla="*/ 26 w 99"/>
                    <a:gd name="T3" fmla="*/ 0 h 33"/>
                    <a:gd name="T4" fmla="*/ 89 w 99"/>
                    <a:gd name="T5" fmla="*/ 24 h 33"/>
                    <a:gd name="T6" fmla="*/ 118 w 99"/>
                    <a:gd name="T7" fmla="*/ 17 h 33"/>
                    <a:gd name="T8" fmla="*/ 103 w 99"/>
                    <a:gd name="T9" fmla="*/ 39 h 33"/>
                    <a:gd name="T10" fmla="*/ 28 w 99"/>
                    <a:gd name="T11" fmla="*/ 39 h 33"/>
                    <a:gd name="T12" fmla="*/ 60 w 99"/>
                    <a:gd name="T13" fmla="*/ 32 h 33"/>
                    <a:gd name="T14" fmla="*/ 0 w 99"/>
                    <a:gd name="T15" fmla="*/ 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7"/>
                      </a:moveTo>
                      <a:lnTo>
                        <a:pt x="22" y="0"/>
                      </a:lnTo>
                      <a:lnTo>
                        <a:pt x="75" y="20"/>
                      </a:lnTo>
                      <a:lnTo>
                        <a:pt x="99" y="15"/>
                      </a:lnTo>
                      <a:lnTo>
                        <a:pt x="86" y="33"/>
                      </a:lnTo>
                      <a:lnTo>
                        <a:pt x="24" y="33"/>
                      </a:lnTo>
                      <a:lnTo>
                        <a:pt x="50" y="27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7" name="Freeform 130">
                  <a:extLst>
                    <a:ext uri="{FF2B5EF4-FFF2-40B4-BE49-F238E27FC236}">
                      <a16:creationId xmlns:a16="http://schemas.microsoft.com/office/drawing/2014/main" id="{A95200A9-E192-4FD3-80F0-71CC873B5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303" y="3424984"/>
                  <a:ext cx="198903" cy="50718"/>
                </a:xfrm>
                <a:custGeom>
                  <a:avLst/>
                  <a:gdLst>
                    <a:gd name="T0" fmla="*/ 118 w 99"/>
                    <a:gd name="T1" fmla="*/ 29 h 33"/>
                    <a:gd name="T2" fmla="*/ 92 w 99"/>
                    <a:gd name="T3" fmla="*/ 39 h 33"/>
                    <a:gd name="T4" fmla="*/ 31 w 99"/>
                    <a:gd name="T5" fmla="*/ 13 h 33"/>
                    <a:gd name="T6" fmla="*/ 0 w 99"/>
                    <a:gd name="T7" fmla="*/ 22 h 33"/>
                    <a:gd name="T8" fmla="*/ 15 w 99"/>
                    <a:gd name="T9" fmla="*/ 0 h 33"/>
                    <a:gd name="T10" fmla="*/ 92 w 99"/>
                    <a:gd name="T11" fmla="*/ 0 h 33"/>
                    <a:gd name="T12" fmla="*/ 60 w 99"/>
                    <a:gd name="T13" fmla="*/ 5 h 33"/>
                    <a:gd name="T14" fmla="*/ 118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99" y="25"/>
                      </a:moveTo>
                      <a:lnTo>
                        <a:pt x="77" y="33"/>
                      </a:lnTo>
                      <a:lnTo>
                        <a:pt x="26" y="11"/>
                      </a:lnTo>
                      <a:lnTo>
                        <a:pt x="0" y="18"/>
                      </a:lnTo>
                      <a:lnTo>
                        <a:pt x="13" y="0"/>
                      </a:lnTo>
                      <a:lnTo>
                        <a:pt x="77" y="0"/>
                      </a:lnTo>
                      <a:lnTo>
                        <a:pt x="50" y="5"/>
                      </a:lnTo>
                      <a:lnTo>
                        <a:pt x="99" y="25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8" name="Freeform 131">
                  <a:extLst>
                    <a:ext uri="{FF2B5EF4-FFF2-40B4-BE49-F238E27FC236}">
                      <a16:creationId xmlns:a16="http://schemas.microsoft.com/office/drawing/2014/main" id="{9CF21500-C6BF-4015-9BD1-4662263AE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303" y="3424984"/>
                  <a:ext cx="198903" cy="50718"/>
                </a:xfrm>
                <a:custGeom>
                  <a:avLst/>
                  <a:gdLst>
                    <a:gd name="T0" fmla="*/ 118 w 99"/>
                    <a:gd name="T1" fmla="*/ 29 h 33"/>
                    <a:gd name="T2" fmla="*/ 92 w 99"/>
                    <a:gd name="T3" fmla="*/ 39 h 33"/>
                    <a:gd name="T4" fmla="*/ 31 w 99"/>
                    <a:gd name="T5" fmla="*/ 13 h 33"/>
                    <a:gd name="T6" fmla="*/ 0 w 99"/>
                    <a:gd name="T7" fmla="*/ 22 h 33"/>
                    <a:gd name="T8" fmla="*/ 15 w 99"/>
                    <a:gd name="T9" fmla="*/ 0 h 33"/>
                    <a:gd name="T10" fmla="*/ 92 w 99"/>
                    <a:gd name="T11" fmla="*/ 0 h 33"/>
                    <a:gd name="T12" fmla="*/ 60 w 99"/>
                    <a:gd name="T13" fmla="*/ 5 h 33"/>
                    <a:gd name="T14" fmla="*/ 118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99" y="25"/>
                      </a:moveTo>
                      <a:lnTo>
                        <a:pt x="77" y="33"/>
                      </a:lnTo>
                      <a:lnTo>
                        <a:pt x="26" y="11"/>
                      </a:lnTo>
                      <a:lnTo>
                        <a:pt x="0" y="18"/>
                      </a:lnTo>
                      <a:lnTo>
                        <a:pt x="13" y="0"/>
                      </a:lnTo>
                      <a:lnTo>
                        <a:pt x="77" y="0"/>
                      </a:lnTo>
                      <a:lnTo>
                        <a:pt x="50" y="5"/>
                      </a:lnTo>
                      <a:lnTo>
                        <a:pt x="99" y="25"/>
                      </a:lnTo>
                    </a:path>
                  </a:pathLst>
                </a:custGeom>
                <a:solidFill>
                  <a:srgbClr val="2427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09" name="Freeform 132">
                  <a:extLst>
                    <a:ext uri="{FF2B5EF4-FFF2-40B4-BE49-F238E27FC236}">
                      <a16:creationId xmlns:a16="http://schemas.microsoft.com/office/drawing/2014/main" id="{D25917D9-B8FC-4BD2-A37D-01A13E620A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195" y="3364405"/>
                  <a:ext cx="197061" cy="50718"/>
                </a:xfrm>
                <a:custGeom>
                  <a:avLst/>
                  <a:gdLst>
                    <a:gd name="T0" fmla="*/ 0 w 98"/>
                    <a:gd name="T1" fmla="*/ 29 h 33"/>
                    <a:gd name="T2" fmla="*/ 26 w 98"/>
                    <a:gd name="T3" fmla="*/ 39 h 33"/>
                    <a:gd name="T4" fmla="*/ 90 w 98"/>
                    <a:gd name="T5" fmla="*/ 13 h 33"/>
                    <a:gd name="T6" fmla="*/ 117 w 98"/>
                    <a:gd name="T7" fmla="*/ 22 h 33"/>
                    <a:gd name="T8" fmla="*/ 103 w 98"/>
                    <a:gd name="T9" fmla="*/ 0 h 33"/>
                    <a:gd name="T10" fmla="*/ 27 w 98"/>
                    <a:gd name="T11" fmla="*/ 0 h 33"/>
                    <a:gd name="T12" fmla="*/ 59 w 98"/>
                    <a:gd name="T13" fmla="*/ 5 h 33"/>
                    <a:gd name="T14" fmla="*/ 0 w 98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8"/>
                    <a:gd name="T25" fmla="*/ 0 h 33"/>
                    <a:gd name="T26" fmla="*/ 98 w 98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8" h="33">
                      <a:moveTo>
                        <a:pt x="0" y="25"/>
                      </a:moveTo>
                      <a:lnTo>
                        <a:pt x="22" y="33"/>
                      </a:lnTo>
                      <a:lnTo>
                        <a:pt x="75" y="11"/>
                      </a:lnTo>
                      <a:lnTo>
                        <a:pt x="98" y="18"/>
                      </a:lnTo>
                      <a:lnTo>
                        <a:pt x="86" y="0"/>
                      </a:lnTo>
                      <a:lnTo>
                        <a:pt x="23" y="0"/>
                      </a:lnTo>
                      <a:lnTo>
                        <a:pt x="49" y="5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0" name="Freeform 133">
                  <a:extLst>
                    <a:ext uri="{FF2B5EF4-FFF2-40B4-BE49-F238E27FC236}">
                      <a16:creationId xmlns:a16="http://schemas.microsoft.com/office/drawing/2014/main" id="{48F359A9-C042-41FE-AE72-F6DE9049B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195" y="3364405"/>
                  <a:ext cx="197061" cy="50718"/>
                </a:xfrm>
                <a:custGeom>
                  <a:avLst/>
                  <a:gdLst>
                    <a:gd name="T0" fmla="*/ 0 w 98"/>
                    <a:gd name="T1" fmla="*/ 29 h 33"/>
                    <a:gd name="T2" fmla="*/ 26 w 98"/>
                    <a:gd name="T3" fmla="*/ 39 h 33"/>
                    <a:gd name="T4" fmla="*/ 90 w 98"/>
                    <a:gd name="T5" fmla="*/ 13 h 33"/>
                    <a:gd name="T6" fmla="*/ 117 w 98"/>
                    <a:gd name="T7" fmla="*/ 22 h 33"/>
                    <a:gd name="T8" fmla="*/ 103 w 98"/>
                    <a:gd name="T9" fmla="*/ 0 h 33"/>
                    <a:gd name="T10" fmla="*/ 27 w 98"/>
                    <a:gd name="T11" fmla="*/ 0 h 33"/>
                    <a:gd name="T12" fmla="*/ 59 w 98"/>
                    <a:gd name="T13" fmla="*/ 5 h 33"/>
                    <a:gd name="T14" fmla="*/ 0 w 98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8"/>
                    <a:gd name="T25" fmla="*/ 0 h 33"/>
                    <a:gd name="T26" fmla="*/ 98 w 98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8" h="33">
                      <a:moveTo>
                        <a:pt x="0" y="25"/>
                      </a:moveTo>
                      <a:lnTo>
                        <a:pt x="22" y="33"/>
                      </a:lnTo>
                      <a:lnTo>
                        <a:pt x="75" y="11"/>
                      </a:lnTo>
                      <a:lnTo>
                        <a:pt x="98" y="18"/>
                      </a:lnTo>
                      <a:lnTo>
                        <a:pt x="86" y="0"/>
                      </a:lnTo>
                      <a:lnTo>
                        <a:pt x="23" y="0"/>
                      </a:lnTo>
                      <a:lnTo>
                        <a:pt x="49" y="5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1" name="Freeform 134">
                  <a:extLst>
                    <a:ext uri="{FF2B5EF4-FFF2-40B4-BE49-F238E27FC236}">
                      <a16:creationId xmlns:a16="http://schemas.microsoft.com/office/drawing/2014/main" id="{430C7027-A0A5-4FF4-A4D8-B678641D2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876" y="3422167"/>
                  <a:ext cx="198903" cy="53535"/>
                </a:xfrm>
                <a:custGeom>
                  <a:avLst/>
                  <a:gdLst>
                    <a:gd name="T0" fmla="*/ 118 w 99"/>
                    <a:gd name="T1" fmla="*/ 9 h 35"/>
                    <a:gd name="T2" fmla="*/ 92 w 99"/>
                    <a:gd name="T3" fmla="*/ 0 h 35"/>
                    <a:gd name="T4" fmla="*/ 29 w 99"/>
                    <a:gd name="T5" fmla="*/ 26 h 35"/>
                    <a:gd name="T6" fmla="*/ 0 w 99"/>
                    <a:gd name="T7" fmla="*/ 17 h 35"/>
                    <a:gd name="T8" fmla="*/ 15 w 99"/>
                    <a:gd name="T9" fmla="*/ 41 h 35"/>
                    <a:gd name="T10" fmla="*/ 92 w 99"/>
                    <a:gd name="T11" fmla="*/ 41 h 35"/>
                    <a:gd name="T12" fmla="*/ 58 w 99"/>
                    <a:gd name="T13" fmla="*/ 31 h 35"/>
                    <a:gd name="T14" fmla="*/ 118 w 99"/>
                    <a:gd name="T15" fmla="*/ 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5"/>
                    <a:gd name="T26" fmla="*/ 99 w 9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5">
                      <a:moveTo>
                        <a:pt x="99" y="7"/>
                      </a:moveTo>
                      <a:lnTo>
                        <a:pt x="77" y="0"/>
                      </a:lnTo>
                      <a:lnTo>
                        <a:pt x="25" y="22"/>
                      </a:lnTo>
                      <a:lnTo>
                        <a:pt x="0" y="15"/>
                      </a:lnTo>
                      <a:lnTo>
                        <a:pt x="13" y="35"/>
                      </a:lnTo>
                      <a:lnTo>
                        <a:pt x="77" y="35"/>
                      </a:lnTo>
                      <a:lnTo>
                        <a:pt x="49" y="27"/>
                      </a:lnTo>
                      <a:lnTo>
                        <a:pt x="99" y="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2" name="Freeform 135">
                  <a:extLst>
                    <a:ext uri="{FF2B5EF4-FFF2-40B4-BE49-F238E27FC236}">
                      <a16:creationId xmlns:a16="http://schemas.microsoft.com/office/drawing/2014/main" id="{BE53329D-2F0C-4669-9317-678F4F099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876" y="3422167"/>
                  <a:ext cx="198903" cy="53535"/>
                </a:xfrm>
                <a:custGeom>
                  <a:avLst/>
                  <a:gdLst>
                    <a:gd name="T0" fmla="*/ 118 w 99"/>
                    <a:gd name="T1" fmla="*/ 9 h 35"/>
                    <a:gd name="T2" fmla="*/ 92 w 99"/>
                    <a:gd name="T3" fmla="*/ 0 h 35"/>
                    <a:gd name="T4" fmla="*/ 29 w 99"/>
                    <a:gd name="T5" fmla="*/ 26 h 35"/>
                    <a:gd name="T6" fmla="*/ 0 w 99"/>
                    <a:gd name="T7" fmla="*/ 17 h 35"/>
                    <a:gd name="T8" fmla="*/ 15 w 99"/>
                    <a:gd name="T9" fmla="*/ 41 h 35"/>
                    <a:gd name="T10" fmla="*/ 92 w 99"/>
                    <a:gd name="T11" fmla="*/ 41 h 35"/>
                    <a:gd name="T12" fmla="*/ 58 w 99"/>
                    <a:gd name="T13" fmla="*/ 31 h 35"/>
                    <a:gd name="T14" fmla="*/ 118 w 99"/>
                    <a:gd name="T15" fmla="*/ 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5"/>
                    <a:gd name="T26" fmla="*/ 99 w 9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5">
                      <a:moveTo>
                        <a:pt x="99" y="7"/>
                      </a:moveTo>
                      <a:lnTo>
                        <a:pt x="77" y="0"/>
                      </a:lnTo>
                      <a:lnTo>
                        <a:pt x="25" y="22"/>
                      </a:lnTo>
                      <a:lnTo>
                        <a:pt x="0" y="15"/>
                      </a:lnTo>
                      <a:lnTo>
                        <a:pt x="13" y="35"/>
                      </a:lnTo>
                      <a:lnTo>
                        <a:pt x="77" y="35"/>
                      </a:lnTo>
                      <a:lnTo>
                        <a:pt x="49" y="27"/>
                      </a:lnTo>
                      <a:lnTo>
                        <a:pt x="99" y="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3" name="Freeform 136">
                  <a:extLst>
                    <a:ext uri="{FF2B5EF4-FFF2-40B4-BE49-F238E27FC236}">
                      <a16:creationId xmlns:a16="http://schemas.microsoft.com/office/drawing/2014/main" id="{C0A87812-14DB-4468-BA47-0926E3A806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84" y="3361587"/>
                  <a:ext cx="198903" cy="49309"/>
                </a:xfrm>
                <a:custGeom>
                  <a:avLst/>
                  <a:gdLst>
                    <a:gd name="T0" fmla="*/ 0 w 99"/>
                    <a:gd name="T1" fmla="*/ 7 h 33"/>
                    <a:gd name="T2" fmla="*/ 26 w 99"/>
                    <a:gd name="T3" fmla="*/ 0 h 33"/>
                    <a:gd name="T4" fmla="*/ 89 w 99"/>
                    <a:gd name="T5" fmla="*/ 22 h 33"/>
                    <a:gd name="T6" fmla="*/ 118 w 99"/>
                    <a:gd name="T7" fmla="*/ 16 h 33"/>
                    <a:gd name="T8" fmla="*/ 103 w 99"/>
                    <a:gd name="T9" fmla="*/ 37 h 33"/>
                    <a:gd name="T10" fmla="*/ 28 w 99"/>
                    <a:gd name="T11" fmla="*/ 37 h 33"/>
                    <a:gd name="T12" fmla="*/ 60 w 99"/>
                    <a:gd name="T13" fmla="*/ 31 h 33"/>
                    <a:gd name="T14" fmla="*/ 0 w 99"/>
                    <a:gd name="T15" fmla="*/ 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7"/>
                      </a:moveTo>
                      <a:lnTo>
                        <a:pt x="22" y="0"/>
                      </a:lnTo>
                      <a:lnTo>
                        <a:pt x="75" y="20"/>
                      </a:lnTo>
                      <a:lnTo>
                        <a:pt x="99" y="14"/>
                      </a:lnTo>
                      <a:lnTo>
                        <a:pt x="86" y="33"/>
                      </a:lnTo>
                      <a:lnTo>
                        <a:pt x="24" y="33"/>
                      </a:lnTo>
                      <a:lnTo>
                        <a:pt x="50" y="27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4" name="Freeform 137">
                  <a:extLst>
                    <a:ext uri="{FF2B5EF4-FFF2-40B4-BE49-F238E27FC236}">
                      <a16:creationId xmlns:a16="http://schemas.microsoft.com/office/drawing/2014/main" id="{0EB9BF2F-3369-4EC3-8483-CFE190B34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84" y="3361587"/>
                  <a:ext cx="198903" cy="49309"/>
                </a:xfrm>
                <a:custGeom>
                  <a:avLst/>
                  <a:gdLst>
                    <a:gd name="T0" fmla="*/ 0 w 99"/>
                    <a:gd name="T1" fmla="*/ 7 h 33"/>
                    <a:gd name="T2" fmla="*/ 26 w 99"/>
                    <a:gd name="T3" fmla="*/ 0 h 33"/>
                    <a:gd name="T4" fmla="*/ 89 w 99"/>
                    <a:gd name="T5" fmla="*/ 22 h 33"/>
                    <a:gd name="T6" fmla="*/ 118 w 99"/>
                    <a:gd name="T7" fmla="*/ 16 h 33"/>
                    <a:gd name="T8" fmla="*/ 103 w 99"/>
                    <a:gd name="T9" fmla="*/ 37 h 33"/>
                    <a:gd name="T10" fmla="*/ 28 w 99"/>
                    <a:gd name="T11" fmla="*/ 37 h 33"/>
                    <a:gd name="T12" fmla="*/ 60 w 99"/>
                    <a:gd name="T13" fmla="*/ 31 h 33"/>
                    <a:gd name="T14" fmla="*/ 0 w 99"/>
                    <a:gd name="T15" fmla="*/ 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0" y="7"/>
                      </a:moveTo>
                      <a:lnTo>
                        <a:pt x="22" y="0"/>
                      </a:lnTo>
                      <a:lnTo>
                        <a:pt x="75" y="20"/>
                      </a:lnTo>
                      <a:lnTo>
                        <a:pt x="99" y="14"/>
                      </a:lnTo>
                      <a:lnTo>
                        <a:pt x="86" y="33"/>
                      </a:lnTo>
                      <a:lnTo>
                        <a:pt x="24" y="33"/>
                      </a:lnTo>
                      <a:lnTo>
                        <a:pt x="50" y="27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5" name="Freeform 138">
                  <a:extLst>
                    <a:ext uri="{FF2B5EF4-FFF2-40B4-BE49-F238E27FC236}">
                      <a16:creationId xmlns:a16="http://schemas.microsoft.com/office/drawing/2014/main" id="{5FD79666-8AED-4EA4-83F8-EC88728A2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987" y="3427802"/>
                  <a:ext cx="198903" cy="50718"/>
                </a:xfrm>
                <a:custGeom>
                  <a:avLst/>
                  <a:gdLst>
                    <a:gd name="T0" fmla="*/ 118 w 99"/>
                    <a:gd name="T1" fmla="*/ 29 h 33"/>
                    <a:gd name="T2" fmla="*/ 92 w 99"/>
                    <a:gd name="T3" fmla="*/ 39 h 33"/>
                    <a:gd name="T4" fmla="*/ 31 w 99"/>
                    <a:gd name="T5" fmla="*/ 13 h 33"/>
                    <a:gd name="T6" fmla="*/ 0 w 99"/>
                    <a:gd name="T7" fmla="*/ 22 h 33"/>
                    <a:gd name="T8" fmla="*/ 15 w 99"/>
                    <a:gd name="T9" fmla="*/ 0 h 33"/>
                    <a:gd name="T10" fmla="*/ 92 w 99"/>
                    <a:gd name="T11" fmla="*/ 0 h 33"/>
                    <a:gd name="T12" fmla="*/ 58 w 99"/>
                    <a:gd name="T13" fmla="*/ 5 h 33"/>
                    <a:gd name="T14" fmla="*/ 118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99" y="25"/>
                      </a:moveTo>
                      <a:lnTo>
                        <a:pt x="77" y="33"/>
                      </a:lnTo>
                      <a:lnTo>
                        <a:pt x="26" y="11"/>
                      </a:lnTo>
                      <a:lnTo>
                        <a:pt x="0" y="18"/>
                      </a:lnTo>
                      <a:lnTo>
                        <a:pt x="13" y="0"/>
                      </a:lnTo>
                      <a:lnTo>
                        <a:pt x="77" y="0"/>
                      </a:lnTo>
                      <a:lnTo>
                        <a:pt x="49" y="5"/>
                      </a:lnTo>
                      <a:lnTo>
                        <a:pt x="99" y="25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  <p:sp>
              <p:nvSpPr>
                <p:cNvPr id="616" name="Freeform 139">
                  <a:extLst>
                    <a:ext uri="{FF2B5EF4-FFF2-40B4-BE49-F238E27FC236}">
                      <a16:creationId xmlns:a16="http://schemas.microsoft.com/office/drawing/2014/main" id="{AAD543A0-1DA9-49DB-B4BE-7946970D0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987" y="3427802"/>
                  <a:ext cx="198903" cy="50718"/>
                </a:xfrm>
                <a:custGeom>
                  <a:avLst/>
                  <a:gdLst>
                    <a:gd name="T0" fmla="*/ 118 w 99"/>
                    <a:gd name="T1" fmla="*/ 29 h 33"/>
                    <a:gd name="T2" fmla="*/ 92 w 99"/>
                    <a:gd name="T3" fmla="*/ 39 h 33"/>
                    <a:gd name="T4" fmla="*/ 31 w 99"/>
                    <a:gd name="T5" fmla="*/ 13 h 33"/>
                    <a:gd name="T6" fmla="*/ 0 w 99"/>
                    <a:gd name="T7" fmla="*/ 22 h 33"/>
                    <a:gd name="T8" fmla="*/ 15 w 99"/>
                    <a:gd name="T9" fmla="*/ 0 h 33"/>
                    <a:gd name="T10" fmla="*/ 92 w 99"/>
                    <a:gd name="T11" fmla="*/ 0 h 33"/>
                    <a:gd name="T12" fmla="*/ 58 w 99"/>
                    <a:gd name="T13" fmla="*/ 5 h 33"/>
                    <a:gd name="T14" fmla="*/ 118 w 99"/>
                    <a:gd name="T15" fmla="*/ 29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"/>
                    <a:gd name="T25" fmla="*/ 0 h 33"/>
                    <a:gd name="T26" fmla="*/ 99 w 99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" h="33">
                      <a:moveTo>
                        <a:pt x="99" y="25"/>
                      </a:moveTo>
                      <a:lnTo>
                        <a:pt x="77" y="33"/>
                      </a:lnTo>
                      <a:lnTo>
                        <a:pt x="26" y="11"/>
                      </a:lnTo>
                      <a:lnTo>
                        <a:pt x="0" y="18"/>
                      </a:lnTo>
                      <a:lnTo>
                        <a:pt x="13" y="0"/>
                      </a:lnTo>
                      <a:lnTo>
                        <a:pt x="77" y="0"/>
                      </a:lnTo>
                      <a:lnTo>
                        <a:pt x="49" y="5"/>
                      </a:lnTo>
                      <a:lnTo>
                        <a:pt x="99" y="25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endParaRPr>
                </a:p>
              </p:txBody>
            </p:sp>
          </p:grpSp>
          <p:sp>
            <p:nvSpPr>
              <p:cNvPr id="573" name="Text Box 230">
                <a:extLst>
                  <a:ext uri="{FF2B5EF4-FFF2-40B4-BE49-F238E27FC236}">
                    <a16:creationId xmlns:a16="http://schemas.microsoft.com/office/drawing/2014/main" id="{F0B68E64-F81D-402F-B103-68B4AAD08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547" y="2204009"/>
                <a:ext cx="533376" cy="169434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  <p:txBody>
              <a:bodyPr lIns="58751" tIns="29375" rIns="58751" bIns="29375">
                <a:spAutoFit/>
              </a:bodyPr>
              <a:lstStyle/>
              <a:p>
                <a:pPr marL="0" marR="0" lvl="0" indent="0" algn="ctr" defTabSz="588012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CE1</a:t>
                </a:r>
              </a:p>
            </p:txBody>
          </p:sp>
          <p:sp>
            <p:nvSpPr>
              <p:cNvPr id="574" name="Line 407">
                <a:extLst>
                  <a:ext uri="{FF2B5EF4-FFF2-40B4-BE49-F238E27FC236}">
                    <a16:creationId xmlns:a16="http://schemas.microsoft.com/office/drawing/2014/main" id="{18BC42AB-A9EB-4462-AE4C-FF1418EA7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5934" y="2023037"/>
                <a:ext cx="774103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576" name="Text Box 111">
                <a:extLst>
                  <a:ext uri="{FF2B5EF4-FFF2-40B4-BE49-F238E27FC236}">
                    <a16:creationId xmlns:a16="http://schemas.microsoft.com/office/drawing/2014/main" id="{34DAC0A9-2B0B-418F-BBD4-01B010354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225" y="1518122"/>
                <a:ext cx="624149" cy="438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50" tIns="34275" rIns="68550" bIns="34275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Arial" charset="0"/>
                  </a:rPr>
                  <a:t>Traffic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Arial" charset="0"/>
                  </a:rPr>
                  <a:t>Source</a:t>
                </a:r>
              </a:p>
            </p:txBody>
          </p:sp>
          <p:sp>
            <p:nvSpPr>
              <p:cNvPr id="577" name="Line 396">
                <a:extLst>
                  <a:ext uri="{FF2B5EF4-FFF2-40B4-BE49-F238E27FC236}">
                    <a16:creationId xmlns:a16="http://schemas.microsoft.com/office/drawing/2014/main" id="{B29D8846-EEEB-4B0F-82A9-5251AFB3A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2929" y="883654"/>
                <a:ext cx="59722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solid"/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578" name="Text Box 8">
                <a:extLst>
                  <a:ext uri="{FF2B5EF4-FFF2-40B4-BE49-F238E27FC236}">
                    <a16:creationId xmlns:a16="http://schemas.microsoft.com/office/drawing/2014/main" id="{F06AC587-0B5B-4D69-A8C4-B12F70821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248081" y="721746"/>
                <a:ext cx="489065" cy="302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8550" tIns="34275" rIns="68550" bIns="34275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7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Arial" charset="0"/>
                  </a:rPr>
                  <a:t>link</a:t>
                </a:r>
              </a:p>
            </p:txBody>
          </p:sp>
          <p:sp>
            <p:nvSpPr>
              <p:cNvPr id="579" name="Line 396">
                <a:extLst>
                  <a:ext uri="{FF2B5EF4-FFF2-40B4-BE49-F238E27FC236}">
                    <a16:creationId xmlns:a16="http://schemas.microsoft.com/office/drawing/2014/main" id="{B08B02EB-105C-4662-A9FE-86F053C7A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8613" y="1113069"/>
                <a:ext cx="4854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580" name="Text Box 8">
                <a:extLst>
                  <a:ext uri="{FF2B5EF4-FFF2-40B4-BE49-F238E27FC236}">
                    <a16:creationId xmlns:a16="http://schemas.microsoft.com/office/drawing/2014/main" id="{8654ED45-697B-404D-9229-88E60AF2B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6696" y="993564"/>
                <a:ext cx="947467" cy="246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50" tIns="34275" rIns="68550" bIns="34275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Arial" charset="0"/>
                  </a:rPr>
                  <a:t>Loose Hops</a:t>
                </a:r>
              </a:p>
            </p:txBody>
          </p:sp>
          <p:sp>
            <p:nvSpPr>
              <p:cNvPr id="581" name="Text Box 226">
                <a:extLst>
                  <a:ext uri="{FF2B5EF4-FFF2-40B4-BE49-F238E27FC236}">
                    <a16:creationId xmlns:a16="http://schemas.microsoft.com/office/drawing/2014/main" id="{7D1F612B-ABEC-4E61-9BDC-DFEC37AD7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3693" y="3470727"/>
                <a:ext cx="3594749" cy="243990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  <p:txBody>
              <a:bodyPr wrap="square" lIns="58751" tIns="29375" rIns="58751" bIns="29375">
                <a:spAutoFit/>
              </a:bodyPr>
              <a:lstStyle/>
              <a:p>
                <a:pPr marL="0" marR="0" lvl="0" indent="0" algn="ctr" defTabSz="588012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Figure 1.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T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ree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 from PE1 towards PE2 to PE5</a:t>
                </a:r>
              </a:p>
            </p:txBody>
          </p:sp>
          <p:sp>
            <p:nvSpPr>
              <p:cNvPr id="582" name="Text Box 230">
                <a:extLst>
                  <a:ext uri="{FF2B5EF4-FFF2-40B4-BE49-F238E27FC236}">
                    <a16:creationId xmlns:a16="http://schemas.microsoft.com/office/drawing/2014/main" id="{398B4A9E-5377-4829-B697-F241FADF8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0331" y="1892050"/>
                <a:ext cx="266688" cy="169434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  <p:txBody>
              <a:bodyPr wrap="square" lIns="58751" tIns="29375" rIns="58751" bIns="29375">
                <a:spAutoFit/>
              </a:bodyPr>
              <a:lstStyle/>
              <a:p>
                <a:pPr marL="0" marR="0" lvl="0" indent="0" algn="ctr" defTabSz="588012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5</a:t>
                </a:r>
              </a:p>
            </p:txBody>
          </p:sp>
          <p:sp>
            <p:nvSpPr>
              <p:cNvPr id="583" name="Text Box 230">
                <a:extLst>
                  <a:ext uri="{FF2B5EF4-FFF2-40B4-BE49-F238E27FC236}">
                    <a16:creationId xmlns:a16="http://schemas.microsoft.com/office/drawing/2014/main" id="{5DA5DABA-ACC2-45C3-9298-7D64C4E57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1416" y="2286000"/>
                <a:ext cx="266688" cy="174740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  <p:txBody>
              <a:bodyPr wrap="square" lIns="58751" tIns="29375" rIns="58751" bIns="29375">
                <a:spAutoFit/>
              </a:bodyPr>
              <a:lstStyle/>
              <a:p>
                <a:pPr marL="0" marR="0" lvl="0" indent="0" algn="ctr" defTabSz="588012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750" dirty="0">
                    <a:solidFill>
                      <a:srgbClr val="000000"/>
                    </a:solidFill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4</a:t>
                </a:r>
                <a:endPara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84" name="Text Box 230">
                <a:extLst>
                  <a:ext uri="{FF2B5EF4-FFF2-40B4-BE49-F238E27FC236}">
                    <a16:creationId xmlns:a16="http://schemas.microsoft.com/office/drawing/2014/main" id="{8E7E6A32-F010-4925-883C-4805A5886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0331" y="1689659"/>
                <a:ext cx="266688" cy="174740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  <p:txBody>
              <a:bodyPr wrap="square" lIns="58751" tIns="29375" rIns="58751" bIns="29375">
                <a:spAutoFit/>
              </a:bodyPr>
              <a:lstStyle/>
              <a:p>
                <a:pPr marL="0" marR="0" lvl="0" indent="0" algn="ctr" defTabSz="588012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750" dirty="0">
                    <a:solidFill>
                      <a:srgbClr val="000000"/>
                    </a:solidFill>
                    <a:latin typeface="FrutigerNext LT BlackCn" pitchFamily="34" charset="0"/>
                    <a:ea typeface="ＭＳ Ｐゴシック" pitchFamily="34" charset="-128"/>
                    <a:cs typeface="Arial" charset="0"/>
                  </a:rPr>
                  <a:t>4</a:t>
                </a:r>
                <a:endPara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endParaRPr>
              </a:p>
            </p:txBody>
          </p:sp>
        </p:grpSp>
        <p:grpSp>
          <p:nvGrpSpPr>
            <p:cNvPr id="301" name="Group 29">
              <a:extLst>
                <a:ext uri="{FF2B5EF4-FFF2-40B4-BE49-F238E27FC236}">
                  <a16:creationId xmlns:a16="http://schemas.microsoft.com/office/drawing/2014/main" id="{C7A5927C-1BC0-440D-A105-D8630230B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494" y="572213"/>
              <a:ext cx="994823" cy="292604"/>
              <a:chOff x="1141" y="1112"/>
              <a:chExt cx="383" cy="245"/>
            </a:xfrm>
          </p:grpSpPr>
          <p:sp>
            <p:nvSpPr>
              <p:cNvPr id="567" name="Rectangle 30">
                <a:extLst>
                  <a:ext uri="{FF2B5EF4-FFF2-40B4-BE49-F238E27FC236}">
                    <a16:creationId xmlns:a16="http://schemas.microsoft.com/office/drawing/2014/main" id="{8F6A469D-C6DF-47B9-8CC0-9A6C90C4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1131"/>
                <a:ext cx="375" cy="200"/>
              </a:xfrm>
              <a:prstGeom prst="rect">
                <a:avLst/>
              </a:prstGeom>
              <a:solidFill>
                <a:srgbClr val="FF93C9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kern="0">
                  <a:solidFill>
                    <a:srgbClr val="000000"/>
                  </a:solidFill>
                  <a:latin typeface="FrutigerNext LT BlackCn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68" name="Text Box 31">
                <a:extLst>
                  <a:ext uri="{FF2B5EF4-FFF2-40B4-BE49-F238E27FC236}">
                    <a16:creationId xmlns:a16="http://schemas.microsoft.com/office/drawing/2014/main" id="{8F1BE819-F9D1-4DE3-B96B-4D5184491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1" y="1112"/>
                <a:ext cx="359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92" tIns="53346" rIns="106692" bIns="53346">
                <a:spAutoFit/>
              </a:bodyPr>
              <a:lstStyle>
                <a:lvl1pPr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5334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0668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1336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GB" altLang="zh-CN" sz="12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Controller</a:t>
                </a:r>
              </a:p>
            </p:txBody>
          </p:sp>
        </p:grp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5E9FC54C-13F7-4BBC-8E4E-41A5E278F8A6}"/>
                </a:ext>
              </a:extLst>
            </p:cNvPr>
            <p:cNvCxnSpPr>
              <a:cxnSpLocks/>
              <a:stCxn id="568" idx="2"/>
              <a:endCxn id="756" idx="0"/>
            </p:cNvCxnSpPr>
            <p:nvPr/>
          </p:nvCxnSpPr>
          <p:spPr bwMode="auto">
            <a:xfrm flipH="1">
              <a:off x="2597935" y="864817"/>
              <a:ext cx="1024801" cy="1352431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F8FF4217-EA7B-41A8-90EC-EAE9AA562AC8}"/>
                </a:ext>
              </a:extLst>
            </p:cNvPr>
            <p:cNvCxnSpPr>
              <a:cxnSpLocks/>
              <a:stCxn id="568" idx="2"/>
              <a:endCxn id="790" idx="24"/>
            </p:cNvCxnSpPr>
            <p:nvPr/>
          </p:nvCxnSpPr>
          <p:spPr bwMode="auto">
            <a:xfrm>
              <a:off x="3622736" y="864817"/>
              <a:ext cx="3580488" cy="231605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98B90909-A713-4BA1-A043-78A06FF4E023}"/>
                </a:ext>
              </a:extLst>
            </p:cNvPr>
            <p:cNvCxnSpPr>
              <a:cxnSpLocks/>
              <a:stCxn id="568" idx="2"/>
              <a:endCxn id="676" idx="2"/>
            </p:cNvCxnSpPr>
            <p:nvPr/>
          </p:nvCxnSpPr>
          <p:spPr bwMode="auto">
            <a:xfrm>
              <a:off x="3622736" y="864817"/>
              <a:ext cx="3886069" cy="157546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BA1941E2-CB49-421C-AD1B-F8BC3158327C}"/>
                </a:ext>
              </a:extLst>
            </p:cNvPr>
            <p:cNvCxnSpPr>
              <a:cxnSpLocks/>
              <a:stCxn id="568" idx="2"/>
              <a:endCxn id="679" idx="1"/>
            </p:cNvCxnSpPr>
            <p:nvPr/>
          </p:nvCxnSpPr>
          <p:spPr bwMode="auto">
            <a:xfrm>
              <a:off x="3622736" y="864817"/>
              <a:ext cx="3358353" cy="9379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DA9B6F07-E0E1-481F-8553-4FC08C771B74}"/>
                </a:ext>
              </a:extLst>
            </p:cNvPr>
            <p:cNvCxnSpPr>
              <a:cxnSpLocks/>
              <a:stCxn id="568" idx="2"/>
            </p:cNvCxnSpPr>
            <p:nvPr/>
          </p:nvCxnSpPr>
          <p:spPr bwMode="auto">
            <a:xfrm>
              <a:off x="3622736" y="864817"/>
              <a:ext cx="2231147" cy="361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8C1501C-5EC7-4F49-B77A-A98E18FEF76E}"/>
                </a:ext>
              </a:extLst>
            </p:cNvPr>
            <p:cNvGrpSpPr/>
            <p:nvPr/>
          </p:nvGrpSpPr>
          <p:grpSpPr>
            <a:xfrm>
              <a:off x="5853883" y="601353"/>
              <a:ext cx="1388346" cy="347920"/>
              <a:chOff x="5656702" y="1005023"/>
              <a:chExt cx="1388346" cy="439402"/>
            </a:xfrm>
          </p:grpSpPr>
          <p:sp>
            <p:nvSpPr>
              <p:cNvPr id="565" name="Rounded Rectangular Callout 329">
                <a:extLst>
                  <a:ext uri="{FF2B5EF4-FFF2-40B4-BE49-F238E27FC236}">
                    <a16:creationId xmlns:a16="http://schemas.microsoft.com/office/drawing/2014/main" id="{B2D15FD3-8A1D-4FE9-AB5C-311ED8FCF5B1}"/>
                  </a:ext>
                </a:extLst>
              </p:cNvPr>
              <p:cNvSpPr/>
              <p:nvPr/>
            </p:nvSpPr>
            <p:spPr bwMode="auto">
              <a:xfrm>
                <a:off x="5678742" y="1041093"/>
                <a:ext cx="1309337" cy="403332"/>
              </a:xfrm>
              <a:prstGeom prst="wedgeRoundRectCallout">
                <a:avLst>
                  <a:gd name="adj1" fmla="val -118716"/>
                  <a:gd name="adj2" fmla="val 83435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B2B2B2"/>
                  </a:solidFill>
                </a:endParaRPr>
              </a:p>
            </p:txBody>
          </p:sp>
          <p:sp>
            <p:nvSpPr>
              <p:cNvPr id="566" name="Text Box 25">
                <a:extLst>
                  <a:ext uri="{FF2B5EF4-FFF2-40B4-BE49-F238E27FC236}">
                    <a16:creationId xmlns:a16="http://schemas.microsoft.com/office/drawing/2014/main" id="{936C3C18-4E9A-4C02-9F4C-2C078C5D2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6702" y="1005023"/>
                <a:ext cx="1388346" cy="2855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zh-CN" sz="1200" dirty="0">
                    <a:solidFill>
                      <a:srgbClr val="2D2015"/>
                    </a:solidFill>
                    <a:cs typeface="Arial" panose="020B0604020202020204" pitchFamily="34" charset="0"/>
                  </a:rPr>
                  <a:t>Egress Join/Leave</a:t>
                </a:r>
              </a:p>
            </p:txBody>
          </p: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5BA276AA-0D5A-45AE-B943-543F06C6E579}"/>
                </a:ext>
              </a:extLst>
            </p:cNvPr>
            <p:cNvGrpSpPr/>
            <p:nvPr/>
          </p:nvGrpSpPr>
          <p:grpSpPr>
            <a:xfrm>
              <a:off x="1485766" y="959798"/>
              <a:ext cx="1571899" cy="309688"/>
              <a:chOff x="5458902" y="1065131"/>
              <a:chExt cx="2169086" cy="505298"/>
            </a:xfrm>
          </p:grpSpPr>
          <p:sp>
            <p:nvSpPr>
              <p:cNvPr id="563" name="Rounded Rectangular Callout 329">
                <a:extLst>
                  <a:ext uri="{FF2B5EF4-FFF2-40B4-BE49-F238E27FC236}">
                    <a16:creationId xmlns:a16="http://schemas.microsoft.com/office/drawing/2014/main" id="{868E4180-A701-44ED-A5BE-6EBB4D2DCFD6}"/>
                  </a:ext>
                </a:extLst>
              </p:cNvPr>
              <p:cNvSpPr/>
              <p:nvPr/>
            </p:nvSpPr>
            <p:spPr bwMode="auto">
              <a:xfrm>
                <a:off x="5557205" y="1065131"/>
                <a:ext cx="1942174" cy="497959"/>
              </a:xfrm>
              <a:prstGeom prst="wedgeRoundRectCallout">
                <a:avLst>
                  <a:gd name="adj1" fmla="val 62417"/>
                  <a:gd name="adj2" fmla="val 117240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B2B2B2"/>
                  </a:solidFill>
                </a:endParaRPr>
              </a:p>
            </p:txBody>
          </p:sp>
          <p:sp>
            <p:nvSpPr>
              <p:cNvPr id="564" name="Text Box 25">
                <a:extLst>
                  <a:ext uri="{FF2B5EF4-FFF2-40B4-BE49-F238E27FC236}">
                    <a16:creationId xmlns:a16="http://schemas.microsoft.com/office/drawing/2014/main" id="{4CA0F5C3-0F94-4C68-ABF5-A847403FD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8902" y="1118468"/>
                <a:ext cx="2169086" cy="45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zh-CN" sz="1200" dirty="0">
                    <a:solidFill>
                      <a:srgbClr val="2D2015"/>
                    </a:solidFill>
                    <a:cs typeface="Arial" panose="020B0604020202020204" pitchFamily="34" charset="0"/>
                  </a:rPr>
                  <a:t>P2MP Tree (Egresses)</a:t>
                </a:r>
              </a:p>
            </p:txBody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B0B74B5-F0FF-44EB-BE04-DF6F6097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20" y="5550991"/>
            <a:ext cx="7642741" cy="7836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Ingress (e.g., PE1) encapsulates the packet in a MRH with tree (i.e., egresses of tree)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The packet is transmitted along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shortes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 IGP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pathes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to the egresses.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gress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(e.g., PE2)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capsulates the packet in a MRH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and sends it to next header process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735C336-6975-4FC1-A988-3B6B232A72F1}"/>
              </a:ext>
            </a:extLst>
          </p:cNvPr>
          <p:cNvGrpSpPr/>
          <p:nvPr/>
        </p:nvGrpSpPr>
        <p:grpSpPr>
          <a:xfrm>
            <a:off x="101225" y="2934038"/>
            <a:ext cx="5483353" cy="2745893"/>
            <a:chOff x="533399" y="723317"/>
            <a:chExt cx="5310211" cy="271934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12DDA36-1908-4143-8125-817A79E84F6E}"/>
                </a:ext>
              </a:extLst>
            </p:cNvPr>
            <p:cNvSpPr/>
            <p:nvPr/>
          </p:nvSpPr>
          <p:spPr>
            <a:xfrm>
              <a:off x="533399" y="1979619"/>
              <a:ext cx="5310211" cy="1463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+-+-+-+-+-+-+-+-+-+-+-+-+-+-+-+-+-+-+-+-+-+-+-+-+-+-+-+-+-+-+-+-+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| Next Header   |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Hdr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Ext Len  |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Type 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=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TBD |     . . .     |</a:t>
              </a:r>
            </a:p>
            <a:p>
              <a:pPr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+-+-+-+-+-+-+-+-+-+-+-+-+-+-+-+-+-+-+-+-+-+-+-+-+               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|                                                               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~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+=+=+=+=+=+=+=+=+=+=+=+=+=+=+=+=+=+=+=+=+=+=+=+=+=+=+=+=+=+=+=+=+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|           Tree/Sub-tree (i.e., egresses) encoded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:                                                            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+-+-+-+-+-+-+-+-+-+-+-+-+-+-+-+-+-+-+-+-+-+-+-+-+-+-+-+-+-+-+-+-+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0CAD6BD2-D22D-45A3-8E17-C03C9490D1C4}"/>
                </a:ext>
              </a:extLst>
            </p:cNvPr>
            <p:cNvSpPr/>
            <p:nvPr/>
          </p:nvSpPr>
          <p:spPr>
            <a:xfrm>
              <a:off x="671563" y="723317"/>
              <a:ext cx="5172047" cy="1310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|&lt;--IPv6 header--&gt;|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&lt;---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MRH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header  ---&gt;|</a:t>
              </a:r>
            </a:p>
            <a:p>
              <a:pPr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Next Header =  | Next Header         | (an extension header)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|60(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DoH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) or 43(RT)|                     | IP multicast datagram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SA=IPv6 Address |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Type = TBD (MRH)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DA=IPv6 Address |</a:t>
              </a: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(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Subtree/Egresses|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             |&lt;------- MRH -------&gt;|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endParaRP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81042243-28B0-48F6-8533-9E13B41EC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49" y="1759148"/>
              <a:ext cx="1326019" cy="22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B85449B-15EF-40A2-91CD-1CC17F8D0396}"/>
                </a:ext>
              </a:extLst>
            </p:cNvPr>
            <p:cNvCxnSpPr>
              <a:cxnSpLocks/>
            </p:cNvCxnSpPr>
            <p:nvPr/>
          </p:nvCxnSpPr>
          <p:spPr>
            <a:xfrm>
              <a:off x="3779654" y="1754911"/>
              <a:ext cx="1771732" cy="224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3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0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Solution 1 Specials: </a:t>
            </a:r>
            <a:r>
              <a:rPr lang="en-US" sz="2800" dirty="0" err="1">
                <a:solidFill>
                  <a:srgbClr val="C00000"/>
                </a:solidFill>
              </a:rPr>
              <a:t>DoH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409944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9C660-B9AD-4E9B-B03D-4DA1DC169F03}"/>
              </a:ext>
            </a:extLst>
          </p:cNvPr>
          <p:cNvGrpSpPr/>
          <p:nvPr/>
        </p:nvGrpSpPr>
        <p:grpSpPr>
          <a:xfrm>
            <a:off x="228600" y="370070"/>
            <a:ext cx="7924800" cy="5086587"/>
            <a:chOff x="533399" y="723317"/>
            <a:chExt cx="7674568" cy="50374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129048-EB4C-4CD9-A7F3-BF269FD91473}"/>
                </a:ext>
              </a:extLst>
            </p:cNvPr>
            <p:cNvGrpSpPr/>
            <p:nvPr/>
          </p:nvGrpSpPr>
          <p:grpSpPr>
            <a:xfrm>
              <a:off x="533399" y="2743200"/>
              <a:ext cx="7674568" cy="3017533"/>
              <a:chOff x="152399" y="777578"/>
              <a:chExt cx="7431959" cy="301753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864AB72-00FA-424E-AA67-0496EA9B029E}"/>
                  </a:ext>
                </a:extLst>
              </p:cNvPr>
              <p:cNvSpPr/>
              <p:nvPr/>
            </p:nvSpPr>
            <p:spPr>
              <a:xfrm>
                <a:off x="152399" y="777578"/>
                <a:ext cx="7431959" cy="3017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Next Header   |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Hdr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Ext Len  |Option Type=TBD| Option Length 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+=+=+=+=+=+=+=+=+=+=+=+=+=+=+=+=+=+=+=+=+=+=+=+=+=+=+=+=+=+=+=+=+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|              BIFT-id                  |   </a:t>
                </a:r>
                <a:r>
                  <a:rPr lang="en-US" sz="1200" dirty="0" err="1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Rsv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 |     TTL       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|  </a:t>
                </a:r>
                <a:r>
                  <a:rPr lang="en-US" sz="1200" dirty="0" err="1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Rsv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  |  Ver  |  BSL  |              Entropy                  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  RGB    IPv6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|</a:t>
                </a:r>
                <a:r>
                  <a:rPr lang="en-US" sz="1200" dirty="0" err="1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OAM|Rsv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|   DSCP    |                   </a:t>
                </a:r>
                <a:r>
                  <a:rPr lang="en-US" sz="1200" dirty="0" err="1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Rsv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                     | 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Option  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MRH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(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DoH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)</a:t>
                </a:r>
                <a:endPara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  </a:t>
                </a:r>
                <a:r>
                  <a:rPr lang="en-US" sz="1200" dirty="0">
                    <a:solidFill>
                      <a:srgbClr val="00CC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Data   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for BE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|                BitString  (first 32 bits)                     ~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~                                                               ~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~                BitString  (last 32 bits)                      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endParaRPr>
              </a:p>
            </p:txBody>
          </p:sp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3402C8F4-D557-498B-8B32-9309A9268C44}"/>
                  </a:ext>
                </a:extLst>
              </p:cNvPr>
              <p:cNvSpPr/>
              <p:nvPr/>
            </p:nvSpPr>
            <p:spPr>
              <a:xfrm>
                <a:off x="6535172" y="898684"/>
                <a:ext cx="168775" cy="2548565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4AAA7B-A1ED-491C-830A-FF0472DEFBC6}"/>
                </a:ext>
              </a:extLst>
            </p:cNvPr>
            <p:cNvSpPr/>
            <p:nvPr/>
          </p:nvSpPr>
          <p:spPr>
            <a:xfrm>
              <a:off x="671563" y="723317"/>
              <a:ext cx="621618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|&lt;--IPv6 header--&gt;|</a:t>
              </a: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&lt;--</a:t>
              </a: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DoH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header --&gt;|</a:t>
              </a:r>
            </a:p>
            <a:p>
              <a:pPr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Next Header =  | Next Header      | (an extension header)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60 (</a:t>
              </a:r>
              <a:r>
                <a:rPr lang="en-US" sz="1200" dirty="0" err="1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DoH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header) |                  | IP multicast datagram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SA=IPv6 Address | </a:t>
              </a: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Option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Type =  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DA=IPv6 Address |   TBD (MRH)    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               | </a:t>
              </a: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Data</a:t>
              </a:r>
              <a:r>
                <a:rPr lang="zh-CN" altLang="en-US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(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Sub-tree)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           |&lt;----   MRH  ----&gt;|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0D7F4B0-6430-428C-8AA0-96A3271D9DEF}"/>
                </a:ext>
              </a:extLst>
            </p:cNvPr>
            <p:cNvCxnSpPr/>
            <p:nvPr/>
          </p:nvCxnSpPr>
          <p:spPr>
            <a:xfrm flipH="1">
              <a:off x="685800" y="2362200"/>
              <a:ext cx="1752600" cy="441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C73C45-2683-4C3D-889C-40C91C9AD2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855" y="2353028"/>
              <a:ext cx="2281264" cy="461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DCBAE5A-0C01-4616-BC12-0E5278DED75D}"/>
              </a:ext>
            </a:extLst>
          </p:cNvPr>
          <p:cNvSpPr/>
          <p:nvPr/>
        </p:nvSpPr>
        <p:spPr>
          <a:xfrm>
            <a:off x="6322361" y="2900919"/>
            <a:ext cx="174285" cy="2204481"/>
          </a:xfrm>
          <a:prstGeom prst="rightBrac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0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Solution 1 Specials: </a:t>
            </a:r>
            <a:r>
              <a:rPr lang="en-US" sz="2800" dirty="0">
                <a:solidFill>
                  <a:srgbClr val="C00000"/>
                </a:solidFill>
              </a:rPr>
              <a:t>Forwarding Procedure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409944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04AAA7B-A1ED-491C-830A-FF0472DEFBC6}"/>
              </a:ext>
            </a:extLst>
          </p:cNvPr>
          <p:cNvSpPr/>
          <p:nvPr/>
        </p:nvSpPr>
        <p:spPr>
          <a:xfrm>
            <a:off x="457200" y="9144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IF (There 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DoH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as an IPv6 Extension header and one of the options type is RGB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  Lookup BIFT based on the bitstring inside the RGB Option Data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  Forward the packet via the matched entry in the BIFT 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ELSE IF NH=ICMPv6 or (NH=RGB Extension Header Type and NH of Extension Header=ICMPv6) 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  Send to CPU. 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ELSE  ;Ref 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  Drop the packet.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solidFill>
                <a:srgbClr val="000000"/>
              </a:solidFill>
              <a:latin typeface="Courier New" pitchFamily="49" charset="0"/>
              <a:ea typeface="华文细黑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Ref: An ICMPv6 packet using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End.RGB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as destination address. </a:t>
            </a:r>
          </a:p>
        </p:txBody>
      </p:sp>
    </p:spTree>
    <p:extLst>
      <p:ext uri="{BB962C8B-B14F-4D97-AF65-F5344CB8AC3E}">
        <p14:creationId xmlns:p14="http://schemas.microsoft.com/office/powerpoint/2010/main" val="61676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0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Solution 2 Specials: </a:t>
            </a:r>
            <a:r>
              <a:rPr lang="en-US" sz="2800" dirty="0">
                <a:solidFill>
                  <a:srgbClr val="C00000"/>
                </a:solidFill>
              </a:rPr>
              <a:t>Routing Header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409944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9C660-B9AD-4E9B-B03D-4DA1DC169F03}"/>
              </a:ext>
            </a:extLst>
          </p:cNvPr>
          <p:cNvGrpSpPr/>
          <p:nvPr/>
        </p:nvGrpSpPr>
        <p:grpSpPr>
          <a:xfrm>
            <a:off x="228600" y="370070"/>
            <a:ext cx="8305800" cy="3589543"/>
            <a:chOff x="533399" y="723317"/>
            <a:chExt cx="8305800" cy="35895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129048-EB4C-4CD9-A7F3-BF269FD91473}"/>
                </a:ext>
              </a:extLst>
            </p:cNvPr>
            <p:cNvGrpSpPr/>
            <p:nvPr/>
          </p:nvGrpSpPr>
          <p:grpSpPr>
            <a:xfrm>
              <a:off x="533399" y="2743200"/>
              <a:ext cx="8305800" cy="1569660"/>
              <a:chOff x="152399" y="777578"/>
              <a:chExt cx="8043236" cy="1569660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864AB72-00FA-424E-AA67-0496EA9B029E}"/>
                  </a:ext>
                </a:extLst>
              </p:cNvPr>
              <p:cNvSpPr/>
              <p:nvPr/>
            </p:nvSpPr>
            <p:spPr>
              <a:xfrm>
                <a:off x="152399" y="777578"/>
                <a:ext cx="80432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Next Header   |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Hdr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Ext Len  |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RoutingType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=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TBD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|Version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Flags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SL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SubtreeLeft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/Start)|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</a:t>
                </a:r>
                <a:r>
                  <a:rPr lang="en-US" sz="1200" dirty="0">
                    <a:solidFill>
                      <a:srgbClr val="00CC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(Subtree End/Size) |     Reserved      |   IPv6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MRH </a:t>
                </a: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(</a:t>
                </a: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Routing header</a:t>
                </a: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Sub-tree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encoded by </a:t>
                </a:r>
                <a:r>
                  <a:rPr lang="en-US" sz="1200" dirty="0">
                    <a:solidFill>
                      <a:srgbClr val="00CC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Node Indexes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, </a:t>
                </a:r>
                <a:r>
                  <a:rPr lang="en-US" sz="1200" dirty="0">
                    <a:solidFill>
                      <a:srgbClr val="00CC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Flexible Bitstrings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    |   for BE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:                                                               :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</a:t>
                </a:r>
              </a:p>
            </p:txBody>
          </p:sp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3402C8F4-D557-498B-8B32-9309A9268C44}"/>
                  </a:ext>
                </a:extLst>
              </p:cNvPr>
              <p:cNvSpPr/>
              <p:nvPr/>
            </p:nvSpPr>
            <p:spPr>
              <a:xfrm>
                <a:off x="6053524" y="838200"/>
                <a:ext cx="177720" cy="1371600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4AAA7B-A1ED-491C-830A-FF0472DEFBC6}"/>
                </a:ext>
              </a:extLst>
            </p:cNvPr>
            <p:cNvSpPr/>
            <p:nvPr/>
          </p:nvSpPr>
          <p:spPr>
            <a:xfrm>
              <a:off x="671563" y="723317"/>
              <a:ext cx="621618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|&lt;--IPv6 header--&gt;|&lt;-Routing header-&gt;|</a:t>
              </a:r>
            </a:p>
            <a:p>
              <a:pPr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Next Header =  | Next Header      | (an extension header)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|43(Routing header|                  | IP multicast datagram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SA=IPv6 Address | Routing Type = 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DA=IPv6 Address |   TBD (MRH)    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               | SL, SE, Sub-tree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           |&lt;----   MRH  ----&gt;|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0D7F4B0-6430-428C-8AA0-96A3271D9DEF}"/>
                </a:ext>
              </a:extLst>
            </p:cNvPr>
            <p:cNvCxnSpPr/>
            <p:nvPr/>
          </p:nvCxnSpPr>
          <p:spPr>
            <a:xfrm flipH="1">
              <a:off x="685800" y="2362200"/>
              <a:ext cx="1752600" cy="441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C73C45-2683-4C3D-889C-40C91C9AD2A6}"/>
                </a:ext>
              </a:extLst>
            </p:cNvPr>
            <p:cNvCxnSpPr>
              <a:cxnSpLocks/>
            </p:cNvCxnSpPr>
            <p:nvPr/>
          </p:nvCxnSpPr>
          <p:spPr>
            <a:xfrm>
              <a:off x="4189880" y="2389611"/>
              <a:ext cx="2437280" cy="41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DF2DEC-5532-4586-A396-5C7498D489D6}"/>
              </a:ext>
            </a:extLst>
          </p:cNvPr>
          <p:cNvGrpSpPr/>
          <p:nvPr/>
        </p:nvGrpSpPr>
        <p:grpSpPr>
          <a:xfrm>
            <a:off x="152400" y="4089458"/>
            <a:ext cx="8052558" cy="2104952"/>
            <a:chOff x="116080" y="3987959"/>
            <a:chExt cx="8052558" cy="21049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E202FA-E59E-4778-AAEB-C06108B10B15}"/>
                </a:ext>
              </a:extLst>
            </p:cNvPr>
            <p:cNvGrpSpPr/>
            <p:nvPr/>
          </p:nvGrpSpPr>
          <p:grpSpPr>
            <a:xfrm>
              <a:off x="367104" y="3987959"/>
              <a:ext cx="4165256" cy="2104952"/>
              <a:chOff x="569985" y="2887442"/>
              <a:chExt cx="4165256" cy="2104952"/>
            </a:xfrm>
          </p:grpSpPr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271E373A-9C8D-4512-B3AE-0B39C98F98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06133" y="3276326"/>
                <a:ext cx="1764127" cy="778664"/>
              </a:xfrm>
              <a:prstGeom prst="curvedConnector3">
                <a:avLst>
                  <a:gd name="adj1" fmla="val 111613"/>
                </a:avLst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C93D0F-1C55-4F15-A8DC-7A21E6E69175}"/>
                  </a:ext>
                </a:extLst>
              </p:cNvPr>
              <p:cNvSpPr txBox="1"/>
              <p:nvPr/>
            </p:nvSpPr>
            <p:spPr>
              <a:xfrm>
                <a:off x="569985" y="4715526"/>
                <a:ext cx="4000551" cy="276868"/>
              </a:xfrm>
              <a:prstGeom prst="rect">
                <a:avLst/>
              </a:prstGeom>
              <a:noFill/>
            </p:spPr>
            <p:txBody>
              <a:bodyPr wrap="square" lIns="91311" tIns="45655" rIns="91311" bIns="45655" rtlCol="0">
                <a:spAutoFit/>
              </a:bodyPr>
              <a:lstStyle/>
              <a:p>
                <a:pPr marL="0" marR="0" lvl="0" indent="0" algn="l" defTabSz="913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itchFamily="34" charset="0"/>
                    <a:ea typeface="MS PGothic" pitchFamily="34" charset="-128"/>
                    <a:cs typeface="+mn-cs"/>
                  </a:rPr>
                  <a:t>IPv6 packet with one bitstring sent to P1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FBDF08-BE16-42D4-AD18-349AA43AD05B}"/>
                  </a:ext>
                </a:extLst>
              </p:cNvPr>
              <p:cNvSpPr txBox="1"/>
              <p:nvPr/>
            </p:nvSpPr>
            <p:spPr>
              <a:xfrm>
                <a:off x="605788" y="3166323"/>
                <a:ext cx="959647" cy="33855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DA=P1’s IPv6, SA=PE1’s IPv6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574FF5-7D88-4502-A08A-14E4C63A73B3}"/>
                  </a:ext>
                </a:extLst>
              </p:cNvPr>
              <p:cNvSpPr txBox="1"/>
              <p:nvPr/>
            </p:nvSpPr>
            <p:spPr>
              <a:xfrm>
                <a:off x="1565436" y="3166323"/>
                <a:ext cx="2389804" cy="338554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Routing Type=TBD, SL=4, SE=4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sub-tree from P1 towards PE2 to PE5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F269C6-C2E7-4829-8D13-A93DE3333E4C}"/>
                  </a:ext>
                </a:extLst>
              </p:cNvPr>
              <p:cNvSpPr txBox="1"/>
              <p:nvPr/>
            </p:nvSpPr>
            <p:spPr>
              <a:xfrm>
                <a:off x="3955240" y="3171331"/>
                <a:ext cx="780001" cy="33855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IP multicast packet 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2E3BA5C0-BD08-4279-B9B7-9CDECD3FA04E}"/>
                  </a:ext>
                </a:extLst>
              </p:cNvPr>
              <p:cNvSpPr/>
              <p:nvPr/>
            </p:nvSpPr>
            <p:spPr>
              <a:xfrm rot="5400000" flipH="1">
                <a:off x="2710190" y="1898113"/>
                <a:ext cx="99939" cy="2366328"/>
              </a:xfrm>
              <a:prstGeom prst="righ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7"/>
                  </a:solidFill>
                  <a:effectLst/>
                  <a:uLnTx/>
                  <a:uFillTx/>
                  <a:latin typeface="Arial"/>
                  <a:ea typeface="Microsoft YaHei Light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5E2A71-41D2-47B4-875E-03780B0D0F93}"/>
                  </a:ext>
                </a:extLst>
              </p:cNvPr>
              <p:cNvSpPr txBox="1"/>
              <p:nvPr/>
            </p:nvSpPr>
            <p:spPr>
              <a:xfrm>
                <a:off x="2362200" y="2907756"/>
                <a:ext cx="63890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MRH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CF4CC5-8D2B-4CEF-A5F1-165EDF47FAE0}"/>
                  </a:ext>
                </a:extLst>
              </p:cNvPr>
              <p:cNvSpPr txBox="1"/>
              <p:nvPr/>
            </p:nvSpPr>
            <p:spPr>
              <a:xfrm>
                <a:off x="624185" y="2887442"/>
                <a:ext cx="101310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7"/>
                    </a:solidFill>
                    <a:effectLst/>
                    <a:uLnTx/>
                    <a:uFillTx/>
                    <a:latin typeface="Arial" charset="0"/>
                    <a:ea typeface="Microsoft YaHei Light"/>
                    <a:cs typeface="+mn-cs"/>
                  </a:rPr>
                  <a:t>IPv6 header</a:t>
                </a:r>
              </a:p>
            </p:txBody>
          </p:sp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794EF6FA-C40E-4BA2-851F-0325F0D0DE45}"/>
                  </a:ext>
                </a:extLst>
              </p:cNvPr>
              <p:cNvSpPr/>
              <p:nvPr/>
            </p:nvSpPr>
            <p:spPr>
              <a:xfrm rot="16200000">
                <a:off x="1045122" y="2617716"/>
                <a:ext cx="80808" cy="959473"/>
              </a:xfrm>
              <a:prstGeom prst="righ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7"/>
                  </a:solidFill>
                  <a:effectLst/>
                  <a:uLnTx/>
                  <a:uFillTx/>
                  <a:latin typeface="Arial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ACFD82-4E13-43E1-9B41-5D1B754A5698}"/>
                </a:ext>
              </a:extLst>
            </p:cNvPr>
            <p:cNvGrpSpPr/>
            <p:nvPr/>
          </p:nvGrpSpPr>
          <p:grpSpPr>
            <a:xfrm>
              <a:off x="116080" y="4743863"/>
              <a:ext cx="8052558" cy="938719"/>
              <a:chOff x="150182" y="450418"/>
              <a:chExt cx="8052558" cy="93871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C17EEF-F1F0-44C9-BD34-29B489ACA169}"/>
                  </a:ext>
                </a:extLst>
              </p:cNvPr>
              <p:cNvSpPr/>
              <p:nvPr/>
            </p:nvSpPr>
            <p:spPr>
              <a:xfrm>
                <a:off x="150182" y="450418"/>
                <a:ext cx="8052558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Size  0 1 2 3 4 5 6 7 8 9 0 1 2 3 4 5                 0 1 2 3 4 5 6 7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   +-+-+-+-+-+-+-+-+-+-+-+-+-+-+-+-+-+-+-+-+-+-+-+-+-+-+-+-+-+-+-+-+   Encoding indexes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4  |1|              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2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            |       1       |1|1|1|1|0|0|0|0|   of PE2 to PE5 by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   +-+-+-+-+-+-+-+-+-+-+-+-+-+-+-+-+-+-+-+-+-+-+-+-+-+-+-+-+-+-+-+-+   flexible bitstring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     |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B|&lt;-------  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Start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Index -------&gt;|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  <a:sym typeface="Wingdings" panose="05000000000000000000" pitchFamily="2" charset="2"/>
                  </a:rPr>
                  <a:t>&lt;-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S-BitString-&gt;|&lt;--BitString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  <a:sym typeface="Wingdings" panose="05000000000000000000" pitchFamily="2" charset="2"/>
                  </a:rPr>
                  <a:t>--&gt;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  <a:sym typeface="Wingdings" panose="05000000000000000000" pitchFamily="2" charset="2"/>
                  </a:rPr>
                  <a:t>|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endParaRPr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4BB2269E-55C1-49EA-9793-45E345E7A4C0}"/>
                  </a:ext>
                </a:extLst>
              </p:cNvPr>
              <p:cNvSpPr/>
              <p:nvPr/>
            </p:nvSpPr>
            <p:spPr>
              <a:xfrm>
                <a:off x="6208841" y="722182"/>
                <a:ext cx="88899" cy="393860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46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0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Solution 2 Specials: </a:t>
            </a:r>
            <a:r>
              <a:rPr lang="en-US" sz="2400" dirty="0">
                <a:solidFill>
                  <a:srgbClr val="C00000"/>
                </a:solidFill>
              </a:rPr>
              <a:t>Flexible Bitstring and </a:t>
            </a:r>
            <a:r>
              <a:rPr lang="en-US" sz="2400" dirty="0" err="1">
                <a:solidFill>
                  <a:srgbClr val="C00000"/>
                </a:solidFill>
              </a:rPr>
              <a:t>NodeIndex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409944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251C4-4895-4EBE-96CA-CA89BF2E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1363"/>
            <a:ext cx="8153400" cy="18461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flexible bitstring has four fields: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1). B flag with value 1,  2). start index (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StartIndex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),  3). size of bitstring (S-BitString) in bytes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4). bitstring (BitString), where each bit with value1 indicates a node index equal to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StartIndex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plus the bit number. Note that the bit number is counted from right to left and from 0.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For example, 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he indexes of egresses PE2 to PE5 (i.e., PE2, PE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3,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PE4 and PE5) are encoded by a flexible bitstring (suppose their indexes are 2, 3, 4 and 5 respectively):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B = 1,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StartIndex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= 2, S-Bit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String = 1, BitString = 0b11110000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indicating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node indexes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2, 3, 4 and 5.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BitString’s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first bit (bit 0) with value 1 indicates the first node index 2 equal to 2 + 0;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BitString’s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second bit (bit 1) with value 1 indicates the second node index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3 equal to 2 + 1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, and so on.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3F58C-CB75-46FC-81E2-D3D08F3D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06" y="3737538"/>
            <a:ext cx="5756694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NodeIndex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field with B = 0 represents a node index directly.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For example, the indexes of egresses PE2 to PE5 are represented by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NodeIndex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A74153-2DF3-45EE-93F9-D828E36C5D23}"/>
              </a:ext>
            </a:extLst>
          </p:cNvPr>
          <p:cNvGrpSpPr/>
          <p:nvPr/>
        </p:nvGrpSpPr>
        <p:grpSpPr>
          <a:xfrm>
            <a:off x="290946" y="2522114"/>
            <a:ext cx="8052558" cy="938719"/>
            <a:chOff x="150182" y="450418"/>
            <a:chExt cx="8052558" cy="9387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882F74-2BFC-492A-93F1-C624EA53F3BE}"/>
                </a:ext>
              </a:extLst>
            </p:cNvPr>
            <p:cNvSpPr/>
            <p:nvPr/>
          </p:nvSpPr>
          <p:spPr>
            <a:xfrm>
              <a:off x="150182" y="450418"/>
              <a:ext cx="8052558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Size  0 1 2 3 4 5 6 7 8 9 0 1 2 3 4 5                 0 1 2 3 4 5 6 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  Encoding indexes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4  |1|            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2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       |       1       |1|1|1|1|0|0|0|0|   of PE2 to PE5 by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  flexible bitstring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|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B|&lt;-------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Start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Index -------&gt;|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&lt;-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S-BitString-&gt;|&lt;--BitString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--&gt;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|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endParaRP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A38867B6-DD2C-411E-BAEC-A93EE8321328}"/>
                </a:ext>
              </a:extLst>
            </p:cNvPr>
            <p:cNvSpPr/>
            <p:nvPr/>
          </p:nvSpPr>
          <p:spPr>
            <a:xfrm>
              <a:off x="6208841" y="722182"/>
              <a:ext cx="88899" cy="39386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B3BF8C-0F82-4C15-9FDA-017DE80D0F53}"/>
              </a:ext>
            </a:extLst>
          </p:cNvPr>
          <p:cNvGrpSpPr/>
          <p:nvPr/>
        </p:nvGrpSpPr>
        <p:grpSpPr>
          <a:xfrm>
            <a:off x="381000" y="4455563"/>
            <a:ext cx="5105401" cy="1954381"/>
            <a:chOff x="3695699" y="1474619"/>
            <a:chExt cx="5105401" cy="19543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5FB50A-3D1F-445B-A7E5-7BA84C0BB29F}"/>
                </a:ext>
              </a:extLst>
            </p:cNvPr>
            <p:cNvSpPr/>
            <p:nvPr/>
          </p:nvSpPr>
          <p:spPr>
            <a:xfrm>
              <a:off x="3695699" y="1474619"/>
              <a:ext cx="5105401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Size  0 1 2 3 4 5 6 7 8 9 0 1 2 3 4 5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+-+-+-+-+-+-+-+-+-+-+-+-+-+-+-+-+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8  |0|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=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2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(PE2’s Index)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</a:t>
              </a:r>
            </a:p>
            <a:p>
              <a:pPr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6  |0|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= 3 (PE3’s Index) |   Encoding indexes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   of PE2 to PE5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4  |0|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= 4 (PE4’s Index) |   by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2  |0|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= 5 (PE5’s Index)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|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B|&lt;--------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--------&gt;|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CE21A5B9-A3F7-48ED-9690-8C19230822CF}"/>
                </a:ext>
              </a:extLst>
            </p:cNvPr>
            <p:cNvSpPr/>
            <p:nvPr/>
          </p:nvSpPr>
          <p:spPr>
            <a:xfrm>
              <a:off x="7010400" y="1740467"/>
              <a:ext cx="152400" cy="1378312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B358A-7592-45DD-82C2-D795A7A3BED1}"/>
              </a:ext>
            </a:extLst>
          </p:cNvPr>
          <p:cNvGrpSpPr/>
          <p:nvPr/>
        </p:nvGrpSpPr>
        <p:grpSpPr>
          <a:xfrm>
            <a:off x="6335230" y="4255207"/>
            <a:ext cx="2767267" cy="521933"/>
            <a:chOff x="1143000" y="6024969"/>
            <a:chExt cx="1571899" cy="364099"/>
          </a:xfrm>
        </p:grpSpPr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7F8358E7-3E07-4FCD-8D43-9A13DBE01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062350"/>
              <a:ext cx="1571899" cy="32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 Indexes of PE2 to PE5 by </a:t>
              </a:r>
              <a:r>
                <a:rPr lang="en-US" altLang="zh-CN" sz="1200" dirty="0" err="1">
                  <a:solidFill>
                    <a:srgbClr val="2D2015"/>
                  </a:solidFill>
                  <a:cs typeface="Arial" panose="020B0604020202020204" pitchFamily="34" charset="0"/>
                </a:rPr>
                <a:t>NodeIndex</a:t>
              </a:r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:</a:t>
              </a:r>
            </a:p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8 bytes, operations on 4 Node Indexes</a:t>
              </a:r>
            </a:p>
          </p:txBody>
        </p:sp>
        <p:sp>
          <p:nvSpPr>
            <p:cNvPr id="14" name="Rounded Rectangular Callout 329">
              <a:extLst>
                <a:ext uri="{FF2B5EF4-FFF2-40B4-BE49-F238E27FC236}">
                  <a16:creationId xmlns:a16="http://schemas.microsoft.com/office/drawing/2014/main" id="{AB2232B0-894C-4E58-ACC3-7BA588A1378D}"/>
                </a:ext>
              </a:extLst>
            </p:cNvPr>
            <p:cNvSpPr/>
            <p:nvPr/>
          </p:nvSpPr>
          <p:spPr bwMode="auto">
            <a:xfrm>
              <a:off x="1143001" y="6024969"/>
              <a:ext cx="1489678" cy="364099"/>
            </a:xfrm>
            <a:prstGeom prst="wedgeRoundRectCallout">
              <a:avLst>
                <a:gd name="adj1" fmla="val -82973"/>
                <a:gd name="adj2" fmla="val 128810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2B2B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C93D78-D7A9-4B37-BA27-D4AB5B810DD0}"/>
              </a:ext>
            </a:extLst>
          </p:cNvPr>
          <p:cNvGrpSpPr/>
          <p:nvPr/>
        </p:nvGrpSpPr>
        <p:grpSpPr>
          <a:xfrm>
            <a:off x="6384111" y="3548600"/>
            <a:ext cx="2514600" cy="512288"/>
            <a:chOff x="1143000" y="6024969"/>
            <a:chExt cx="1571899" cy="378284"/>
          </a:xfrm>
        </p:grpSpPr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480333DF-2F12-4F09-A2A5-2E15C019E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062350"/>
              <a:ext cx="1571899" cy="340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 Indexes of PE2 to PE5 by string:</a:t>
              </a:r>
            </a:p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4 bytes, operations on 8 bits</a:t>
              </a:r>
            </a:p>
          </p:txBody>
        </p:sp>
        <p:sp>
          <p:nvSpPr>
            <p:cNvPr id="18" name="Rounded Rectangular Callout 329">
              <a:extLst>
                <a:ext uri="{FF2B5EF4-FFF2-40B4-BE49-F238E27FC236}">
                  <a16:creationId xmlns:a16="http://schemas.microsoft.com/office/drawing/2014/main" id="{E0F5A8E3-00C2-463E-8D9B-EA1671F80518}"/>
                </a:ext>
              </a:extLst>
            </p:cNvPr>
            <p:cNvSpPr/>
            <p:nvPr/>
          </p:nvSpPr>
          <p:spPr bwMode="auto">
            <a:xfrm>
              <a:off x="1143001" y="6024969"/>
              <a:ext cx="1489678" cy="364099"/>
            </a:xfrm>
            <a:prstGeom prst="wedgeRoundRectCallout">
              <a:avLst>
                <a:gd name="adj1" fmla="val -49437"/>
                <a:gd name="adj2" fmla="val -110194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2B2B2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43D074B-90D8-4789-93D2-9737FFA4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215" y="5160292"/>
            <a:ext cx="2320863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Using bitstring is more efficient than using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NodeIndex</a:t>
            </a:r>
            <a:endParaRPr lang="en-US" sz="12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3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0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Solution 2 Specials: </a:t>
            </a:r>
            <a:r>
              <a:rPr lang="en-US" sz="2800" dirty="0">
                <a:solidFill>
                  <a:srgbClr val="C00000"/>
                </a:solidFill>
              </a:rPr>
              <a:t>More Efficient Encoding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616098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F3730-4051-4D38-A350-32DA2FF36E07}"/>
              </a:ext>
            </a:extLst>
          </p:cNvPr>
          <p:cNvGrpSpPr/>
          <p:nvPr/>
        </p:nvGrpSpPr>
        <p:grpSpPr>
          <a:xfrm>
            <a:off x="336426" y="2383588"/>
            <a:ext cx="8273382" cy="1615827"/>
            <a:chOff x="184818" y="3627284"/>
            <a:chExt cx="8273382" cy="16158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6EA229-0A0D-4801-B47F-55F02D1C8784}"/>
                </a:ext>
              </a:extLst>
            </p:cNvPr>
            <p:cNvSpPr/>
            <p:nvPr/>
          </p:nvSpPr>
          <p:spPr>
            <a:xfrm>
              <a:off x="184818" y="3627284"/>
              <a:ext cx="8273382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Size  0 1 2 3 4 5 6 7 8 9 0 1 2 3 4 5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+-+-+-+-+-+-+-+-+-+-+-+-+-+-+-+-+   Indexes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8  |0|NodeIndex = 10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2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(PE2’s Index)|   of PE2 and PE3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   by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             Indexes</a:t>
              </a:r>
            </a:p>
            <a:p>
              <a:pPr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6  |0|NodeIndex = 503 (PE3’s Index)|                0 1 2 3 4 5 6 7    of PE2 – PE5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  by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NodeIndex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and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4  |1|           1004              |       1       |1|1|0|0|0|0|0|0|   flexible bitstring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|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B|&lt;-------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Start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Index -------&gt;|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&lt;-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S-BitString-&gt;|&lt;--BitString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--&gt;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|</a:t>
              </a: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665CEF52-B082-4575-9C8B-07D8101FE1B9}"/>
                </a:ext>
              </a:extLst>
            </p:cNvPr>
            <p:cNvSpPr/>
            <p:nvPr/>
          </p:nvSpPr>
          <p:spPr>
            <a:xfrm>
              <a:off x="6172200" y="3886200"/>
              <a:ext cx="166510" cy="1033039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2557F498-5D8C-4458-8818-E6162FB5CB13}"/>
                </a:ext>
              </a:extLst>
            </p:cNvPr>
            <p:cNvSpPr/>
            <p:nvPr/>
          </p:nvSpPr>
          <p:spPr>
            <a:xfrm>
              <a:off x="3491090" y="3886200"/>
              <a:ext cx="166510" cy="659337"/>
            </a:xfrm>
            <a:prstGeom prst="rightBrace">
              <a:avLst/>
            </a:prstGeom>
            <a:ln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1DCB7D-B555-4388-96C5-E27EE0FF0BFD}"/>
              </a:ext>
            </a:extLst>
          </p:cNvPr>
          <p:cNvGrpSpPr/>
          <p:nvPr/>
        </p:nvGrpSpPr>
        <p:grpSpPr>
          <a:xfrm>
            <a:off x="133548" y="4773998"/>
            <a:ext cx="8876904" cy="1277273"/>
            <a:chOff x="76200" y="5380004"/>
            <a:chExt cx="8876904" cy="12772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302FA7-0DA9-462E-B60C-63FAD0014C60}"/>
                </a:ext>
              </a:extLst>
            </p:cNvPr>
            <p:cNvSpPr/>
            <p:nvPr/>
          </p:nvSpPr>
          <p:spPr>
            <a:xfrm>
              <a:off x="76200" y="5380004"/>
              <a:ext cx="8876904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Size  0 1 2 3 4 5 6 7 8 9 0 1 2 3 4 5                 0 1 2 3 4 5 6 7        401  407   Indexes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. . . +-+..-+    of PE2 and PE3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58  |1|          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1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02              |    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51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|1|0|0|0|0|0|0|0| . . . |1|0|0|  by flex bitstring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. . . +-+..-+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4  |1|           1004              |       1       |1|1|0|0|0|0|0|0|  Indexes of PE4 and PE5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+-+-+-+-+-+-+-+-+-+-+-+-+-+-+-+-+-+-+-+-+-+-+-+-+-+-+-+-+-+-+-+-+  by flexible bitstring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     |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B|&lt;-------  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</a:rPr>
                <a:t>Start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Index -------&gt;|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&lt;-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S-BitString-&gt;|&lt;--BitString</a:t>
              </a:r>
              <a:r>
                <a:rPr lang="en-US" sz="1100" dirty="0">
                  <a:solidFill>
                    <a:srgbClr val="000000"/>
                  </a:solidFill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--&gt;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  <a:sym typeface="Wingdings" panose="05000000000000000000" pitchFamily="2" charset="2"/>
                </a:rPr>
                <a:t>|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endParaRP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05F7438B-B3D2-414F-B6E5-E2A9C01F29AB}"/>
                </a:ext>
              </a:extLst>
            </p:cNvPr>
            <p:cNvSpPr/>
            <p:nvPr/>
          </p:nvSpPr>
          <p:spPr>
            <a:xfrm>
              <a:off x="7239000" y="5638799"/>
              <a:ext cx="90310" cy="381001"/>
            </a:xfrm>
            <a:prstGeom prst="rightBrace">
              <a:avLst/>
            </a:prstGeom>
            <a:ln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32DBB4A6-FFA5-437A-AF51-0C3732A7B041}"/>
                </a:ext>
              </a:extLst>
            </p:cNvPr>
            <p:cNvSpPr/>
            <p:nvPr/>
          </p:nvSpPr>
          <p:spPr>
            <a:xfrm>
              <a:off x="6078535" y="5989688"/>
              <a:ext cx="90310" cy="38100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C05996B-F0F0-4646-B228-99E20283F664}"/>
              </a:ext>
            </a:extLst>
          </p:cNvPr>
          <p:cNvSpPr txBox="1"/>
          <p:nvPr/>
        </p:nvSpPr>
        <p:spPr>
          <a:xfrm>
            <a:off x="418704" y="422117"/>
            <a:ext cx="822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For a tree (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i.e., egress nodes of tree), optimal or more efficient encoding is selected and used in MRH </a:t>
            </a:r>
            <a:r>
              <a:rPr lang="en-US" altLang="zh-CN" sz="16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wrt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space and processing time.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For example, for a tree from PE1 to PE2 – PE5,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if PE1 – PE5 have their indexes 2 – 5 respectively, encoding by flexible bitstring is selected;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If PE1 – PE5 have their indexes 102, 503, 1004 and 1005 respectively, encoding by 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NodeIndex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and flexible bitstring is selected.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ED5111-53CC-4B2D-B171-05754F79BAE7}"/>
              </a:ext>
            </a:extLst>
          </p:cNvPr>
          <p:cNvGrpSpPr/>
          <p:nvPr/>
        </p:nvGrpSpPr>
        <p:grpSpPr>
          <a:xfrm>
            <a:off x="3892463" y="4140167"/>
            <a:ext cx="2514600" cy="493078"/>
            <a:chOff x="1143000" y="6024969"/>
            <a:chExt cx="1571899" cy="364099"/>
          </a:xfrm>
        </p:grpSpPr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BBF4EEF-BD3E-4F8B-BA5A-478F6E8F8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062350"/>
              <a:ext cx="1571899" cy="24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 Indexes of PE2 and PE3 by string:</a:t>
              </a:r>
            </a:p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54 bytes, operations on 408 bits</a:t>
              </a:r>
            </a:p>
          </p:txBody>
        </p:sp>
        <p:sp>
          <p:nvSpPr>
            <p:cNvPr id="14" name="Rounded Rectangular Callout 329">
              <a:extLst>
                <a:ext uri="{FF2B5EF4-FFF2-40B4-BE49-F238E27FC236}">
                  <a16:creationId xmlns:a16="http://schemas.microsoft.com/office/drawing/2014/main" id="{2B3335FE-3324-4094-8257-19C77908DBA6}"/>
                </a:ext>
              </a:extLst>
            </p:cNvPr>
            <p:cNvSpPr/>
            <p:nvPr/>
          </p:nvSpPr>
          <p:spPr bwMode="auto">
            <a:xfrm>
              <a:off x="1143001" y="6024969"/>
              <a:ext cx="1489678" cy="364099"/>
            </a:xfrm>
            <a:prstGeom prst="wedgeRoundRectCallout">
              <a:avLst>
                <a:gd name="adj1" fmla="val 66761"/>
                <a:gd name="adj2" fmla="val 127738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2B2B2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60403E-E846-48C3-99E0-9D7F9DCBA928}"/>
              </a:ext>
            </a:extLst>
          </p:cNvPr>
          <p:cNvGrpSpPr/>
          <p:nvPr/>
        </p:nvGrpSpPr>
        <p:grpSpPr>
          <a:xfrm>
            <a:off x="3670015" y="1895444"/>
            <a:ext cx="2767267" cy="521933"/>
            <a:chOff x="1143000" y="6024969"/>
            <a:chExt cx="1571899" cy="364099"/>
          </a:xfrm>
        </p:grpSpPr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5B5C60E6-14D4-4B28-A9DF-BA78EA035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062350"/>
              <a:ext cx="1571899" cy="24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 Indexes of PE2 and PE3 by </a:t>
              </a:r>
              <a:r>
                <a:rPr lang="en-US" altLang="zh-CN" sz="1200" dirty="0" err="1">
                  <a:solidFill>
                    <a:srgbClr val="2D2015"/>
                  </a:solidFill>
                  <a:cs typeface="Arial" panose="020B0604020202020204" pitchFamily="34" charset="0"/>
                </a:rPr>
                <a:t>NodeIndex</a:t>
              </a:r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:</a:t>
              </a:r>
            </a:p>
            <a:p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4 bytes, operations on 2 Node Indexes</a:t>
              </a:r>
            </a:p>
          </p:txBody>
        </p:sp>
        <p:sp>
          <p:nvSpPr>
            <p:cNvPr id="19" name="Rounded Rectangular Callout 329">
              <a:extLst>
                <a:ext uri="{FF2B5EF4-FFF2-40B4-BE49-F238E27FC236}">
                  <a16:creationId xmlns:a16="http://schemas.microsoft.com/office/drawing/2014/main" id="{CE3B480F-01D3-4B11-8BA0-6CCED8B7CD3D}"/>
                </a:ext>
              </a:extLst>
            </p:cNvPr>
            <p:cNvSpPr/>
            <p:nvPr/>
          </p:nvSpPr>
          <p:spPr bwMode="auto">
            <a:xfrm>
              <a:off x="1143001" y="6024969"/>
              <a:ext cx="1489678" cy="364099"/>
            </a:xfrm>
            <a:prstGeom prst="wedgeRoundRectCallout">
              <a:avLst>
                <a:gd name="adj1" fmla="val -46790"/>
                <a:gd name="adj2" fmla="val 90796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2B2B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6F748-A3A1-474F-83C1-CCBCF780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65" y="4027214"/>
            <a:ext cx="2325718" cy="653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Using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NodeIndex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and bitstring is more efficient than using 2 bitstrings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31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Next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705600" cy="4525963"/>
          </a:xfrm>
        </p:spPr>
        <p:txBody>
          <a:bodyPr/>
          <a:lstStyle/>
          <a:p>
            <a:r>
              <a:rPr lang="en-GB" sz="2800" dirty="0">
                <a:latin typeface="Candara" pitchFamily="34" charset="0"/>
              </a:rPr>
              <a:t>Comments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D1BF-DB53-40C4-8EA7-B712DE494587}"/>
              </a:ext>
            </a:extLst>
          </p:cNvPr>
          <p:cNvSpPr txBox="1">
            <a:spLocks/>
          </p:cNvSpPr>
          <p:nvPr/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902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">
  <a:themeElements>
    <a:clrScheme name="1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44000"/>
          </a:srgbClr>
        </a:solidFill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44000"/>
          </a:srgbClr>
        </a:solidFill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29144</TotalTime>
  <Words>1558</Words>
  <Application>Microsoft Office PowerPoint</Application>
  <PresentationFormat>On-screen Show (4:3)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FrutigerNext LT BlackCn</vt:lpstr>
      <vt:lpstr>FrutigerNext LT Bold</vt:lpstr>
      <vt:lpstr>FrutigerNext LT Light</vt:lpstr>
      <vt:lpstr>FrutigerNext LT Medium</vt:lpstr>
      <vt:lpstr>FrutigerNext LT Regular</vt:lpstr>
      <vt:lpstr>微软雅黑</vt:lpstr>
      <vt:lpstr>SimHei</vt:lpstr>
      <vt:lpstr>Arial</vt:lpstr>
      <vt:lpstr>Candara</vt:lpstr>
      <vt:lpstr>Courier New</vt:lpstr>
      <vt:lpstr>Times New Roman</vt:lpstr>
      <vt:lpstr>Verdana</vt:lpstr>
      <vt:lpstr>Wingdings</vt:lpstr>
      <vt:lpstr>Default Design</vt:lpstr>
      <vt:lpstr>default</vt:lpstr>
      <vt:lpstr>1_default</vt:lpstr>
      <vt:lpstr>自定义设计方案</vt:lpstr>
      <vt:lpstr>Stateless Best Effort Multicast  draft-lx-msr6-rgb-segment-03 draft-chen-pim-be-mrh-00</vt:lpstr>
      <vt:lpstr>Brief Description </vt:lpstr>
      <vt:lpstr>Solution 1 Specials: DoH</vt:lpstr>
      <vt:lpstr>Solution 1 Specials: Forwarding Procedure</vt:lpstr>
      <vt:lpstr>Solution 2 Specials: Routing Header</vt:lpstr>
      <vt:lpstr>Solution 2 Specials: Flexible Bitstring and NodeIndex</vt:lpstr>
      <vt:lpstr>Solution 2 Specials: More Efficient Encoding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BE-MSR6-IETF114</dc:title>
  <dc:creator>hc</dc:creator>
  <cp:lastModifiedBy>Huaimo Chen</cp:lastModifiedBy>
  <cp:revision>2416</cp:revision>
  <dcterms:created xsi:type="dcterms:W3CDTF">2010-06-30T04:12:48Z</dcterms:created>
  <dcterms:modified xsi:type="dcterms:W3CDTF">2022-07-21T14:04:12Z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(12)3N12obSSrodHT263KSUE326lv1KB1Zu+sFZH/8PbuRQm9IT/051YrQrP5+/4ZVRvO2qdcLJE_x000d_ DhycMRgZ/2eKw3gGVfCzHXltQ5UWFot0QIyXXxphicLSZ3rGfbHIAm1fS+sh+Zq9GRkxHiRG_x000d_ v0VhzANRWyhwI8dxxF2ydCPxqYf4oSjTwJxQrQuMMZMCBwTllF30ZgSBuGWKqnpFK18EQ/DY_x000d_ GHV5mmEAdd45XT2PLe</vt:lpwstr>
  </property>
  <property fmtid="{D5CDD505-2E9C-101B-9397-08002B2CF9AE}" pid="3" name="_ms_pID_7253431">
    <vt:lpwstr>mspChTGHm7n5apjV0JyYGYwxFguCwJkTKXYlOmUgfRkWREc2K/vhzx_x000d_ O10QJbw0N6miy6I6L6AbQ0gy0d0IuBEoi2HVr6tYbqe5HdaSzYtBGSkxv4mmE/DnHlQGiGbJ_x000d_ 9ktwsXnO36ue97nmH2xyki9OYTfyEUm6KlBsSVwVZ41NFssvhT1zCFOVgh87oO3g6mbhmu4j_x000d_ qrGwZltZUk6J6XHDV9Ygws+BxtoE8dBcRlVT</vt:lpwstr>
  </property>
  <property fmtid="{D5CDD505-2E9C-101B-9397-08002B2CF9AE}" pid="4" name="_ms_pID_7253432">
    <vt:lpwstr>dSGnxEL9Uw41UaPkcvTUr+CHpI5+8EJdLVX6_x000d_ NSwRuyfvhfIWhKAOKE1X7lqIxU60lGiymnGwolnZhDcQ/MGyfF2RC6oZangQJH+gRX+V5YYx_x000d_ XZbGbNrkMQTElqnX7id2dXkGzRgMy6z/lLAW1ozJ/mh0PjJzJmuxMweqWkXDiQluNFTI8/GL_x000d_ 8vaoziwNfCP9truveeXyPVw+3Hv3bprWPSsekxgCJrMMshvxDEbT1A</vt:lpwstr>
  </property>
  <property fmtid="{D5CDD505-2E9C-101B-9397-08002B2CF9AE}" pid="5" name="_ms_pID_725343_00">
    <vt:lpwstr>_ms_pID_725343</vt:lpwstr>
  </property>
  <property fmtid="{D5CDD505-2E9C-101B-9397-08002B2CF9AE}" pid="6" name="_ms_pID_7253431_00">
    <vt:lpwstr>_ms_pID_7253431</vt:lpwstr>
  </property>
  <property fmtid="{D5CDD505-2E9C-101B-9397-08002B2CF9AE}" pid="7" name="_ms_pID_7253432_00">
    <vt:lpwstr>_ms_pID_7253432</vt:lpwstr>
  </property>
  <property fmtid="{D5CDD505-2E9C-101B-9397-08002B2CF9AE}" pid="8" name="_ms_pID_7253433">
    <vt:lpwstr>f8EeeV1v/aYzUCQl+4_x000d_ +9bD6SLTKXoibm/QxsGR3qXDyLQ987X+AlRXzoW1gM8j04Ah5EzJyorPn7Evh/D8mXrQlY7+_x000d_ t0b+uuOW1lQOPsapR9/QLskFmiBYxKDnXyP/94jN+l66CMmxCqSrKOkj1Zz04CK7c6xUKx+i_x000d_ sKRbgfM0U6io9iSbXlCq4vCyWyVwuUt+IlgFET8o4WHs6KWer/4w83llM6RH0xh+lQMWKFoI</vt:lpwstr>
  </property>
  <property fmtid="{D5CDD505-2E9C-101B-9397-08002B2CF9AE}" pid="9" name="_ms_pID_7253434">
    <vt:lpwstr>_x000d_ n41FJOIcNeEfdv93L1cEwpkF/3rfJhHWc/zke62qidHbjUOjyElWlYtrVD2xEa3mxWC2Ml/n_x000d_ XdH/PNPB3ufthhDkTdaH/nUoW+bl27zohNB9Eoa3nrZy9hSRUw4/vG/wpwjjx4eq/+6ndYNe_x000d_ UVzxWuv93gyG02bJOB2hX0XBpCFjdd01NlN3iunYkILQtW/QPGniFZ+eyFyCrU8eHCMRUMIq_x000d_ PX0K+LmWzqanyrI7</vt:lpwstr>
  </property>
  <property fmtid="{D5CDD505-2E9C-101B-9397-08002B2CF9AE}" pid="10" name="_ms_pID_7253435">
    <vt:lpwstr>kgvvb0OJ7mOSYSoY/D3oEtUnbYJJqVth1BOijzJaRJv1tPSHZWScmMNL_x000d_ BhLZQD7AGRKzAImlAFiL9GdDkozkGBRNvcXwaIZrCqq5fDdqnD+8N4RbE7w3TyuHdsAL8dx6_x000d_ p0S36IieFZZ9VaVzil4/jBOjSbAEAEcKXz8UwfE/fD6+ca0kXRcoJFRPsM0JzSyE4EYj6fmR_x000d_ P9Z3nj6pwxp2bnvxcSXrXksUr4W85w6sVl</vt:lpwstr>
  </property>
  <property fmtid="{D5CDD505-2E9C-101B-9397-08002B2CF9AE}" pid="11" name="_ms_pID_7253436">
    <vt:lpwstr>7KMucufFuimdg5B+3/dXYfzHgmiX605E2MrMQK_x000d_ g00Tjkj362XMn/hr5qqZDb4bZQoPuoAwFApIPLs6QmX5KciEbyznSOdzcSSx3WNIyMg2hDfr_x000d_ Mu5i1IuqQXG0rb7RuKQCt3DVrz4UilG6xL6NSDoDbXlX10ZsZ/5e0e1qikwvfoYUi2B+6h/R_x000d_ kBep+Iy8F4eV45t3QP1fTdUzJ81oYmVzPe7mQqR3NIz/DAJCejfb</vt:lpwstr>
  </property>
  <property fmtid="{D5CDD505-2E9C-101B-9397-08002B2CF9AE}" pid="12" name="_ms_pID_7253437">
    <vt:lpwstr>xLTFH18VMogmcV1g+GEN_x000d_ soCSkGDb+klyQ19kaZvB5nSzFmRi3C4D5ZyjHTRu1NI3qNFv/wzuZdUkd+nvTt4iHv3GXAKV_x000d_ +3ByPhqfw6LTdJXoIhCdm2hkMdkS9cwYtVVdDeur7QHoFSZbwKgslDkiEcKU5Iq6SAYgsWyH_x000d_ sk9+X4P522zOyLGES6T0Ini8ON3w+FyFDn+hHvZJmksD7ZEyug7X/4f785AmEg7cEaLxfb</vt:lpwstr>
  </property>
  <property fmtid="{D5CDD505-2E9C-101B-9397-08002B2CF9AE}" pid="13" name="_ms_pID_7253438">
    <vt:lpwstr>hf_x000d_ Zx6sYPL7tXIldSNAd7U8fA5O8qvspwQJpYY/ZftxQ2wCmn3zwo9IQrnQiIPyQyPALQHu5CwY_x000d_ UkIyB9hMGQC2DHkLJZkyrdMQAaQnLVAX9CaNxranUcGkU7ZafiQsg+ZFOgalDxzJjTkAPH4h_x000d_ s0CkoCkq+gQrrnrhqKRlvqqt3oPe6Pk5uF4c9T1MOM4cREBatIaqE7SGoLYw0YI4ZNM8dKdk_x000d_ PQOcMCEiaPARv7</vt:lpwstr>
  </property>
  <property fmtid="{D5CDD505-2E9C-101B-9397-08002B2CF9AE}" pid="14" name="_ms_pID_7253439">
    <vt:lpwstr>ackwUjag7ab9+8f3+rdnBF89EwW0+bOozcmz5MYl6EGYW2lHNlZ8OIL0HO_x000d_ U2MtDKf4rx5egmJBhnPZ/mvkUu4fGQLaqSopGZJ5LDDpQUDFcAi/5stJf6AnUnge7HjbyPzH_x000d_ mdgv9sL6VkEVCWLZfcDC6BlyOL7dgtFU2wg7dju+8Gim7ycKlCwqREf2HOwtPiOAg9dExxP1_x000d_ DG2lShejAcDsVY9z59a2dnAR0Am3Xkfq</vt:lpwstr>
  </property>
  <property fmtid="{D5CDD505-2E9C-101B-9397-08002B2CF9AE}" pid="15" name="_ms_pID_72534310">
    <vt:lpwstr>E2q8Fh/HkCBVtw8zsdu/lSIxCkbPKrtuvheUSD1E_x000d_ jHQ3w/igy4YxxN4PkWqaCi7fDSKhGjNW/JU+0JZiL6lenozwILBrHm01K1L6SgujBYVb1DMi_x000d_ VmAYC0konbseQoPBA8Ig734Pxrj3xX+sj5K52+BZHoBRMoXsUDOC23wEvLlag7YYulM9jvA7_x000d_ NLLW53ibNngQwfnpiUODlq+uLrES7UyRlI6aSZhwtKauh4QQoM</vt:lpwstr>
  </property>
  <property fmtid="{D5CDD505-2E9C-101B-9397-08002B2CF9AE}" pid="16" name="_ms_pID_72534311">
    <vt:lpwstr>OGsQTHe1lVuWyHpsEfKPcj_x000d_ fkL+nn/Y8zQ3O0QTiGa0vzYBethf0BSFX9erGPFyX7JGVpEh/fi/IPS3AkGevEfCZmnWTMiU_x000d_ tTBAWqOSmv3u1ICJYsKKCJIM</vt:lpwstr>
  </property>
  <property fmtid="{D5CDD505-2E9C-101B-9397-08002B2CF9AE}" pid="17" name="_new_ms_pID_72543">
    <vt:lpwstr>(3)IWEXawAJB5+4QXqHaz9wCETQCNdrbqRdlNrBX64Y57I25XWXAh17oTSs+F9afeMeq0wGqkA2
Wlws45FnHbGybnONEYU3ofZE0cdiNqNlY/SZSV+rQ3VgeqwmYJcJCfaUHfyYcroYVhXcNknO
KBYODqWP+YzADs5zt35tFVmAfi1U53KhNeqYla5XXxmkVxBBO3Q6diYM1VNkfqtbu654zPER
S5/caEFdUrk3nGSE1N</vt:lpwstr>
  </property>
  <property fmtid="{D5CDD505-2E9C-101B-9397-08002B2CF9AE}" pid="18" name="_new_ms_pID_725431">
    <vt:lpwstr>p/qLdfAGz+QaAfmxe8T/OqYuDQq+CAm2DkJi3kaQU9P3w5Nt7MJm5j
7WJoI4pckaUOwH4wRVtsJ0O8UbMzFxPg5+Df71EyUWAm2gpzhvFBja83pCcNoKKu0b4wl2kX
bAhvyuKIN0Q4IHQbshlGXtbvgYUJ+A49iqfGoG1wAUMQccWV3gD+KUHEiWL4vA8r/itVAzog
bq2CB9DC/gXDi/U0azxRDxpahdv4+3k/0sbv</vt:lpwstr>
  </property>
  <property fmtid="{D5CDD505-2E9C-101B-9397-08002B2CF9AE}" pid="19" name="_new_ms_pID_725432">
    <vt:lpwstr>LTC7hgelmqmjSfH0lj4NWrAyRkrJ4io8km0q
5gsrVFnulBQXFWIlZ7dzo+ZD7dI/xxIOO2bvqyywiwFgdquHYYs=</vt:lpwstr>
  </property>
  <property fmtid="{D5CDD505-2E9C-101B-9397-08002B2CF9AE}" pid="20" name="sflag">
    <vt:lpwstr>1437074375</vt:lpwstr>
  </property>
</Properties>
</file>