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6" r:id="rId12"/>
    <p:sldId id="268" r:id="rId13"/>
    <p:sldId id="267" r:id="rId14"/>
    <p:sldId id="276" r:id="rId15"/>
    <p:sldId id="277" r:id="rId16"/>
    <p:sldId id="273" r:id="rId17"/>
    <p:sldId id="269" r:id="rId18"/>
    <p:sldId id="270" r:id="rId19"/>
    <p:sldId id="278" r:id="rId20"/>
    <p:sldId id="271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DBE9F6"/>
    <a:srgbClr val="2E75B6"/>
    <a:srgbClr val="C7D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11243-59C6-44B5-AEF5-550EB48B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0DD5A-A646-42D8-8ED1-9850FF624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B92B-BA7C-4345-9596-A8065BB7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B1AF9-7B1A-4C97-93F8-19AED6D2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23293-74F8-4D3B-A1BE-9F720E1D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1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7A549-1F6D-49AA-9B4A-3A9884C9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800E9-3F44-4A61-B767-E65D35DDB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AD1F3-E065-4351-81BE-584D9271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1CC2-1A18-477A-B435-C41B7AFB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4FEB-5F71-4A45-BBC5-F0D03455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7B7979-1D3E-48D4-B005-B1FF1F8F8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8E2FA-43E0-4939-83F3-717BCE846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A0447-239E-4578-8C3F-5F688FA5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F1A12-3F92-48C7-A8F5-ACC353CC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18BA7-87F2-40A8-A223-72D6268E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7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61082-56F9-45C3-8145-990CCF62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03C59-04AD-4EAD-9265-04757754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1ECE4-C87B-43F8-BD87-4AB5CD5D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C1D13-DA13-4104-90F0-E0199B39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DFEB1-658F-4DFC-B975-EC9352FC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9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C2252-14FA-48C5-8F11-87B4B073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D2A7C-6A97-4B7A-8ABE-FE3114A34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AC78F-CCB5-4133-9BCD-7EE2FA8E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5ABA9-74F0-47C3-AC47-E39F6CE4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15B4F-53F3-421A-A475-A5A468CC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7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08945-3D62-440A-8283-9C14D12E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4B06E-73B4-4BA6-9498-C06F480B6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93A8D-73B6-4429-9D07-061C9BFB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C4B57-D78F-4222-8401-B8F4C1CC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16FB9-B982-4A25-BB09-3408B682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A2B7A-81AD-47F3-8DE8-09D2130A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82F68-49DA-4CF6-A524-83F9B0E4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C3662-9854-4B38-8E32-921A78D2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1BEFE1-FC91-42F5-8980-FCA4C7913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EC5B01-280A-49B7-826F-C5D9BD9C0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19FA77-CF4C-4E3D-8393-F6A2ED60E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55A50A-4818-4BD7-BBE4-76E05342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F095F8-B967-4FB9-B83A-8369984C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2B7EB9-BC6B-4B3E-A1B9-94DE6123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2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5741F-D9ED-44A5-9ACF-DB93558A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B98A7-2287-4A70-A1C2-C003DFEC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6A4EA6-15F4-46F9-8D26-CFDF268D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F18D8-63CA-4E6A-8134-BD8B980D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E36D2-6AA3-47BB-B84C-3145F6A1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A8AA3E-5F93-4035-AAB7-6203331F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9169D-F751-483F-9AD8-E1B82334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2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73096-0401-4E0F-8AC4-E46BB14B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2A954-3A56-44A7-B08F-2BE4E789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A9F7C8-C3A7-4041-AB84-CE4FE37D2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5596F-3334-4581-8506-40FF98A0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F42864-FC73-4ECF-8F86-BE50DB1D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E4ED3-39CC-443E-B28A-D5D2DC0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9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C16A4-92EF-4540-A23D-7A5C8A98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7A1861-E5C0-4901-8F2C-2A6151A01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97486-35F1-4C73-96E0-CE60225B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DDEB0-2715-4A8E-B335-C0A171CA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07E67-164E-4AE7-88ED-BDFB4A32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27E7C-95B1-4FA0-9BF8-7E96FC4C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E9EE45-2F7D-4F69-9C49-D66DDB89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8B00D-944A-4E3E-80C2-E7E46DD6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4D9C6-153A-44B3-9676-C3F46570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08A0-7671-4B24-ADB6-A429BF0EC9E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FDCE0-0282-4B33-9812-9FF916D97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4FBFE-C864-484B-8A61-C4555050B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E1B3-DB71-41C9-BAF4-F66AB0F6E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2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180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01.png"/><Relationship Id="rId10" Type="http://schemas.openxmlformats.org/officeDocument/2006/relationships/image" Target="../media/image210.png"/><Relationship Id="rId4" Type="http://schemas.openxmlformats.org/officeDocument/2006/relationships/image" Target="../media/image3.png"/><Relationship Id="rId9" Type="http://schemas.openxmlformats.org/officeDocument/2006/relationships/image" Target="../media/image200.png"/><Relationship Id="rId14" Type="http://schemas.openxmlformats.org/officeDocument/2006/relationships/image" Target="../media/image3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image" Target="../media/image340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400.png"/><Relationship Id="rId10" Type="http://schemas.openxmlformats.org/officeDocument/2006/relationships/image" Target="../media/image43.png"/><Relationship Id="rId4" Type="http://schemas.openxmlformats.org/officeDocument/2006/relationships/image" Target="../media/image350.png"/><Relationship Id="rId9" Type="http://schemas.openxmlformats.org/officeDocument/2006/relationships/image" Target="../media/image420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6577E-6074-4C0A-9172-9147446E2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Multi-Hypothesis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849052-D1ED-4BB0-813E-09D4629D2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clear explanation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01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2403380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2458825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481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2628336"/>
            <a:ext cx="19808" cy="1196546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38" idx="3"/>
          </p:cNvCxnSpPr>
          <p:nvPr/>
        </p:nvCxnSpPr>
        <p:spPr>
          <a:xfrm flipH="1">
            <a:off x="5489581" y="2625751"/>
            <a:ext cx="86166" cy="3659908"/>
          </a:xfrm>
          <a:prstGeom prst="bentConnector3">
            <a:avLst>
              <a:gd name="adj1" fmla="val -2653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cxnSpLocks/>
            <a:stCxn id="65" idx="1"/>
            <a:endCxn id="39" idx="1"/>
          </p:cNvCxnSpPr>
          <p:nvPr/>
        </p:nvCxnSpPr>
        <p:spPr>
          <a:xfrm rot="10800000" flipH="1" flipV="1">
            <a:off x="2886364" y="2625751"/>
            <a:ext cx="580671" cy="3659908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6A17BC-EDBD-4937-805B-B7E2B9588BF6}"/>
              </a:ext>
            </a:extLst>
          </p:cNvPr>
          <p:cNvSpPr/>
          <p:nvPr/>
        </p:nvSpPr>
        <p:spPr>
          <a:xfrm>
            <a:off x="3932843" y="4604377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h1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9BCD6-EF43-4098-B9F6-1F1E94A6E152}"/>
              </a:ext>
            </a:extLst>
          </p:cNvPr>
          <p:cNvSpPr/>
          <p:nvPr/>
        </p:nvSpPr>
        <p:spPr>
          <a:xfrm>
            <a:off x="3467039" y="4604377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5CE0C3-3AD0-449D-A170-176654840A0B}"/>
              </a:ext>
            </a:extLst>
          </p:cNvPr>
          <p:cNvSpPr/>
          <p:nvPr/>
        </p:nvSpPr>
        <p:spPr>
          <a:xfrm>
            <a:off x="3932843" y="4971759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374B4B-69D5-46FD-BA82-38AC5487D47D}"/>
              </a:ext>
            </a:extLst>
          </p:cNvPr>
          <p:cNvSpPr/>
          <p:nvPr/>
        </p:nvSpPr>
        <p:spPr>
          <a:xfrm>
            <a:off x="3467039" y="4971759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4B5592-D44D-40E8-94F3-BD04397B0548}"/>
              </a:ext>
            </a:extLst>
          </p:cNvPr>
          <p:cNvSpPr/>
          <p:nvPr/>
        </p:nvSpPr>
        <p:spPr>
          <a:xfrm>
            <a:off x="3932843" y="534741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19D02C-B742-4BF9-9DC3-925FBB046635}"/>
              </a:ext>
            </a:extLst>
          </p:cNvPr>
          <p:cNvSpPr/>
          <p:nvPr/>
        </p:nvSpPr>
        <p:spPr>
          <a:xfrm>
            <a:off x="3467039" y="534741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0C486A-6E45-47DD-AEB5-81987112BD98}"/>
              </a:ext>
            </a:extLst>
          </p:cNvPr>
          <p:cNvSpPr/>
          <p:nvPr/>
        </p:nvSpPr>
        <p:spPr>
          <a:xfrm>
            <a:off x="3932840" y="572262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CB57AD-89C7-4328-9E61-ABD36363490B}"/>
              </a:ext>
            </a:extLst>
          </p:cNvPr>
          <p:cNvSpPr/>
          <p:nvPr/>
        </p:nvSpPr>
        <p:spPr>
          <a:xfrm>
            <a:off x="3467036" y="572262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AACBEF-BD62-41B3-A9AC-883380F0903B}"/>
              </a:ext>
            </a:extLst>
          </p:cNvPr>
          <p:cNvSpPr/>
          <p:nvPr/>
        </p:nvSpPr>
        <p:spPr>
          <a:xfrm>
            <a:off x="3932840" y="609783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D38849-CC28-481B-9691-85B99F4872C6}"/>
              </a:ext>
            </a:extLst>
          </p:cNvPr>
          <p:cNvSpPr/>
          <p:nvPr/>
        </p:nvSpPr>
        <p:spPr>
          <a:xfrm>
            <a:off x="3467036" y="609783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9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450CC52C-6BEA-4E77-9008-DE037821BC7D}"/>
              </a:ext>
            </a:extLst>
          </p:cNvPr>
          <p:cNvSpPr/>
          <p:nvPr/>
        </p:nvSpPr>
        <p:spPr>
          <a:xfrm>
            <a:off x="5909259" y="4215785"/>
            <a:ext cx="201281" cy="2257700"/>
          </a:xfrm>
          <a:prstGeom prst="rightBrace">
            <a:avLst>
              <a:gd name="adj1" fmla="val 46879"/>
              <a:gd name="adj2" fmla="val 5049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22">
            <a:extLst>
              <a:ext uri="{FF2B5EF4-FFF2-40B4-BE49-F238E27FC236}">
                <a16:creationId xmlns:a16="http://schemas.microsoft.com/office/drawing/2014/main" id="{B7269DFE-6B4D-4CA0-8623-FF35702BB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86787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48" name="表格 12">
            <a:extLst>
              <a:ext uri="{FF2B5EF4-FFF2-40B4-BE49-F238E27FC236}">
                <a16:creationId xmlns:a16="http://schemas.microsoft.com/office/drawing/2014/main" id="{C9A46D82-F417-404E-AB49-6401C877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45208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E059193-C976-4FB4-9317-4AAE6585B66C}"/>
                  </a:ext>
                </a:extLst>
              </p:cNvPr>
              <p:cNvSpPr txBox="1"/>
              <p:nvPr/>
            </p:nvSpPr>
            <p:spPr>
              <a:xfrm>
                <a:off x="8129849" y="1755588"/>
                <a:ext cx="35763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𝑢𝑛𝑢𝑠𝑒𝑑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𝑙𝑒𝑎𝑣𝑒𝑠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𝑟𝑒𝑎𝑠𝑠𝑖𝑔𝑛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E059193-C976-4FB4-9317-4AAE6585B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49" y="1755588"/>
                <a:ext cx="3576300" cy="553998"/>
              </a:xfrm>
              <a:prstGeom prst="rect">
                <a:avLst/>
              </a:prstGeom>
              <a:blipFill>
                <a:blip r:embed="rId11"/>
                <a:stretch>
                  <a:fillRect l="-3072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2DA37FD-2940-48B4-A818-F8D51A38CAF8}"/>
                  </a:ext>
                </a:extLst>
              </p:cNvPr>
              <p:cNvSpPr txBox="1"/>
              <p:nvPr/>
            </p:nvSpPr>
            <p:spPr>
              <a:xfrm>
                <a:off x="6321365" y="5206135"/>
                <a:ext cx="3606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𝑩𝒆𝒓𝒏𝒐𝒖𝒍𝒍𝒊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𝒎𝒊𝒙𝒕𝒖𝒓𝒆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𝑴𝑩𝑴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2DA37FD-2940-48B4-A818-F8D51A38C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65" y="5206135"/>
                <a:ext cx="3606757" cy="276999"/>
              </a:xfrm>
              <a:prstGeom prst="rect">
                <a:avLst/>
              </a:prstGeom>
              <a:blipFill>
                <a:blip r:embed="rId12"/>
                <a:stretch>
                  <a:fillRect l="-1182" t="-2222" r="-16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79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491FC3F4-9364-4F23-AA21-1FC84582F7AF}"/>
              </a:ext>
            </a:extLst>
          </p:cNvPr>
          <p:cNvSpPr/>
          <p:nvPr/>
        </p:nvSpPr>
        <p:spPr>
          <a:xfrm>
            <a:off x="2207333" y="36108"/>
            <a:ext cx="5831074" cy="3523279"/>
          </a:xfrm>
          <a:prstGeom prst="roundRect">
            <a:avLst>
              <a:gd name="adj" fmla="val 466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2403380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2458825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19785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2628336"/>
            <a:ext cx="19808" cy="1196546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38" idx="3"/>
          </p:cNvCxnSpPr>
          <p:nvPr/>
        </p:nvCxnSpPr>
        <p:spPr>
          <a:xfrm flipH="1">
            <a:off x="5489581" y="2625751"/>
            <a:ext cx="86166" cy="3659908"/>
          </a:xfrm>
          <a:prstGeom prst="bentConnector3">
            <a:avLst>
              <a:gd name="adj1" fmla="val -2653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/>
              <p:nvPr/>
            </p:nvSpPr>
            <p:spPr>
              <a:xfrm>
                <a:off x="6321365" y="5206135"/>
                <a:ext cx="650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𝑴𝑩𝑴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65" y="5206135"/>
                <a:ext cx="650819" cy="276999"/>
              </a:xfrm>
              <a:prstGeom prst="rect">
                <a:avLst/>
              </a:prstGeom>
              <a:blipFill>
                <a:blip r:embed="rId6"/>
                <a:stretch>
                  <a:fillRect l="-7477" r="-747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cxnSpLocks/>
            <a:stCxn id="65" idx="1"/>
            <a:endCxn id="39" idx="1"/>
          </p:cNvCxnSpPr>
          <p:nvPr/>
        </p:nvCxnSpPr>
        <p:spPr>
          <a:xfrm rot="10800000" flipH="1" flipV="1">
            <a:off x="2886364" y="2625751"/>
            <a:ext cx="580671" cy="3659908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6A17BC-EDBD-4937-805B-B7E2B9588BF6}"/>
              </a:ext>
            </a:extLst>
          </p:cNvPr>
          <p:cNvSpPr/>
          <p:nvPr/>
        </p:nvSpPr>
        <p:spPr>
          <a:xfrm>
            <a:off x="3932843" y="4604377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h1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9BCD6-EF43-4098-B9F6-1F1E94A6E152}"/>
              </a:ext>
            </a:extLst>
          </p:cNvPr>
          <p:cNvSpPr/>
          <p:nvPr/>
        </p:nvSpPr>
        <p:spPr>
          <a:xfrm>
            <a:off x="3467039" y="4604377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5CE0C3-3AD0-449D-A170-176654840A0B}"/>
              </a:ext>
            </a:extLst>
          </p:cNvPr>
          <p:cNvSpPr/>
          <p:nvPr/>
        </p:nvSpPr>
        <p:spPr>
          <a:xfrm>
            <a:off x="3932843" y="4971759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374B4B-69D5-46FD-BA82-38AC5487D47D}"/>
              </a:ext>
            </a:extLst>
          </p:cNvPr>
          <p:cNvSpPr/>
          <p:nvPr/>
        </p:nvSpPr>
        <p:spPr>
          <a:xfrm>
            <a:off x="3467039" y="4971759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4B5592-D44D-40E8-94F3-BD04397B0548}"/>
              </a:ext>
            </a:extLst>
          </p:cNvPr>
          <p:cNvSpPr/>
          <p:nvPr/>
        </p:nvSpPr>
        <p:spPr>
          <a:xfrm>
            <a:off x="3932843" y="534741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h2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19D02C-B742-4BF9-9DC3-925FBB046635}"/>
              </a:ext>
            </a:extLst>
          </p:cNvPr>
          <p:cNvSpPr/>
          <p:nvPr/>
        </p:nvSpPr>
        <p:spPr>
          <a:xfrm>
            <a:off x="3467039" y="534741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0C486A-6E45-47DD-AEB5-81987112BD98}"/>
              </a:ext>
            </a:extLst>
          </p:cNvPr>
          <p:cNvSpPr/>
          <p:nvPr/>
        </p:nvSpPr>
        <p:spPr>
          <a:xfrm>
            <a:off x="3932840" y="572262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CB57AD-89C7-4328-9E61-ABD36363490B}"/>
              </a:ext>
            </a:extLst>
          </p:cNvPr>
          <p:cNvSpPr/>
          <p:nvPr/>
        </p:nvSpPr>
        <p:spPr>
          <a:xfrm>
            <a:off x="3467036" y="572262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AACBEF-BD62-41B3-A9AC-883380F0903B}"/>
              </a:ext>
            </a:extLst>
          </p:cNvPr>
          <p:cNvSpPr/>
          <p:nvPr/>
        </p:nvSpPr>
        <p:spPr>
          <a:xfrm>
            <a:off x="3932840" y="609783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D38849-CC28-481B-9691-85B99F4872C6}"/>
              </a:ext>
            </a:extLst>
          </p:cNvPr>
          <p:cNvSpPr/>
          <p:nvPr/>
        </p:nvSpPr>
        <p:spPr>
          <a:xfrm>
            <a:off x="3467036" y="609783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9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450CC52C-6BEA-4E77-9008-DE037821BC7D}"/>
              </a:ext>
            </a:extLst>
          </p:cNvPr>
          <p:cNvSpPr/>
          <p:nvPr/>
        </p:nvSpPr>
        <p:spPr>
          <a:xfrm>
            <a:off x="5909259" y="4215785"/>
            <a:ext cx="201281" cy="2257700"/>
          </a:xfrm>
          <a:prstGeom prst="rightBrace">
            <a:avLst>
              <a:gd name="adj1" fmla="val 46879"/>
              <a:gd name="adj2" fmla="val 5049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22">
            <a:extLst>
              <a:ext uri="{FF2B5EF4-FFF2-40B4-BE49-F238E27FC236}">
                <a16:creationId xmlns:a16="http://schemas.microsoft.com/office/drawing/2014/main" id="{B7269DFE-6B4D-4CA0-8623-FF35702BB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29278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48" name="表格 12">
            <a:extLst>
              <a:ext uri="{FF2B5EF4-FFF2-40B4-BE49-F238E27FC236}">
                <a16:creationId xmlns:a16="http://schemas.microsoft.com/office/drawing/2014/main" id="{C9A46D82-F417-404E-AB49-6401C877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037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E059193-C976-4FB4-9317-4AAE6585B66C}"/>
                  </a:ext>
                </a:extLst>
              </p:cNvPr>
              <p:cNvSpPr txBox="1"/>
              <p:nvPr/>
            </p:nvSpPr>
            <p:spPr>
              <a:xfrm>
                <a:off x="8129849" y="1755588"/>
                <a:ext cx="35763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𝑢𝑛𝑢𝑠𝑒𝑑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𝑙𝑒𝑎𝑣𝑒𝑠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𝑟𝑒𝑎𝑠𝑠𝑖𝑔𝑛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E059193-C976-4FB4-9317-4AAE6585B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49" y="1755588"/>
                <a:ext cx="3576300" cy="553998"/>
              </a:xfrm>
              <a:prstGeom prst="rect">
                <a:avLst/>
              </a:prstGeom>
              <a:blipFill>
                <a:blip r:embed="rId11"/>
                <a:stretch>
                  <a:fillRect l="-3072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ABF661A5-B711-45B0-AB88-8258B70775B0}"/>
              </a:ext>
            </a:extLst>
          </p:cNvPr>
          <p:cNvSpPr txBox="1"/>
          <p:nvPr/>
        </p:nvSpPr>
        <p:spPr>
          <a:xfrm>
            <a:off x="8038407" y="2458825"/>
            <a:ext cx="3693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MBM  has three parts in hypotheses</a:t>
            </a:r>
          </a:p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trees representation: 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global weights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lookup table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hypotheses forest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2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491FC3F4-9364-4F23-AA21-1FC84582F7AF}"/>
              </a:ext>
            </a:extLst>
          </p:cNvPr>
          <p:cNvSpPr/>
          <p:nvPr/>
        </p:nvSpPr>
        <p:spPr>
          <a:xfrm>
            <a:off x="2207333" y="4085392"/>
            <a:ext cx="5831074" cy="2598050"/>
          </a:xfrm>
          <a:prstGeom prst="roundRect">
            <a:avLst>
              <a:gd name="adj" fmla="val 466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2403380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2458825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70805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2628336"/>
            <a:ext cx="19808" cy="1196546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38" idx="3"/>
          </p:cNvCxnSpPr>
          <p:nvPr/>
        </p:nvCxnSpPr>
        <p:spPr>
          <a:xfrm flipH="1">
            <a:off x="5489581" y="2625751"/>
            <a:ext cx="86166" cy="3659908"/>
          </a:xfrm>
          <a:prstGeom prst="bentConnector3">
            <a:avLst>
              <a:gd name="adj1" fmla="val -2653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/>
              <p:nvPr/>
            </p:nvSpPr>
            <p:spPr>
              <a:xfrm>
                <a:off x="6321365" y="5206135"/>
                <a:ext cx="650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𝑴𝑩𝑴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65" y="5206135"/>
                <a:ext cx="650819" cy="276999"/>
              </a:xfrm>
              <a:prstGeom prst="rect">
                <a:avLst/>
              </a:prstGeom>
              <a:blipFill>
                <a:blip r:embed="rId6"/>
                <a:stretch>
                  <a:fillRect l="-7477" r="-747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cxnSpLocks/>
            <a:stCxn id="65" idx="1"/>
            <a:endCxn id="39" idx="1"/>
          </p:cNvCxnSpPr>
          <p:nvPr/>
        </p:nvCxnSpPr>
        <p:spPr>
          <a:xfrm rot="10800000" flipH="1" flipV="1">
            <a:off x="2886364" y="2625751"/>
            <a:ext cx="580671" cy="3659908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6A17BC-EDBD-4937-805B-B7E2B9588BF6}"/>
              </a:ext>
            </a:extLst>
          </p:cNvPr>
          <p:cNvSpPr/>
          <p:nvPr/>
        </p:nvSpPr>
        <p:spPr>
          <a:xfrm>
            <a:off x="3932843" y="4604377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7D5E2"/>
                </a:solidFill>
              </a:rPr>
              <a:t>h2</a:t>
            </a:r>
            <a:r>
              <a:rPr lang="en-US" altLang="zh-CN" dirty="0">
                <a:solidFill>
                  <a:srgbClr val="C7D5E2"/>
                </a:solidFill>
              </a:rPr>
              <a:t> </a:t>
            </a:r>
            <a:r>
              <a:rPr lang="en-US" altLang="zh-CN" b="1" dirty="0">
                <a:solidFill>
                  <a:srgbClr val="C7D5E2"/>
                </a:solidFill>
              </a:rPr>
              <a:t>h1</a:t>
            </a:r>
            <a:r>
              <a:rPr lang="en-US" altLang="zh-CN" dirty="0">
                <a:solidFill>
                  <a:srgbClr val="C7D5E2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9BCD6-EF43-4098-B9F6-1F1E94A6E152}"/>
              </a:ext>
            </a:extLst>
          </p:cNvPr>
          <p:cNvSpPr/>
          <p:nvPr/>
        </p:nvSpPr>
        <p:spPr>
          <a:xfrm>
            <a:off x="3467039" y="4604377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5CE0C3-3AD0-449D-A170-176654840A0B}"/>
              </a:ext>
            </a:extLst>
          </p:cNvPr>
          <p:cNvSpPr/>
          <p:nvPr/>
        </p:nvSpPr>
        <p:spPr>
          <a:xfrm>
            <a:off x="3932843" y="4971759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374B4B-69D5-46FD-BA82-38AC5487D47D}"/>
              </a:ext>
            </a:extLst>
          </p:cNvPr>
          <p:cNvSpPr/>
          <p:nvPr/>
        </p:nvSpPr>
        <p:spPr>
          <a:xfrm>
            <a:off x="3467039" y="4971759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4B5592-D44D-40E8-94F3-BD04397B0548}"/>
              </a:ext>
            </a:extLst>
          </p:cNvPr>
          <p:cNvSpPr/>
          <p:nvPr/>
        </p:nvSpPr>
        <p:spPr>
          <a:xfrm>
            <a:off x="3932843" y="534741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h2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19D02C-B742-4BF9-9DC3-925FBB046635}"/>
              </a:ext>
            </a:extLst>
          </p:cNvPr>
          <p:cNvSpPr/>
          <p:nvPr/>
        </p:nvSpPr>
        <p:spPr>
          <a:xfrm>
            <a:off x="3467039" y="534741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0C486A-6E45-47DD-AEB5-81987112BD98}"/>
              </a:ext>
            </a:extLst>
          </p:cNvPr>
          <p:cNvSpPr/>
          <p:nvPr/>
        </p:nvSpPr>
        <p:spPr>
          <a:xfrm>
            <a:off x="3932840" y="572262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CB57AD-89C7-4328-9E61-ABD36363490B}"/>
              </a:ext>
            </a:extLst>
          </p:cNvPr>
          <p:cNvSpPr/>
          <p:nvPr/>
        </p:nvSpPr>
        <p:spPr>
          <a:xfrm>
            <a:off x="3467036" y="572262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AACBEF-BD62-41B3-A9AC-883380F0903B}"/>
              </a:ext>
            </a:extLst>
          </p:cNvPr>
          <p:cNvSpPr/>
          <p:nvPr/>
        </p:nvSpPr>
        <p:spPr>
          <a:xfrm>
            <a:off x="3932840" y="609783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7D5E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D38849-CC28-481B-9691-85B99F4872C6}"/>
              </a:ext>
            </a:extLst>
          </p:cNvPr>
          <p:cNvSpPr/>
          <p:nvPr/>
        </p:nvSpPr>
        <p:spPr>
          <a:xfrm>
            <a:off x="3467036" y="609783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9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450CC52C-6BEA-4E77-9008-DE037821BC7D}"/>
              </a:ext>
            </a:extLst>
          </p:cNvPr>
          <p:cNvSpPr/>
          <p:nvPr/>
        </p:nvSpPr>
        <p:spPr>
          <a:xfrm>
            <a:off x="5909259" y="4215785"/>
            <a:ext cx="201281" cy="2257700"/>
          </a:xfrm>
          <a:prstGeom prst="rightBrace">
            <a:avLst>
              <a:gd name="adj1" fmla="val 46879"/>
              <a:gd name="adj2" fmla="val 5049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22">
            <a:extLst>
              <a:ext uri="{FF2B5EF4-FFF2-40B4-BE49-F238E27FC236}">
                <a16:creationId xmlns:a16="http://schemas.microsoft.com/office/drawing/2014/main" id="{B7269DFE-6B4D-4CA0-8623-FF35702BB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10952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48" name="表格 12">
            <a:extLst>
              <a:ext uri="{FF2B5EF4-FFF2-40B4-BE49-F238E27FC236}">
                <a16:creationId xmlns:a16="http://schemas.microsoft.com/office/drawing/2014/main" id="{C9A46D82-F417-404E-AB49-6401C877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44268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E059193-C976-4FB4-9317-4AAE6585B66C}"/>
                  </a:ext>
                </a:extLst>
              </p:cNvPr>
              <p:cNvSpPr txBox="1"/>
              <p:nvPr/>
            </p:nvSpPr>
            <p:spPr>
              <a:xfrm>
                <a:off x="8129849" y="1755588"/>
                <a:ext cx="35763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𝑢𝑛𝑢𝑠𝑒𝑑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𝑙𝑒𝑎𝑣𝑒𝑠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𝑟𝑒𝑎𝑠𝑠𝑖𝑔𝑛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E059193-C976-4FB4-9317-4AAE6585B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49" y="1755588"/>
                <a:ext cx="3576300" cy="553998"/>
              </a:xfrm>
              <a:prstGeom prst="rect">
                <a:avLst/>
              </a:prstGeom>
              <a:blipFill>
                <a:blip r:embed="rId11"/>
                <a:stretch>
                  <a:fillRect l="-3072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ABF661A5-B711-45B0-AB88-8258B70775B0}"/>
              </a:ext>
            </a:extLst>
          </p:cNvPr>
          <p:cNvSpPr txBox="1"/>
          <p:nvPr/>
        </p:nvSpPr>
        <p:spPr>
          <a:xfrm>
            <a:off x="8038407" y="2458825"/>
            <a:ext cx="3693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MBM  has three parts in hypotheses</a:t>
            </a:r>
          </a:p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trees representation: 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global weights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lookup table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hypotheses forest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523ECE0-AA3E-423C-B45D-C358BE02F1C6}"/>
              </a:ext>
            </a:extLst>
          </p:cNvPr>
          <p:cNvSpPr txBox="1"/>
          <p:nvPr/>
        </p:nvSpPr>
        <p:spPr>
          <a:xfrm>
            <a:off x="8038407" y="4282805"/>
            <a:ext cx="4197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MBM  has two parts in global hypotheses</a:t>
            </a:r>
          </a:p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representation: 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global weights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global hypotheses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2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491FC3F4-9364-4F23-AA21-1FC84582F7AF}"/>
              </a:ext>
            </a:extLst>
          </p:cNvPr>
          <p:cNvSpPr/>
          <p:nvPr/>
        </p:nvSpPr>
        <p:spPr>
          <a:xfrm>
            <a:off x="2207333" y="4085392"/>
            <a:ext cx="5831074" cy="2598050"/>
          </a:xfrm>
          <a:prstGeom prst="roundRect">
            <a:avLst>
              <a:gd name="adj" fmla="val 466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2403380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2458825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84216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2628336"/>
            <a:ext cx="19808" cy="1196546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38" idx="3"/>
          </p:cNvCxnSpPr>
          <p:nvPr/>
        </p:nvCxnSpPr>
        <p:spPr>
          <a:xfrm flipH="1">
            <a:off x="5489581" y="2625751"/>
            <a:ext cx="86166" cy="3659908"/>
          </a:xfrm>
          <a:prstGeom prst="bentConnector3">
            <a:avLst>
              <a:gd name="adj1" fmla="val -2653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/>
              <p:nvPr/>
            </p:nvSpPr>
            <p:spPr>
              <a:xfrm>
                <a:off x="6321365" y="5206135"/>
                <a:ext cx="650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𝑴𝑩𝑴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65" y="5206135"/>
                <a:ext cx="650819" cy="276999"/>
              </a:xfrm>
              <a:prstGeom prst="rect">
                <a:avLst/>
              </a:prstGeom>
              <a:blipFill>
                <a:blip r:embed="rId6"/>
                <a:stretch>
                  <a:fillRect l="-7477" r="-747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cxnSpLocks/>
            <a:stCxn id="65" idx="1"/>
            <a:endCxn id="39" idx="1"/>
          </p:cNvCxnSpPr>
          <p:nvPr/>
        </p:nvCxnSpPr>
        <p:spPr>
          <a:xfrm rot="10800000" flipH="1" flipV="1">
            <a:off x="2886364" y="2625751"/>
            <a:ext cx="580671" cy="3659908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6A17BC-EDBD-4937-805B-B7E2B9588BF6}"/>
              </a:ext>
            </a:extLst>
          </p:cNvPr>
          <p:cNvSpPr/>
          <p:nvPr/>
        </p:nvSpPr>
        <p:spPr>
          <a:xfrm>
            <a:off x="3932843" y="4604377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7D5E2"/>
                </a:solidFill>
              </a:rPr>
              <a:t>h2</a:t>
            </a:r>
            <a:r>
              <a:rPr lang="en-US" altLang="zh-CN" dirty="0">
                <a:solidFill>
                  <a:srgbClr val="C7D5E2"/>
                </a:solidFill>
              </a:rPr>
              <a:t> </a:t>
            </a:r>
            <a:r>
              <a:rPr lang="en-US" altLang="zh-CN" b="1" dirty="0">
                <a:solidFill>
                  <a:srgbClr val="C7D5E2"/>
                </a:solidFill>
              </a:rPr>
              <a:t>h1</a:t>
            </a:r>
            <a:r>
              <a:rPr lang="en-US" altLang="zh-CN" dirty="0">
                <a:solidFill>
                  <a:srgbClr val="C7D5E2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9BCD6-EF43-4098-B9F6-1F1E94A6E152}"/>
              </a:ext>
            </a:extLst>
          </p:cNvPr>
          <p:cNvSpPr/>
          <p:nvPr/>
        </p:nvSpPr>
        <p:spPr>
          <a:xfrm>
            <a:off x="3467039" y="4604377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5CE0C3-3AD0-449D-A170-176654840A0B}"/>
              </a:ext>
            </a:extLst>
          </p:cNvPr>
          <p:cNvSpPr/>
          <p:nvPr/>
        </p:nvSpPr>
        <p:spPr>
          <a:xfrm>
            <a:off x="3932843" y="4971759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374B4B-69D5-46FD-BA82-38AC5487D47D}"/>
              </a:ext>
            </a:extLst>
          </p:cNvPr>
          <p:cNvSpPr/>
          <p:nvPr/>
        </p:nvSpPr>
        <p:spPr>
          <a:xfrm>
            <a:off x="3467039" y="4971759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4B5592-D44D-40E8-94F3-BD04397B0548}"/>
              </a:ext>
            </a:extLst>
          </p:cNvPr>
          <p:cNvSpPr/>
          <p:nvPr/>
        </p:nvSpPr>
        <p:spPr>
          <a:xfrm>
            <a:off x="3932843" y="534741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h2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19D02C-B742-4BF9-9DC3-925FBB046635}"/>
              </a:ext>
            </a:extLst>
          </p:cNvPr>
          <p:cNvSpPr/>
          <p:nvPr/>
        </p:nvSpPr>
        <p:spPr>
          <a:xfrm>
            <a:off x="3467039" y="534741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0C486A-6E45-47DD-AEB5-81987112BD98}"/>
              </a:ext>
            </a:extLst>
          </p:cNvPr>
          <p:cNvSpPr/>
          <p:nvPr/>
        </p:nvSpPr>
        <p:spPr>
          <a:xfrm>
            <a:off x="3932840" y="572262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CB57AD-89C7-4328-9E61-ABD36363490B}"/>
              </a:ext>
            </a:extLst>
          </p:cNvPr>
          <p:cNvSpPr/>
          <p:nvPr/>
        </p:nvSpPr>
        <p:spPr>
          <a:xfrm>
            <a:off x="3467036" y="572262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AACBEF-BD62-41B3-A9AC-883380F0903B}"/>
              </a:ext>
            </a:extLst>
          </p:cNvPr>
          <p:cNvSpPr/>
          <p:nvPr/>
        </p:nvSpPr>
        <p:spPr>
          <a:xfrm>
            <a:off x="3932840" y="609783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7D5E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D38849-CC28-481B-9691-85B99F4872C6}"/>
              </a:ext>
            </a:extLst>
          </p:cNvPr>
          <p:cNvSpPr/>
          <p:nvPr/>
        </p:nvSpPr>
        <p:spPr>
          <a:xfrm>
            <a:off x="3467036" y="609783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9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450CC52C-6BEA-4E77-9008-DE037821BC7D}"/>
              </a:ext>
            </a:extLst>
          </p:cNvPr>
          <p:cNvSpPr/>
          <p:nvPr/>
        </p:nvSpPr>
        <p:spPr>
          <a:xfrm>
            <a:off x="5909259" y="4215785"/>
            <a:ext cx="201281" cy="2257700"/>
          </a:xfrm>
          <a:prstGeom prst="rightBrace">
            <a:avLst>
              <a:gd name="adj1" fmla="val 46879"/>
              <a:gd name="adj2" fmla="val 5049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22">
            <a:extLst>
              <a:ext uri="{FF2B5EF4-FFF2-40B4-BE49-F238E27FC236}">
                <a16:creationId xmlns:a16="http://schemas.microsoft.com/office/drawing/2014/main" id="{B7269DFE-6B4D-4CA0-8623-FF35702BB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15850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48" name="表格 12">
            <a:extLst>
              <a:ext uri="{FF2B5EF4-FFF2-40B4-BE49-F238E27FC236}">
                <a16:creationId xmlns:a16="http://schemas.microsoft.com/office/drawing/2014/main" id="{C9A46D82-F417-404E-AB49-6401C877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58678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E059193-C976-4FB4-9317-4AAE6585B66C}"/>
                  </a:ext>
                </a:extLst>
              </p:cNvPr>
              <p:cNvSpPr txBox="1"/>
              <p:nvPr/>
            </p:nvSpPr>
            <p:spPr>
              <a:xfrm>
                <a:off x="8129849" y="1755588"/>
                <a:ext cx="35763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𝑢𝑛𝑢𝑠𝑒𝑑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𝑙𝑒𝑎𝑣𝑒𝑠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𝑟𝑒𝑎𝑠𝑠𝑖𝑔𝑛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E059193-C976-4FB4-9317-4AAE6585B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49" y="1755588"/>
                <a:ext cx="3576300" cy="553998"/>
              </a:xfrm>
              <a:prstGeom prst="rect">
                <a:avLst/>
              </a:prstGeom>
              <a:blipFill>
                <a:blip r:embed="rId11"/>
                <a:stretch>
                  <a:fillRect l="-3072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ABF661A5-B711-45B0-AB88-8258B70775B0}"/>
              </a:ext>
            </a:extLst>
          </p:cNvPr>
          <p:cNvSpPr txBox="1"/>
          <p:nvPr/>
        </p:nvSpPr>
        <p:spPr>
          <a:xfrm>
            <a:off x="8038407" y="2458825"/>
            <a:ext cx="3693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MBM  has three parts in hypotheses</a:t>
            </a:r>
          </a:p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trees representation: 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global weights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lookup table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hypotheses forest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523ECE0-AA3E-423C-B45D-C358BE02F1C6}"/>
              </a:ext>
            </a:extLst>
          </p:cNvPr>
          <p:cNvSpPr txBox="1"/>
          <p:nvPr/>
        </p:nvSpPr>
        <p:spPr>
          <a:xfrm>
            <a:off x="8038407" y="4282805"/>
            <a:ext cx="4197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MBM  has two parts in global hypotheses</a:t>
            </a:r>
          </a:p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representation: 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global weights</a:t>
            </a:r>
          </a:p>
          <a:p>
            <a:pPr marL="342900" indent="-3429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global hypotheses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78C1C2B-8D81-476B-BB69-03E7C4E075F5}"/>
              </a:ext>
            </a:extLst>
          </p:cNvPr>
          <p:cNvSpPr txBox="1"/>
          <p:nvPr/>
        </p:nvSpPr>
        <p:spPr>
          <a:xfrm>
            <a:off x="8038406" y="5574708"/>
            <a:ext cx="4198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</a:rPr>
              <a:t>As you can see, the global hypotheses </a:t>
            </a:r>
          </a:p>
          <a:p>
            <a:r>
              <a:rPr lang="en-US" altLang="zh-CN" i="1" dirty="0">
                <a:latin typeface="Cambria Math" panose="02040503050406030204" pitchFamily="18" charset="0"/>
              </a:rPr>
              <a:t>representation has many duplicated </a:t>
            </a:r>
          </a:p>
          <a:p>
            <a:r>
              <a:rPr lang="en-US" altLang="zh-CN" i="1" dirty="0">
                <a:latin typeface="Cambria Math" panose="02040503050406030204" pitchFamily="18" charset="0"/>
              </a:rPr>
              <a:t>local states. So we prefer the hypotheses </a:t>
            </a:r>
          </a:p>
          <a:p>
            <a:r>
              <a:rPr lang="en-US" altLang="zh-CN" i="1" dirty="0">
                <a:latin typeface="Cambria Math" panose="02040503050406030204" pitchFamily="18" charset="0"/>
              </a:rPr>
              <a:t>trees representation.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0DE37-A6C6-42D8-B59F-93082494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Multi-Hypothesis predict(local hypo. </a:t>
            </a:r>
            <a:r>
              <a:rPr lang="en-US" altLang="zh-CN" dirty="0" err="1"/>
              <a:t>repr</a:t>
            </a:r>
            <a:r>
              <a:rPr lang="en-US" altLang="zh-CN" dirty="0"/>
              <a:t>.)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95BB6F-7293-4B65-8E58-13230B5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local hypotheses(forest) predict</a:t>
            </a:r>
          </a:p>
          <a:p>
            <a:pPr lvl="1"/>
            <a:r>
              <a:rPr lang="en-US" altLang="zh-CN" dirty="0"/>
              <a:t>for each local hypo. in each hypo. tree</a:t>
            </a:r>
          </a:p>
          <a:p>
            <a:pPr lvl="2"/>
            <a:r>
              <a:rPr lang="en-US" altLang="zh-CN" dirty="0"/>
              <a:t>predict local hypo.</a:t>
            </a:r>
          </a:p>
          <a:p>
            <a:pPr lvl="1"/>
            <a:r>
              <a:rPr lang="en-US" altLang="zh-CN" dirty="0"/>
              <a:t>global weights / look-up table don’t change.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30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012750-697A-4AE3-B681-51B09867113A}"/>
              </a:ext>
            </a:extLst>
          </p:cNvPr>
          <p:cNvSpPr/>
          <p:nvPr/>
        </p:nvSpPr>
        <p:spPr>
          <a:xfrm>
            <a:off x="163483" y="0"/>
            <a:ext cx="11865033" cy="2854036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12">
            <a:extLst>
              <a:ext uri="{FF2B5EF4-FFF2-40B4-BE49-F238E27FC236}">
                <a16:creationId xmlns:a16="http://schemas.microsoft.com/office/drawing/2014/main" id="{AFAB5F7C-1FBD-4868-9B7A-92B772FDD9B8}"/>
              </a:ext>
            </a:extLst>
          </p:cNvPr>
          <p:cNvGraphicFramePr>
            <a:graphicFrameLocks noGrp="1"/>
          </p:cNvGraphicFramePr>
          <p:nvPr/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id="{95B05F3C-1BE0-4A34-8ED1-AA032C93CE34}"/>
              </a:ext>
            </a:extLst>
          </p:cNvPr>
          <p:cNvGraphicFramePr>
            <a:graphicFrameLocks noGrp="1"/>
          </p:cNvGraphicFramePr>
          <p:nvPr/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745661-F300-4822-919B-035E0C2A0757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745661-F300-4822-919B-035E0C2A0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EED35204-F555-45A8-A8D9-A9098E4E9E5C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394C75F-50F3-4E75-93E6-7B052EF0EE35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394C75F-50F3-4E75-93E6-7B052EF0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56C424-001B-41C2-A04F-DB4883B6D883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56C424-001B-41C2-A04F-DB4883B6D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4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47F56E4-F80F-42AE-8D8B-4034CB0371E6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2015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𝑔𝑒𝑛𝑒𝑟𝑖𝑐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47F56E4-F80F-42AE-8D8B-4034CB037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2015295" cy="276999"/>
              </a:xfrm>
              <a:prstGeom prst="rect">
                <a:avLst/>
              </a:prstGeom>
              <a:blipFill>
                <a:blip r:embed="rId5"/>
                <a:stretch>
                  <a:fillRect l="-2121" t="-2174" r="-181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22">
            <a:extLst>
              <a:ext uri="{FF2B5EF4-FFF2-40B4-BE49-F238E27FC236}">
                <a16:creationId xmlns:a16="http://schemas.microsoft.com/office/drawing/2014/main" id="{B7804E74-00E2-4CE8-82AE-0F14DF4EA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1248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2E1037-C147-47C7-8813-DB10211211E1}"/>
                  </a:ext>
                </a:extLst>
              </p:cNvPr>
              <p:cNvSpPr txBox="1"/>
              <p:nvPr/>
            </p:nvSpPr>
            <p:spPr>
              <a:xfrm>
                <a:off x="286984" y="368206"/>
                <a:ext cx="1740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𝒕𝒊𝒎𝒆𝒔𝒕𝒂𝒎𝒑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CN" altLang="en-US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2E1037-C147-47C7-8813-DB1021121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4" y="368206"/>
                <a:ext cx="1740861" cy="276999"/>
              </a:xfrm>
              <a:prstGeom prst="rect">
                <a:avLst/>
              </a:prstGeom>
              <a:blipFill>
                <a:blip r:embed="rId6"/>
                <a:stretch>
                  <a:fillRect l="-3497" r="-279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90B78DD-0FEC-4B3F-985D-26224ADE4D8C}"/>
                  </a:ext>
                </a:extLst>
              </p:cNvPr>
              <p:cNvSpPr txBox="1"/>
              <p:nvPr/>
            </p:nvSpPr>
            <p:spPr>
              <a:xfrm>
                <a:off x="9463685" y="2404223"/>
                <a:ext cx="2031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𝒉𝒚𝒑𝒐𝒕𝒉𝒆𝒔𝒆𝒔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90B78DD-0FEC-4B3F-985D-26224ADE4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685" y="2404223"/>
                <a:ext cx="2031005" cy="276999"/>
              </a:xfrm>
              <a:prstGeom prst="rect">
                <a:avLst/>
              </a:prstGeom>
              <a:blipFill>
                <a:blip r:embed="rId7"/>
                <a:stretch>
                  <a:fillRect l="-2096" t="-4348" r="-359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82F3467-4962-45D5-9E2D-F48EBFBE3CD7}"/>
              </a:ext>
            </a:extLst>
          </p:cNvPr>
          <p:cNvSpPr/>
          <p:nvPr/>
        </p:nvSpPr>
        <p:spPr>
          <a:xfrm>
            <a:off x="163483" y="3110852"/>
            <a:ext cx="11865033" cy="2854036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12">
            <a:extLst>
              <a:ext uri="{FF2B5EF4-FFF2-40B4-BE49-F238E27FC236}">
                <a16:creationId xmlns:a16="http://schemas.microsoft.com/office/drawing/2014/main" id="{76B9FB50-7C86-437F-A2B6-1AC04493E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52925"/>
              </p:ext>
            </p:extLst>
          </p:nvPr>
        </p:nvGraphicFramePr>
        <p:xfrm>
          <a:off x="3932844" y="3719480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p:graphicFrame>
        <p:nvGraphicFramePr>
          <p:cNvPr id="17" name="表格 14">
            <a:extLst>
              <a:ext uri="{FF2B5EF4-FFF2-40B4-BE49-F238E27FC236}">
                <a16:creationId xmlns:a16="http://schemas.microsoft.com/office/drawing/2014/main" id="{5B52EC05-D95E-46A4-ACF5-BD0B77C2A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31761"/>
              </p:ext>
            </p:extLst>
          </p:nvPr>
        </p:nvGraphicFramePr>
        <p:xfrm>
          <a:off x="3023986" y="3719480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1622D80-5C18-43E8-8953-6669A4F6BFB6}"/>
                  </a:ext>
                </a:extLst>
              </p:cNvPr>
              <p:cNvSpPr txBox="1"/>
              <p:nvPr/>
            </p:nvSpPr>
            <p:spPr>
              <a:xfrm>
                <a:off x="2279775" y="3185665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1622D80-5C18-43E8-8953-6669A4F6B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3185665"/>
                <a:ext cx="1613455" cy="276999"/>
              </a:xfrm>
              <a:prstGeom prst="rect">
                <a:avLst/>
              </a:prstGeom>
              <a:blipFill>
                <a:blip r:embed="rId8"/>
                <a:stretch>
                  <a:fillRect l="-4528" t="-4444" r="-452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32A39B78-50F7-479E-BB9A-A878A0F6F4A1}"/>
              </a:ext>
            </a:extLst>
          </p:cNvPr>
          <p:cNvSpPr/>
          <p:nvPr/>
        </p:nvSpPr>
        <p:spPr>
          <a:xfrm>
            <a:off x="2736735" y="3719480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D65BA6E-4FF1-4441-A84E-8FDF7658AB03}"/>
                  </a:ext>
                </a:extLst>
              </p:cNvPr>
              <p:cNvSpPr txBox="1"/>
              <p:nvPr/>
            </p:nvSpPr>
            <p:spPr>
              <a:xfrm>
                <a:off x="240904" y="4678260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D65BA6E-4FF1-4441-A84E-8FDF7658A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4678260"/>
                <a:ext cx="2358210" cy="276999"/>
              </a:xfrm>
              <a:prstGeom prst="rect">
                <a:avLst/>
              </a:prstGeom>
              <a:blipFill>
                <a:blip r:embed="rId9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3D9E46-3CFF-42A9-85F1-DD317B4550F0}"/>
                  </a:ext>
                </a:extLst>
              </p:cNvPr>
              <p:cNvSpPr txBox="1"/>
              <p:nvPr/>
            </p:nvSpPr>
            <p:spPr>
              <a:xfrm>
                <a:off x="6009900" y="3195976"/>
                <a:ext cx="3108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3D9E46-3CFF-42A9-85F1-DD317B45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3195976"/>
                <a:ext cx="3108159" cy="276999"/>
              </a:xfrm>
              <a:prstGeom prst="rect">
                <a:avLst/>
              </a:prstGeom>
              <a:blipFill>
                <a:blip r:embed="rId10"/>
                <a:stretch>
                  <a:fillRect l="-2157" t="-2174" r="-215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EB15336-D96A-49A0-B74E-B3846F4D97FA}"/>
                  </a:ext>
                </a:extLst>
              </p:cNvPr>
              <p:cNvSpPr txBox="1"/>
              <p:nvPr/>
            </p:nvSpPr>
            <p:spPr>
              <a:xfrm>
                <a:off x="8038407" y="3793979"/>
                <a:ext cx="2015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𝑔𝑒𝑛𝑒𝑟𝑖𝑐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EB15336-D96A-49A0-B74E-B3846F4D9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3793979"/>
                <a:ext cx="2015295" cy="276999"/>
              </a:xfrm>
              <a:prstGeom prst="rect">
                <a:avLst/>
              </a:prstGeom>
              <a:blipFill>
                <a:blip r:embed="rId11"/>
                <a:stretch>
                  <a:fillRect l="-2121" t="-2174" r="-181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F6D43098-F05C-4B7A-8B93-0803614BD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93592"/>
              </p:ext>
            </p:extLst>
          </p:nvPr>
        </p:nvGraphicFramePr>
        <p:xfrm>
          <a:off x="5938981" y="3719480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CF22409-2FA9-4B2B-9ED8-48979B082D44}"/>
                  </a:ext>
                </a:extLst>
              </p:cNvPr>
              <p:cNvSpPr txBox="1"/>
              <p:nvPr/>
            </p:nvSpPr>
            <p:spPr>
              <a:xfrm>
                <a:off x="286984" y="3479058"/>
                <a:ext cx="2218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𝒕𝒊𝒎𝒆𝒔𝒕𝒂𝒎𝒑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CF22409-2FA9-4B2B-9ED8-48979B082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4" y="3479058"/>
                <a:ext cx="2218556" cy="276999"/>
              </a:xfrm>
              <a:prstGeom prst="rect">
                <a:avLst/>
              </a:prstGeom>
              <a:blipFill>
                <a:blip r:embed="rId12"/>
                <a:stretch>
                  <a:fillRect l="-1374" t="-2222" r="-54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2555493-BF09-4477-8763-8BF13851A456}"/>
                  </a:ext>
                </a:extLst>
              </p:cNvPr>
              <p:cNvSpPr txBox="1"/>
              <p:nvPr/>
            </p:nvSpPr>
            <p:spPr>
              <a:xfrm>
                <a:off x="8141208" y="5465199"/>
                <a:ext cx="3353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𝒉𝒚𝒑𝒐𝒕𝒉𝒆𝒔𝒆𝒔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𝒑𝒓𝒆𝒅𝒊𝒄𝒕𝒊𝒐𝒏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2555493-BF09-4477-8763-8BF13851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208" y="5465199"/>
                <a:ext cx="3353482" cy="276999"/>
              </a:xfrm>
              <a:prstGeom prst="rect">
                <a:avLst/>
              </a:prstGeom>
              <a:blipFill>
                <a:blip r:embed="rId13"/>
                <a:stretch>
                  <a:fillRect l="-364" t="-6667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59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0DE37-A6C6-42D8-B59F-93082494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Multi-Hypothesis update(local hypo. </a:t>
            </a:r>
            <a:r>
              <a:rPr lang="en-US" altLang="zh-CN" dirty="0" err="1"/>
              <a:t>repr</a:t>
            </a:r>
            <a:r>
              <a:rPr lang="en-US" altLang="zh-CN" dirty="0"/>
              <a:t>.)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95BB6F-7293-4B65-8E58-13230B5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local hypotheses(forest) update</a:t>
            </a:r>
          </a:p>
          <a:p>
            <a:pPr lvl="1"/>
            <a:r>
              <a:rPr lang="en-US" altLang="zh-CN" dirty="0"/>
              <a:t>for each local hypo. in each hypo. tree</a:t>
            </a:r>
          </a:p>
          <a:p>
            <a:pPr lvl="2"/>
            <a:r>
              <a:rPr lang="en-US" altLang="zh-CN" dirty="0"/>
              <a:t>gating(ellipsoidal gating in Gaussian state)</a:t>
            </a:r>
          </a:p>
          <a:p>
            <a:pPr lvl="2"/>
            <a:r>
              <a:rPr lang="en-US" altLang="zh-CN" dirty="0"/>
              <a:t>update hypo. and associated measurement log-likelihood with missed detection and associated measurements in gate</a:t>
            </a:r>
          </a:p>
          <a:p>
            <a:pPr lvl="1"/>
            <a:r>
              <a:rPr lang="en-US" altLang="zh-CN" dirty="0"/>
              <a:t>resulted in [#</a:t>
            </a:r>
            <a:r>
              <a:rPr lang="en-US" altLang="zh-CN" dirty="0" err="1"/>
              <a:t>meas</a:t>
            </a:r>
            <a:r>
              <a:rPr lang="en-US" altLang="zh-CN" dirty="0"/>
              <a:t> in gate + 1(missed hypo)] updated hypos and measurement log-likelihoods correspondingly</a:t>
            </a:r>
          </a:p>
          <a:p>
            <a:r>
              <a:rPr lang="en-US" altLang="zh-CN" dirty="0"/>
              <a:t>global weights / look-up table / hypo. forest update</a:t>
            </a:r>
          </a:p>
          <a:p>
            <a:pPr lvl="1"/>
            <a:r>
              <a:rPr lang="en-US" altLang="zh-CN" dirty="0"/>
              <a:t>for each predicted global hypothesis</a:t>
            </a:r>
          </a:p>
          <a:p>
            <a:pPr lvl="2"/>
            <a:r>
              <a:rPr lang="en-US" altLang="zh-CN" dirty="0"/>
              <a:t>create cost matrix for data association(DA)(use the associated measurement log-likelihoods calculated before)</a:t>
            </a:r>
          </a:p>
          <a:p>
            <a:pPr lvl="2"/>
            <a:r>
              <a:rPr lang="en-US" altLang="zh-CN" dirty="0" err="1"/>
              <a:t>Murty</a:t>
            </a:r>
            <a:r>
              <a:rPr lang="en-US" altLang="zh-CN" dirty="0"/>
              <a:t> DA</a:t>
            </a:r>
          </a:p>
          <a:p>
            <a:pPr lvl="2"/>
            <a:r>
              <a:rPr lang="en-US" altLang="zh-CN" dirty="0"/>
              <a:t>update global weights / look-up table / hypo. forest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43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BD8830E-2EA5-470D-88DB-D065A1C34203}"/>
              </a:ext>
            </a:extLst>
          </p:cNvPr>
          <p:cNvSpPr/>
          <p:nvPr/>
        </p:nvSpPr>
        <p:spPr>
          <a:xfrm>
            <a:off x="163483" y="0"/>
            <a:ext cx="11865033" cy="2854036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8" name="表格 12">
            <a:extLst>
              <a:ext uri="{FF2B5EF4-FFF2-40B4-BE49-F238E27FC236}">
                <a16:creationId xmlns:a16="http://schemas.microsoft.com/office/drawing/2014/main" id="{C9A46D82-F417-404E-AB49-6401C877CB25}"/>
              </a:ext>
            </a:extLst>
          </p:cNvPr>
          <p:cNvGraphicFramePr>
            <a:graphicFrameLocks noGrp="1"/>
          </p:cNvGraphicFramePr>
          <p:nvPr/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/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5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2015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𝑔𝑒𝑛𝑒𝑟𝑖𝑐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2015295" cy="276999"/>
              </a:xfrm>
              <a:prstGeom prst="rect">
                <a:avLst/>
              </a:prstGeom>
              <a:blipFill>
                <a:blip r:embed="rId6"/>
                <a:stretch>
                  <a:fillRect l="-2121" t="-2174" r="-181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22">
            <a:extLst>
              <a:ext uri="{FF2B5EF4-FFF2-40B4-BE49-F238E27FC236}">
                <a16:creationId xmlns:a16="http://schemas.microsoft.com/office/drawing/2014/main" id="{B7269DFE-6B4D-4CA0-8623-FF35702BB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58045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78C4239-3740-46B9-A83B-2B016633E019}"/>
                  </a:ext>
                </a:extLst>
              </p:cNvPr>
              <p:cNvSpPr txBox="1"/>
              <p:nvPr/>
            </p:nvSpPr>
            <p:spPr>
              <a:xfrm>
                <a:off x="286984" y="368206"/>
                <a:ext cx="1740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𝒕𝒊𝒎𝒆𝒔𝒕𝒂𝒎𝒑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CN" altLang="en-US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78C4239-3740-46B9-A83B-2B016633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4" y="368206"/>
                <a:ext cx="1740861" cy="276999"/>
              </a:xfrm>
              <a:prstGeom prst="rect">
                <a:avLst/>
              </a:prstGeom>
              <a:blipFill>
                <a:blip r:embed="rId7"/>
                <a:stretch>
                  <a:fillRect l="-3497" r="-279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25E91F5-422A-4EF3-B393-70399DAA2830}"/>
                  </a:ext>
                </a:extLst>
              </p:cNvPr>
              <p:cNvSpPr txBox="1"/>
              <p:nvPr/>
            </p:nvSpPr>
            <p:spPr>
              <a:xfrm>
                <a:off x="202564" y="2858257"/>
                <a:ext cx="2154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𝒕𝒊𝒎𝒆𝒔𝒕𝒂𝒎𝒑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25E91F5-422A-4EF3-B393-70399DAA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4" y="2858257"/>
                <a:ext cx="2154436" cy="276999"/>
              </a:xfrm>
              <a:prstGeom prst="rect">
                <a:avLst/>
              </a:prstGeom>
              <a:blipFill>
                <a:blip r:embed="rId8"/>
                <a:stretch>
                  <a:fillRect l="-2825" t="-2222" r="-197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FF647F2-79C6-41BA-8AD8-6D800247E3FA}"/>
                  </a:ext>
                </a:extLst>
              </p:cNvPr>
              <p:cNvSpPr txBox="1"/>
              <p:nvPr/>
            </p:nvSpPr>
            <p:spPr>
              <a:xfrm>
                <a:off x="2599114" y="2847173"/>
                <a:ext cx="300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𝑚𝑒𝑎𝑠𝑢𝑟𝑒𝑚𝑒𝑛𝑡𝑠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FF647F2-79C6-41BA-8AD8-6D800247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14" y="2847173"/>
                <a:ext cx="3004284" cy="276999"/>
              </a:xfrm>
              <a:prstGeom prst="rect">
                <a:avLst/>
              </a:prstGeom>
              <a:blipFill>
                <a:blip r:embed="rId9"/>
                <a:stretch>
                  <a:fillRect l="-6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7C4607B-3006-4051-B91A-3EB8F0DDCD7A}"/>
                  </a:ext>
                </a:extLst>
              </p:cNvPr>
              <p:cNvSpPr txBox="1"/>
              <p:nvPr/>
            </p:nvSpPr>
            <p:spPr>
              <a:xfrm>
                <a:off x="9463685" y="2404223"/>
                <a:ext cx="2031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𝒉𝒚𝒑𝒐𝒕𝒉𝒆𝒔𝒆𝒔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7C4607B-3006-4051-B91A-3EB8F0DD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685" y="2404223"/>
                <a:ext cx="2031005" cy="276999"/>
              </a:xfrm>
              <a:prstGeom prst="rect">
                <a:avLst/>
              </a:prstGeom>
              <a:blipFill>
                <a:blip r:embed="rId10"/>
                <a:stretch>
                  <a:fillRect l="-2096" t="-4348" r="-359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BB783F8-C575-420F-BC90-E40FB1F77120}"/>
                  </a:ext>
                </a:extLst>
              </p:cNvPr>
              <p:cNvSpPr txBox="1"/>
              <p:nvPr/>
            </p:nvSpPr>
            <p:spPr>
              <a:xfrm>
                <a:off x="286984" y="3210463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BB783F8-C575-420F-BC90-E40FB1F7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4" y="3210463"/>
                <a:ext cx="1967655" cy="276999"/>
              </a:xfrm>
              <a:prstGeom prst="rect">
                <a:avLst/>
              </a:prstGeom>
              <a:blipFill>
                <a:blip r:embed="rId11"/>
                <a:stretch>
                  <a:fillRect l="-3406" t="-4444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" name="表格 22">
            <a:extLst>
              <a:ext uri="{FF2B5EF4-FFF2-40B4-BE49-F238E27FC236}">
                <a16:creationId xmlns:a16="http://schemas.microsoft.com/office/drawing/2014/main" id="{BB3D26F6-A1B7-41AC-8771-7A02D204A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51106"/>
              </p:ext>
            </p:extLst>
          </p:nvPr>
        </p:nvGraphicFramePr>
        <p:xfrm>
          <a:off x="311812" y="356476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58" name="表格 22">
            <a:extLst>
              <a:ext uri="{FF2B5EF4-FFF2-40B4-BE49-F238E27FC236}">
                <a16:creationId xmlns:a16="http://schemas.microsoft.com/office/drawing/2014/main" id="{6EA2EDDE-2A68-420C-AFA4-FE2AC1FEC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3592"/>
              </p:ext>
            </p:extLst>
          </p:nvPr>
        </p:nvGraphicFramePr>
        <p:xfrm>
          <a:off x="2886365" y="3564768"/>
          <a:ext cx="3474720" cy="3291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h1,0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h1,0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h1,0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h1,0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h1+z1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h1+z1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h1+z1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h1+z1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h1+z2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h1+z2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h1+z2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h1+z2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h2,0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h2,0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h2,0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h2,0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h2+z1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h2+z1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h2+z1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h2+z1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93004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h2+z2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h2+z2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h2+z2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h2+z2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05209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h3,0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h3,0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7624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h3+z1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h3+z1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7410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h3+z2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h3+z2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34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2725375-8A12-46F6-8C4F-FBE710F95628}"/>
                  </a:ext>
                </a:extLst>
              </p:cNvPr>
              <p:cNvSpPr txBox="1"/>
              <p:nvPr/>
            </p:nvSpPr>
            <p:spPr>
              <a:xfrm>
                <a:off x="2949016" y="3210463"/>
                <a:ext cx="1511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𝑙𝑒𝑎𝑣𝑒𝑠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2725375-8A12-46F6-8C4F-FBE710F95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016" y="3210463"/>
                <a:ext cx="1511824" cy="276999"/>
              </a:xfrm>
              <a:prstGeom prst="rect">
                <a:avLst/>
              </a:prstGeom>
              <a:blipFill>
                <a:blip r:embed="rId12"/>
                <a:stretch>
                  <a:fillRect l="-3226" t="-4444" r="-483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" name="表格 22">
            <a:extLst>
              <a:ext uri="{FF2B5EF4-FFF2-40B4-BE49-F238E27FC236}">
                <a16:creationId xmlns:a16="http://schemas.microsoft.com/office/drawing/2014/main" id="{BD5E0655-82BF-4CE2-B36C-BFCAE64C2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48863"/>
              </p:ext>
            </p:extLst>
          </p:nvPr>
        </p:nvGraphicFramePr>
        <p:xfrm>
          <a:off x="6768030" y="3558619"/>
          <a:ext cx="1948815" cy="731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L1,0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L2,0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</a:tbl>
          </a:graphicData>
        </a:graphic>
      </p:graphicFrame>
      <p:graphicFrame>
        <p:nvGraphicFramePr>
          <p:cNvPr id="62" name="表格 22">
            <a:extLst>
              <a:ext uri="{FF2B5EF4-FFF2-40B4-BE49-F238E27FC236}">
                <a16:creationId xmlns:a16="http://schemas.microsoft.com/office/drawing/2014/main" id="{BECDC383-F217-4E91-9761-129A97AFC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41952"/>
              </p:ext>
            </p:extLst>
          </p:nvPr>
        </p:nvGraphicFramePr>
        <p:xfrm>
          <a:off x="9079293" y="4949616"/>
          <a:ext cx="1948815" cy="731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B991F9A-35F8-416D-BC7B-9726D05A4B1A}"/>
                  </a:ext>
                </a:extLst>
              </p:cNvPr>
              <p:cNvSpPr txBox="1"/>
              <p:nvPr/>
            </p:nvSpPr>
            <p:spPr>
              <a:xfrm>
                <a:off x="6768030" y="3182479"/>
                <a:ext cx="3871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B991F9A-35F8-416D-BC7B-9726D05A4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30" y="3182479"/>
                <a:ext cx="3871444" cy="276999"/>
              </a:xfrm>
              <a:prstGeom prst="rect">
                <a:avLst/>
              </a:prstGeom>
              <a:blipFill>
                <a:blip r:embed="rId13"/>
                <a:stretch>
                  <a:fillRect l="-315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表格 22">
            <a:extLst>
              <a:ext uri="{FF2B5EF4-FFF2-40B4-BE49-F238E27FC236}">
                <a16:creationId xmlns:a16="http://schemas.microsoft.com/office/drawing/2014/main" id="{0628BC25-0CD5-4206-9A49-D67269A64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33151"/>
              </p:ext>
            </p:extLst>
          </p:nvPr>
        </p:nvGraphicFramePr>
        <p:xfrm>
          <a:off x="9079294" y="3557012"/>
          <a:ext cx="1948815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L3,0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L3,1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L3.2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3602"/>
                  </a:ext>
                </a:extLst>
              </a:tr>
            </a:tbl>
          </a:graphicData>
        </a:graphic>
      </p:graphicFrame>
      <p:graphicFrame>
        <p:nvGraphicFramePr>
          <p:cNvPr id="71" name="表格 22">
            <a:extLst>
              <a:ext uri="{FF2B5EF4-FFF2-40B4-BE49-F238E27FC236}">
                <a16:creationId xmlns:a16="http://schemas.microsoft.com/office/drawing/2014/main" id="{5BD89F1C-DFC5-4CFB-93A9-0F19024E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82614"/>
              </p:ext>
            </p:extLst>
          </p:nvPr>
        </p:nvGraphicFramePr>
        <p:xfrm>
          <a:off x="6768030" y="4583856"/>
          <a:ext cx="1948815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L3,1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L3.2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36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DAA2CA4-0B18-48C8-8DC6-4F3971CED4D8}"/>
                  </a:ext>
                </a:extLst>
              </p:cNvPr>
              <p:cNvSpPr txBox="1"/>
              <p:nvPr/>
            </p:nvSpPr>
            <p:spPr>
              <a:xfrm>
                <a:off x="6768030" y="5861535"/>
                <a:ext cx="472719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𝐿𝑚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𝒏𝒆𝒈𝒂𝒕𝒊𝒗𝒆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𝑙𝑜𝑔𝑙𝑖𝑘𝑒𝑙𝑖h𝑜𝑜𝑑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𝑎𝑠𝑠𝑜𝑐𝑖𝑎𝑡𝑒𝑑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𝑏𝑙𝑢𝑒</m:t>
                      </m:r>
                      <m:r>
                        <a:rPr lang="en-US" altLang="zh-CN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𝑚𝑖𝑠𝑠𝑒𝑑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h𝑦𝑝𝑜𝑡h𝑒𝑠𝑖𝑠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DAA2CA4-0B18-48C8-8DC6-4F3971CED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30" y="5861535"/>
                <a:ext cx="4727192" cy="830997"/>
              </a:xfrm>
              <a:prstGeom prst="rect">
                <a:avLst/>
              </a:prstGeom>
              <a:blipFill>
                <a:blip r:embed="rId14"/>
                <a:stretch>
                  <a:fillRect l="-1804" t="-735" r="-258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77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528151-1636-4565-AADF-22DA590FB15A}"/>
              </a:ext>
            </a:extLst>
          </p:cNvPr>
          <p:cNvSpPr/>
          <p:nvPr/>
        </p:nvSpPr>
        <p:spPr>
          <a:xfrm>
            <a:off x="1613455" y="4503174"/>
            <a:ext cx="1613455" cy="3543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25E91F5-422A-4EF3-B393-70399DAA2830}"/>
                  </a:ext>
                </a:extLst>
              </p:cNvPr>
              <p:cNvSpPr txBox="1"/>
              <p:nvPr/>
            </p:nvSpPr>
            <p:spPr>
              <a:xfrm>
                <a:off x="202564" y="11084"/>
                <a:ext cx="2154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𝒕𝒊𝒎𝒆𝒔𝒕𝒂𝒎𝒑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25E91F5-422A-4EF3-B393-70399DAA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4" y="11084"/>
                <a:ext cx="2154436" cy="276999"/>
              </a:xfrm>
              <a:prstGeom prst="rect">
                <a:avLst/>
              </a:prstGeom>
              <a:blipFill>
                <a:blip r:embed="rId2"/>
                <a:stretch>
                  <a:fillRect l="-2825" t="-2222" r="-197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FF647F2-79C6-41BA-8AD8-6D800247E3FA}"/>
                  </a:ext>
                </a:extLst>
              </p:cNvPr>
              <p:cNvSpPr txBox="1"/>
              <p:nvPr/>
            </p:nvSpPr>
            <p:spPr>
              <a:xfrm>
                <a:off x="2599114" y="0"/>
                <a:ext cx="300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𝑚𝑒𝑎𝑠𝑢𝑟𝑒𝑚𝑒𝑛𝑡𝑠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FF647F2-79C6-41BA-8AD8-6D800247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14" y="0"/>
                <a:ext cx="3004284" cy="276999"/>
              </a:xfrm>
              <a:prstGeom prst="rect">
                <a:avLst/>
              </a:prstGeom>
              <a:blipFill>
                <a:blip r:embed="rId3"/>
                <a:stretch>
                  <a:fillRect l="-60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BB783F8-C575-420F-BC90-E40FB1F77120}"/>
                  </a:ext>
                </a:extLst>
              </p:cNvPr>
              <p:cNvSpPr txBox="1"/>
              <p:nvPr/>
            </p:nvSpPr>
            <p:spPr>
              <a:xfrm>
                <a:off x="286984" y="363290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BB783F8-C575-420F-BC90-E40FB1F7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4" y="363290"/>
                <a:ext cx="1967655" cy="276999"/>
              </a:xfrm>
              <a:prstGeom prst="rect">
                <a:avLst/>
              </a:prstGeom>
              <a:blipFill>
                <a:blip r:embed="rId4"/>
                <a:stretch>
                  <a:fillRect l="-3406" t="-4444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" name="表格 22">
            <a:extLst>
              <a:ext uri="{FF2B5EF4-FFF2-40B4-BE49-F238E27FC236}">
                <a16:creationId xmlns:a16="http://schemas.microsoft.com/office/drawing/2014/main" id="{BB3D26F6-A1B7-41AC-8771-7A02D204A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55643"/>
              </p:ext>
            </p:extLst>
          </p:nvPr>
        </p:nvGraphicFramePr>
        <p:xfrm>
          <a:off x="311812" y="717595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58" name="表格 22">
            <a:extLst>
              <a:ext uri="{FF2B5EF4-FFF2-40B4-BE49-F238E27FC236}">
                <a16:creationId xmlns:a16="http://schemas.microsoft.com/office/drawing/2014/main" id="{6EA2EDDE-2A68-420C-AFA4-FE2AC1FEC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95034"/>
              </p:ext>
            </p:extLst>
          </p:nvPr>
        </p:nvGraphicFramePr>
        <p:xfrm>
          <a:off x="2886365" y="717595"/>
          <a:ext cx="3474720" cy="3291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93004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h6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05209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h7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h7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7624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h8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h8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7410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h9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h9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34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2725375-8A12-46F6-8C4F-FBE710F95628}"/>
                  </a:ext>
                </a:extLst>
              </p:cNvPr>
              <p:cNvSpPr txBox="1"/>
              <p:nvPr/>
            </p:nvSpPr>
            <p:spPr>
              <a:xfrm>
                <a:off x="2949016" y="363290"/>
                <a:ext cx="1511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𝑙𝑒𝑎𝑣𝑒𝑠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2725375-8A12-46F6-8C4F-FBE710F95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016" y="363290"/>
                <a:ext cx="1511824" cy="276999"/>
              </a:xfrm>
              <a:prstGeom prst="rect">
                <a:avLst/>
              </a:prstGeom>
              <a:blipFill>
                <a:blip r:embed="rId5"/>
                <a:stretch>
                  <a:fillRect l="-3226" t="-4444" r="-483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" name="表格 22">
            <a:extLst>
              <a:ext uri="{FF2B5EF4-FFF2-40B4-BE49-F238E27FC236}">
                <a16:creationId xmlns:a16="http://schemas.microsoft.com/office/drawing/2014/main" id="{BD5E0655-82BF-4CE2-B36C-BFCAE64C2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7745"/>
              </p:ext>
            </p:extLst>
          </p:nvPr>
        </p:nvGraphicFramePr>
        <p:xfrm>
          <a:off x="6768030" y="711446"/>
          <a:ext cx="1948815" cy="731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L1,0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L2,0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</a:tbl>
          </a:graphicData>
        </a:graphic>
      </p:graphicFrame>
      <p:graphicFrame>
        <p:nvGraphicFramePr>
          <p:cNvPr id="62" name="表格 22">
            <a:extLst>
              <a:ext uri="{FF2B5EF4-FFF2-40B4-BE49-F238E27FC236}">
                <a16:creationId xmlns:a16="http://schemas.microsoft.com/office/drawing/2014/main" id="{BECDC383-F217-4E91-9761-129A97AFC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96837"/>
              </p:ext>
            </p:extLst>
          </p:nvPr>
        </p:nvGraphicFramePr>
        <p:xfrm>
          <a:off x="9079293" y="2102443"/>
          <a:ext cx="1948815" cy="731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B991F9A-35F8-416D-BC7B-9726D05A4B1A}"/>
                  </a:ext>
                </a:extLst>
              </p:cNvPr>
              <p:cNvSpPr txBox="1"/>
              <p:nvPr/>
            </p:nvSpPr>
            <p:spPr>
              <a:xfrm>
                <a:off x="6768030" y="335306"/>
                <a:ext cx="2753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𝑙𝑖𝑘𝑒𝑙𝑖h𝑜𝑜𝑑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B991F9A-35F8-416D-BC7B-9726D05A4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30" y="335306"/>
                <a:ext cx="2753190" cy="276999"/>
              </a:xfrm>
              <a:prstGeom prst="rect">
                <a:avLst/>
              </a:prstGeom>
              <a:blipFill>
                <a:blip r:embed="rId6"/>
                <a:stretch>
                  <a:fillRect l="-1549" t="-2222" r="-132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表格 22">
            <a:extLst>
              <a:ext uri="{FF2B5EF4-FFF2-40B4-BE49-F238E27FC236}">
                <a16:creationId xmlns:a16="http://schemas.microsoft.com/office/drawing/2014/main" id="{0628BC25-0CD5-4206-9A49-D67269A64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61739"/>
              </p:ext>
            </p:extLst>
          </p:nvPr>
        </p:nvGraphicFramePr>
        <p:xfrm>
          <a:off x="9079294" y="709839"/>
          <a:ext cx="1948815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L3,0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L3,1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L3.2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3602"/>
                  </a:ext>
                </a:extLst>
              </a:tr>
            </a:tbl>
          </a:graphicData>
        </a:graphic>
      </p:graphicFrame>
      <p:graphicFrame>
        <p:nvGraphicFramePr>
          <p:cNvPr id="71" name="表格 22">
            <a:extLst>
              <a:ext uri="{FF2B5EF4-FFF2-40B4-BE49-F238E27FC236}">
                <a16:creationId xmlns:a16="http://schemas.microsoft.com/office/drawing/2014/main" id="{5BD89F1C-DFC5-4CFB-93A9-0F19024E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80144"/>
              </p:ext>
            </p:extLst>
          </p:nvPr>
        </p:nvGraphicFramePr>
        <p:xfrm>
          <a:off x="6768030" y="1736683"/>
          <a:ext cx="1948815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L3,1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L3.2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3602"/>
                  </a:ext>
                </a:extLst>
              </a:tr>
            </a:tbl>
          </a:graphicData>
        </a:graphic>
      </p:graphicFrame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B7A1483F-0902-4CAF-AD67-D37FCC5A1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59127"/>
              </p:ext>
            </p:extLst>
          </p:nvPr>
        </p:nvGraphicFramePr>
        <p:xfrm>
          <a:off x="1653069" y="4503174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p:graphicFrame>
        <p:nvGraphicFramePr>
          <p:cNvPr id="26" name="表格 14">
            <a:extLst>
              <a:ext uri="{FF2B5EF4-FFF2-40B4-BE49-F238E27FC236}">
                <a16:creationId xmlns:a16="http://schemas.microsoft.com/office/drawing/2014/main" id="{B9F72372-8BFE-4F1D-8F57-D1F1260BE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78089"/>
              </p:ext>
            </p:extLst>
          </p:nvPr>
        </p:nvGraphicFramePr>
        <p:xfrm>
          <a:off x="744211" y="4503174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E4B2A0-60CB-4587-B98B-7F450174326C}"/>
                  </a:ext>
                </a:extLst>
              </p:cNvPr>
              <p:cNvSpPr txBox="1"/>
              <p:nvPr/>
            </p:nvSpPr>
            <p:spPr>
              <a:xfrm>
                <a:off x="0" y="409128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E4B2A0-60CB-4587-B98B-7F45017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91283"/>
                <a:ext cx="1613455" cy="276999"/>
              </a:xfrm>
              <a:prstGeom prst="rect">
                <a:avLst/>
              </a:prstGeom>
              <a:blipFill>
                <a:blip r:embed="rId7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03176B-3032-4783-A8AC-5C2EAD524870}"/>
                  </a:ext>
                </a:extLst>
              </p:cNvPr>
              <p:cNvSpPr txBox="1"/>
              <p:nvPr/>
            </p:nvSpPr>
            <p:spPr>
              <a:xfrm>
                <a:off x="9920288" y="5096193"/>
                <a:ext cx="13517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03176B-3032-4783-A8AC-5C2EAD52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8" y="5096193"/>
                <a:ext cx="1351770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表格 22">
            <a:extLst>
              <a:ext uri="{FF2B5EF4-FFF2-40B4-BE49-F238E27FC236}">
                <a16:creationId xmlns:a16="http://schemas.microsoft.com/office/drawing/2014/main" id="{0FD0A701-D4E5-4188-A6DA-98AB1D75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46059"/>
              </p:ext>
            </p:extLst>
          </p:nvPr>
        </p:nvGraphicFramePr>
        <p:xfrm>
          <a:off x="3648823" y="4503174"/>
          <a:ext cx="3578546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11071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90052895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1377388357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4265392031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L1,0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L1.2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L1.2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32301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L1.2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04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6127263-16C2-4179-ADD1-9DB9450B4C02}"/>
                  </a:ext>
                </a:extLst>
              </p:cNvPr>
              <p:cNvSpPr txBox="1"/>
              <p:nvPr/>
            </p:nvSpPr>
            <p:spPr>
              <a:xfrm>
                <a:off x="3570724" y="4086741"/>
                <a:ext cx="5574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𝑡𝑟𝑒𝑒𝑠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𝑡𝑟𝑒𝑒𝑠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𝑚𝑒𝑎𝑠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=[4, 4+2]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6127263-16C2-4179-ADD1-9DB9450B4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24" y="4086741"/>
                <a:ext cx="5574796" cy="276999"/>
              </a:xfrm>
              <a:prstGeom prst="rect">
                <a:avLst/>
              </a:prstGeom>
              <a:blipFill>
                <a:blip r:embed="rId9"/>
                <a:stretch>
                  <a:fillRect l="-438" t="-2174" r="-985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799B-2B48-426F-87C4-D84B6684EF64}"/>
              </a:ext>
            </a:extLst>
          </p:cNvPr>
          <p:cNvSpPr/>
          <p:nvPr/>
        </p:nvSpPr>
        <p:spPr>
          <a:xfrm>
            <a:off x="7515628" y="5009039"/>
            <a:ext cx="1257993" cy="45130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Murty</a:t>
            </a:r>
            <a:r>
              <a:rPr lang="en-US" altLang="zh-CN" dirty="0">
                <a:solidFill>
                  <a:schemeClr val="tx1"/>
                </a:solidFill>
              </a:rPr>
              <a:t> DA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BAA605-EC3B-443D-9E59-1F836CC4998F}"/>
              </a:ext>
            </a:extLst>
          </p:cNvPr>
          <p:cNvCxnSpPr>
            <a:cxnSpLocks/>
            <a:stCxn id="32" idx="3"/>
            <a:endCxn id="3" idx="1"/>
          </p:cNvCxnSpPr>
          <p:nvPr/>
        </p:nvCxnSpPr>
        <p:spPr>
          <a:xfrm>
            <a:off x="7227369" y="5234694"/>
            <a:ext cx="288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C7E892E-5360-49B0-8417-F70CF899794E}"/>
              </a:ext>
            </a:extLst>
          </p:cNvPr>
          <p:cNvCxnSpPr>
            <a:cxnSpLocks/>
            <a:stCxn id="3" idx="3"/>
            <a:endCxn id="44" idx="1"/>
          </p:cNvCxnSpPr>
          <p:nvPr/>
        </p:nvCxnSpPr>
        <p:spPr>
          <a:xfrm>
            <a:off x="8773621" y="5234694"/>
            <a:ext cx="305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表格 22">
            <a:extLst>
              <a:ext uri="{FF2B5EF4-FFF2-40B4-BE49-F238E27FC236}">
                <a16:creationId xmlns:a16="http://schemas.microsoft.com/office/drawing/2014/main" id="{444574CB-AA07-4ACD-AF32-ECA8A05D6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09188"/>
              </p:ext>
            </p:extLst>
          </p:nvPr>
        </p:nvGraphicFramePr>
        <p:xfrm>
          <a:off x="9079293" y="4503174"/>
          <a:ext cx="730048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46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365443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3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87131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1D862C64-AD6F-4FD8-A53F-63543B4B4F3B}"/>
              </a:ext>
            </a:extLst>
          </p:cNvPr>
          <p:cNvSpPr txBox="1"/>
          <p:nvPr/>
        </p:nvSpPr>
        <p:spPr>
          <a:xfrm>
            <a:off x="8815963" y="6220686"/>
            <a:ext cx="32188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dirty="0"/>
              <a:t>NOTE: </a:t>
            </a:r>
            <a:r>
              <a:rPr lang="en-US" altLang="zh-CN" b="0" dirty="0" err="1"/>
              <a:t>ele</a:t>
            </a:r>
            <a:r>
              <a:rPr lang="en-US" altLang="zh-CN" b="0" dirty="0"/>
              <a:t>. in DA matrix &gt; #trees</a:t>
            </a:r>
          </a:p>
          <a:p>
            <a:r>
              <a:rPr lang="en-US" altLang="zh-CN" dirty="0"/>
              <a:t>means missed DA</a:t>
            </a:r>
            <a:endParaRPr lang="en-US" altLang="zh-CN" b="0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CEF7F76C-4084-48EE-A3DB-63CC0276C41A}"/>
              </a:ext>
            </a:extLst>
          </p:cNvPr>
          <p:cNvSpPr/>
          <p:nvPr/>
        </p:nvSpPr>
        <p:spPr>
          <a:xfrm rot="16200000">
            <a:off x="4176201" y="5578270"/>
            <a:ext cx="148651" cy="1203407"/>
          </a:xfrm>
          <a:prstGeom prst="leftBrace">
            <a:avLst>
              <a:gd name="adj1" fmla="val 79167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2EBC4765-9837-4B49-8761-CDA23526D3DE}"/>
              </a:ext>
            </a:extLst>
          </p:cNvPr>
          <p:cNvSpPr/>
          <p:nvPr/>
        </p:nvSpPr>
        <p:spPr>
          <a:xfrm rot="16200000">
            <a:off x="5931147" y="5024735"/>
            <a:ext cx="141675" cy="2303498"/>
          </a:xfrm>
          <a:prstGeom prst="leftBrace">
            <a:avLst>
              <a:gd name="adj1" fmla="val 79167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DA3FCA9-03EA-4F2C-BB12-EEEA6D6D1213}"/>
                  </a:ext>
                </a:extLst>
              </p:cNvPr>
              <p:cNvSpPr txBox="1"/>
              <p:nvPr/>
            </p:nvSpPr>
            <p:spPr>
              <a:xfrm>
                <a:off x="1741924" y="4086740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DA3FCA9-03EA-4F2C-BB12-EEEA6D6D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24" y="4086740"/>
                <a:ext cx="1410514" cy="276999"/>
              </a:xfrm>
              <a:prstGeom prst="rect">
                <a:avLst/>
              </a:prstGeom>
              <a:blipFill>
                <a:blip r:embed="rId10"/>
                <a:stretch>
                  <a:fillRect l="-5195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D9B512F-7D93-4D59-91D3-9DB9A1FD8F61}"/>
                  </a:ext>
                </a:extLst>
              </p:cNvPr>
              <p:cNvSpPr txBox="1"/>
              <p:nvPr/>
            </p:nvSpPr>
            <p:spPr>
              <a:xfrm>
                <a:off x="3614873" y="6412778"/>
                <a:ext cx="1311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D9B512F-7D93-4D59-91D3-9DB9A1FD8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73" y="6412778"/>
                <a:ext cx="1311898" cy="276999"/>
              </a:xfrm>
              <a:prstGeom prst="rect">
                <a:avLst/>
              </a:prstGeom>
              <a:blipFill>
                <a:blip r:embed="rId11"/>
                <a:stretch>
                  <a:fillRect l="-5581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767BCA6-C221-4193-8D1B-F519F89DF555}"/>
                  </a:ext>
                </a:extLst>
              </p:cNvPr>
              <p:cNvSpPr txBox="1"/>
              <p:nvPr/>
            </p:nvSpPr>
            <p:spPr>
              <a:xfrm>
                <a:off x="5241947" y="6412777"/>
                <a:ext cx="1677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𝑚𝑖𝑠𝑠𝑒𝑑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767BCA6-C221-4193-8D1B-F519F89D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7" y="6412777"/>
                <a:ext cx="1677511" cy="276999"/>
              </a:xfrm>
              <a:prstGeom prst="rect">
                <a:avLst/>
              </a:prstGeom>
              <a:blipFill>
                <a:blip r:embed="rId12"/>
                <a:stretch>
                  <a:fillRect l="-2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64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528151-1636-4565-AADF-22DA590FB15A}"/>
              </a:ext>
            </a:extLst>
          </p:cNvPr>
          <p:cNvSpPr/>
          <p:nvPr/>
        </p:nvSpPr>
        <p:spPr>
          <a:xfrm>
            <a:off x="1614807" y="5600454"/>
            <a:ext cx="1613455" cy="3543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B7A1483F-0902-4CAF-AD67-D37FCC5A1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26230"/>
              </p:ext>
            </p:extLst>
          </p:nvPr>
        </p:nvGraphicFramePr>
        <p:xfrm>
          <a:off x="1653069" y="4503174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25E91F5-422A-4EF3-B393-70399DAA2830}"/>
                  </a:ext>
                </a:extLst>
              </p:cNvPr>
              <p:cNvSpPr txBox="1"/>
              <p:nvPr/>
            </p:nvSpPr>
            <p:spPr>
              <a:xfrm>
                <a:off x="202564" y="11084"/>
                <a:ext cx="2154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𝒕𝒊𝒎𝒆𝒔𝒕𝒂𝒎𝒑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25E91F5-422A-4EF3-B393-70399DAA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4" y="11084"/>
                <a:ext cx="2154436" cy="276999"/>
              </a:xfrm>
              <a:prstGeom prst="rect">
                <a:avLst/>
              </a:prstGeom>
              <a:blipFill>
                <a:blip r:embed="rId2"/>
                <a:stretch>
                  <a:fillRect l="-2825" t="-2222" r="-197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FF647F2-79C6-41BA-8AD8-6D800247E3FA}"/>
                  </a:ext>
                </a:extLst>
              </p:cNvPr>
              <p:cNvSpPr txBox="1"/>
              <p:nvPr/>
            </p:nvSpPr>
            <p:spPr>
              <a:xfrm>
                <a:off x="2599114" y="0"/>
                <a:ext cx="300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𝑚𝑒𝑎𝑠𝑢𝑟𝑒𝑚𝑒𝑛𝑡𝑠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FF647F2-79C6-41BA-8AD8-6D800247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14" y="0"/>
                <a:ext cx="3004284" cy="276999"/>
              </a:xfrm>
              <a:prstGeom prst="rect">
                <a:avLst/>
              </a:prstGeom>
              <a:blipFill>
                <a:blip r:embed="rId3"/>
                <a:stretch>
                  <a:fillRect l="-60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BB783F8-C575-420F-BC90-E40FB1F77120}"/>
                  </a:ext>
                </a:extLst>
              </p:cNvPr>
              <p:cNvSpPr txBox="1"/>
              <p:nvPr/>
            </p:nvSpPr>
            <p:spPr>
              <a:xfrm>
                <a:off x="286984" y="363290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BB783F8-C575-420F-BC90-E40FB1F7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4" y="363290"/>
                <a:ext cx="1967655" cy="276999"/>
              </a:xfrm>
              <a:prstGeom prst="rect">
                <a:avLst/>
              </a:prstGeom>
              <a:blipFill>
                <a:blip r:embed="rId4"/>
                <a:stretch>
                  <a:fillRect l="-3406" t="-4444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" name="表格 22">
            <a:extLst>
              <a:ext uri="{FF2B5EF4-FFF2-40B4-BE49-F238E27FC236}">
                <a16:creationId xmlns:a16="http://schemas.microsoft.com/office/drawing/2014/main" id="{BB3D26F6-A1B7-41AC-8771-7A02D204A06A}"/>
              </a:ext>
            </a:extLst>
          </p:cNvPr>
          <p:cNvGraphicFramePr>
            <a:graphicFrameLocks noGrp="1"/>
          </p:cNvGraphicFramePr>
          <p:nvPr/>
        </p:nvGraphicFramePr>
        <p:xfrm>
          <a:off x="311812" y="717595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58" name="表格 22">
            <a:extLst>
              <a:ext uri="{FF2B5EF4-FFF2-40B4-BE49-F238E27FC236}">
                <a16:creationId xmlns:a16="http://schemas.microsoft.com/office/drawing/2014/main" id="{6EA2EDDE-2A68-420C-AFA4-FE2AC1FECB75}"/>
              </a:ext>
            </a:extLst>
          </p:cNvPr>
          <p:cNvGraphicFramePr>
            <a:graphicFrameLocks noGrp="1"/>
          </p:cNvGraphicFramePr>
          <p:nvPr/>
        </p:nvGraphicFramePr>
        <p:xfrm>
          <a:off x="2886365" y="717595"/>
          <a:ext cx="3474720" cy="3291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93004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h6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05209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h7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h7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7624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h8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h8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7410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h9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h9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34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2725375-8A12-46F6-8C4F-FBE710F95628}"/>
                  </a:ext>
                </a:extLst>
              </p:cNvPr>
              <p:cNvSpPr txBox="1"/>
              <p:nvPr/>
            </p:nvSpPr>
            <p:spPr>
              <a:xfrm>
                <a:off x="2949016" y="363290"/>
                <a:ext cx="1511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𝑙𝑒𝑎𝑣𝑒𝑠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2725375-8A12-46F6-8C4F-FBE710F95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016" y="363290"/>
                <a:ext cx="1511824" cy="276999"/>
              </a:xfrm>
              <a:prstGeom prst="rect">
                <a:avLst/>
              </a:prstGeom>
              <a:blipFill>
                <a:blip r:embed="rId5"/>
                <a:stretch>
                  <a:fillRect l="-3226" t="-4444" r="-483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" name="表格 22">
            <a:extLst>
              <a:ext uri="{FF2B5EF4-FFF2-40B4-BE49-F238E27FC236}">
                <a16:creationId xmlns:a16="http://schemas.microsoft.com/office/drawing/2014/main" id="{BD5E0655-82BF-4CE2-B36C-BFCAE64C2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17191"/>
              </p:ext>
            </p:extLst>
          </p:nvPr>
        </p:nvGraphicFramePr>
        <p:xfrm>
          <a:off x="6768030" y="711446"/>
          <a:ext cx="1948815" cy="731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L1,0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L2,0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</a:tbl>
          </a:graphicData>
        </a:graphic>
      </p:graphicFrame>
      <p:graphicFrame>
        <p:nvGraphicFramePr>
          <p:cNvPr id="62" name="表格 22">
            <a:extLst>
              <a:ext uri="{FF2B5EF4-FFF2-40B4-BE49-F238E27FC236}">
                <a16:creationId xmlns:a16="http://schemas.microsoft.com/office/drawing/2014/main" id="{BECDC383-F217-4E91-9761-129A97AFC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54245"/>
              </p:ext>
            </p:extLst>
          </p:nvPr>
        </p:nvGraphicFramePr>
        <p:xfrm>
          <a:off x="9079293" y="2102443"/>
          <a:ext cx="1948815" cy="731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B991F9A-35F8-416D-BC7B-9726D05A4B1A}"/>
                  </a:ext>
                </a:extLst>
              </p:cNvPr>
              <p:cNvSpPr txBox="1"/>
              <p:nvPr/>
            </p:nvSpPr>
            <p:spPr>
              <a:xfrm>
                <a:off x="6768030" y="335306"/>
                <a:ext cx="2753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𝑙𝑖𝑘𝑒𝑙𝑖h𝑜𝑜𝑑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B991F9A-35F8-416D-BC7B-9726D05A4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30" y="335306"/>
                <a:ext cx="2753190" cy="276999"/>
              </a:xfrm>
              <a:prstGeom prst="rect">
                <a:avLst/>
              </a:prstGeom>
              <a:blipFill>
                <a:blip r:embed="rId6"/>
                <a:stretch>
                  <a:fillRect l="-1549" t="-2222" r="-132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表格 22">
            <a:extLst>
              <a:ext uri="{FF2B5EF4-FFF2-40B4-BE49-F238E27FC236}">
                <a16:creationId xmlns:a16="http://schemas.microsoft.com/office/drawing/2014/main" id="{0628BC25-0CD5-4206-9A49-D67269A64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82453"/>
              </p:ext>
            </p:extLst>
          </p:nvPr>
        </p:nvGraphicFramePr>
        <p:xfrm>
          <a:off x="9079294" y="709839"/>
          <a:ext cx="1948815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L3,0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L3,1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L3.2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3602"/>
                  </a:ext>
                </a:extLst>
              </a:tr>
            </a:tbl>
          </a:graphicData>
        </a:graphic>
      </p:graphicFrame>
      <p:graphicFrame>
        <p:nvGraphicFramePr>
          <p:cNvPr id="71" name="表格 22">
            <a:extLst>
              <a:ext uri="{FF2B5EF4-FFF2-40B4-BE49-F238E27FC236}">
                <a16:creationId xmlns:a16="http://schemas.microsoft.com/office/drawing/2014/main" id="{5BD89F1C-DFC5-4CFB-93A9-0F19024E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30076"/>
              </p:ext>
            </p:extLst>
          </p:nvPr>
        </p:nvGraphicFramePr>
        <p:xfrm>
          <a:off x="6768030" y="1736683"/>
          <a:ext cx="1948815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L1,2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L3,1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L3.2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023602"/>
                  </a:ext>
                </a:extLst>
              </a:tr>
            </a:tbl>
          </a:graphicData>
        </a:graphic>
      </p:graphicFrame>
      <p:graphicFrame>
        <p:nvGraphicFramePr>
          <p:cNvPr id="26" name="表格 14">
            <a:extLst>
              <a:ext uri="{FF2B5EF4-FFF2-40B4-BE49-F238E27FC236}">
                <a16:creationId xmlns:a16="http://schemas.microsoft.com/office/drawing/2014/main" id="{B9F72372-8BFE-4F1D-8F57-D1F1260BEA25}"/>
              </a:ext>
            </a:extLst>
          </p:cNvPr>
          <p:cNvGraphicFramePr>
            <a:graphicFrameLocks noGrp="1"/>
          </p:cNvGraphicFramePr>
          <p:nvPr/>
        </p:nvGraphicFramePr>
        <p:xfrm>
          <a:off x="744211" y="4503174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E4B2A0-60CB-4587-B98B-7F450174326C}"/>
                  </a:ext>
                </a:extLst>
              </p:cNvPr>
              <p:cNvSpPr txBox="1"/>
              <p:nvPr/>
            </p:nvSpPr>
            <p:spPr>
              <a:xfrm>
                <a:off x="0" y="409128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E4B2A0-60CB-4587-B98B-7F45017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91283"/>
                <a:ext cx="1613455" cy="276999"/>
              </a:xfrm>
              <a:prstGeom prst="rect">
                <a:avLst/>
              </a:prstGeom>
              <a:blipFill>
                <a:blip r:embed="rId7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03176B-3032-4783-A8AC-5C2EAD524870}"/>
                  </a:ext>
                </a:extLst>
              </p:cNvPr>
              <p:cNvSpPr txBox="1"/>
              <p:nvPr/>
            </p:nvSpPr>
            <p:spPr>
              <a:xfrm>
                <a:off x="9920288" y="5096193"/>
                <a:ext cx="13517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03176B-3032-4783-A8AC-5C2EAD52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8" y="5096193"/>
                <a:ext cx="1351770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表格 22">
            <a:extLst>
              <a:ext uri="{FF2B5EF4-FFF2-40B4-BE49-F238E27FC236}">
                <a16:creationId xmlns:a16="http://schemas.microsoft.com/office/drawing/2014/main" id="{0FD0A701-D4E5-4188-A6DA-98AB1D75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37465"/>
              </p:ext>
            </p:extLst>
          </p:nvPr>
        </p:nvGraphicFramePr>
        <p:xfrm>
          <a:off x="3648823" y="4503174"/>
          <a:ext cx="3578546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11071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90052895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1377388357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4265392031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L2,2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L2,0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L1.2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L3.2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32301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04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6127263-16C2-4179-ADD1-9DB9450B4C02}"/>
                  </a:ext>
                </a:extLst>
              </p:cNvPr>
              <p:cNvSpPr txBox="1"/>
              <p:nvPr/>
            </p:nvSpPr>
            <p:spPr>
              <a:xfrm>
                <a:off x="3570724" y="4086741"/>
                <a:ext cx="5574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𝑡𝑟𝑒𝑒𝑠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𝑡𝑟𝑒𝑒𝑠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𝑚𝑒𝑎𝑠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=[4, 4+2]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6127263-16C2-4179-ADD1-9DB9450B4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24" y="4086741"/>
                <a:ext cx="5574796" cy="276999"/>
              </a:xfrm>
              <a:prstGeom prst="rect">
                <a:avLst/>
              </a:prstGeom>
              <a:blipFill>
                <a:blip r:embed="rId9"/>
                <a:stretch>
                  <a:fillRect l="-438" t="-2174" r="-985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799B-2B48-426F-87C4-D84B6684EF64}"/>
              </a:ext>
            </a:extLst>
          </p:cNvPr>
          <p:cNvSpPr/>
          <p:nvPr/>
        </p:nvSpPr>
        <p:spPr>
          <a:xfrm>
            <a:off x="7515628" y="5009039"/>
            <a:ext cx="1257993" cy="45130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Murty</a:t>
            </a:r>
            <a:r>
              <a:rPr lang="en-US" altLang="zh-CN" dirty="0">
                <a:solidFill>
                  <a:schemeClr val="tx1"/>
                </a:solidFill>
              </a:rPr>
              <a:t> DA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BAA605-EC3B-443D-9E59-1F836CC4998F}"/>
              </a:ext>
            </a:extLst>
          </p:cNvPr>
          <p:cNvCxnSpPr>
            <a:cxnSpLocks/>
            <a:stCxn id="32" idx="3"/>
            <a:endCxn id="3" idx="1"/>
          </p:cNvCxnSpPr>
          <p:nvPr/>
        </p:nvCxnSpPr>
        <p:spPr>
          <a:xfrm>
            <a:off x="7227369" y="5234694"/>
            <a:ext cx="288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C7E892E-5360-49B0-8417-F70CF899794E}"/>
              </a:ext>
            </a:extLst>
          </p:cNvPr>
          <p:cNvCxnSpPr>
            <a:cxnSpLocks/>
            <a:stCxn id="3" idx="3"/>
            <a:endCxn id="44" idx="1"/>
          </p:cNvCxnSpPr>
          <p:nvPr/>
        </p:nvCxnSpPr>
        <p:spPr>
          <a:xfrm>
            <a:off x="8773621" y="5234694"/>
            <a:ext cx="305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表格 22">
            <a:extLst>
              <a:ext uri="{FF2B5EF4-FFF2-40B4-BE49-F238E27FC236}">
                <a16:creationId xmlns:a16="http://schemas.microsoft.com/office/drawing/2014/main" id="{444574CB-AA07-4ACD-AF32-ECA8A05D68F6}"/>
              </a:ext>
            </a:extLst>
          </p:cNvPr>
          <p:cNvGraphicFramePr>
            <a:graphicFrameLocks noGrp="1"/>
          </p:cNvGraphicFramePr>
          <p:nvPr/>
        </p:nvGraphicFramePr>
        <p:xfrm>
          <a:off x="9079293" y="4503174"/>
          <a:ext cx="730048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46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365443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3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87131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1D862C64-AD6F-4FD8-A53F-63543B4B4F3B}"/>
              </a:ext>
            </a:extLst>
          </p:cNvPr>
          <p:cNvSpPr txBox="1"/>
          <p:nvPr/>
        </p:nvSpPr>
        <p:spPr>
          <a:xfrm>
            <a:off x="8815963" y="6220686"/>
            <a:ext cx="325730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dirty="0"/>
              <a:t>NOTE: </a:t>
            </a:r>
            <a:r>
              <a:rPr lang="en-US" altLang="zh-CN" b="0" dirty="0" err="1"/>
              <a:t>ele</a:t>
            </a:r>
            <a:r>
              <a:rPr lang="en-US" altLang="zh-CN" b="0" dirty="0"/>
              <a:t>. in DA matrix &gt; #</a:t>
            </a:r>
            <a:r>
              <a:rPr lang="en-US" altLang="zh-CN" dirty="0" err="1"/>
              <a:t>meas</a:t>
            </a:r>
            <a:endParaRPr lang="en-US" altLang="zh-CN" b="0" dirty="0"/>
          </a:p>
          <a:p>
            <a:r>
              <a:rPr lang="en-US" altLang="zh-CN" dirty="0"/>
              <a:t>means missed DA</a:t>
            </a:r>
            <a:endParaRPr lang="en-US" altLang="zh-CN" b="0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CEF7F76C-4084-48EE-A3DB-63CC0276C41A}"/>
              </a:ext>
            </a:extLst>
          </p:cNvPr>
          <p:cNvSpPr/>
          <p:nvPr/>
        </p:nvSpPr>
        <p:spPr>
          <a:xfrm rot="16200000">
            <a:off x="4176201" y="5578270"/>
            <a:ext cx="148651" cy="1203407"/>
          </a:xfrm>
          <a:prstGeom prst="leftBrace">
            <a:avLst>
              <a:gd name="adj1" fmla="val 79167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2EBC4765-9837-4B49-8761-CDA23526D3DE}"/>
              </a:ext>
            </a:extLst>
          </p:cNvPr>
          <p:cNvSpPr/>
          <p:nvPr/>
        </p:nvSpPr>
        <p:spPr>
          <a:xfrm rot="16200000">
            <a:off x="5931147" y="5024735"/>
            <a:ext cx="141675" cy="2303498"/>
          </a:xfrm>
          <a:prstGeom prst="leftBrace">
            <a:avLst>
              <a:gd name="adj1" fmla="val 79167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DA3FCA9-03EA-4F2C-BB12-EEEA6D6D1213}"/>
                  </a:ext>
                </a:extLst>
              </p:cNvPr>
              <p:cNvSpPr txBox="1"/>
              <p:nvPr/>
            </p:nvSpPr>
            <p:spPr>
              <a:xfrm>
                <a:off x="1741924" y="4086740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DA3FCA9-03EA-4F2C-BB12-EEEA6D6D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24" y="4086740"/>
                <a:ext cx="1410514" cy="276999"/>
              </a:xfrm>
              <a:prstGeom prst="rect">
                <a:avLst/>
              </a:prstGeom>
              <a:blipFill>
                <a:blip r:embed="rId10"/>
                <a:stretch>
                  <a:fillRect l="-5195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D9B512F-7D93-4D59-91D3-9DB9A1FD8F61}"/>
                  </a:ext>
                </a:extLst>
              </p:cNvPr>
              <p:cNvSpPr txBox="1"/>
              <p:nvPr/>
            </p:nvSpPr>
            <p:spPr>
              <a:xfrm>
                <a:off x="3614873" y="6412778"/>
                <a:ext cx="1311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D9B512F-7D93-4D59-91D3-9DB9A1FD8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73" y="6412778"/>
                <a:ext cx="1311898" cy="276999"/>
              </a:xfrm>
              <a:prstGeom prst="rect">
                <a:avLst/>
              </a:prstGeom>
              <a:blipFill>
                <a:blip r:embed="rId11"/>
                <a:stretch>
                  <a:fillRect l="-5581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767BCA6-C221-4193-8D1B-F519F89DF555}"/>
                  </a:ext>
                </a:extLst>
              </p:cNvPr>
              <p:cNvSpPr txBox="1"/>
              <p:nvPr/>
            </p:nvSpPr>
            <p:spPr>
              <a:xfrm>
                <a:off x="5241947" y="6412777"/>
                <a:ext cx="1677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𝑚𝑖𝑠𝑠𝑒𝑑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767BCA6-C221-4193-8D1B-F519F89D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7" y="6412777"/>
                <a:ext cx="1677511" cy="276999"/>
              </a:xfrm>
              <a:prstGeom prst="rect">
                <a:avLst/>
              </a:prstGeom>
              <a:blipFill>
                <a:blip r:embed="rId12"/>
                <a:stretch>
                  <a:fillRect l="-2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14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21799-6B67-4935-BEF5-A00C629D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Multi-Hypothesis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7C15F-5D61-45E6-87D5-AF9DD52D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hypotheses(hypotheses trees) representation</a:t>
            </a:r>
          </a:p>
          <a:p>
            <a:pPr lvl="1"/>
            <a:r>
              <a:rPr lang="en-US" altLang="zh-CN" dirty="0"/>
              <a:t>global weights</a:t>
            </a:r>
          </a:p>
          <a:p>
            <a:pPr lvl="1"/>
            <a:r>
              <a:rPr lang="en-US" altLang="zh-CN" dirty="0"/>
              <a:t>hypotheses look-up table</a:t>
            </a:r>
          </a:p>
          <a:p>
            <a:pPr lvl="1"/>
            <a:r>
              <a:rPr lang="en-US" altLang="zh-CN" dirty="0"/>
              <a:t>local hypotheses forest</a:t>
            </a:r>
          </a:p>
          <a:p>
            <a:r>
              <a:rPr lang="en-US" altLang="zh-CN" dirty="0"/>
              <a:t>global hypotheses representation</a:t>
            </a:r>
          </a:p>
          <a:p>
            <a:pPr lvl="1"/>
            <a:r>
              <a:rPr lang="en-US" altLang="zh-CN" dirty="0"/>
              <a:t>global weights</a:t>
            </a:r>
          </a:p>
          <a:p>
            <a:pPr lvl="1"/>
            <a:r>
              <a:rPr lang="en-US" altLang="zh-CN" dirty="0"/>
              <a:t>global hypotheses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1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CA3A0A2A-A47F-4054-ADF6-03C3104E646B}"/>
              </a:ext>
            </a:extLst>
          </p:cNvPr>
          <p:cNvSpPr/>
          <p:nvPr/>
        </p:nvSpPr>
        <p:spPr>
          <a:xfrm>
            <a:off x="6616306" y="1604803"/>
            <a:ext cx="537133" cy="3570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7459D5-0BC3-4E75-9064-BD49F822983C}"/>
              </a:ext>
            </a:extLst>
          </p:cNvPr>
          <p:cNvSpPr/>
          <p:nvPr/>
        </p:nvSpPr>
        <p:spPr>
          <a:xfrm>
            <a:off x="4267049" y="1247801"/>
            <a:ext cx="537133" cy="3570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2E309A7-DC05-4070-9D93-0DCE257B7704}"/>
              </a:ext>
            </a:extLst>
          </p:cNvPr>
          <p:cNvSpPr/>
          <p:nvPr/>
        </p:nvSpPr>
        <p:spPr>
          <a:xfrm>
            <a:off x="5438096" y="882040"/>
            <a:ext cx="537133" cy="3570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61E028-2F2F-4046-923E-2514DC3C4F40}"/>
              </a:ext>
            </a:extLst>
          </p:cNvPr>
          <p:cNvSpPr/>
          <p:nvPr/>
        </p:nvSpPr>
        <p:spPr>
          <a:xfrm>
            <a:off x="3685731" y="507522"/>
            <a:ext cx="537133" cy="3570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528151-1636-4565-AADF-22DA590FB15A}"/>
              </a:ext>
            </a:extLst>
          </p:cNvPr>
          <p:cNvSpPr/>
          <p:nvPr/>
        </p:nvSpPr>
        <p:spPr>
          <a:xfrm>
            <a:off x="1613455" y="1616257"/>
            <a:ext cx="1613455" cy="3543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9" name="表格 22">
            <a:extLst>
              <a:ext uri="{FF2B5EF4-FFF2-40B4-BE49-F238E27FC236}">
                <a16:creationId xmlns:a16="http://schemas.microsoft.com/office/drawing/2014/main" id="{FC75E440-6BBB-41A3-8BD9-A263399EE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24941"/>
              </p:ext>
            </p:extLst>
          </p:nvPr>
        </p:nvGraphicFramePr>
        <p:xfrm>
          <a:off x="9095918" y="498765"/>
          <a:ext cx="730048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46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365443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3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8713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865CEBBB-FACA-484A-87B8-DE1EDC7AC631}"/>
              </a:ext>
            </a:extLst>
          </p:cNvPr>
          <p:cNvSpPr/>
          <p:nvPr/>
        </p:nvSpPr>
        <p:spPr>
          <a:xfrm>
            <a:off x="9095130" y="507522"/>
            <a:ext cx="372140" cy="1463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B7A1483F-0902-4CAF-AD67-D37FCC5A1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41994"/>
              </p:ext>
            </p:extLst>
          </p:nvPr>
        </p:nvGraphicFramePr>
        <p:xfrm>
          <a:off x="1653069" y="507523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p:graphicFrame>
        <p:nvGraphicFramePr>
          <p:cNvPr id="26" name="表格 14">
            <a:extLst>
              <a:ext uri="{FF2B5EF4-FFF2-40B4-BE49-F238E27FC236}">
                <a16:creationId xmlns:a16="http://schemas.microsoft.com/office/drawing/2014/main" id="{B9F72372-8BFE-4F1D-8F57-D1F1260BE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59479"/>
              </p:ext>
            </p:extLst>
          </p:nvPr>
        </p:nvGraphicFramePr>
        <p:xfrm>
          <a:off x="744211" y="507523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E4B2A0-60CB-4587-B98B-7F450174326C}"/>
                  </a:ext>
                </a:extLst>
              </p:cNvPr>
              <p:cNvSpPr txBox="1"/>
              <p:nvPr/>
            </p:nvSpPr>
            <p:spPr>
              <a:xfrm>
                <a:off x="0" y="95632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E4B2A0-60CB-4587-B98B-7F45017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632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4444" r="-452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03176B-3032-4783-A8AC-5C2EAD524870}"/>
                  </a:ext>
                </a:extLst>
              </p:cNvPr>
              <p:cNvSpPr txBox="1"/>
              <p:nvPr/>
            </p:nvSpPr>
            <p:spPr>
              <a:xfrm>
                <a:off x="1741924" y="91090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03176B-3032-4783-A8AC-5C2EAD52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24" y="91090"/>
                <a:ext cx="1410514" cy="276999"/>
              </a:xfrm>
              <a:prstGeom prst="rect">
                <a:avLst/>
              </a:prstGeom>
              <a:blipFill>
                <a:blip r:embed="rId3"/>
                <a:stretch>
                  <a:fillRect l="-5195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表格 22">
            <a:extLst>
              <a:ext uri="{FF2B5EF4-FFF2-40B4-BE49-F238E27FC236}">
                <a16:creationId xmlns:a16="http://schemas.microsoft.com/office/drawing/2014/main" id="{0FD0A701-D4E5-4188-A6DA-98AB1D75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84125"/>
              </p:ext>
            </p:extLst>
          </p:nvPr>
        </p:nvGraphicFramePr>
        <p:xfrm>
          <a:off x="3648823" y="507523"/>
          <a:ext cx="3578546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11071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90052895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1377388357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4265392031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L2,2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L2,0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L1.2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L3.2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32301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,1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04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6127263-16C2-4179-ADD1-9DB9450B4C02}"/>
                  </a:ext>
                </a:extLst>
              </p:cNvPr>
              <p:cNvSpPr txBox="1"/>
              <p:nvPr/>
            </p:nvSpPr>
            <p:spPr>
              <a:xfrm>
                <a:off x="3570724" y="91090"/>
                <a:ext cx="5574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𝑡𝑟𝑒𝑒𝑠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𝑡𝑟𝑒𝑒𝑠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𝑚𝑒𝑎𝑠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=[4, 4+2]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6127263-16C2-4179-ADD1-9DB9450B4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24" y="91090"/>
                <a:ext cx="5574796" cy="276999"/>
              </a:xfrm>
              <a:prstGeom prst="rect">
                <a:avLst/>
              </a:prstGeom>
              <a:blipFill>
                <a:blip r:embed="rId4"/>
                <a:stretch>
                  <a:fillRect l="-438" t="-4444" r="-985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778C64-8297-42F8-9284-75865516E50B}"/>
                  </a:ext>
                </a:extLst>
              </p:cNvPr>
              <p:cNvSpPr txBox="1"/>
              <p:nvPr/>
            </p:nvSpPr>
            <p:spPr>
              <a:xfrm>
                <a:off x="3614873" y="2078369"/>
                <a:ext cx="3459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1,0+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3,2+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778C64-8297-42F8-9284-75865516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73" y="2078369"/>
                <a:ext cx="3459280" cy="276999"/>
              </a:xfrm>
              <a:prstGeom prst="rect">
                <a:avLst/>
              </a:prstGeom>
              <a:blipFill>
                <a:blip r:embed="rId5"/>
                <a:stretch>
                  <a:fillRect l="-1058" r="-105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E9D149-8ADD-4B17-8D3A-9F1CA2E045F6}"/>
                  </a:ext>
                </a:extLst>
              </p:cNvPr>
              <p:cNvSpPr txBox="1"/>
              <p:nvPr/>
            </p:nvSpPr>
            <p:spPr>
              <a:xfrm>
                <a:off x="3618553" y="2436304"/>
                <a:ext cx="1968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4,1=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E9D149-8ADD-4B17-8D3A-9F1CA2E04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553" y="2436304"/>
                <a:ext cx="1968488" cy="276999"/>
              </a:xfrm>
              <a:prstGeom prst="rect">
                <a:avLst/>
              </a:prstGeom>
              <a:blipFill>
                <a:blip r:embed="rId6"/>
                <a:stretch>
                  <a:fillRect l="-2167" r="-21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格 22">
            <a:extLst>
              <a:ext uri="{FF2B5EF4-FFF2-40B4-BE49-F238E27FC236}">
                <a16:creationId xmlns:a16="http://schemas.microsoft.com/office/drawing/2014/main" id="{9D951E34-FBD3-45A4-86F0-12B39C24A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1576"/>
              </p:ext>
            </p:extLst>
          </p:nvPr>
        </p:nvGraphicFramePr>
        <p:xfrm>
          <a:off x="535938" y="3338875"/>
          <a:ext cx="3474720" cy="3291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93004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h6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05209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h7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h7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7624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h8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h8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7410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h9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h9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34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5827C4E-6BBD-46C4-BE1F-1EDE13651656}"/>
                  </a:ext>
                </a:extLst>
              </p:cNvPr>
              <p:cNvSpPr txBox="1"/>
              <p:nvPr/>
            </p:nvSpPr>
            <p:spPr>
              <a:xfrm>
                <a:off x="598589" y="2984570"/>
                <a:ext cx="1511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𝑙𝑒𝑎𝑣𝑒𝑠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5827C4E-6BBD-46C4-BE1F-1EDE13651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9" y="2984570"/>
                <a:ext cx="1511824" cy="276999"/>
              </a:xfrm>
              <a:prstGeom prst="rect">
                <a:avLst/>
              </a:prstGeom>
              <a:blipFill>
                <a:blip r:embed="rId7"/>
                <a:stretch>
                  <a:fillRect l="-3226" t="-4444" r="-483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表格 4">
            <a:extLst>
              <a:ext uri="{FF2B5EF4-FFF2-40B4-BE49-F238E27FC236}">
                <a16:creationId xmlns:a16="http://schemas.microsoft.com/office/drawing/2014/main" id="{CC9821A9-48B7-41B8-9B70-20935971D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00237"/>
              </p:ext>
            </p:extLst>
          </p:nvPr>
        </p:nvGraphicFramePr>
        <p:xfrm>
          <a:off x="5708837" y="2498039"/>
          <a:ext cx="6021806" cy="8408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825378967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2604998548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2294526309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696538545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1811092152"/>
                    </a:ext>
                  </a:extLst>
                </a:gridCol>
              </a:tblGrid>
              <a:tr h="406264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w4,1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h(2-1)*3+2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h(1-1)*3+1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h(3-1)*3+3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h(2-1)*3+1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34346"/>
                  </a:ext>
                </a:extLst>
              </a:tr>
              <a:tr h="4345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0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23F17B0-4174-425C-8620-3B0B0809C495}"/>
                  </a:ext>
                </a:extLst>
              </p:cNvPr>
              <p:cNvSpPr txBox="1"/>
              <p:nvPr/>
            </p:nvSpPr>
            <p:spPr>
              <a:xfrm>
                <a:off x="5726700" y="3727851"/>
                <a:ext cx="5539402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4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∗3+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4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the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1st </a:t>
                </a:r>
                <a:r>
                  <a:rPr lang="en-US" altLang="zh-CN" i="1" dirty="0" err="1">
                    <a:latin typeface="Cambria Math" panose="02040503050406030204" pitchFamily="18" charset="0"/>
                  </a:rPr>
                  <a:t>meas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DA, </a:t>
                </a:r>
              </a:p>
              <a:p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+1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means the missed DA.</a:t>
                </a:r>
              </a:p>
              <a:p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+2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means the 1</a:t>
                </a:r>
                <a:r>
                  <a:rPr lang="en-US" altLang="zh-CN" i="1" baseline="30000" dirty="0">
                    <a:latin typeface="Cambria Math" panose="02040503050406030204" pitchFamily="18" charset="0"/>
                  </a:rPr>
                  <a:t>st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 err="1">
                    <a:latin typeface="Cambria Math" panose="02040503050406030204" pitchFamily="18" charset="0"/>
                  </a:rPr>
                  <a:t>meas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DA.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+3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means the 2</a:t>
                </a:r>
                <a:r>
                  <a:rPr lang="en-US" altLang="zh-CN" i="1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 err="1">
                    <a:latin typeface="Cambria Math" panose="02040503050406030204" pitchFamily="18" charset="0"/>
                  </a:rPr>
                  <a:t>meas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DA.</a:t>
                </a: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and so on...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23F17B0-4174-425C-8620-3B0B0809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00" y="3727851"/>
                <a:ext cx="5539402" cy="2215991"/>
              </a:xfrm>
              <a:prstGeom prst="rect">
                <a:avLst/>
              </a:prstGeom>
              <a:blipFill>
                <a:blip r:embed="rId8"/>
                <a:stretch>
                  <a:fillRect l="-2530" b="-5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30A9E95-E5D8-4271-A017-25C0F142A5EB}"/>
              </a:ext>
            </a:extLst>
          </p:cNvPr>
          <p:cNvSpPr/>
          <p:nvPr/>
        </p:nvSpPr>
        <p:spPr>
          <a:xfrm>
            <a:off x="7532253" y="1004630"/>
            <a:ext cx="1257993" cy="45130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Murty</a:t>
            </a:r>
            <a:r>
              <a:rPr lang="en-US" altLang="zh-CN" dirty="0">
                <a:solidFill>
                  <a:schemeClr val="tx1"/>
                </a:solidFill>
              </a:rPr>
              <a:t> DA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2764D23-E22A-4657-A904-CD087DA60885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 flipV="1">
            <a:off x="7227369" y="1230285"/>
            <a:ext cx="304884" cy="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5F0FB9-4324-4A65-A84D-94110592EA2B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8790246" y="1230285"/>
            <a:ext cx="305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82081D-547E-47F9-9715-5B16EDD6D5BF}"/>
                  </a:ext>
                </a:extLst>
              </p:cNvPr>
              <p:cNvSpPr txBox="1"/>
              <p:nvPr/>
            </p:nvSpPr>
            <p:spPr>
              <a:xfrm>
                <a:off x="7227369" y="2078369"/>
                <a:ext cx="4353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NOTE: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𝑙𝑜𝑔𝑎𝑟𝑖𝑡h𝑚𝑖𝑐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𝑓𝑖𝑒𝑙𝑑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82081D-547E-47F9-9715-5B16EDD6D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369" y="2078369"/>
                <a:ext cx="4353308" cy="276999"/>
              </a:xfrm>
              <a:prstGeom prst="rect">
                <a:avLst/>
              </a:prstGeom>
              <a:blipFill>
                <a:blip r:embed="rId9"/>
                <a:stretch>
                  <a:fillRect l="-3361" t="-28889" r="-140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5A5E641-8218-4B07-902C-F199DDEF16A1}"/>
                  </a:ext>
                </a:extLst>
              </p:cNvPr>
              <p:cNvSpPr txBox="1"/>
              <p:nvPr/>
            </p:nvSpPr>
            <p:spPr>
              <a:xfrm>
                <a:off x="4132454" y="3101859"/>
                <a:ext cx="1345554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NOTE: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𝑙𝑜𝑔𝑎𝑟𝑖𝑡h𝑚𝑖𝑐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𝑓𝑖𝑒𝑙𝑑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5A5E641-8218-4B07-902C-F199DDEF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54" y="3101859"/>
                <a:ext cx="1345554" cy="1384995"/>
              </a:xfrm>
              <a:prstGeom prst="rect">
                <a:avLst/>
              </a:prstGeom>
              <a:blipFill>
                <a:blip r:embed="rId10"/>
                <a:stretch>
                  <a:fillRect l="-10860" t="-5727" r="-3620" b="-6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4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CA3A0A2A-A47F-4054-ADF6-03C3104E646B}"/>
              </a:ext>
            </a:extLst>
          </p:cNvPr>
          <p:cNvSpPr/>
          <p:nvPr/>
        </p:nvSpPr>
        <p:spPr>
          <a:xfrm>
            <a:off x="6616306" y="1604803"/>
            <a:ext cx="537133" cy="3570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7459D5-0BC3-4E75-9064-BD49F822983C}"/>
              </a:ext>
            </a:extLst>
          </p:cNvPr>
          <p:cNvSpPr/>
          <p:nvPr/>
        </p:nvSpPr>
        <p:spPr>
          <a:xfrm>
            <a:off x="6045462" y="1247801"/>
            <a:ext cx="537133" cy="3570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61E028-2F2F-4046-923E-2514DC3C4F40}"/>
              </a:ext>
            </a:extLst>
          </p:cNvPr>
          <p:cNvSpPr/>
          <p:nvPr/>
        </p:nvSpPr>
        <p:spPr>
          <a:xfrm>
            <a:off x="4267049" y="507522"/>
            <a:ext cx="537133" cy="3570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2E309A7-DC05-4070-9D93-0DCE257B7704}"/>
              </a:ext>
            </a:extLst>
          </p:cNvPr>
          <p:cNvSpPr/>
          <p:nvPr/>
        </p:nvSpPr>
        <p:spPr>
          <a:xfrm>
            <a:off x="3648823" y="882040"/>
            <a:ext cx="537133" cy="3570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528151-1636-4565-AADF-22DA590FB15A}"/>
              </a:ext>
            </a:extLst>
          </p:cNvPr>
          <p:cNvSpPr/>
          <p:nvPr/>
        </p:nvSpPr>
        <p:spPr>
          <a:xfrm>
            <a:off x="1613455" y="1616257"/>
            <a:ext cx="1613455" cy="3543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45A2873-A0A8-4FAD-A070-F20DA9E886B1}"/>
              </a:ext>
            </a:extLst>
          </p:cNvPr>
          <p:cNvSpPr/>
          <p:nvPr/>
        </p:nvSpPr>
        <p:spPr>
          <a:xfrm>
            <a:off x="5347855" y="4563650"/>
            <a:ext cx="6539345" cy="2203259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B7A1483F-0902-4CAF-AD67-D37FCC5A1E04}"/>
              </a:ext>
            </a:extLst>
          </p:cNvPr>
          <p:cNvGraphicFramePr>
            <a:graphicFrameLocks noGrp="1"/>
          </p:cNvGraphicFramePr>
          <p:nvPr/>
        </p:nvGraphicFramePr>
        <p:xfrm>
          <a:off x="1653069" y="507523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p:graphicFrame>
        <p:nvGraphicFramePr>
          <p:cNvPr id="26" name="表格 14">
            <a:extLst>
              <a:ext uri="{FF2B5EF4-FFF2-40B4-BE49-F238E27FC236}">
                <a16:creationId xmlns:a16="http://schemas.microsoft.com/office/drawing/2014/main" id="{B9F72372-8BFE-4F1D-8F57-D1F1260BEA25}"/>
              </a:ext>
            </a:extLst>
          </p:cNvPr>
          <p:cNvGraphicFramePr>
            <a:graphicFrameLocks noGrp="1"/>
          </p:cNvGraphicFramePr>
          <p:nvPr/>
        </p:nvGraphicFramePr>
        <p:xfrm>
          <a:off x="744211" y="507523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E4B2A0-60CB-4587-B98B-7F450174326C}"/>
                  </a:ext>
                </a:extLst>
              </p:cNvPr>
              <p:cNvSpPr txBox="1"/>
              <p:nvPr/>
            </p:nvSpPr>
            <p:spPr>
              <a:xfrm>
                <a:off x="0" y="95632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E4B2A0-60CB-4587-B98B-7F45017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632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4444" r="-452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03176B-3032-4783-A8AC-5C2EAD524870}"/>
                  </a:ext>
                </a:extLst>
              </p:cNvPr>
              <p:cNvSpPr txBox="1"/>
              <p:nvPr/>
            </p:nvSpPr>
            <p:spPr>
              <a:xfrm>
                <a:off x="1741924" y="91090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03176B-3032-4783-A8AC-5C2EAD52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24" y="91090"/>
                <a:ext cx="1410514" cy="276999"/>
              </a:xfrm>
              <a:prstGeom prst="rect">
                <a:avLst/>
              </a:prstGeom>
              <a:blipFill>
                <a:blip r:embed="rId3"/>
                <a:stretch>
                  <a:fillRect l="-5195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表格 22">
            <a:extLst>
              <a:ext uri="{FF2B5EF4-FFF2-40B4-BE49-F238E27FC236}">
                <a16:creationId xmlns:a16="http://schemas.microsoft.com/office/drawing/2014/main" id="{0FD0A701-D4E5-4188-A6DA-98AB1D75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11944"/>
              </p:ext>
            </p:extLst>
          </p:nvPr>
        </p:nvGraphicFramePr>
        <p:xfrm>
          <a:off x="3648823" y="507523"/>
          <a:ext cx="3578546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11071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90052895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1377388357"/>
                    </a:ext>
                  </a:extLst>
                </a:gridCol>
                <a:gridCol w="593495">
                  <a:extLst>
                    <a:ext uri="{9D8B030D-6E8A-4147-A177-3AD203B41FA5}">
                      <a16:colId xmlns:a16="http://schemas.microsoft.com/office/drawing/2014/main" val="4265392031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L2,2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L2,0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L1.2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L1,0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L3,1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L3.2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L3,0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32301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L2,1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L2.2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L2,0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04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6127263-16C2-4179-ADD1-9DB9450B4C02}"/>
                  </a:ext>
                </a:extLst>
              </p:cNvPr>
              <p:cNvSpPr txBox="1"/>
              <p:nvPr/>
            </p:nvSpPr>
            <p:spPr>
              <a:xfrm>
                <a:off x="3570724" y="91090"/>
                <a:ext cx="5574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𝑡𝑟𝑒𝑒𝑠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𝑡𝑟𝑒𝑒𝑠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𝑚𝑒𝑎𝑠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=[4, 4+2]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6127263-16C2-4179-ADD1-9DB9450B4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24" y="91090"/>
                <a:ext cx="5574796" cy="276999"/>
              </a:xfrm>
              <a:prstGeom prst="rect">
                <a:avLst/>
              </a:prstGeom>
              <a:blipFill>
                <a:blip r:embed="rId4"/>
                <a:stretch>
                  <a:fillRect l="-438" t="-4444" r="-985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778C64-8297-42F8-9284-75865516E50B}"/>
                  </a:ext>
                </a:extLst>
              </p:cNvPr>
              <p:cNvSpPr txBox="1"/>
              <p:nvPr/>
            </p:nvSpPr>
            <p:spPr>
              <a:xfrm>
                <a:off x="3614873" y="2078369"/>
                <a:ext cx="3459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3,5+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778C64-8297-42F8-9284-75865516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73" y="2078369"/>
                <a:ext cx="3459280" cy="276999"/>
              </a:xfrm>
              <a:prstGeom prst="rect">
                <a:avLst/>
              </a:prstGeom>
              <a:blipFill>
                <a:blip r:embed="rId5"/>
                <a:stretch>
                  <a:fillRect l="-1058" r="-105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E9D149-8ADD-4B17-8D3A-9F1CA2E045F6}"/>
                  </a:ext>
                </a:extLst>
              </p:cNvPr>
              <p:cNvSpPr txBox="1"/>
              <p:nvPr/>
            </p:nvSpPr>
            <p:spPr>
              <a:xfrm>
                <a:off x="3618553" y="2436304"/>
                <a:ext cx="1968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4,1=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E9D149-8ADD-4B17-8D3A-9F1CA2E04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553" y="2436304"/>
                <a:ext cx="1968488" cy="276999"/>
              </a:xfrm>
              <a:prstGeom prst="rect">
                <a:avLst/>
              </a:prstGeom>
              <a:blipFill>
                <a:blip r:embed="rId6"/>
                <a:stretch>
                  <a:fillRect l="-2167" r="-21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C9246A-F28C-47EE-BB41-7BF314C4131E}"/>
                  </a:ext>
                </a:extLst>
              </p:cNvPr>
              <p:cNvSpPr txBox="1"/>
              <p:nvPr/>
            </p:nvSpPr>
            <p:spPr>
              <a:xfrm>
                <a:off x="3618553" y="2713303"/>
                <a:ext cx="1968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4,2=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C9246A-F28C-47EE-BB41-7BF314C41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553" y="2713303"/>
                <a:ext cx="1968488" cy="276999"/>
              </a:xfrm>
              <a:prstGeom prst="rect">
                <a:avLst/>
              </a:prstGeom>
              <a:blipFill>
                <a:blip r:embed="rId7"/>
                <a:stretch>
                  <a:fillRect l="-2167" r="-21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6F7648D-C06D-45B0-BE32-95698C348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73709"/>
              </p:ext>
            </p:extLst>
          </p:nvPr>
        </p:nvGraphicFramePr>
        <p:xfrm>
          <a:off x="5708837" y="2498039"/>
          <a:ext cx="6021806" cy="8408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825378967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2604998548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2294526309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696538545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1811092152"/>
                    </a:ext>
                  </a:extLst>
                </a:gridCol>
              </a:tblGrid>
              <a:tr h="406264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w4,1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h(2-1)*3+2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h(1-1)*3+1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h(3-1)*3+3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h(2-1)*3+1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34346"/>
                  </a:ext>
                </a:extLst>
              </a:tr>
              <a:tr h="434572">
                <a:tc>
                  <a:txBody>
                    <a:bodyPr/>
                    <a:lstStyle/>
                    <a:p>
                      <a:r>
                        <a:rPr lang="en-US" altLang="zh-CN" dirty="0"/>
                        <a:t>w4,2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h(2-1)*3+3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h(1-1)*3+3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h(3-1)*3+1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h(2-1)*3+1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0047"/>
                  </a:ext>
                </a:extLst>
              </a:tr>
            </a:tbl>
          </a:graphicData>
        </a:graphic>
      </p:graphicFrame>
      <p:graphicFrame>
        <p:nvGraphicFramePr>
          <p:cNvPr id="21" name="表格 22">
            <a:extLst>
              <a:ext uri="{FF2B5EF4-FFF2-40B4-BE49-F238E27FC236}">
                <a16:creationId xmlns:a16="http://schemas.microsoft.com/office/drawing/2014/main" id="{DA1E23C0-1AC6-4A50-9066-83F157975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00425"/>
              </p:ext>
            </p:extLst>
          </p:nvPr>
        </p:nvGraphicFramePr>
        <p:xfrm>
          <a:off x="535938" y="3338875"/>
          <a:ext cx="3474720" cy="3291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h4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93004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h6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05209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h7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h7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7624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h8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h8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7410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h9</a:t>
                      </a:r>
                      <a:endParaRPr lang="zh-CN" alt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h9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34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F3B6483-6550-41E9-8785-4422084A5D74}"/>
                  </a:ext>
                </a:extLst>
              </p:cNvPr>
              <p:cNvSpPr txBox="1"/>
              <p:nvPr/>
            </p:nvSpPr>
            <p:spPr>
              <a:xfrm>
                <a:off x="598589" y="2984570"/>
                <a:ext cx="1511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𝑙𝑒𝑎𝑣𝑒𝑠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F3B6483-6550-41E9-8785-4422084A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9" y="2984570"/>
                <a:ext cx="1511824" cy="276999"/>
              </a:xfrm>
              <a:prstGeom prst="rect">
                <a:avLst/>
              </a:prstGeom>
              <a:blipFill>
                <a:blip r:embed="rId8"/>
                <a:stretch>
                  <a:fillRect l="-3226" t="-4444" r="-483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35433A8E-9E14-45EC-8EA2-484C8FD48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0146"/>
              </p:ext>
            </p:extLst>
          </p:nvPr>
        </p:nvGraphicFramePr>
        <p:xfrm>
          <a:off x="5708837" y="3539932"/>
          <a:ext cx="6021806" cy="8408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825378967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2604998548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2294526309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696538545"/>
                    </a:ext>
                  </a:extLst>
                </a:gridCol>
                <a:gridCol w="1331144">
                  <a:extLst>
                    <a:ext uri="{9D8B030D-6E8A-4147-A177-3AD203B41FA5}">
                      <a16:colId xmlns:a16="http://schemas.microsoft.com/office/drawing/2014/main" val="1811092152"/>
                    </a:ext>
                  </a:extLst>
                </a:gridCol>
              </a:tblGrid>
              <a:tr h="406264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w4,1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h1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h9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34346"/>
                  </a:ext>
                </a:extLst>
              </a:tr>
              <a:tr h="434572">
                <a:tc>
                  <a:txBody>
                    <a:bodyPr/>
                    <a:lstStyle/>
                    <a:p>
                      <a:r>
                        <a:rPr lang="en-US" altLang="zh-CN" dirty="0"/>
                        <a:t>w4,2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h6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endParaRPr lang="zh-CN" altLang="en-US" sz="1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h7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0047"/>
                  </a:ext>
                </a:extLst>
              </a:tr>
            </a:tbl>
          </a:graphicData>
        </a:graphic>
      </p:graphicFrame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B1B74FA-9D0B-442D-8C04-EDA57C563B10}"/>
              </a:ext>
            </a:extLst>
          </p:cNvPr>
          <p:cNvSpPr/>
          <p:nvPr/>
        </p:nvSpPr>
        <p:spPr>
          <a:xfrm>
            <a:off x="7532253" y="1004630"/>
            <a:ext cx="1257993" cy="45130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Murty</a:t>
            </a:r>
            <a:r>
              <a:rPr lang="en-US" altLang="zh-CN" dirty="0">
                <a:solidFill>
                  <a:schemeClr val="tx1"/>
                </a:solidFill>
              </a:rPr>
              <a:t> DA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27BE3DB-BAC3-4DEF-B5D7-D6350F82C120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227369" y="1230285"/>
            <a:ext cx="304884" cy="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0C339C2-4BD5-4233-93DE-3026F7197E3E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8790246" y="1230285"/>
            <a:ext cx="305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表格 22">
            <a:extLst>
              <a:ext uri="{FF2B5EF4-FFF2-40B4-BE49-F238E27FC236}">
                <a16:creationId xmlns:a16="http://schemas.microsoft.com/office/drawing/2014/main" id="{36292A6E-8A49-477B-9609-18F21E5E3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02942"/>
              </p:ext>
            </p:extLst>
          </p:nvPr>
        </p:nvGraphicFramePr>
        <p:xfrm>
          <a:off x="9095918" y="498765"/>
          <a:ext cx="730048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460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365443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3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87131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F1BAA7D5-6A72-4244-ACAC-26DF407835C1}"/>
              </a:ext>
            </a:extLst>
          </p:cNvPr>
          <p:cNvSpPr/>
          <p:nvPr/>
        </p:nvSpPr>
        <p:spPr>
          <a:xfrm>
            <a:off x="9437938" y="507522"/>
            <a:ext cx="372140" cy="1463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E17EC9D-6944-45AB-924A-B538ADD38F62}"/>
              </a:ext>
            </a:extLst>
          </p:cNvPr>
          <p:cNvSpPr/>
          <p:nvPr/>
        </p:nvSpPr>
        <p:spPr>
          <a:xfrm>
            <a:off x="4394663" y="5275209"/>
            <a:ext cx="763720" cy="48274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109504E-A71C-46C2-A371-4D6FE2C782D5}"/>
                  </a:ext>
                </a:extLst>
              </p:cNvPr>
              <p:cNvSpPr txBox="1"/>
              <p:nvPr/>
            </p:nvSpPr>
            <p:spPr>
              <a:xfrm>
                <a:off x="5539088" y="4620766"/>
                <a:ext cx="2154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𝒕𝒊𝒎𝒆𝒔𝒕𝒂𝒎𝒑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109504E-A71C-46C2-A371-4D6FE2C7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88" y="4620766"/>
                <a:ext cx="2154436" cy="276999"/>
              </a:xfrm>
              <a:prstGeom prst="rect">
                <a:avLst/>
              </a:prstGeom>
              <a:blipFill>
                <a:blip r:embed="rId9"/>
                <a:stretch>
                  <a:fillRect l="-3116" r="-198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599389E-A1BF-4FDA-AD73-F510A0722EDC}"/>
                  </a:ext>
                </a:extLst>
              </p:cNvPr>
              <p:cNvSpPr txBox="1"/>
              <p:nvPr/>
            </p:nvSpPr>
            <p:spPr>
              <a:xfrm>
                <a:off x="5613915" y="4998210"/>
                <a:ext cx="16134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𝑢𝑝𝑑𝑎𝑡𝑒𝑑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599389E-A1BF-4FDA-AD73-F510A0722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915" y="4998210"/>
                <a:ext cx="1613454" cy="553998"/>
              </a:xfrm>
              <a:prstGeom prst="rect">
                <a:avLst/>
              </a:prstGeom>
              <a:blipFill>
                <a:blip r:embed="rId10"/>
                <a:stretch>
                  <a:fillRect l="-4528" r="-4528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D5471FD-2161-417E-9F82-E4EEFEDB390C}"/>
                  </a:ext>
                </a:extLst>
              </p:cNvPr>
              <p:cNvSpPr txBox="1"/>
              <p:nvPr/>
            </p:nvSpPr>
            <p:spPr>
              <a:xfrm>
                <a:off x="7420112" y="4984795"/>
                <a:ext cx="14105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𝑢𝑝𝑑𝑎𝑡𝑒𝑑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D5471FD-2161-417E-9F82-E4EEFEDB3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12" y="4984795"/>
                <a:ext cx="1410514" cy="553998"/>
              </a:xfrm>
              <a:prstGeom prst="rect">
                <a:avLst/>
              </a:prstGeom>
              <a:blipFill>
                <a:blip r:embed="rId11"/>
                <a:stretch>
                  <a:fillRect l="-5172" t="-1099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07FD8ED-59C2-450E-97D9-62BF777325DC}"/>
                  </a:ext>
                </a:extLst>
              </p:cNvPr>
              <p:cNvSpPr txBox="1"/>
              <p:nvPr/>
            </p:nvSpPr>
            <p:spPr>
              <a:xfrm>
                <a:off x="9437938" y="4635224"/>
                <a:ext cx="19676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𝑢𝑝𝑑𝑎𝑡𝑒𝑑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07FD8ED-59C2-450E-97D9-62BF777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38" y="4635224"/>
                <a:ext cx="1967654" cy="553998"/>
              </a:xfrm>
              <a:prstGeom prst="rect">
                <a:avLst/>
              </a:prstGeom>
              <a:blipFill>
                <a:blip r:embed="rId12"/>
                <a:stretch>
                  <a:fillRect l="-3406" r="-3406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66ECFAD-7836-4E9A-B93A-AA1446DDFB37}"/>
              </a:ext>
            </a:extLst>
          </p:cNvPr>
          <p:cNvSpPr/>
          <p:nvPr/>
        </p:nvSpPr>
        <p:spPr>
          <a:xfrm>
            <a:off x="6229004" y="5652655"/>
            <a:ext cx="254923" cy="10640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B9F8AFF-8C93-4062-A1D7-7908B872BE4A}"/>
              </a:ext>
            </a:extLst>
          </p:cNvPr>
          <p:cNvSpPr/>
          <p:nvPr/>
        </p:nvSpPr>
        <p:spPr>
          <a:xfrm>
            <a:off x="7596172" y="5652654"/>
            <a:ext cx="1054606" cy="10640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A67D0D4-6CD8-4C4C-A231-2516285942BE}"/>
              </a:ext>
            </a:extLst>
          </p:cNvPr>
          <p:cNvSpPr/>
          <p:nvPr/>
        </p:nvSpPr>
        <p:spPr>
          <a:xfrm>
            <a:off x="9879401" y="5275210"/>
            <a:ext cx="1054606" cy="144147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10D6260-2BB2-4012-90E9-653A671155E9}"/>
                  </a:ext>
                </a:extLst>
              </p:cNvPr>
              <p:cNvSpPr txBox="1"/>
              <p:nvPr/>
            </p:nvSpPr>
            <p:spPr>
              <a:xfrm>
                <a:off x="3860245" y="4984795"/>
                <a:ext cx="16786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10D6260-2BB2-4012-90E9-653A6711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245" y="4984795"/>
                <a:ext cx="1678699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FBD2329-4522-4996-A901-BB4DE19334C0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8719740" y="3338875"/>
            <a:ext cx="0" cy="201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353C086-BC4B-4B07-BF36-7DE801C2EECC}"/>
                  </a:ext>
                </a:extLst>
              </p:cNvPr>
              <p:cNvSpPr txBox="1"/>
              <p:nvPr/>
            </p:nvSpPr>
            <p:spPr>
              <a:xfrm>
                <a:off x="7227369" y="2078369"/>
                <a:ext cx="4353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NOTE: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𝑙𝑜𝑔𝑎𝑟𝑖𝑡h𝑚𝑖𝑐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𝑓𝑖𝑒𝑙𝑑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353C086-BC4B-4B07-BF36-7DE801C2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369" y="2078369"/>
                <a:ext cx="4353308" cy="276999"/>
              </a:xfrm>
              <a:prstGeom prst="rect">
                <a:avLst/>
              </a:prstGeom>
              <a:blipFill>
                <a:blip r:embed="rId5"/>
                <a:stretch>
                  <a:fillRect l="-3361" t="-28889" r="-140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FD6BA37-E3C9-4FF9-BB31-BC89BF8B09D4}"/>
                  </a:ext>
                </a:extLst>
              </p:cNvPr>
              <p:cNvSpPr txBox="1"/>
              <p:nvPr/>
            </p:nvSpPr>
            <p:spPr>
              <a:xfrm>
                <a:off x="4132454" y="3101859"/>
                <a:ext cx="1345554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NOTE: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𝑙𝑜𝑔𝑎𝑟𝑖𝑡h𝑚𝑖𝑐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𝑓𝑖𝑒𝑙𝑑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FD6BA37-E3C9-4FF9-BB31-BC89BF8B0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54" y="3101859"/>
                <a:ext cx="1345554" cy="1384995"/>
              </a:xfrm>
              <a:prstGeom prst="rect">
                <a:avLst/>
              </a:prstGeom>
              <a:blipFill>
                <a:blip r:embed="rId14"/>
                <a:stretch>
                  <a:fillRect l="-10860" t="-5727" r="-3620" b="-6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8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576438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624952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2235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794462"/>
            <a:ext cx="19808" cy="3030419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69" idx="3"/>
          </p:cNvCxnSpPr>
          <p:nvPr/>
        </p:nvCxnSpPr>
        <p:spPr>
          <a:xfrm flipH="1">
            <a:off x="5489584" y="798809"/>
            <a:ext cx="86163" cy="3604803"/>
          </a:xfrm>
          <a:prstGeom prst="bentConnector3">
            <a:avLst>
              <a:gd name="adj1" fmla="val -2653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/>
              <p:nvPr/>
            </p:nvSpPr>
            <p:spPr>
              <a:xfrm>
                <a:off x="5885604" y="4265111"/>
                <a:ext cx="2698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4" y="4265111"/>
                <a:ext cx="2698944" cy="276999"/>
              </a:xfrm>
              <a:prstGeom prst="rect">
                <a:avLst/>
              </a:prstGeom>
              <a:blipFill>
                <a:blip r:embed="rId6"/>
                <a:stretch>
                  <a:fillRect l="-2483" t="-4444" r="-135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stCxn id="65" idx="1"/>
            <a:endCxn id="70" idx="1"/>
          </p:cNvCxnSpPr>
          <p:nvPr/>
        </p:nvCxnSpPr>
        <p:spPr>
          <a:xfrm rot="10800000" flipH="1" flipV="1">
            <a:off x="2886365" y="798808"/>
            <a:ext cx="580674" cy="3604803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98E2C3B-B8DF-4C50-8DFD-DA67572F5395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98E2C3B-B8DF-4C50-8DFD-DA67572F5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9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9E946DE-215B-4F94-9645-30B0CD68845C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904530" cy="11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for MBM filter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9E946DE-215B-4F94-9645-30B0CD688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904530" cy="1161280"/>
              </a:xfrm>
              <a:prstGeom prst="rect">
                <a:avLst/>
              </a:prstGeom>
              <a:blipFill>
                <a:blip r:embed="rId10"/>
                <a:stretch>
                  <a:fillRect l="-3750" t="-7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格 22">
            <a:extLst>
              <a:ext uri="{FF2B5EF4-FFF2-40B4-BE49-F238E27FC236}">
                <a16:creationId xmlns:a16="http://schemas.microsoft.com/office/drawing/2014/main" id="{4D7853C9-354C-477F-8A57-985E4AAAC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38379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28" name="表格 12">
            <a:extLst>
              <a:ext uri="{FF2B5EF4-FFF2-40B4-BE49-F238E27FC236}">
                <a16:creationId xmlns:a16="http://schemas.microsoft.com/office/drawing/2014/main" id="{11ED0740-1EE5-4349-A7A3-7BDDA527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4547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3450364-BAF0-48EB-9650-E6F770971FC9}"/>
                  </a:ext>
                </a:extLst>
              </p:cNvPr>
              <p:cNvSpPr txBox="1"/>
              <p:nvPr/>
            </p:nvSpPr>
            <p:spPr>
              <a:xfrm>
                <a:off x="8038407" y="2839213"/>
                <a:ext cx="365555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for general case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𝑔𝑒𝑛𝑒𝑟𝑖𝑐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3450364-BAF0-48EB-9650-E6F77097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2839213"/>
                <a:ext cx="3655553" cy="553998"/>
              </a:xfrm>
              <a:prstGeom prst="rect">
                <a:avLst/>
              </a:prstGeom>
              <a:blipFill>
                <a:blip r:embed="rId11"/>
                <a:stretch>
                  <a:fillRect l="-4007" t="-15385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0855CA9-C71F-4409-A49C-A2AE7B5FF05A}"/>
                  </a:ext>
                </a:extLst>
              </p:cNvPr>
              <p:cNvSpPr txBox="1"/>
              <p:nvPr/>
            </p:nvSpPr>
            <p:spPr>
              <a:xfrm>
                <a:off x="8038407" y="1939688"/>
                <a:ext cx="3713389" cy="770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for TO-MHT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𝐺𝑎𝑢𝑠𝑠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𝑐𝑜𝑣𝑎𝑟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~Gauss dist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0855CA9-C71F-4409-A49C-A2AE7B5FF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1939688"/>
                <a:ext cx="3713389" cy="770852"/>
              </a:xfrm>
              <a:prstGeom prst="rect">
                <a:avLst/>
              </a:prstGeom>
              <a:blipFill>
                <a:blip r:embed="rId12"/>
                <a:stretch>
                  <a:fillRect l="-3941" t="-11024" r="-3120" b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47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937055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1001126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82902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1170636"/>
            <a:ext cx="19808" cy="2654245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31" idx="3"/>
          </p:cNvCxnSpPr>
          <p:nvPr/>
        </p:nvCxnSpPr>
        <p:spPr>
          <a:xfrm flipH="1">
            <a:off x="5489584" y="1159426"/>
            <a:ext cx="86163" cy="3632778"/>
          </a:xfrm>
          <a:prstGeom prst="bentConnector3">
            <a:avLst>
              <a:gd name="adj1" fmla="val -2653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/>
              <p:nvPr/>
            </p:nvSpPr>
            <p:spPr>
              <a:xfrm>
                <a:off x="5885604" y="4605727"/>
                <a:ext cx="2698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4" y="4605727"/>
                <a:ext cx="2698944" cy="276999"/>
              </a:xfrm>
              <a:prstGeom prst="rect">
                <a:avLst/>
              </a:prstGeom>
              <a:blipFill>
                <a:blip r:embed="rId6"/>
                <a:stretch>
                  <a:fillRect l="-2483" t="-4444" r="-135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cxnSpLocks/>
            <a:stCxn id="65" idx="1"/>
            <a:endCxn id="32" idx="1"/>
          </p:cNvCxnSpPr>
          <p:nvPr/>
        </p:nvCxnSpPr>
        <p:spPr>
          <a:xfrm rot="10800000" flipH="1" flipV="1">
            <a:off x="2886365" y="1159426"/>
            <a:ext cx="580674" cy="3632778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6A17BC-EDBD-4937-805B-B7E2B9588BF6}"/>
              </a:ext>
            </a:extLst>
          </p:cNvPr>
          <p:cNvSpPr/>
          <p:nvPr/>
        </p:nvSpPr>
        <p:spPr>
          <a:xfrm>
            <a:off x="3932843" y="4604377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h1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9BCD6-EF43-4098-B9F6-1F1E94A6E152}"/>
              </a:ext>
            </a:extLst>
          </p:cNvPr>
          <p:cNvSpPr/>
          <p:nvPr/>
        </p:nvSpPr>
        <p:spPr>
          <a:xfrm>
            <a:off x="3467039" y="4604377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6BDD05-8E98-4FEB-BB51-371FF0DE4D03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6BDD05-8E98-4FEB-BB51-371FF0DE4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9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C01C535-815F-4E72-9CC7-2AE2631414AB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C01C535-815F-4E72-9CC7-2AE26314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表格 22">
            <a:extLst>
              <a:ext uri="{FF2B5EF4-FFF2-40B4-BE49-F238E27FC236}">
                <a16:creationId xmlns:a16="http://schemas.microsoft.com/office/drawing/2014/main" id="{65E16790-2628-4BD7-874B-F7C1C23D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98556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29" name="表格 12">
            <a:extLst>
              <a:ext uri="{FF2B5EF4-FFF2-40B4-BE49-F238E27FC236}">
                <a16:creationId xmlns:a16="http://schemas.microsoft.com/office/drawing/2014/main" id="{73171A79-B1CE-4E50-A257-949AC30A2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94221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04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1313229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1373581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43320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1543092"/>
            <a:ext cx="19808" cy="2281790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30" idx="3"/>
          </p:cNvCxnSpPr>
          <p:nvPr/>
        </p:nvCxnSpPr>
        <p:spPr>
          <a:xfrm flipH="1">
            <a:off x="5489584" y="1535600"/>
            <a:ext cx="86163" cy="3623986"/>
          </a:xfrm>
          <a:prstGeom prst="bentConnector3">
            <a:avLst>
              <a:gd name="adj1" fmla="val -2653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/>
              <p:nvPr/>
            </p:nvSpPr>
            <p:spPr>
              <a:xfrm>
                <a:off x="5885604" y="4980030"/>
                <a:ext cx="2698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4" y="4980030"/>
                <a:ext cx="2698944" cy="276999"/>
              </a:xfrm>
              <a:prstGeom prst="rect">
                <a:avLst/>
              </a:prstGeom>
              <a:blipFill>
                <a:blip r:embed="rId6"/>
                <a:stretch>
                  <a:fillRect l="-2483" t="-2222" r="-135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cxnSpLocks/>
            <a:stCxn id="65" idx="1"/>
            <a:endCxn id="33" idx="1"/>
          </p:cNvCxnSpPr>
          <p:nvPr/>
        </p:nvCxnSpPr>
        <p:spPr>
          <a:xfrm rot="10800000" flipH="1" flipV="1">
            <a:off x="2886365" y="1535600"/>
            <a:ext cx="580674" cy="3623986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6A17BC-EDBD-4937-805B-B7E2B9588BF6}"/>
              </a:ext>
            </a:extLst>
          </p:cNvPr>
          <p:cNvSpPr/>
          <p:nvPr/>
        </p:nvSpPr>
        <p:spPr>
          <a:xfrm>
            <a:off x="3932843" y="4604377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h1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9BCD6-EF43-4098-B9F6-1F1E94A6E152}"/>
              </a:ext>
            </a:extLst>
          </p:cNvPr>
          <p:cNvSpPr/>
          <p:nvPr/>
        </p:nvSpPr>
        <p:spPr>
          <a:xfrm>
            <a:off x="3467039" y="4604377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5CE0C3-3AD0-449D-A170-176654840A0B}"/>
              </a:ext>
            </a:extLst>
          </p:cNvPr>
          <p:cNvSpPr/>
          <p:nvPr/>
        </p:nvSpPr>
        <p:spPr>
          <a:xfrm>
            <a:off x="3932843" y="4971759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374B4B-69D5-46FD-BA82-38AC5487D47D}"/>
              </a:ext>
            </a:extLst>
          </p:cNvPr>
          <p:cNvSpPr/>
          <p:nvPr/>
        </p:nvSpPr>
        <p:spPr>
          <a:xfrm>
            <a:off x="3467039" y="4971759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D81D4FA-E363-4393-9FD6-69F57190334C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D81D4FA-E363-4393-9FD6-69F571903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6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37FA8EE-5FC0-4FDD-B7F8-1FBF346AE05A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37FA8EE-5FC0-4FDD-B7F8-1FBF346AE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表格 22">
            <a:extLst>
              <a:ext uri="{FF2B5EF4-FFF2-40B4-BE49-F238E27FC236}">
                <a16:creationId xmlns:a16="http://schemas.microsoft.com/office/drawing/2014/main" id="{609007A5-9547-4C98-9E5F-8D0FF50A4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37003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36" name="表格 12">
            <a:extLst>
              <a:ext uri="{FF2B5EF4-FFF2-40B4-BE49-F238E27FC236}">
                <a16:creationId xmlns:a16="http://schemas.microsoft.com/office/drawing/2014/main" id="{4EF61E14-60F7-4976-8BE0-76C4036CC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74195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63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1673492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1718174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0167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1887684"/>
            <a:ext cx="19808" cy="1937197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h4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34" idx="3"/>
          </p:cNvCxnSpPr>
          <p:nvPr/>
        </p:nvCxnSpPr>
        <p:spPr>
          <a:xfrm flipH="1">
            <a:off x="5489584" y="1895863"/>
            <a:ext cx="86163" cy="3639376"/>
          </a:xfrm>
          <a:prstGeom prst="bentConnector3">
            <a:avLst>
              <a:gd name="adj1" fmla="val -2653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/>
              <p:nvPr/>
            </p:nvSpPr>
            <p:spPr>
              <a:xfrm>
                <a:off x="5885604" y="5347412"/>
                <a:ext cx="2698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4" y="5347412"/>
                <a:ext cx="2698944" cy="276999"/>
              </a:xfrm>
              <a:prstGeom prst="rect">
                <a:avLst/>
              </a:prstGeom>
              <a:blipFill>
                <a:blip r:embed="rId6"/>
                <a:stretch>
                  <a:fillRect l="-2483" t="-2174" r="-135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cxnSpLocks/>
            <a:stCxn id="65" idx="1"/>
            <a:endCxn id="35" idx="1"/>
          </p:cNvCxnSpPr>
          <p:nvPr/>
        </p:nvCxnSpPr>
        <p:spPr>
          <a:xfrm rot="10800000" flipH="1" flipV="1">
            <a:off x="2886365" y="1895863"/>
            <a:ext cx="580674" cy="3639376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6A17BC-EDBD-4937-805B-B7E2B9588BF6}"/>
              </a:ext>
            </a:extLst>
          </p:cNvPr>
          <p:cNvSpPr/>
          <p:nvPr/>
        </p:nvSpPr>
        <p:spPr>
          <a:xfrm>
            <a:off x="3932843" y="4604377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h1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9BCD6-EF43-4098-B9F6-1F1E94A6E152}"/>
              </a:ext>
            </a:extLst>
          </p:cNvPr>
          <p:cNvSpPr/>
          <p:nvPr/>
        </p:nvSpPr>
        <p:spPr>
          <a:xfrm>
            <a:off x="3467039" y="4604377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5CE0C3-3AD0-449D-A170-176654840A0B}"/>
              </a:ext>
            </a:extLst>
          </p:cNvPr>
          <p:cNvSpPr/>
          <p:nvPr/>
        </p:nvSpPr>
        <p:spPr>
          <a:xfrm>
            <a:off x="3932843" y="4971759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374B4B-69D5-46FD-BA82-38AC5487D47D}"/>
              </a:ext>
            </a:extLst>
          </p:cNvPr>
          <p:cNvSpPr/>
          <p:nvPr/>
        </p:nvSpPr>
        <p:spPr>
          <a:xfrm>
            <a:off x="3467039" y="4971759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4B5592-D44D-40E8-94F3-BD04397B0548}"/>
              </a:ext>
            </a:extLst>
          </p:cNvPr>
          <p:cNvSpPr/>
          <p:nvPr/>
        </p:nvSpPr>
        <p:spPr>
          <a:xfrm>
            <a:off x="3932843" y="534741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h4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19D02C-B742-4BF9-9DC3-925FBB046635}"/>
              </a:ext>
            </a:extLst>
          </p:cNvPr>
          <p:cNvSpPr/>
          <p:nvPr/>
        </p:nvSpPr>
        <p:spPr>
          <a:xfrm>
            <a:off x="3467039" y="534741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F6F60A7-7223-4FD7-B21D-F85589046ACB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F6F60A7-7223-4FD7-B21D-F8558904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9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686FC55-1BE0-4D16-B870-B2FEB9DD4A57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686FC55-1BE0-4D16-B870-B2FEB9DD4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表格 22">
            <a:extLst>
              <a:ext uri="{FF2B5EF4-FFF2-40B4-BE49-F238E27FC236}">
                <a16:creationId xmlns:a16="http://schemas.microsoft.com/office/drawing/2014/main" id="{39646206-689F-494F-9864-DA6CE050D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29959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40" name="表格 12">
            <a:extLst>
              <a:ext uri="{FF2B5EF4-FFF2-40B4-BE49-F238E27FC236}">
                <a16:creationId xmlns:a16="http://schemas.microsoft.com/office/drawing/2014/main" id="{1505BCFC-B1FC-480F-B132-8A500CBA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78404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14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2029666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2088648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51278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2258158"/>
            <a:ext cx="19808" cy="1566723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36" idx="3"/>
          </p:cNvCxnSpPr>
          <p:nvPr/>
        </p:nvCxnSpPr>
        <p:spPr>
          <a:xfrm flipH="1">
            <a:off x="5489581" y="2252037"/>
            <a:ext cx="86166" cy="3658412"/>
          </a:xfrm>
          <a:prstGeom prst="bentConnector3">
            <a:avLst>
              <a:gd name="adj1" fmla="val -2653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/>
              <p:nvPr/>
            </p:nvSpPr>
            <p:spPr>
              <a:xfrm>
                <a:off x="5885604" y="5722622"/>
                <a:ext cx="2698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4" y="5722622"/>
                <a:ext cx="2698944" cy="276999"/>
              </a:xfrm>
              <a:prstGeom prst="rect">
                <a:avLst/>
              </a:prstGeom>
              <a:blipFill>
                <a:blip r:embed="rId6"/>
                <a:stretch>
                  <a:fillRect l="-2483" t="-2222" r="-135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cxnSpLocks/>
            <a:stCxn id="65" idx="1"/>
            <a:endCxn id="37" idx="1"/>
          </p:cNvCxnSpPr>
          <p:nvPr/>
        </p:nvCxnSpPr>
        <p:spPr>
          <a:xfrm rot="10800000" flipH="1" flipV="1">
            <a:off x="2886364" y="2252037"/>
            <a:ext cx="580671" cy="3658412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6A17BC-EDBD-4937-805B-B7E2B9588BF6}"/>
              </a:ext>
            </a:extLst>
          </p:cNvPr>
          <p:cNvSpPr/>
          <p:nvPr/>
        </p:nvSpPr>
        <p:spPr>
          <a:xfrm>
            <a:off x="3932843" y="4604377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h1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9BCD6-EF43-4098-B9F6-1F1E94A6E152}"/>
              </a:ext>
            </a:extLst>
          </p:cNvPr>
          <p:cNvSpPr/>
          <p:nvPr/>
        </p:nvSpPr>
        <p:spPr>
          <a:xfrm>
            <a:off x="3467039" y="4604377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5CE0C3-3AD0-449D-A170-176654840A0B}"/>
              </a:ext>
            </a:extLst>
          </p:cNvPr>
          <p:cNvSpPr/>
          <p:nvPr/>
        </p:nvSpPr>
        <p:spPr>
          <a:xfrm>
            <a:off x="3932843" y="4971759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374B4B-69D5-46FD-BA82-38AC5487D47D}"/>
              </a:ext>
            </a:extLst>
          </p:cNvPr>
          <p:cNvSpPr/>
          <p:nvPr/>
        </p:nvSpPr>
        <p:spPr>
          <a:xfrm>
            <a:off x="3467039" y="4971759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4B5592-D44D-40E8-94F3-BD04397B0548}"/>
              </a:ext>
            </a:extLst>
          </p:cNvPr>
          <p:cNvSpPr/>
          <p:nvPr/>
        </p:nvSpPr>
        <p:spPr>
          <a:xfrm>
            <a:off x="3932843" y="534741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h4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19D02C-B742-4BF9-9DC3-925FBB046635}"/>
              </a:ext>
            </a:extLst>
          </p:cNvPr>
          <p:cNvSpPr/>
          <p:nvPr/>
        </p:nvSpPr>
        <p:spPr>
          <a:xfrm>
            <a:off x="3467039" y="534741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0C486A-6E45-47DD-AEB5-81987112BD98}"/>
              </a:ext>
            </a:extLst>
          </p:cNvPr>
          <p:cNvSpPr/>
          <p:nvPr/>
        </p:nvSpPr>
        <p:spPr>
          <a:xfrm>
            <a:off x="3932840" y="572262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CB57AD-89C7-4328-9E61-ABD36363490B}"/>
              </a:ext>
            </a:extLst>
          </p:cNvPr>
          <p:cNvSpPr/>
          <p:nvPr/>
        </p:nvSpPr>
        <p:spPr>
          <a:xfrm>
            <a:off x="3467036" y="572262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341C2D7-33BC-4247-B0A8-28BC4966A413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341C2D7-33BC-4247-B0A8-28BC4966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9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0212F8-AE8B-44FA-B178-F980A8D8EB28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0212F8-AE8B-44FA-B178-F980A8D8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表格 22">
            <a:extLst>
              <a:ext uri="{FF2B5EF4-FFF2-40B4-BE49-F238E27FC236}">
                <a16:creationId xmlns:a16="http://schemas.microsoft.com/office/drawing/2014/main" id="{7128CDB9-1FF2-4C5D-A1DB-4D6DD770B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86291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42" name="表格 12">
            <a:extLst>
              <a:ext uri="{FF2B5EF4-FFF2-40B4-BE49-F238E27FC236}">
                <a16:creationId xmlns:a16="http://schemas.microsoft.com/office/drawing/2014/main" id="{61E1D802-9ADF-448F-9780-FD0FA0B39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93955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68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2403380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2458825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2301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2628336"/>
            <a:ext cx="19808" cy="1196546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38" idx="3"/>
          </p:cNvCxnSpPr>
          <p:nvPr/>
        </p:nvCxnSpPr>
        <p:spPr>
          <a:xfrm flipH="1">
            <a:off x="5489581" y="2625751"/>
            <a:ext cx="86166" cy="3659908"/>
          </a:xfrm>
          <a:prstGeom prst="bentConnector3">
            <a:avLst>
              <a:gd name="adj1" fmla="val -2653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/>
              <p:nvPr/>
            </p:nvSpPr>
            <p:spPr>
              <a:xfrm>
                <a:off x="6321365" y="5206135"/>
                <a:ext cx="3606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𝑩𝒆𝒓𝒏𝒐𝒖𝒍𝒍𝒊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𝒎𝒊𝒙𝒕𝒖𝒓𝒆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𝑴𝑩𝑴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65" y="5206135"/>
                <a:ext cx="3606757" cy="276999"/>
              </a:xfrm>
              <a:prstGeom prst="rect">
                <a:avLst/>
              </a:prstGeom>
              <a:blipFill>
                <a:blip r:embed="rId6"/>
                <a:stretch>
                  <a:fillRect l="-1182" t="-2222" r="-16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cxnSpLocks/>
            <a:stCxn id="65" idx="1"/>
            <a:endCxn id="39" idx="1"/>
          </p:cNvCxnSpPr>
          <p:nvPr/>
        </p:nvCxnSpPr>
        <p:spPr>
          <a:xfrm rot="10800000" flipH="1" flipV="1">
            <a:off x="2886364" y="2625751"/>
            <a:ext cx="580671" cy="3659908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6A17BC-EDBD-4937-805B-B7E2B9588BF6}"/>
              </a:ext>
            </a:extLst>
          </p:cNvPr>
          <p:cNvSpPr/>
          <p:nvPr/>
        </p:nvSpPr>
        <p:spPr>
          <a:xfrm>
            <a:off x="3932843" y="4604377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h1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9BCD6-EF43-4098-B9F6-1F1E94A6E152}"/>
              </a:ext>
            </a:extLst>
          </p:cNvPr>
          <p:cNvSpPr/>
          <p:nvPr/>
        </p:nvSpPr>
        <p:spPr>
          <a:xfrm>
            <a:off x="3467039" y="4604377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5CE0C3-3AD0-449D-A170-176654840A0B}"/>
              </a:ext>
            </a:extLst>
          </p:cNvPr>
          <p:cNvSpPr/>
          <p:nvPr/>
        </p:nvSpPr>
        <p:spPr>
          <a:xfrm>
            <a:off x="3932843" y="4971759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374B4B-69D5-46FD-BA82-38AC5487D47D}"/>
              </a:ext>
            </a:extLst>
          </p:cNvPr>
          <p:cNvSpPr/>
          <p:nvPr/>
        </p:nvSpPr>
        <p:spPr>
          <a:xfrm>
            <a:off x="3467039" y="4971759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4B5592-D44D-40E8-94F3-BD04397B0548}"/>
              </a:ext>
            </a:extLst>
          </p:cNvPr>
          <p:cNvSpPr/>
          <p:nvPr/>
        </p:nvSpPr>
        <p:spPr>
          <a:xfrm>
            <a:off x="3932843" y="534741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h4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19D02C-B742-4BF9-9DC3-925FBB046635}"/>
              </a:ext>
            </a:extLst>
          </p:cNvPr>
          <p:cNvSpPr/>
          <p:nvPr/>
        </p:nvSpPr>
        <p:spPr>
          <a:xfrm>
            <a:off x="3467039" y="534741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0C486A-6E45-47DD-AEB5-81987112BD98}"/>
              </a:ext>
            </a:extLst>
          </p:cNvPr>
          <p:cNvSpPr/>
          <p:nvPr/>
        </p:nvSpPr>
        <p:spPr>
          <a:xfrm>
            <a:off x="3932840" y="572262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CB57AD-89C7-4328-9E61-ABD36363490B}"/>
              </a:ext>
            </a:extLst>
          </p:cNvPr>
          <p:cNvSpPr/>
          <p:nvPr/>
        </p:nvSpPr>
        <p:spPr>
          <a:xfrm>
            <a:off x="3467036" y="572262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AACBEF-BD62-41B3-A9AC-883380F0903B}"/>
              </a:ext>
            </a:extLst>
          </p:cNvPr>
          <p:cNvSpPr/>
          <p:nvPr/>
        </p:nvSpPr>
        <p:spPr>
          <a:xfrm>
            <a:off x="3932840" y="609783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D38849-CC28-481B-9691-85B99F4872C6}"/>
              </a:ext>
            </a:extLst>
          </p:cNvPr>
          <p:cNvSpPr/>
          <p:nvPr/>
        </p:nvSpPr>
        <p:spPr>
          <a:xfrm>
            <a:off x="3467036" y="609783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9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450CC52C-6BEA-4E77-9008-DE037821BC7D}"/>
              </a:ext>
            </a:extLst>
          </p:cNvPr>
          <p:cNvSpPr/>
          <p:nvPr/>
        </p:nvSpPr>
        <p:spPr>
          <a:xfrm>
            <a:off x="5909259" y="4215785"/>
            <a:ext cx="201281" cy="2257700"/>
          </a:xfrm>
          <a:prstGeom prst="rightBrace">
            <a:avLst>
              <a:gd name="adj1" fmla="val 46879"/>
              <a:gd name="adj2" fmla="val 5049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22">
            <a:extLst>
              <a:ext uri="{FF2B5EF4-FFF2-40B4-BE49-F238E27FC236}">
                <a16:creationId xmlns:a16="http://schemas.microsoft.com/office/drawing/2014/main" id="{B7269DFE-6B4D-4CA0-8623-FF35702BB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36571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48" name="表格 12">
            <a:extLst>
              <a:ext uri="{FF2B5EF4-FFF2-40B4-BE49-F238E27FC236}">
                <a16:creationId xmlns:a16="http://schemas.microsoft.com/office/drawing/2014/main" id="{C9A46D82-F417-404E-AB49-6401C877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13631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0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3434329-0AAC-4556-B196-92E96AAB6269}"/>
              </a:ext>
            </a:extLst>
          </p:cNvPr>
          <p:cNvSpPr/>
          <p:nvPr/>
        </p:nvSpPr>
        <p:spPr>
          <a:xfrm>
            <a:off x="2886365" y="2403380"/>
            <a:ext cx="2689382" cy="444741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3968F-E04D-4732-8C10-10A204AAF2FA}"/>
              </a:ext>
            </a:extLst>
          </p:cNvPr>
          <p:cNvSpPr/>
          <p:nvPr/>
        </p:nvSpPr>
        <p:spPr>
          <a:xfrm>
            <a:off x="3913035" y="2458825"/>
            <a:ext cx="1576546" cy="339022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129F30-EB5D-488D-822D-5B8785C7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69725"/>
              </p:ext>
            </p:extLst>
          </p:nvPr>
        </p:nvGraphicFramePr>
        <p:xfrm>
          <a:off x="3023986" y="608628"/>
          <a:ext cx="483986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6">
                  <a:extLst>
                    <a:ext uri="{9D8B030D-6E8A-4147-A177-3AD203B41FA5}">
                      <a16:colId xmlns:a16="http://schemas.microsoft.com/office/drawing/2014/main" val="1317277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w1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95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85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06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w6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45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/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722F78-42C1-4F61-9A41-7E307233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75" y="74813"/>
                <a:ext cx="1613455" cy="276999"/>
              </a:xfrm>
              <a:prstGeom prst="rect">
                <a:avLst/>
              </a:prstGeom>
              <a:blipFill>
                <a:blip r:embed="rId2"/>
                <a:stretch>
                  <a:fillRect l="-4528" t="-2174" r="-45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9ADB5215-9F8A-461B-9ECE-9743E9D646A8}"/>
              </a:ext>
            </a:extLst>
          </p:cNvPr>
          <p:cNvSpPr/>
          <p:nvPr/>
        </p:nvSpPr>
        <p:spPr>
          <a:xfrm>
            <a:off x="2736735" y="608628"/>
            <a:ext cx="149630" cy="2194560"/>
          </a:xfrm>
          <a:prstGeom prst="leftBrace">
            <a:avLst>
              <a:gd name="adj1" fmla="val 71296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/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𝑚𝑖𝑥𝑡𝑢𝑟𝑒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2E73E6-C467-4CEA-BF12-AA32343A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4" y="1567408"/>
                <a:ext cx="2358210" cy="276999"/>
              </a:xfrm>
              <a:prstGeom prst="rect">
                <a:avLst/>
              </a:prstGeom>
              <a:blipFill>
                <a:blip r:embed="rId3"/>
                <a:stretch>
                  <a:fillRect l="-1813" r="-259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B20D593C-8884-4CAF-807D-6266DACCA035}"/>
              </a:ext>
            </a:extLst>
          </p:cNvPr>
          <p:cNvSpPr/>
          <p:nvPr/>
        </p:nvSpPr>
        <p:spPr>
          <a:xfrm rot="5400000">
            <a:off x="4600172" y="2286464"/>
            <a:ext cx="202275" cy="1536932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/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𝑙𝑜𝑜𝑘𝑢𝑝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5AC378-9027-460E-A2EB-59C82A8C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99" y="70271"/>
                <a:ext cx="1410514" cy="276999"/>
              </a:xfrm>
              <a:prstGeom prst="rect">
                <a:avLst/>
              </a:prstGeom>
              <a:blipFill>
                <a:blip r:embed="rId4"/>
                <a:stretch>
                  <a:fillRect l="-519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2AA32A48-DF17-44FC-82D9-DA7BF59095DF}"/>
              </a:ext>
            </a:extLst>
          </p:cNvPr>
          <p:cNvSpPr/>
          <p:nvPr/>
        </p:nvSpPr>
        <p:spPr>
          <a:xfrm rot="5400000">
            <a:off x="6825209" y="2067564"/>
            <a:ext cx="202277" cy="1974734"/>
          </a:xfrm>
          <a:prstGeom prst="rightBrace">
            <a:avLst>
              <a:gd name="adj1" fmla="val 34706"/>
              <a:gd name="adj2" fmla="val 491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AF4B9F5-BF35-468A-88DB-6A3368359BB0}"/>
              </a:ext>
            </a:extLst>
          </p:cNvPr>
          <p:cNvCxnSpPr>
            <a:cxnSpLocks/>
            <a:stCxn id="27" idx="1"/>
            <a:endCxn id="55" idx="1"/>
          </p:cNvCxnSpPr>
          <p:nvPr/>
        </p:nvCxnSpPr>
        <p:spPr>
          <a:xfrm rot="10800000" flipH="1" flipV="1">
            <a:off x="3913035" y="2628336"/>
            <a:ext cx="19808" cy="1196546"/>
          </a:xfrm>
          <a:prstGeom prst="bentConnector3">
            <a:avLst>
              <a:gd name="adj1" fmla="val -1154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507C79C-C6FC-4195-AF61-6F3BB40086F1}"/>
              </a:ext>
            </a:extLst>
          </p:cNvPr>
          <p:cNvSpPr/>
          <p:nvPr/>
        </p:nvSpPr>
        <p:spPr>
          <a:xfrm>
            <a:off x="3932843" y="363705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/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4E6D8C-73E4-44C8-908E-153113B7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8" y="3699010"/>
                <a:ext cx="1726627" cy="276999"/>
              </a:xfrm>
              <a:prstGeom prst="rect">
                <a:avLst/>
              </a:prstGeom>
              <a:blipFill>
                <a:blip r:embed="rId5"/>
                <a:stretch>
                  <a:fillRect l="-28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2382C12-1C20-4266-96A2-63C22020E87C}"/>
              </a:ext>
            </a:extLst>
          </p:cNvPr>
          <p:cNvCxnSpPr>
            <a:cxnSpLocks/>
            <a:stCxn id="65" idx="3"/>
            <a:endCxn id="38" idx="3"/>
          </p:cNvCxnSpPr>
          <p:nvPr/>
        </p:nvCxnSpPr>
        <p:spPr>
          <a:xfrm flipH="1">
            <a:off x="5489581" y="2625751"/>
            <a:ext cx="86166" cy="3659908"/>
          </a:xfrm>
          <a:prstGeom prst="bentConnector3">
            <a:avLst>
              <a:gd name="adj1" fmla="val -2653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99D5F64-FB09-473C-ACD8-A52EC6DE74A1}"/>
              </a:ext>
            </a:extLst>
          </p:cNvPr>
          <p:cNvSpPr/>
          <p:nvPr/>
        </p:nvSpPr>
        <p:spPr>
          <a:xfrm>
            <a:off x="3932843" y="4215785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4D1CD48-377D-445D-AD23-E0A8DF977E6E}"/>
              </a:ext>
            </a:extLst>
          </p:cNvPr>
          <p:cNvSpPr/>
          <p:nvPr/>
        </p:nvSpPr>
        <p:spPr>
          <a:xfrm>
            <a:off x="3467039" y="4215785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/>
              <p:nvPr/>
            </p:nvSpPr>
            <p:spPr>
              <a:xfrm>
                <a:off x="6321365" y="5206135"/>
                <a:ext cx="3606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𝑩𝒆𝒓𝒏𝒐𝒖𝒍𝒍𝒊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𝒎𝒊𝒙𝒕𝒖𝒓𝒆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𝑴𝑩𝑴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48EE6C2-9ACC-4E98-89BC-8EDCD78A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65" y="5206135"/>
                <a:ext cx="3606757" cy="276999"/>
              </a:xfrm>
              <a:prstGeom prst="rect">
                <a:avLst/>
              </a:prstGeom>
              <a:blipFill>
                <a:blip r:embed="rId6"/>
                <a:stretch>
                  <a:fillRect l="-1182" t="-2222" r="-16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/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BB3AD4F-5472-4B6A-8F73-0222564C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76" y="3269449"/>
                <a:ext cx="2024464" cy="276999"/>
              </a:xfrm>
              <a:prstGeom prst="rect">
                <a:avLst/>
              </a:prstGeom>
              <a:blipFill>
                <a:blip r:embed="rId7"/>
                <a:stretch>
                  <a:fillRect l="-180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/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𝑡𝑟𝑒𝑒𝑠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0FCF25C-0686-4070-9DDB-AAFBE0F6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19" y="3269448"/>
                <a:ext cx="2024464" cy="276999"/>
              </a:xfrm>
              <a:prstGeom prst="rect">
                <a:avLst/>
              </a:prstGeom>
              <a:blipFill>
                <a:blip r:embed="rId8"/>
                <a:stretch>
                  <a:fillRect l="-210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57DDA070-0DF8-4268-8E34-4FFA45B8E95E}"/>
              </a:ext>
            </a:extLst>
          </p:cNvPr>
          <p:cNvCxnSpPr>
            <a:cxnSpLocks/>
            <a:stCxn id="65" idx="1"/>
            <a:endCxn id="39" idx="1"/>
          </p:cNvCxnSpPr>
          <p:nvPr/>
        </p:nvCxnSpPr>
        <p:spPr>
          <a:xfrm rot="10800000" flipH="1" flipV="1">
            <a:off x="2886364" y="2625751"/>
            <a:ext cx="580671" cy="3659908"/>
          </a:xfrm>
          <a:prstGeom prst="bentConnector3">
            <a:avLst>
              <a:gd name="adj1" fmla="val -39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6A17BC-EDBD-4937-805B-B7E2B9588BF6}"/>
              </a:ext>
            </a:extLst>
          </p:cNvPr>
          <p:cNvSpPr/>
          <p:nvPr/>
        </p:nvSpPr>
        <p:spPr>
          <a:xfrm>
            <a:off x="3932843" y="4604377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h1</a:t>
            </a:r>
            <a:r>
              <a:rPr lang="en-US" altLang="zh-CN" dirty="0">
                <a:solidFill>
                  <a:srgbClr val="DBE9F6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9BCD6-EF43-4098-B9F6-1F1E94A6E152}"/>
              </a:ext>
            </a:extLst>
          </p:cNvPr>
          <p:cNvSpPr/>
          <p:nvPr/>
        </p:nvSpPr>
        <p:spPr>
          <a:xfrm>
            <a:off x="3467039" y="4604377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5CE0C3-3AD0-449D-A170-176654840A0B}"/>
              </a:ext>
            </a:extLst>
          </p:cNvPr>
          <p:cNvSpPr/>
          <p:nvPr/>
        </p:nvSpPr>
        <p:spPr>
          <a:xfrm>
            <a:off x="3932843" y="4971759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374B4B-69D5-46FD-BA82-38AC5487D47D}"/>
              </a:ext>
            </a:extLst>
          </p:cNvPr>
          <p:cNvSpPr/>
          <p:nvPr/>
        </p:nvSpPr>
        <p:spPr>
          <a:xfrm>
            <a:off x="3467039" y="4971759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4B5592-D44D-40E8-94F3-BD04397B0548}"/>
              </a:ext>
            </a:extLst>
          </p:cNvPr>
          <p:cNvSpPr/>
          <p:nvPr/>
        </p:nvSpPr>
        <p:spPr>
          <a:xfrm>
            <a:off x="3932843" y="534741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h4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h3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19D02C-B742-4BF9-9DC3-925FBB046635}"/>
              </a:ext>
            </a:extLst>
          </p:cNvPr>
          <p:cNvSpPr/>
          <p:nvPr/>
        </p:nvSpPr>
        <p:spPr>
          <a:xfrm>
            <a:off x="3467039" y="534741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0C486A-6E45-47DD-AEB5-81987112BD98}"/>
              </a:ext>
            </a:extLst>
          </p:cNvPr>
          <p:cNvSpPr/>
          <p:nvPr/>
        </p:nvSpPr>
        <p:spPr>
          <a:xfrm>
            <a:off x="3932840" y="572262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CB57AD-89C7-4328-9E61-ABD36363490B}"/>
              </a:ext>
            </a:extLst>
          </p:cNvPr>
          <p:cNvSpPr/>
          <p:nvPr/>
        </p:nvSpPr>
        <p:spPr>
          <a:xfrm>
            <a:off x="3467036" y="572262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AACBEF-BD62-41B3-A9AC-883380F0903B}"/>
              </a:ext>
            </a:extLst>
          </p:cNvPr>
          <p:cNvSpPr/>
          <p:nvPr/>
        </p:nvSpPr>
        <p:spPr>
          <a:xfrm>
            <a:off x="3932840" y="6097832"/>
            <a:ext cx="1556741" cy="375653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DBE9F6"/>
                </a:solidFill>
              </a:rPr>
              <a:t>h2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h1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h1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D38849-CC28-481B-9691-85B99F4872C6}"/>
              </a:ext>
            </a:extLst>
          </p:cNvPr>
          <p:cNvSpPr/>
          <p:nvPr/>
        </p:nvSpPr>
        <p:spPr>
          <a:xfrm>
            <a:off x="3467036" y="6097832"/>
            <a:ext cx="465804" cy="375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/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h𝑦𝑝𝑜𝑡h𝑒𝑠𝑒𝑠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040C3B-120E-4912-BBCA-1898BA35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0" y="85124"/>
                <a:ext cx="1967655" cy="276999"/>
              </a:xfrm>
              <a:prstGeom prst="rect">
                <a:avLst/>
              </a:prstGeom>
              <a:blipFill>
                <a:blip r:embed="rId9"/>
                <a:stretch>
                  <a:fillRect l="-3406" t="-2222" r="-34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450CC52C-6BEA-4E77-9008-DE037821BC7D}"/>
              </a:ext>
            </a:extLst>
          </p:cNvPr>
          <p:cNvSpPr/>
          <p:nvPr/>
        </p:nvSpPr>
        <p:spPr>
          <a:xfrm>
            <a:off x="5909259" y="4215785"/>
            <a:ext cx="201281" cy="2257700"/>
          </a:xfrm>
          <a:prstGeom prst="rightBrace">
            <a:avLst>
              <a:gd name="adj1" fmla="val 46879"/>
              <a:gd name="adj2" fmla="val 5049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/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𝑐𝑜𝑣𝑎𝑟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7F99EA-32AA-45D2-9543-ADAF0EEF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7" y="683127"/>
                <a:ext cx="3854517" cy="884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22">
            <a:extLst>
              <a:ext uri="{FF2B5EF4-FFF2-40B4-BE49-F238E27FC236}">
                <a16:creationId xmlns:a16="http://schemas.microsoft.com/office/drawing/2014/main" id="{B7269DFE-6B4D-4CA0-8623-FF35702BB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63783"/>
              </p:ext>
            </p:extLst>
          </p:nvPr>
        </p:nvGraphicFramePr>
        <p:xfrm>
          <a:off x="5938981" y="608628"/>
          <a:ext cx="193594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3985">
                  <a:extLst>
                    <a:ext uri="{9D8B030D-6E8A-4147-A177-3AD203B41FA5}">
                      <a16:colId xmlns:a16="http://schemas.microsoft.com/office/drawing/2014/main" val="1451303061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2376036766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3718991573"/>
                    </a:ext>
                  </a:extLst>
                </a:gridCol>
                <a:gridCol w="483985">
                  <a:extLst>
                    <a:ext uri="{9D8B030D-6E8A-4147-A177-3AD203B41FA5}">
                      <a16:colId xmlns:a16="http://schemas.microsoft.com/office/drawing/2014/main" val="1879523259"/>
                    </a:ext>
                  </a:extLst>
                </a:gridCol>
              </a:tblGrid>
              <a:tr h="36184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2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h1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4448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27972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endParaRPr lang="zh-CN" alt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7806"/>
                  </a:ext>
                </a:extLst>
              </a:tr>
              <a:tr h="36184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  <a:endParaRPr lang="zh-CN" alt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3662"/>
                  </a:ext>
                </a:extLst>
              </a:tr>
            </a:tbl>
          </a:graphicData>
        </a:graphic>
      </p:graphicFrame>
      <p:graphicFrame>
        <p:nvGraphicFramePr>
          <p:cNvPr id="48" name="表格 12">
            <a:extLst>
              <a:ext uri="{FF2B5EF4-FFF2-40B4-BE49-F238E27FC236}">
                <a16:creationId xmlns:a16="http://schemas.microsoft.com/office/drawing/2014/main" id="{C9A46D82-F417-404E-AB49-6401C877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43145"/>
              </p:ext>
            </p:extLst>
          </p:nvPr>
        </p:nvGraphicFramePr>
        <p:xfrm>
          <a:off x="3932844" y="608628"/>
          <a:ext cx="1536932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4233">
                  <a:extLst>
                    <a:ext uri="{9D8B030D-6E8A-4147-A177-3AD203B41FA5}">
                      <a16:colId xmlns:a16="http://schemas.microsoft.com/office/drawing/2014/main" val="85753475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98076629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373413346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605463373"/>
                    </a:ext>
                  </a:extLst>
                </a:gridCol>
              </a:tblGrid>
              <a:tr h="248296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6392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88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25417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153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55448"/>
                  </a:ext>
                </a:extLst>
              </a:tr>
              <a:tr h="24829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2231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7082C3A-677B-4052-8ADB-62FC947FF98C}"/>
              </a:ext>
            </a:extLst>
          </p:cNvPr>
          <p:cNvCxnSpPr/>
          <p:nvPr/>
        </p:nvCxnSpPr>
        <p:spPr>
          <a:xfrm>
            <a:off x="6993727" y="1359672"/>
            <a:ext cx="260513" cy="29828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39723AE-5748-4845-BA1F-CC221A1E2F14}"/>
              </a:ext>
            </a:extLst>
          </p:cNvPr>
          <p:cNvCxnSpPr/>
          <p:nvPr/>
        </p:nvCxnSpPr>
        <p:spPr>
          <a:xfrm>
            <a:off x="7493098" y="971256"/>
            <a:ext cx="260513" cy="29828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7B48BAC-93B3-4D81-8636-6392877D98E7}"/>
                  </a:ext>
                </a:extLst>
              </p:cNvPr>
              <p:cNvSpPr txBox="1"/>
              <p:nvPr/>
            </p:nvSpPr>
            <p:spPr>
              <a:xfrm>
                <a:off x="8129849" y="1769656"/>
                <a:ext cx="2234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𝑢𝑛𝑢𝑠𝑒𝑑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𝑙𝑒𝑎𝑣𝑒𝑠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7B48BAC-93B3-4D81-8636-6392877D9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49" y="1769656"/>
                <a:ext cx="2234073" cy="276999"/>
              </a:xfrm>
              <a:prstGeom prst="rect">
                <a:avLst/>
              </a:prstGeom>
              <a:blipFill>
                <a:blip r:embed="rId11"/>
                <a:stretch>
                  <a:fillRect l="-382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40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2767</Words>
  <Application>Microsoft Office PowerPoint</Application>
  <PresentationFormat>宽屏</PresentationFormat>
  <Paragraphs>1492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Multi-Hypothesis</vt:lpstr>
      <vt:lpstr>Multi-Hypothesis representation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Multi-Hypothesis predict(local hypo. repr.)</vt:lpstr>
      <vt:lpstr>PowerPoint 演示文稿</vt:lpstr>
      <vt:lpstr>Multi-Hypothesis update(local hypo. repr.)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X.M. Zhao</dc:creator>
  <cp:lastModifiedBy>赵晓萌</cp:lastModifiedBy>
  <cp:revision>29</cp:revision>
  <dcterms:created xsi:type="dcterms:W3CDTF">2019-12-20T09:45:51Z</dcterms:created>
  <dcterms:modified xsi:type="dcterms:W3CDTF">2020-03-08T15:22:23Z</dcterms:modified>
</cp:coreProperties>
</file>