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c68bb2d9e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c68bb2d9e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cc74b661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cc74b661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c68bb2d9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c68bb2d9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cc74b661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cc74b661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c68bb2d9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c68bb2d9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c68bb2d9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c68bb2d9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c68bb2d9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c68bb2d9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c68bb2d9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c68bb2d9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cc74b66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cc74b66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c68bb2d9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c68bb2d9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c68bb2d9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c68bb2d9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c68bb2d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c68bb2d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c68bb2d9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c68bb2d9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c68bb2d9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c68bb2d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c68bb2d9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c68bb2d9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c68bb2d9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c68bb2d9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c68bb2d9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c68bb2d9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c68bb2d9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c68bb2d9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d212ef5b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d212ef5b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c68bb2d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c68bb2d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Implementing IPASIR-UP Interface on MiniSat</a:t>
            </a:r>
            <a:endParaRPr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00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040">
                <a:solidFill>
                  <a:schemeClr val="dk1"/>
                </a:solidFill>
              </a:rPr>
              <a:t>Chenqi Hao</a:t>
            </a:r>
            <a:endParaRPr sz="20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0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040">
                <a:solidFill>
                  <a:schemeClr val="dk1"/>
                </a:solidFill>
              </a:rPr>
              <a:t>2025/02/05</a:t>
            </a:r>
            <a:endParaRPr sz="20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nvariant of 2-Watching Scheme Across Decision Levels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in decision level l &gt; 0: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 propagating clause is watched by the </a:t>
            </a:r>
            <a:r>
              <a:rPr lang="en-GB" sz="2000">
                <a:solidFill>
                  <a:schemeClr val="dk1"/>
                </a:solidFill>
              </a:rPr>
              <a:t>propagated literal</a:t>
            </a:r>
            <a:r>
              <a:rPr lang="en-GB" sz="2000">
                <a:solidFill>
                  <a:schemeClr val="dk1"/>
                </a:solidFill>
              </a:rPr>
              <a:t>(true) and another literal(false), both assigned on level 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 conflict clause is watched by two literals(both false) on level </a:t>
            </a:r>
            <a:r>
              <a:rPr lang="en-GB" sz="2000">
                <a:solidFill>
                  <a:schemeClr val="dk1"/>
                </a:solidFill>
              </a:rPr>
              <a:t>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after backtracking to level k &lt; l: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propagating clause or conflict clause at level l is still watched by the same two literals, now both unassigned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Sorting the Literals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literals are sorted in the following order:</a:t>
            </a:r>
            <a:endParaRPr sz="20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F2328"/>
                </a:solidFill>
                <a:highlight>
                  <a:schemeClr val="lt1"/>
                </a:highlight>
              </a:rPr>
              <a:t>true(low - high) - unassigned - false(high - low)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815775" y="2045725"/>
            <a:ext cx="8178300" cy="287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Solver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calculate_lit_sort_index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l_Undef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INT_MAX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INT_MIN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Solver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sort_clause_solving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vec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[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en-GB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calculate_lit_sort_index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calculate_lit_sort_index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2 Watching Literals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watch the first two literals, whose 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assignments can be: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○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false, false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○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unassigned, false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○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unassigned, unassigned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○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true, false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○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true, unassigned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○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true, true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(respectively of level a, b if assigned)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Case false, false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47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GB">
                <a:solidFill>
                  <a:srgbClr val="1F2328"/>
                </a:solidFill>
                <a:highlight>
                  <a:schemeClr val="lt1"/>
                </a:highlight>
              </a:rPr>
              <a:t>false, false:</a:t>
            </a:r>
            <a:endParaRPr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a = b: (conflict clause)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■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backtrack to level a = b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■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do conflict analysis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a &gt; b: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■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backtrack to level b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■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propagate</a:t>
            </a:r>
            <a:endParaRPr sz="18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082600" y="1242175"/>
            <a:ext cx="3749700" cy="308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cancelUntil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conflict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cancelUntil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uncheckedEnqueue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propagate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l_Undef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Other Cases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462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GB">
                <a:solidFill>
                  <a:srgbClr val="1F2328"/>
                </a:solidFill>
                <a:highlight>
                  <a:schemeClr val="lt1"/>
                </a:highlight>
              </a:rPr>
              <a:t>unassigned, false:</a:t>
            </a:r>
            <a:endParaRPr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backtrack to level b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propagate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GB">
                <a:solidFill>
                  <a:srgbClr val="1F2328"/>
                </a:solidFill>
                <a:highlight>
                  <a:srgbClr val="FFFFFF"/>
                </a:highlight>
              </a:rPr>
              <a:t>unassigned, unassigned: (skip)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GB">
                <a:solidFill>
                  <a:srgbClr val="1F2328"/>
                </a:solidFill>
                <a:highlight>
                  <a:schemeClr val="lt1"/>
                </a:highlight>
              </a:rPr>
              <a:t>true, false:</a:t>
            </a:r>
            <a:endParaRPr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a &gt; b: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■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backtrack to level b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■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propagate</a:t>
            </a:r>
            <a:endParaRPr sz="18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○"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a ≤ b: (skip)</a:t>
            </a:r>
            <a:endParaRPr sz="1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GB">
                <a:solidFill>
                  <a:srgbClr val="1F2328"/>
                </a:solidFill>
                <a:highlight>
                  <a:srgbClr val="FFFFFF"/>
                </a:highlight>
              </a:rPr>
              <a:t>true, unassigned (skip)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GB">
                <a:solidFill>
                  <a:srgbClr val="1F2328"/>
                </a:solidFill>
                <a:highlight>
                  <a:srgbClr val="FFFFFF"/>
                </a:highlight>
              </a:rPr>
              <a:t>true, true (skip)</a:t>
            </a:r>
            <a:endParaRPr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5082600" y="223950"/>
            <a:ext cx="3749700" cy="483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l_Undef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cancelUntil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uncheckedEnqueue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propagate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l_Undef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l_True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cancelUntil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uncheckedEnqueue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cr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propagate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l_Undef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l_True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External Propagation with Lazy </a:t>
            </a:r>
            <a:r>
              <a:rPr lang="en-GB"/>
              <a:t>Explanation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most propagations are useless and the reason clauses can be expensive to calculate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lazy explanation: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○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get a propagated literal from user 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propagator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 without the reason clause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○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request the reason clause only when the literal needs to be explained during conflict analysis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Adding Clause Lazily during Conflict Analysis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similar to adding clause during solving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the first two literals are respectively true, false after sorting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4999375" y="2230525"/>
            <a:ext cx="3911700" cy="2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-GB" sz="12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// can't do it yet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l_True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l_False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assert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level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 here level(a) &gt; level(b) is possible, which violates the invariant, but still works in actual testing</a:t>
            </a:r>
            <a:endParaRPr sz="12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16150" y="3788575"/>
            <a:ext cx="29019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r</a:t>
            </a: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emark: CaDiCaL </a:t>
            </a: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su</a:t>
            </a:r>
            <a:r>
              <a:rPr lang="en-GB" sz="1800">
                <a:solidFill>
                  <a:srgbClr val="1F2328"/>
                </a:solidFill>
                <a:highlight>
                  <a:schemeClr val="lt1"/>
                </a:highlight>
              </a:rPr>
              <a:t>pports out-of-order propagation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16150" y="2230525"/>
            <a:ext cx="4483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(under current implementation, it can't be a root level unit)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Fuzzing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t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he 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f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uzzer, to test the implementation and ensure 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the 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correctness: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implement the ExternalPropagator interface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simulate the interaction between MiniSat and ExternalPropagator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check model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(~300 lines of code)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f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uzzing procedure: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generate random CNF as input (with cnfuzz)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split clauses for solver and 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ExternalPropagator, and run solver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print proof in DRUP format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 (not IDRUP, for simplicity)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check proof (with DRUP checker)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Fuzzing Result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an assertion error in the cases of watching literals found and fixed</a:t>
            </a:r>
            <a:endParaRPr sz="20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a bug with the sorting predicate found and fixed early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a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 bug found related with the timing of attaching </a:t>
            </a: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ExternalPropagator to the solver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a bug found related with lazy propagations when the reason clause of a propagated literal is marked with a placeholder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implemented </a:t>
            </a:r>
            <a:r>
              <a:rPr lang="en-GB" sz="2000">
                <a:solidFill>
                  <a:schemeClr val="dk1"/>
                </a:solidFill>
              </a:rPr>
              <a:t>IPASIR-UP interface on MiniSat, which is </a:t>
            </a:r>
            <a:r>
              <a:rPr lang="en-GB" sz="2000">
                <a:solidFill>
                  <a:schemeClr val="dk1"/>
                </a:solidFill>
              </a:rPr>
              <a:t>the first implementation on another SAT solver other than CaDiCaL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implemented an independent and relatively tiny fuzzer for </a:t>
            </a:r>
            <a:r>
              <a:rPr lang="en-GB" sz="2000">
                <a:solidFill>
                  <a:schemeClr val="dk1"/>
                </a:solidFill>
              </a:rPr>
              <a:t>IPASIR-UP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future work: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support </a:t>
            </a:r>
            <a:r>
              <a:rPr lang="en-GB" sz="2000">
                <a:solidFill>
                  <a:schemeClr val="dk1"/>
                </a:solidFill>
              </a:rPr>
              <a:t>out-of-order</a:t>
            </a:r>
            <a:r>
              <a:rPr lang="en-GB" sz="2000">
                <a:solidFill>
                  <a:schemeClr val="dk1"/>
                </a:solidFill>
              </a:rPr>
              <a:t> assignments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integrate</a:t>
            </a:r>
            <a:r>
              <a:rPr lang="en-GB" sz="2000">
                <a:solidFill>
                  <a:schemeClr val="dk1"/>
                </a:solidFill>
              </a:rPr>
              <a:t> and test with cvc5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i</a:t>
            </a:r>
            <a:r>
              <a:rPr lang="en-GB" sz="2000">
                <a:solidFill>
                  <a:schemeClr val="dk1"/>
                </a:solidFill>
              </a:rPr>
              <a:t>mprove the performance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support input with ICNF and </a:t>
            </a:r>
            <a:r>
              <a:rPr lang="en-GB" sz="2000">
                <a:solidFill>
                  <a:schemeClr val="dk1"/>
                </a:solidFill>
              </a:rPr>
              <a:t>proof o</a:t>
            </a:r>
            <a:r>
              <a:rPr lang="en-GB" sz="2000">
                <a:solidFill>
                  <a:schemeClr val="dk1"/>
                </a:solidFill>
              </a:rPr>
              <a:t>utput in IDRUP format for fuzzing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Incremental SAT Solving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SAT 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solvers alone work great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sometimes a solution needs to be refined: incrementally adding more constraints while keeping solving state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used within Satisfiability modulo Theories (SMT) or Satisfiability modulo Symmetries (SMS)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 solvers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IPASIR Interface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</a:rPr>
              <a:t>(reversed acronym for "Re-entrant Incremental Satisfiability Application Program Interface", proposed for SAT Race 2015)</a:t>
            </a:r>
            <a:endParaRPr sz="1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773" y="1745525"/>
            <a:ext cx="4124306" cy="3115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454975" y="2078425"/>
            <a:ext cx="42948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solver is called multiple times, solving state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(variable scores, learned clauses, etc)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 is kept 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user can add more clauses or make assumptions before each solver call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9461" y="1222875"/>
            <a:ext cx="5244539" cy="31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IPASIR-UP Interface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1F2328"/>
                </a:solidFill>
                <a:highlight>
                  <a:srgbClr val="FFFFFF"/>
                </a:highlight>
              </a:rPr>
              <a:t>(Fazekas et al. IPASIR-UP: User Propagators for CDCL, was only implemented in CaDiCaL)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11700" y="1725175"/>
            <a:ext cx="39552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more control </a:t>
            </a: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by user 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over solver: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solver: propagating and inprocessing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u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ser(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ExternalPropagator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): deciding, propagating, adding new clauses, etc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1700" y="4248225"/>
            <a:ext cx="8266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This work: implementing the interface in MiniSat (Project) and a fuzzer (Lab) to ensure correctness.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MiniSat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6102300" cy="37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"minimalistic, open-source SAT solver"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"Easy to modify"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"Highly efficient"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"Designed for integration"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old and no longer maintained</a:t>
            </a:r>
            <a:endParaRPr sz="20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lack of pre/inprocessing</a:t>
            </a:r>
            <a:endParaRPr sz="20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a CDCL Solver (Conflict-Driven Clause Learning) using 2-watching scheme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</a:t>
            </a: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upports incremental solving (like IPASIR)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782163"/>
            <a:ext cx="3931952" cy="39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Clause during Solving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455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interact with user propagator for new clauses in the CDCL loop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the new clauses could lead to propagation, conflict analysis or unsat</a:t>
            </a:r>
            <a:endParaRPr sz="200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72563"/>
            <a:ext cx="4556240" cy="4798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800" y="782163"/>
            <a:ext cx="3931952" cy="39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Clause during Solving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443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clause that is tautology or root-satisfied is ignored</a:t>
            </a:r>
            <a:endParaRPr sz="20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chemeClr val="lt1"/>
                </a:highlight>
              </a:rPr>
              <a:t>root-falsified literals are removed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cases: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empty clause leads to unsat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unit clause leads to propagation in root level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clause left with at least two literals can lead to propagation or conflict analysis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172563"/>
            <a:ext cx="4556240" cy="4798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Adding Clause during Solving (Unit)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47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GB">
                <a:solidFill>
                  <a:srgbClr val="1F2328"/>
                </a:solidFill>
                <a:highlight>
                  <a:schemeClr val="lt1"/>
                </a:highlight>
              </a:rPr>
              <a:t>b</a:t>
            </a:r>
            <a:r>
              <a:rPr lang="en-GB">
                <a:solidFill>
                  <a:srgbClr val="1F2328"/>
                </a:solidFill>
                <a:highlight>
                  <a:schemeClr val="lt1"/>
                </a:highlight>
              </a:rPr>
              <a:t>acktrack to level 0</a:t>
            </a:r>
            <a:endParaRPr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800"/>
              <a:buChar char="●"/>
            </a:pPr>
            <a:r>
              <a:rPr lang="en-GB">
                <a:solidFill>
                  <a:srgbClr val="1F2328"/>
                </a:solidFill>
                <a:highlight>
                  <a:schemeClr val="lt1"/>
                </a:highlight>
              </a:rPr>
              <a:t>propagate</a:t>
            </a:r>
            <a:endParaRPr>
              <a:solidFill>
                <a:srgbClr val="1F2328"/>
              </a:solidFill>
              <a:highlight>
                <a:schemeClr val="lt1"/>
              </a:highlight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822300" y="2307475"/>
            <a:ext cx="3749700" cy="133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cancelUntil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uncheckedEnqueue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120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20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propagate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1200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Adding Clause during Solving </a:t>
            </a:r>
            <a:r>
              <a:rPr lang="en-GB"/>
              <a:t>(length ≥ 2)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2-watching scheme: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each clause is watched by two non-falsified literals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if one watching literal is falsified during propagation, another must be found, or it leads to propagation or conflict analysis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watching for a clause added during solving: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30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sort literals by assignment(true/false/unassigned) and decision level</a:t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000"/>
              <a:buChar char="●"/>
            </a:pPr>
            <a:r>
              <a:rPr lang="en-GB" sz="2000">
                <a:solidFill>
                  <a:srgbClr val="1F2328"/>
                </a:solidFill>
                <a:highlight>
                  <a:srgbClr val="FFFFFF"/>
                </a:highlight>
              </a:rPr>
              <a:t>watch the first two literals after sorting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