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2" r:id="rId9"/>
    <p:sldId id="258" r:id="rId10"/>
    <p:sldId id="260" r:id="rId11"/>
    <p:sldId id="261" r:id="rId12"/>
    <p:sldId id="274" r:id="rId13"/>
    <p:sldId id="275" r:id="rId14"/>
    <p:sldId id="270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327"/>
  </p:normalViewPr>
  <p:slideViewPr>
    <p:cSldViewPr snapToGrid="0">
      <p:cViewPr varScale="1">
        <p:scale>
          <a:sx n="124" d="100"/>
          <a:sy n="124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rting-algorithms/" TargetMode="External"/><Relationship Id="rId2" Type="http://schemas.openxmlformats.org/officeDocument/2006/relationships/hyperlink" Target="https://betterprogramming.pub/5-basic-sorting-algorithms-you-must-know-9ef5b1f3949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stable/api/animation_api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1659-C1CD-4F49-AA73-1B3BD6F02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Sorting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E7B3F-E4AA-3BAC-37C1-3904402B3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Henry Cheung     27</a:t>
            </a:r>
            <a:r>
              <a:rPr lang="en-US" baseline="30000" dirty="0"/>
              <a:t>th</a:t>
            </a:r>
            <a:r>
              <a:rPr lang="en-US" dirty="0"/>
              <a:t> Sep 2024</a:t>
            </a:r>
          </a:p>
        </p:txBody>
      </p:sp>
    </p:spTree>
    <p:extLst>
      <p:ext uri="{BB962C8B-B14F-4D97-AF65-F5344CB8AC3E}">
        <p14:creationId xmlns:p14="http://schemas.microsoft.com/office/powerpoint/2010/main" val="37520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4DB66-DC5C-00EC-7136-DA425920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Reflection (Knowledge)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5815-CE2C-8ED7-55EC-C2F5AC0E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More sorting algorithms can be included for comparison.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B0E04F-2D40-F5EC-42DE-162C12663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260" y="1737880"/>
            <a:ext cx="6967173" cy="331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0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B30DF-238B-E19E-44DC-5F5D0A50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Code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39B6EF5-D542-189D-1231-4020A4C06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1474" y="77559"/>
            <a:ext cx="4206056" cy="670288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40619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B30DF-238B-E19E-44DC-5F5D0A50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Code</a:t>
            </a:r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71FE70D-E5DF-7CBF-AD33-8B69E1087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1954" y="760458"/>
            <a:ext cx="5125097" cy="5337084"/>
          </a:xfrm>
        </p:spPr>
      </p:pic>
    </p:spTree>
    <p:extLst>
      <p:ext uri="{BB962C8B-B14F-4D97-AF65-F5344CB8AC3E}">
        <p14:creationId xmlns:p14="http://schemas.microsoft.com/office/powerpoint/2010/main" val="3503188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B30DF-238B-E19E-44DC-5F5D0A50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Code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73AA8D3-4B9C-E193-4B84-E2C7D2167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3280" b="-2"/>
          <a:stretch/>
        </p:blipFill>
        <p:spPr>
          <a:xfrm>
            <a:off x="6260296" y="52124"/>
            <a:ext cx="4308412" cy="68058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30698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D117-1D1A-CAF5-B63C-7853A6DA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3B14-3A3E-5B80-3D9C-F55FEB08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</a:t>
            </a:r>
          </a:p>
          <a:p>
            <a:pPr lvl="1"/>
            <a:r>
              <a:rPr lang="en-GB" dirty="0" err="1"/>
              <a:t>Jupyter</a:t>
            </a:r>
            <a:r>
              <a:rPr lang="en-GB" dirty="0"/>
              <a:t> Notebook</a:t>
            </a:r>
          </a:p>
          <a:p>
            <a:pPr lvl="1"/>
            <a:r>
              <a:rPr lang="en-GB" dirty="0"/>
              <a:t>Python (Matplotlib)</a:t>
            </a:r>
          </a:p>
        </p:txBody>
      </p:sp>
    </p:spTree>
    <p:extLst>
      <p:ext uri="{BB962C8B-B14F-4D97-AF65-F5344CB8AC3E}">
        <p14:creationId xmlns:p14="http://schemas.microsoft.com/office/powerpoint/2010/main" val="141588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DB66-DC5C-00EC-7136-DA425920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5815-CE2C-8ED7-55EC-C2F5AC0E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11255577" cy="39948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  <a:hlinkClick r:id="rId2"/>
              </a:rPr>
              <a:t>Sorting Algorithms Every Programmer Should Know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  <a:hlinkClick r:id="rId3"/>
              </a:rPr>
              <a:t>Sorting Algorithms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  <a:hlinkClick r:id="rId4"/>
              </a:rPr>
              <a:t>Matplotlib API Reference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B7E5E-DEEA-F108-B5D7-9F2B935D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9097"/>
            <a:ext cx="6446205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7524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45CB7-DAE7-C4D3-7146-376971FA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/>
              <a:t>What is Sorting?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F941-B212-C4C0-E363-E1728070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n-US" dirty="0"/>
              <a:t>Ordering of information in </a:t>
            </a:r>
            <a:r>
              <a:rPr lang="en-US" b="1" dirty="0"/>
              <a:t>ascending</a:t>
            </a:r>
            <a:r>
              <a:rPr lang="en-US" dirty="0"/>
              <a:t> or </a:t>
            </a:r>
            <a:r>
              <a:rPr lang="en-US" b="1" dirty="0"/>
              <a:t>descending</a:t>
            </a:r>
            <a:r>
              <a:rPr lang="en-US" dirty="0"/>
              <a:t> order according to the relation between the data</a:t>
            </a:r>
          </a:p>
          <a:p>
            <a:r>
              <a:rPr lang="en-US" dirty="0"/>
              <a:t>Sorting is crucial in CS as </a:t>
            </a:r>
            <a:r>
              <a:rPr lang="en-US" dirty="0" err="1"/>
              <a:t>organised</a:t>
            </a:r>
            <a:r>
              <a:rPr lang="en-US" dirty="0"/>
              <a:t> data can improve </a:t>
            </a:r>
            <a:r>
              <a:rPr lang="en-US" b="1" dirty="0"/>
              <a:t>search efficiency</a:t>
            </a:r>
          </a:p>
          <a:p>
            <a:r>
              <a:rPr lang="en-US" dirty="0"/>
              <a:t>Fundamental problems work on sorting </a:t>
            </a:r>
            <a:r>
              <a:rPr lang="en-US" b="1" dirty="0"/>
              <a:t>integers</a:t>
            </a:r>
            <a:r>
              <a:rPr lang="en-US" dirty="0"/>
              <a:t> and </a:t>
            </a:r>
            <a:r>
              <a:rPr lang="en-US" b="1" dirty="0"/>
              <a:t>letters</a:t>
            </a:r>
          </a:p>
          <a:p>
            <a:r>
              <a:rPr lang="en-US" dirty="0"/>
              <a:t>The set of methods that are used to perform sorting is called </a:t>
            </a:r>
            <a:r>
              <a:rPr lang="en-US" b="1" dirty="0"/>
              <a:t>Sorting Algorithms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diagram of a array&#10;&#10;Description automatically generated">
            <a:extLst>
              <a:ext uri="{FF2B5EF4-FFF2-40B4-BE49-F238E27FC236}">
                <a16:creationId xmlns:a16="http://schemas.microsoft.com/office/drawing/2014/main" id="{31A86713-5616-7A51-9F4B-0B5D44A2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467" y="1410083"/>
            <a:ext cx="5706533" cy="4037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5F1D61-3B60-8BEF-3A6A-3C616D1346A1}"/>
              </a:ext>
            </a:extLst>
          </p:cNvPr>
          <p:cNvSpPr txBox="1"/>
          <p:nvPr/>
        </p:nvSpPr>
        <p:spPr>
          <a:xfrm>
            <a:off x="7910945" y="5517191"/>
            <a:ext cx="4281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Source: </a:t>
            </a:r>
            <a:r>
              <a:rPr lang="en-GB" sz="1200" dirty="0" err="1"/>
              <a:t>Simplilearn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5585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6169-A781-766C-DF80-7EF99F57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Example of a Sorting Problem (Grouping Data)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86905A-889A-E8C2-6705-01E503AB0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707" y="2191706"/>
            <a:ext cx="6156583" cy="39836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049AD-B32D-F12D-0F07-839A7ECCC6D7}"/>
              </a:ext>
            </a:extLst>
          </p:cNvPr>
          <p:cNvSpPr txBox="1"/>
          <p:nvPr/>
        </p:nvSpPr>
        <p:spPr>
          <a:xfrm>
            <a:off x="4919900" y="6244653"/>
            <a:ext cx="4281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Source: </a:t>
            </a:r>
            <a:r>
              <a:rPr lang="en-GB" sz="1200" dirty="0" err="1"/>
              <a:t>Leetcode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432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69FE-3D30-5EEE-0596-A06AE4CD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Sorting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4643-24CC-A8FC-CB32-BEB8112CD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GB" sz="1600" dirty="0"/>
              <a:t>Scientists developed various methods to sort data. They use </a:t>
            </a:r>
            <a:r>
              <a:rPr lang="en-GB" sz="1600" b="1" dirty="0"/>
              <a:t>time complexity </a:t>
            </a:r>
            <a:r>
              <a:rPr lang="en-GB" sz="1600" dirty="0"/>
              <a:t>to measure the efficiency of an algorithm.</a:t>
            </a:r>
          </a:p>
        </p:txBody>
      </p:sp>
      <p:pic>
        <p:nvPicPr>
          <p:cNvPr id="5" name="Picture 4" descr="A graph of function and function&#10;&#10;Description automatically generated with medium confidence">
            <a:extLst>
              <a:ext uri="{FF2B5EF4-FFF2-40B4-BE49-F238E27FC236}">
                <a16:creationId xmlns:a16="http://schemas.microsoft.com/office/drawing/2014/main" id="{97E83199-63EE-F521-CA58-0B094361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505665"/>
            <a:ext cx="6277349" cy="35310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6B42A-DEAC-AE0B-32A8-3C2A0CB653EB}"/>
              </a:ext>
            </a:extLst>
          </p:cNvPr>
          <p:cNvSpPr txBox="1"/>
          <p:nvPr/>
        </p:nvSpPr>
        <p:spPr>
          <a:xfrm>
            <a:off x="7098145" y="6272312"/>
            <a:ext cx="4281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Source: Sumeet Panchal, Medium</a:t>
            </a:r>
          </a:p>
        </p:txBody>
      </p:sp>
    </p:spTree>
    <p:extLst>
      <p:ext uri="{BB962C8B-B14F-4D97-AF65-F5344CB8AC3E}">
        <p14:creationId xmlns:p14="http://schemas.microsoft.com/office/powerpoint/2010/main" val="160949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DB2C-63FF-D758-5402-E79D6E33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Learn how a Sorting Algorithm works (Diagram)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2ABABC-DB94-9886-072B-24EE475EA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107" y="2167081"/>
            <a:ext cx="5121786" cy="39971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86A5E-69C6-E077-9D7C-3B223EE94304}"/>
              </a:ext>
            </a:extLst>
          </p:cNvPr>
          <p:cNvSpPr txBox="1"/>
          <p:nvPr/>
        </p:nvSpPr>
        <p:spPr>
          <a:xfrm>
            <a:off x="4502726" y="6272312"/>
            <a:ext cx="4281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Source: </a:t>
            </a:r>
            <a:r>
              <a:rPr lang="en-GB" sz="1200" dirty="0" err="1"/>
              <a:t>Adwiteeya</a:t>
            </a:r>
            <a:r>
              <a:rPr lang="en-GB" sz="1200" dirty="0"/>
              <a:t> </a:t>
            </a:r>
            <a:r>
              <a:rPr lang="en-GB" sz="1200" dirty="0" err="1"/>
              <a:t>Reynad</a:t>
            </a:r>
            <a:r>
              <a:rPr lang="en-GB" sz="1200" dirty="0"/>
              <a:t>, Medium</a:t>
            </a:r>
          </a:p>
        </p:txBody>
      </p:sp>
    </p:spTree>
    <p:extLst>
      <p:ext uri="{BB962C8B-B14F-4D97-AF65-F5344CB8AC3E}">
        <p14:creationId xmlns:p14="http://schemas.microsoft.com/office/powerpoint/2010/main" val="1051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FED1B-7C71-F45E-FF08-A12520D0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2500" dirty="0">
                <a:solidFill>
                  <a:srgbClr val="FFFFFF"/>
                </a:solidFill>
              </a:rPr>
              <a:t>Learn how a Sorting Algorithm works (Diagram)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5ED585-A2FD-47C0-DC99-83978E73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Sometimes it could be </a:t>
            </a:r>
            <a:r>
              <a:rPr lang="en-US" sz="1600" b="1" dirty="0">
                <a:solidFill>
                  <a:srgbClr val="FFFFFF"/>
                </a:solidFill>
              </a:rPr>
              <a:t>difficult</a:t>
            </a:r>
            <a:r>
              <a:rPr lang="en-US" sz="1600" dirty="0">
                <a:solidFill>
                  <a:srgbClr val="FFFFFF"/>
                </a:solidFill>
              </a:rPr>
              <a:t> to </a:t>
            </a:r>
            <a:r>
              <a:rPr lang="en-US" sz="1600" dirty="0" err="1">
                <a:solidFill>
                  <a:srgbClr val="FFFFFF"/>
                </a:solidFill>
              </a:rPr>
              <a:t>visualise</a:t>
            </a:r>
            <a:r>
              <a:rPr lang="en-US" sz="1600" dirty="0">
                <a:solidFill>
                  <a:srgbClr val="FFFFFF"/>
                </a:solidFill>
              </a:rPr>
              <a:t> the steps in our brain in the learning process</a:t>
            </a:r>
          </a:p>
        </p:txBody>
      </p:sp>
      <p:pic>
        <p:nvPicPr>
          <p:cNvPr id="5" name="Content Placeholder 4" descr="A chart of a diagram&#10;&#10;Description automatically generated with medium confidence">
            <a:extLst>
              <a:ext uri="{FF2B5EF4-FFF2-40B4-BE49-F238E27FC236}">
                <a16:creationId xmlns:a16="http://schemas.microsoft.com/office/drawing/2014/main" id="{FAC133CC-7763-65EA-0F4A-7D825655A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026" y="563274"/>
            <a:ext cx="5301592" cy="573145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899AA-DB53-B0F0-8A09-982E7C3911F5}"/>
              </a:ext>
            </a:extLst>
          </p:cNvPr>
          <p:cNvSpPr txBox="1"/>
          <p:nvPr/>
        </p:nvSpPr>
        <p:spPr>
          <a:xfrm>
            <a:off x="6899563" y="6299486"/>
            <a:ext cx="4281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Source: </a:t>
            </a:r>
            <a:r>
              <a:rPr lang="en-GB" sz="1200" dirty="0" err="1"/>
              <a:t>Adwiteeya</a:t>
            </a:r>
            <a:r>
              <a:rPr lang="en-GB" sz="1200" dirty="0"/>
              <a:t> </a:t>
            </a:r>
            <a:r>
              <a:rPr lang="en-GB" sz="1200" dirty="0" err="1"/>
              <a:t>Reynad</a:t>
            </a:r>
            <a:r>
              <a:rPr lang="en-GB" sz="1200" dirty="0"/>
              <a:t>, Medium</a:t>
            </a:r>
          </a:p>
        </p:txBody>
      </p:sp>
    </p:spTree>
    <p:extLst>
      <p:ext uri="{BB962C8B-B14F-4D97-AF65-F5344CB8AC3E}">
        <p14:creationId xmlns:p14="http://schemas.microsoft.com/office/powerpoint/2010/main" val="3802710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79FE-0F14-125B-4504-6811BAD6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Algorithm Visualiser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3C2F-BF09-BD54-4645-E5C2CD6A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Build a visualiser that </a:t>
            </a:r>
            <a:r>
              <a:rPr lang="en-GB" b="1" dirty="0"/>
              <a:t>animates</a:t>
            </a:r>
            <a:r>
              <a:rPr lang="en-GB" dirty="0"/>
              <a:t> sorting processes of different algorithms</a:t>
            </a:r>
          </a:p>
          <a:p>
            <a:r>
              <a:rPr lang="en-GB" dirty="0"/>
              <a:t>Use bars with </a:t>
            </a:r>
            <a:r>
              <a:rPr lang="en-GB" b="1" dirty="0"/>
              <a:t>different colours</a:t>
            </a:r>
            <a:r>
              <a:rPr lang="en-GB" dirty="0"/>
              <a:t> in a graph to identify the search process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 descr="A graph of orange and red bars&#10;&#10;Description automatically generated with medium confidence">
            <a:extLst>
              <a:ext uri="{FF2B5EF4-FFF2-40B4-BE49-F238E27FC236}">
                <a16:creationId xmlns:a16="http://schemas.microsoft.com/office/drawing/2014/main" id="{1AB4EFD1-9AB9-A97F-B8E5-481B7349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26" y="3412403"/>
            <a:ext cx="8885946" cy="29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7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577-7470-FFC3-BD4D-455B33CB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Sorting Algorithm Visualiser</a:t>
            </a:r>
            <a:endParaRPr lang="en-GB" dirty="0"/>
          </a:p>
        </p:txBody>
      </p:sp>
      <p:pic>
        <p:nvPicPr>
          <p:cNvPr id="7" name="anim.mp4">
            <a:hlinkClick r:id="" action="ppaction://media"/>
            <a:extLst>
              <a:ext uri="{FF2B5EF4-FFF2-40B4-BE49-F238E27FC236}">
                <a16:creationId xmlns:a16="http://schemas.microsoft.com/office/drawing/2014/main" id="{B95DF862-74E5-7A6A-C299-A337B5EF961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8634" r="5368"/>
          <a:stretch/>
        </p:blipFill>
        <p:spPr>
          <a:xfrm>
            <a:off x="460666" y="2475534"/>
            <a:ext cx="11270665" cy="38225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C1931-72FB-88B9-908F-AEA7D4FF9273}"/>
              </a:ext>
            </a:extLst>
          </p:cNvPr>
          <p:cNvSpPr txBox="1"/>
          <p:nvPr/>
        </p:nvSpPr>
        <p:spPr>
          <a:xfrm>
            <a:off x="9996755" y="19726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14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4DB66-DC5C-00EC-7136-DA425920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Reflection (Visual)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5815-CE2C-8ED7-55EC-C2F5AC0E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b="1" dirty="0"/>
              <a:t>Matplotlib</a:t>
            </a:r>
            <a:r>
              <a:rPr lang="en-US" sz="1600" dirty="0"/>
              <a:t> is a low-level library for creating graphs. There are more high-level Python libraries with more appealing front-end, such as </a:t>
            </a:r>
            <a:r>
              <a:rPr lang="en-US" sz="1600" b="1" dirty="0" err="1"/>
              <a:t>Plotly</a:t>
            </a:r>
            <a:r>
              <a:rPr lang="en-US" sz="1600" dirty="0"/>
              <a:t>.</a:t>
            </a:r>
          </a:p>
          <a:p>
            <a:r>
              <a:rPr lang="en-US" sz="1600" dirty="0"/>
              <a:t>Sounds can be added to the animation to make it more fun to watch!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colorful circles&#10;&#10;Description automatically generated">
            <a:extLst>
              <a:ext uri="{FF2B5EF4-FFF2-40B4-BE49-F238E27FC236}">
                <a16:creationId xmlns:a16="http://schemas.microsoft.com/office/drawing/2014/main" id="{D33B9DD1-BBC1-9BD6-0BA8-C36652EBB7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79" r="25105" b="-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91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4699</TotalTime>
  <Words>262</Words>
  <Application>Microsoft Macintosh PowerPoint</Application>
  <PresentationFormat>Widescreen</PresentationFormat>
  <Paragraphs>43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Visualising Sorting Algorithms</vt:lpstr>
      <vt:lpstr>What is Sorting?</vt:lpstr>
      <vt:lpstr>Example of a Sorting Problem (Grouping Data)</vt:lpstr>
      <vt:lpstr>Sorting Algorithm</vt:lpstr>
      <vt:lpstr>Learn how a Sorting Algorithm works (Diagram)</vt:lpstr>
      <vt:lpstr>Learn how a Sorting Algorithm works (Diagram)</vt:lpstr>
      <vt:lpstr>Sorting Algorithm Visualiser</vt:lpstr>
      <vt:lpstr>Sorting Algorithm Visualiser</vt:lpstr>
      <vt:lpstr>Reflection (Visual)</vt:lpstr>
      <vt:lpstr>Reflection (Knowledge)</vt:lpstr>
      <vt:lpstr>Code</vt:lpstr>
      <vt:lpstr>Code</vt:lpstr>
      <vt:lpstr>Code</vt:lpstr>
      <vt:lpstr>Tools</vt:lpstr>
      <vt:lpstr>Reference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 Visualizer</dc:title>
  <dc:creator>hcheung</dc:creator>
  <cp:lastModifiedBy>hcheung</cp:lastModifiedBy>
  <cp:revision>48</cp:revision>
  <dcterms:created xsi:type="dcterms:W3CDTF">2024-09-21T14:24:43Z</dcterms:created>
  <dcterms:modified xsi:type="dcterms:W3CDTF">2024-09-26T14:51:31Z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2024-09-21T14:27:04Z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17a15976-f3be-4f87-acde-466e86303f7f</vt:lpwstr>
  </property>
  <property fmtid="{D5CDD505-2E9C-101B-9397-08002B2CF9AE}" pid="7" name="MSIP_Label_defa4170-0d19-0005-0004-bc88714345d2_ActionId">
    <vt:lpwstr>2aa3cb7b-1c31-4859-bab5-0501070898ff</vt:lpwstr>
  </property>
  <property fmtid="{D5CDD505-2E9C-101B-9397-08002B2CF9AE}" pid="8" name="MSIP_Label_defa4170-0d19-0005-0004-bc88714345d2_ContentBits">
    <vt:lpwstr>0</vt:lpwstr>
  </property>
</Properties>
</file>