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384" r:id="rId2"/>
    <p:sldId id="257" r:id="rId3"/>
    <p:sldId id="340" r:id="rId4"/>
    <p:sldId id="339" r:id="rId5"/>
    <p:sldId id="341" r:id="rId6"/>
    <p:sldId id="305" r:id="rId7"/>
    <p:sldId id="343" r:id="rId8"/>
    <p:sldId id="302" r:id="rId9"/>
    <p:sldId id="299" r:id="rId10"/>
    <p:sldId id="307" r:id="rId11"/>
    <p:sldId id="309" r:id="rId12"/>
    <p:sldId id="308" r:id="rId13"/>
    <p:sldId id="310" r:id="rId14"/>
    <p:sldId id="311" r:id="rId15"/>
    <p:sldId id="312" r:id="rId16"/>
    <p:sldId id="385" r:id="rId17"/>
    <p:sldId id="323" r:id="rId18"/>
    <p:sldId id="320" r:id="rId19"/>
    <p:sldId id="321" r:id="rId20"/>
    <p:sldId id="346" r:id="rId21"/>
    <p:sldId id="326" r:id="rId22"/>
    <p:sldId id="383" r:id="rId23"/>
    <p:sldId id="329" r:id="rId24"/>
    <p:sldId id="314" r:id="rId25"/>
    <p:sldId id="388" r:id="rId26"/>
    <p:sldId id="389" r:id="rId27"/>
    <p:sldId id="387" r:id="rId28"/>
    <p:sldId id="362" r:id="rId29"/>
    <p:sldId id="365" r:id="rId30"/>
    <p:sldId id="331" r:id="rId31"/>
  </p:sldIdLst>
  <p:sldSz cx="9144000" cy="6858000" type="screen4x3"/>
  <p:notesSz cx="6946900" cy="9321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6" autoAdjust="0"/>
    <p:restoredTop sz="90929"/>
  </p:normalViewPr>
  <p:slideViewPr>
    <p:cSldViewPr snapToGrid="0" snapToObjects="1">
      <p:cViewPr varScale="1">
        <p:scale>
          <a:sx n="107" d="100"/>
          <a:sy n="107" d="100"/>
        </p:scale>
        <p:origin x="6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1312" y="592"/>
      </p:cViewPr>
      <p:guideLst>
        <p:guide orient="horz" pos="2936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577" y="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71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577" y="885571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A2EF16-F5DD-4F8E-A7B5-C5997F01E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577" y="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8500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71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577" y="8855710"/>
            <a:ext cx="3010323" cy="466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F7C704D-FF07-46A6-BE34-C0EF84A02D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826552" y="4596165"/>
            <a:ext cx="451871" cy="2799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58" tIns="46479" rIns="92958" bIns="46479" anchor="ctr">
            <a:spAutoFit/>
          </a:bodyPr>
          <a:lstStyle/>
          <a:p>
            <a:r>
              <a:rPr lang="en-US" altLang="en-US" sz="1200"/>
              <a:t>asd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4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95DA3-0D3B-4107-8707-8481E551C5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9F3BB-1853-42CD-8A7E-2F7399D3AFE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122BC-1F5E-4FA6-A673-275F324222A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7649E-D37F-45B7-AF11-58FBC3887F3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E7CBD-A38E-47DF-9EF3-D9EBE4CA28F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9FD06-6FD6-44D3-945B-6F2AA8392A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5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4891C-4CEF-447B-9613-BF98D386142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C664E-FF62-45C2-B836-3C761DC6B53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F4979-2565-4623-8B78-A3E919C06E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130FD-C43E-4FFC-A20B-3746EC8A24B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5B7F0-2019-4E53-9706-4830E3B492D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548E8-3203-4CD7-ADEC-92B166C66D1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7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766B8-2025-4702-A1F1-A00213BD259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4E025-6FB8-48D3-9CF7-273A4036EC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D0E03-3930-4999-BAF3-118D9CA3228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4CE48-6AFC-4709-B20A-77D48ABEAD1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B3433-216D-42F8-83FE-08B053B376C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14E42-2CD5-404E-B9F3-96AEF870134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1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ACD65-EA11-4909-B92C-FF36596DD04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4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4B737-8D36-44EF-9139-90DDB6471E7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3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E25CE-2D92-4ABF-BA3A-283A7593B89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0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AFED8-7754-4BB8-9C36-D47FBC187B3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5A05A-E0A4-428C-8724-01592502364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5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8C644-C08B-45E5-98F7-695BB3B1A8D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46210-40D3-4B19-9EBA-90EEE548173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5B551-1875-4116-A7FA-6E1FF635CA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92B0C-4D40-4C1F-851F-C94E3728C00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64AC2-5217-47EB-9BBF-CD3B11D10E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4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BA313-0EA3-4FA9-B16F-FB792A91964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ACA73-D952-44AB-9803-44C317B8B82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" y="4427855"/>
            <a:ext cx="5557520" cy="41948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1026"/>
          <p:cNvPicPr>
            <a:picLocks noChangeAspect="1" noChangeArrowheads="1"/>
          </p:cNvPicPr>
          <p:nvPr/>
        </p:nvPicPr>
        <p:blipFill>
          <a:blip r:embed="rId2" cstate="print">
            <a:lum bright="54000" contrast="-60000"/>
          </a:blip>
          <a:srcRect b="10033"/>
          <a:stretch>
            <a:fillRect/>
          </a:stretch>
        </p:blipFill>
        <p:spPr bwMode="auto">
          <a:xfrm>
            <a:off x="1270000" y="247650"/>
            <a:ext cx="7642225" cy="6419850"/>
          </a:xfrm>
          <a:prstGeom prst="rect">
            <a:avLst/>
          </a:prstGeom>
          <a:noFill/>
        </p:spPr>
      </p:pic>
      <p:sp>
        <p:nvSpPr>
          <p:cNvPr id="20275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</p:spPr>
        <p:txBody>
          <a:bodyPr/>
          <a:lstStyle>
            <a:lvl1pPr algn="ctr">
              <a:defRPr sz="2400" i="0"/>
            </a:lvl1pPr>
          </a:lstStyle>
          <a:p>
            <a:endParaRPr lang="en-US" altLang="de-DE"/>
          </a:p>
        </p:txBody>
      </p:sp>
      <p:sp>
        <p:nvSpPr>
          <p:cNvPr id="202756" name="Rectangle 1028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altLang="de-DE" b="0">
                <a:solidFill>
                  <a:schemeClr val="tx1"/>
                </a:solidFill>
                <a:latin typeface="Times" charset="0"/>
              </a:rPr>
              <a:t>Conquering Complex and Changing Systems</a:t>
            </a:r>
          </a:p>
        </p:txBody>
      </p:sp>
      <p:sp>
        <p:nvSpPr>
          <p:cNvPr id="202757" name="Text Box 1029"/>
          <p:cNvSpPr txBox="1">
            <a:spLocks noChangeArrowheads="1"/>
          </p:cNvSpPr>
          <p:nvPr/>
        </p:nvSpPr>
        <p:spPr bwMode="auto">
          <a:xfrm rot="16200000">
            <a:off x="-2665413" y="3181351"/>
            <a:ext cx="640556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de-DE" sz="2800">
                <a:solidFill>
                  <a:schemeClr val="tx1"/>
                </a:solidFill>
                <a:latin typeface="Times" charset="0"/>
              </a:rPr>
              <a:t>Object-Oriented Software Engineering</a:t>
            </a:r>
            <a:endParaRPr lang="en-US" altLang="de-DE" b="0">
              <a:solidFill>
                <a:schemeClr val="tx1"/>
              </a:solidFill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Body Text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452438" y="6534150"/>
            <a:ext cx="8074025" cy="19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9850" tIns="34925" rIns="69850" bIns="34925">
            <a:spAutoFit/>
          </a:bodyPr>
          <a:lstStyle/>
          <a:p>
            <a:pPr defTabSz="514350"/>
            <a:r>
              <a:rPr lang="en-US" altLang="de-DE" sz="800">
                <a:solidFill>
                  <a:schemeClr val="tx1"/>
                </a:solidFill>
                <a:latin typeface="Times" charset="0"/>
              </a:rPr>
              <a:t>Bernd Bruegge &amp; Allen Dutoit 	       		Object-Oriented Software Engineering: Conquering Complex and Changing Systems  			    </a:t>
            </a:r>
            <a:fld id="{3517E32C-1338-4075-AE62-DE3DBDAEA55C}" type="slidenum">
              <a:rPr lang="en-US" altLang="de-DE" sz="800">
                <a:solidFill>
                  <a:schemeClr val="tx1"/>
                </a:solidFill>
                <a:latin typeface="Times" charset="0"/>
              </a:rPr>
              <a:pPr defTabSz="514350"/>
              <a:t>‹#›</a:t>
            </a:fld>
            <a:endParaRPr lang="en-US" altLang="de-DE" sz="8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chemeClr val="bg1"/>
                </a:solidFill>
              </a:rPr>
              <a:t>Chapter 2,</a:t>
            </a:r>
            <a:br>
              <a:rPr lang="en-US" altLang="en-US" sz="4800">
                <a:solidFill>
                  <a:schemeClr val="bg1"/>
                </a:solidFill>
              </a:rPr>
            </a:br>
            <a:r>
              <a:rPr lang="en-US" altLang="en-US" sz="4800">
                <a:solidFill>
                  <a:schemeClr val="bg1"/>
                </a:solidFill>
              </a:rPr>
              <a:t>Modeling with UML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</a:t>
            </a:r>
            <a:r>
              <a:rPr lang="en-US" altLang="en-US" dirty="0"/>
              <a:t>Case Diagrams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41700" y="1295400"/>
            <a:ext cx="5168900" cy="492125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400"/>
              <a:t>Used during requirements elicitation to represent external behavior</a:t>
            </a:r>
          </a:p>
          <a:p>
            <a:endParaRPr lang="en-US" altLang="en-US" sz="2400"/>
          </a:p>
          <a:p>
            <a:r>
              <a:rPr lang="en-US" altLang="en-US" sz="2400" b="1" i="1"/>
              <a:t>Actors</a:t>
            </a:r>
            <a:r>
              <a:rPr lang="en-US" altLang="en-US" sz="2400"/>
              <a:t> represent roles, that is, a type of user of the system</a:t>
            </a:r>
          </a:p>
          <a:p>
            <a:r>
              <a:rPr lang="en-US" altLang="en-US" sz="2400" b="1" i="1"/>
              <a:t>Use cases</a:t>
            </a:r>
            <a:r>
              <a:rPr lang="en-US" altLang="en-US" sz="2400"/>
              <a:t> represent a sequence of interaction for a  type of functionality</a:t>
            </a:r>
          </a:p>
          <a:p>
            <a:r>
              <a:rPr lang="en-US" altLang="en-US" sz="2400"/>
              <a:t>The use case model is  the set of all use cases. It is a complete description of the functionality of the  system and its environment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1123950" y="1452563"/>
            <a:ext cx="1643063" cy="1677987"/>
            <a:chOff x="517" y="1105"/>
            <a:chExt cx="1035" cy="1057"/>
          </a:xfrm>
        </p:grpSpPr>
        <p:grpSp>
          <p:nvGrpSpPr>
            <p:cNvPr id="94225" name="Group 17"/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94214" name="Freeform 6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0" t="0" r="r" b="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5" name="Line 7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6" name="Line 8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7" name="Oval 9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517" y="1932"/>
              <a:ext cx="10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668338" y="4651375"/>
            <a:ext cx="2555875" cy="1168400"/>
            <a:chOff x="2212" y="1949"/>
            <a:chExt cx="1082" cy="495"/>
          </a:xfrm>
        </p:grpSpPr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  <a:latin typeface="Courier New" pitchFamily="49" charset="0"/>
                </a:rPr>
                <a:t>PurchaseTicket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1946275" y="3259138"/>
            <a:ext cx="0" cy="1263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Actors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392363" y="1295400"/>
            <a:ext cx="6218237" cy="4921250"/>
          </a:xfrm>
        </p:spPr>
        <p:txBody>
          <a:bodyPr/>
          <a:lstStyle/>
          <a:p>
            <a:r>
              <a:rPr lang="en-US" altLang="en-US" sz="2400" dirty="0"/>
              <a:t>An actor models an external entity which communicates with the system:</a:t>
            </a:r>
          </a:p>
          <a:p>
            <a:pPr lvl="1"/>
            <a:r>
              <a:rPr lang="en-US" altLang="en-US" sz="2000" dirty="0"/>
              <a:t>User</a:t>
            </a:r>
          </a:p>
          <a:p>
            <a:pPr lvl="1"/>
            <a:r>
              <a:rPr lang="en-US" altLang="en-US" sz="2000" dirty="0"/>
              <a:t>External system</a:t>
            </a:r>
          </a:p>
          <a:p>
            <a:pPr lvl="1"/>
            <a:r>
              <a:rPr lang="en-US" altLang="en-US" sz="2000" dirty="0"/>
              <a:t>Physical environment</a:t>
            </a:r>
          </a:p>
          <a:p>
            <a:r>
              <a:rPr lang="en-US" altLang="en-US" sz="2400" dirty="0"/>
              <a:t>An actor has a unique name and an optional description.</a:t>
            </a:r>
          </a:p>
          <a:p>
            <a:r>
              <a:rPr lang="en-US" altLang="en-US" sz="2400" dirty="0"/>
              <a:t>Examples:</a:t>
            </a:r>
          </a:p>
          <a:p>
            <a:pPr lvl="1"/>
            <a:r>
              <a:rPr lang="en-US" altLang="en-US" sz="2000" dirty="0"/>
              <a:t>Passenger: A person in the train</a:t>
            </a:r>
          </a:p>
          <a:p>
            <a:pPr lvl="1"/>
            <a:r>
              <a:rPr lang="en-US" altLang="en-US" sz="2000" dirty="0"/>
              <a:t>GPS satellite: Provides the system with  GPS coordinates</a:t>
            </a:r>
          </a:p>
        </p:txBody>
      </p:sp>
      <p:grpSp>
        <p:nvGrpSpPr>
          <p:cNvPr id="97292" name="Group 12"/>
          <p:cNvGrpSpPr>
            <a:grpSpLocks/>
          </p:cNvGrpSpPr>
          <p:nvPr/>
        </p:nvGrpSpPr>
        <p:grpSpPr bwMode="auto">
          <a:xfrm>
            <a:off x="693738" y="2122488"/>
            <a:ext cx="1643062" cy="1679575"/>
            <a:chOff x="1021" y="1337"/>
            <a:chExt cx="1035" cy="1058"/>
          </a:xfrm>
        </p:grpSpPr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97287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0" t="0" r="r" b="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88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0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21" y="2165"/>
              <a:ext cx="10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Case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1988" y="1295400"/>
            <a:ext cx="5611812" cy="492125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400"/>
              <a:t>A use case represents a class of functionality provided by the system as an event flow.</a:t>
            </a:r>
          </a:p>
          <a:p>
            <a:pPr>
              <a:buFont typeface="Symbol" pitchFamily="18" charset="2"/>
              <a:buNone/>
            </a:pPr>
            <a:endParaRPr lang="en-US" altLang="en-US" sz="2400"/>
          </a:p>
          <a:p>
            <a:pPr>
              <a:buFont typeface="Symbol" pitchFamily="18" charset="2"/>
              <a:buNone/>
            </a:pPr>
            <a:r>
              <a:rPr lang="en-US" altLang="en-US" sz="2400"/>
              <a:t>A use case consists of:</a:t>
            </a:r>
          </a:p>
          <a:p>
            <a:r>
              <a:rPr lang="en-US" altLang="en-US" sz="2400"/>
              <a:t>Unique name</a:t>
            </a:r>
          </a:p>
          <a:p>
            <a:r>
              <a:rPr lang="en-US" altLang="en-US" sz="2400"/>
              <a:t>Participating actors</a:t>
            </a:r>
          </a:p>
          <a:p>
            <a:r>
              <a:rPr lang="en-US" altLang="en-US" sz="2400"/>
              <a:t>Entry conditions</a:t>
            </a:r>
          </a:p>
          <a:p>
            <a:r>
              <a:rPr lang="en-US" altLang="en-US" sz="2400"/>
              <a:t>Flow of events</a:t>
            </a:r>
          </a:p>
          <a:p>
            <a:r>
              <a:rPr lang="en-US" altLang="en-US" sz="2400"/>
              <a:t>Exit conditions</a:t>
            </a:r>
          </a:p>
          <a:p>
            <a:r>
              <a:rPr lang="en-US" altLang="en-US" sz="2400"/>
              <a:t>Special requirements</a:t>
            </a:r>
            <a:endParaRPr lang="en-US" altLang="en-US" sz="2000"/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325438" y="2505075"/>
            <a:ext cx="2555875" cy="1168400"/>
            <a:chOff x="2212" y="1949"/>
            <a:chExt cx="1082" cy="495"/>
          </a:xfrm>
        </p:grpSpPr>
        <p:sp>
          <p:nvSpPr>
            <p:cNvPr id="96262" name="Oval 6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>
                  <a:solidFill>
                    <a:srgbClr val="000000"/>
                  </a:solidFill>
                  <a:latin typeface="Courier New" pitchFamily="49" charset="0"/>
                </a:rPr>
                <a:t>PurchaseTicket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Case Example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95400"/>
            <a:ext cx="4046538" cy="492125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200" i="1"/>
              <a:t>Name: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Purchase ticket</a:t>
            </a:r>
            <a:endParaRPr lang="en-US" altLang="en-US" sz="2000"/>
          </a:p>
          <a:p>
            <a:pPr>
              <a:buFont typeface="Symbol" pitchFamily="18" charset="2"/>
              <a:buNone/>
            </a:pPr>
            <a:endParaRPr lang="en-US" altLang="en-US" sz="2000"/>
          </a:p>
          <a:p>
            <a:pPr>
              <a:buFont typeface="Symbol" pitchFamily="18" charset="2"/>
              <a:buNone/>
            </a:pPr>
            <a:r>
              <a:rPr lang="en-US" altLang="en-US" sz="2200" i="1"/>
              <a:t>Participating actor: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Passenger</a:t>
            </a:r>
            <a:endParaRPr lang="en-US" altLang="en-US" sz="2000"/>
          </a:p>
          <a:p>
            <a:pPr>
              <a:buFont typeface="Symbol" pitchFamily="18" charset="2"/>
              <a:buNone/>
            </a:pPr>
            <a:endParaRPr lang="en-US" altLang="en-US" sz="2000"/>
          </a:p>
          <a:p>
            <a:pPr>
              <a:buFont typeface="Symbol" pitchFamily="18" charset="2"/>
              <a:buNone/>
            </a:pPr>
            <a:r>
              <a:rPr lang="en-US" altLang="en-US" sz="2200" i="1"/>
              <a:t>Entry condition:</a:t>
            </a:r>
            <a:r>
              <a:rPr lang="en-US" altLang="en-US" sz="2000"/>
              <a:t> </a:t>
            </a:r>
          </a:p>
          <a:p>
            <a:r>
              <a:rPr lang="en-US" altLang="en-US" sz="2000">
                <a:latin typeface="Courier New" pitchFamily="49" charset="0"/>
              </a:rPr>
              <a:t>Passenger</a:t>
            </a:r>
            <a:r>
              <a:rPr lang="en-US" altLang="en-US" sz="2000"/>
              <a:t> </a:t>
            </a:r>
            <a:r>
              <a:rPr lang="en-US" altLang="en-US" sz="2200"/>
              <a:t>standing in front of ticket distributor.</a:t>
            </a:r>
            <a:endParaRPr lang="en-US" altLang="en-US" sz="2000"/>
          </a:p>
          <a:p>
            <a:r>
              <a:rPr lang="en-US" altLang="en-US" sz="2000">
                <a:latin typeface="Courier New" pitchFamily="49" charset="0"/>
              </a:rPr>
              <a:t>Passenger</a:t>
            </a:r>
            <a:r>
              <a:rPr lang="en-US" altLang="en-US" sz="2000"/>
              <a:t> </a:t>
            </a:r>
            <a:r>
              <a:rPr lang="en-US" altLang="en-US" sz="2200"/>
              <a:t>has sufficient money to purchase ticket.</a:t>
            </a:r>
            <a:endParaRPr lang="en-US" altLang="en-US" sz="2000"/>
          </a:p>
          <a:p>
            <a:endParaRPr lang="en-US" altLang="en-US" sz="2000"/>
          </a:p>
          <a:p>
            <a:pPr>
              <a:buFont typeface="Symbol" pitchFamily="18" charset="2"/>
              <a:buNone/>
            </a:pPr>
            <a:r>
              <a:rPr lang="en-US" altLang="en-US" sz="2200" i="1"/>
              <a:t>Exit condition:</a:t>
            </a:r>
          </a:p>
          <a:p>
            <a:r>
              <a:rPr lang="en-US" altLang="en-US" sz="2000">
                <a:latin typeface="Courier New" pitchFamily="49" charset="0"/>
              </a:rPr>
              <a:t>Passenger</a:t>
            </a:r>
            <a:r>
              <a:rPr lang="en-US" altLang="en-US" sz="2000"/>
              <a:t> </a:t>
            </a:r>
            <a:r>
              <a:rPr lang="en-US" altLang="en-US" sz="2200"/>
              <a:t>has ticket.</a:t>
            </a:r>
            <a:endParaRPr lang="en-US" altLang="en-US" sz="200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4063" y="1295400"/>
            <a:ext cx="4046537" cy="492125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200" i="1"/>
              <a:t>Event flow:</a:t>
            </a:r>
            <a:endParaRPr lang="en-US" altLang="en-US" sz="2200"/>
          </a:p>
          <a:p>
            <a:pPr>
              <a:buFont typeface="Symbol" pitchFamily="18" charset="2"/>
              <a:buNone/>
            </a:pPr>
            <a:r>
              <a:rPr lang="en-US" altLang="en-US" sz="2200"/>
              <a:t>1.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Passenger</a:t>
            </a:r>
            <a:r>
              <a:rPr lang="en-US" altLang="en-US" sz="2000"/>
              <a:t> </a:t>
            </a:r>
            <a:r>
              <a:rPr lang="en-US" altLang="en-US" sz="2200"/>
              <a:t>selects the number of zones to be traveled.</a:t>
            </a:r>
            <a:endParaRPr lang="en-US" altLang="en-US" sz="2000"/>
          </a:p>
          <a:p>
            <a:pPr>
              <a:buFont typeface="Symbol" pitchFamily="18" charset="2"/>
              <a:buNone/>
            </a:pPr>
            <a:r>
              <a:rPr lang="en-US" altLang="en-US" sz="2200"/>
              <a:t>2. Distributor displays the amount due.</a:t>
            </a:r>
          </a:p>
          <a:p>
            <a:pPr>
              <a:buFont typeface="Symbol" pitchFamily="18" charset="2"/>
              <a:buNone/>
            </a:pPr>
            <a:r>
              <a:rPr lang="en-US" altLang="en-US" sz="2200"/>
              <a:t>3.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itchFamily="49" charset="0"/>
              </a:rPr>
              <a:t>Passenger</a:t>
            </a:r>
            <a:r>
              <a:rPr lang="en-US" altLang="en-US" sz="2000"/>
              <a:t> </a:t>
            </a:r>
            <a:r>
              <a:rPr lang="en-US" altLang="en-US" sz="2200"/>
              <a:t>inserts money, of at least the amount due.</a:t>
            </a:r>
          </a:p>
          <a:p>
            <a:pPr>
              <a:buFont typeface="Symbol" pitchFamily="18" charset="2"/>
              <a:buNone/>
            </a:pPr>
            <a:r>
              <a:rPr lang="en-US" altLang="en-US" sz="2200"/>
              <a:t>4. Distributor returns change.</a:t>
            </a:r>
          </a:p>
          <a:p>
            <a:pPr>
              <a:buFont typeface="Symbol" pitchFamily="18" charset="2"/>
              <a:buNone/>
            </a:pPr>
            <a:r>
              <a:rPr lang="en-US" altLang="en-US" sz="2200"/>
              <a:t>5. Distributor issues ticket.</a:t>
            </a:r>
          </a:p>
          <a:p>
            <a:pPr>
              <a:buFont typeface="Symbol" pitchFamily="18" charset="2"/>
              <a:buNone/>
            </a:pP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2400" i="0">
                <a:latin typeface="Courier New" pitchFamily="49" charset="0"/>
              </a:rPr>
              <a:t>&lt;&lt;extend&gt;&gt; </a:t>
            </a:r>
            <a:r>
              <a:rPr lang="en-US" altLang="en-US"/>
              <a:t>Relationship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71550"/>
            <a:ext cx="4330700" cy="4800600"/>
          </a:xfrm>
        </p:spPr>
        <p:txBody>
          <a:bodyPr/>
          <a:lstStyle/>
          <a:p>
            <a:r>
              <a:rPr lang="en-US" altLang="en-US" sz="1800">
                <a:latin typeface="Courier New" pitchFamily="49" charset="0"/>
              </a:rPr>
              <a:t>&lt;&lt;extend&gt;&gt;</a:t>
            </a:r>
            <a:r>
              <a:rPr lang="en-US" altLang="en-US" sz="2000"/>
              <a:t> relationships represent exceptional or seldom invoked cases.</a:t>
            </a:r>
          </a:p>
          <a:p>
            <a:r>
              <a:rPr lang="en-US" altLang="en-US" sz="2000"/>
              <a:t>The exceptional event flows are factored out of the main event flow for clarity.</a:t>
            </a:r>
          </a:p>
          <a:p>
            <a:r>
              <a:rPr lang="en-US" altLang="en-US" sz="2000"/>
              <a:t>Use cases representing exceptional flows can extend more than one use case.</a:t>
            </a:r>
          </a:p>
          <a:p>
            <a:r>
              <a:rPr lang="en-US" altLang="en-US" sz="2000"/>
              <a:t>The direction of a </a:t>
            </a:r>
            <a:r>
              <a:rPr lang="en-US" altLang="en-US" sz="1800">
                <a:latin typeface="Courier New" pitchFamily="49" charset="0"/>
              </a:rPr>
              <a:t>&lt;&lt;extend&gt;&gt;</a:t>
            </a:r>
            <a:r>
              <a:rPr lang="en-US" altLang="en-US" sz="2000"/>
              <a:t> relationship is to the extended use case</a:t>
            </a:r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2476500" y="1271588"/>
            <a:ext cx="1228725" cy="1101725"/>
            <a:chOff x="1616" y="801"/>
            <a:chExt cx="774" cy="694"/>
          </a:xfrm>
        </p:grpSpPr>
        <p:grpSp>
          <p:nvGrpSpPr>
            <p:cNvPr id="99334" name="Group 6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99335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0" t="0" r="r" b="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36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37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1616" y="1322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99345" name="Group 17"/>
          <p:cNvGrpSpPr>
            <a:grpSpLocks/>
          </p:cNvGrpSpPr>
          <p:nvPr/>
        </p:nvGrpSpPr>
        <p:grpSpPr bwMode="auto">
          <a:xfrm>
            <a:off x="2135188" y="2849563"/>
            <a:ext cx="1911350" cy="779462"/>
            <a:chOff x="1401" y="1795"/>
            <a:chExt cx="1204" cy="491"/>
          </a:xfrm>
        </p:grpSpPr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1401" y="2113"/>
              <a:ext cx="12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PurchaseTicket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99343" name="Line 15"/>
          <p:cNvSpPr>
            <a:spLocks noChangeShapeType="1"/>
          </p:cNvSpPr>
          <p:nvPr/>
        </p:nvSpPr>
        <p:spPr bwMode="auto">
          <a:xfrm flipH="1">
            <a:off x="3089275" y="2449513"/>
            <a:ext cx="1588" cy="320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9365" name="Group 37"/>
          <p:cNvGrpSpPr>
            <a:grpSpLocks/>
          </p:cNvGrpSpPr>
          <p:nvPr/>
        </p:nvGrpSpPr>
        <p:grpSpPr bwMode="auto">
          <a:xfrm>
            <a:off x="6022975" y="4799013"/>
            <a:ext cx="1120775" cy="779462"/>
            <a:chOff x="1762" y="2595"/>
            <a:chExt cx="706" cy="491"/>
          </a:xfrm>
        </p:grpSpPr>
        <p:sp>
          <p:nvSpPr>
            <p:cNvPr id="99361" name="Oval 33"/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1813" y="2913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TimeOut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99371" name="Line 43"/>
          <p:cNvSpPr>
            <a:spLocks noChangeShapeType="1"/>
          </p:cNvSpPr>
          <p:nvPr/>
        </p:nvSpPr>
        <p:spPr bwMode="auto">
          <a:xfrm>
            <a:off x="3662363" y="3732213"/>
            <a:ext cx="2259012" cy="1196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4476750" y="48593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  <p:grpSp>
        <p:nvGrpSpPr>
          <p:cNvPr id="99381" name="Group 53"/>
          <p:cNvGrpSpPr>
            <a:grpSpLocks/>
          </p:cNvGrpSpPr>
          <p:nvPr/>
        </p:nvGrpSpPr>
        <p:grpSpPr bwMode="auto">
          <a:xfrm>
            <a:off x="4162425" y="5707063"/>
            <a:ext cx="1120775" cy="779462"/>
            <a:chOff x="2550" y="3595"/>
            <a:chExt cx="706" cy="491"/>
          </a:xfrm>
        </p:grpSpPr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Rectangle 28"/>
            <p:cNvSpPr>
              <a:spLocks noChangeArrowheads="1"/>
            </p:cNvSpPr>
            <p:nvPr/>
          </p:nvSpPr>
          <p:spPr bwMode="auto">
            <a:xfrm>
              <a:off x="2558" y="3913"/>
              <a:ext cx="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NoChange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99370" name="Line 42"/>
          <p:cNvSpPr>
            <a:spLocks noChangeShapeType="1"/>
          </p:cNvSpPr>
          <p:nvPr/>
        </p:nvSpPr>
        <p:spPr bwMode="auto">
          <a:xfrm>
            <a:off x="3319463" y="3795713"/>
            <a:ext cx="1268412" cy="18065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3028950" y="53038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  <p:grpSp>
        <p:nvGrpSpPr>
          <p:cNvPr id="99363" name="Group 35"/>
          <p:cNvGrpSpPr>
            <a:grpSpLocks/>
          </p:cNvGrpSpPr>
          <p:nvPr/>
        </p:nvGrpSpPr>
        <p:grpSpPr bwMode="auto">
          <a:xfrm>
            <a:off x="222250" y="4799013"/>
            <a:ext cx="1377950" cy="779462"/>
            <a:chOff x="518" y="2443"/>
            <a:chExt cx="868" cy="491"/>
          </a:xfrm>
        </p:grpSpPr>
        <p:sp>
          <p:nvSpPr>
            <p:cNvPr id="99349" name="Oval 21"/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26" y="2761"/>
              <a:ext cx="8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OutOfOrder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99368" name="Line 40"/>
          <p:cNvSpPr>
            <a:spLocks noChangeShapeType="1"/>
          </p:cNvSpPr>
          <p:nvPr/>
        </p:nvSpPr>
        <p:spPr bwMode="auto">
          <a:xfrm flipH="1">
            <a:off x="1158875" y="3757613"/>
            <a:ext cx="1462088" cy="9683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27050" y="39703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  <p:grpSp>
        <p:nvGrpSpPr>
          <p:cNvPr id="99366" name="Group 38"/>
          <p:cNvGrpSpPr>
            <a:grpSpLocks/>
          </p:cNvGrpSpPr>
          <p:nvPr/>
        </p:nvGrpSpPr>
        <p:grpSpPr bwMode="auto">
          <a:xfrm>
            <a:off x="2079625" y="5707063"/>
            <a:ext cx="1120775" cy="779462"/>
            <a:chOff x="724" y="3067"/>
            <a:chExt cx="706" cy="491"/>
          </a:xfrm>
        </p:grpSpPr>
        <p:sp>
          <p:nvSpPr>
            <p:cNvPr id="99352" name="Oval 24"/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776" y="3385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Cancel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99369" name="Line 41"/>
          <p:cNvSpPr>
            <a:spLocks noChangeShapeType="1"/>
          </p:cNvSpPr>
          <p:nvPr/>
        </p:nvSpPr>
        <p:spPr bwMode="auto">
          <a:xfrm flipH="1">
            <a:off x="2784475" y="3783013"/>
            <a:ext cx="141288" cy="18446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1530350" y="46307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00" name="Group 48"/>
          <p:cNvGrpSpPr>
            <a:grpSpLocks/>
          </p:cNvGrpSpPr>
          <p:nvPr/>
        </p:nvGrpSpPr>
        <p:grpSpPr bwMode="auto">
          <a:xfrm>
            <a:off x="827088" y="1284288"/>
            <a:ext cx="1100137" cy="1071562"/>
            <a:chOff x="552" y="809"/>
            <a:chExt cx="693" cy="675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759" y="809"/>
              <a:ext cx="280" cy="493"/>
              <a:chOff x="659" y="1833"/>
              <a:chExt cx="299" cy="526"/>
            </a:xfrm>
          </p:grpSpPr>
          <p:sp>
            <p:nvSpPr>
              <p:cNvPr id="100360" name="Freeform 8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3" y="263"/>
                  </a:cxn>
                  <a:cxn ang="0">
                    <a:pos x="0" y="418"/>
                  </a:cxn>
                </a:cxnLst>
                <a:rect l="0" t="0" r="r" b="b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61" name="Line 9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62" name="Line 10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63" name="Oval 11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552" y="1330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0402" name="Group 50"/>
          <p:cNvGrpSpPr>
            <a:grpSpLocks/>
          </p:cNvGrpSpPr>
          <p:nvPr/>
        </p:nvGrpSpPr>
        <p:grpSpPr bwMode="auto">
          <a:xfrm>
            <a:off x="153988" y="2862263"/>
            <a:ext cx="2444750" cy="749300"/>
            <a:chOff x="97" y="1803"/>
            <a:chExt cx="1540" cy="472"/>
          </a:xfrm>
        </p:grpSpPr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51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97" y="2121"/>
              <a:ext cx="15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PurchaseSingleTicket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1376363" y="2462213"/>
            <a:ext cx="1587" cy="320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0401" name="Group 49"/>
          <p:cNvGrpSpPr>
            <a:grpSpLocks/>
          </p:cNvGrpSpPr>
          <p:nvPr/>
        </p:nvGrpSpPr>
        <p:grpSpPr bwMode="auto">
          <a:xfrm>
            <a:off x="2770188" y="2405063"/>
            <a:ext cx="2078037" cy="749300"/>
            <a:chOff x="1649" y="1515"/>
            <a:chExt cx="1309" cy="472"/>
          </a:xfrm>
        </p:grpSpPr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1951" y="151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1649" y="1833"/>
              <a:ext cx="13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PurchaseMultiCard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1927225" y="1881188"/>
            <a:ext cx="1116013" cy="371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0405" name="Group 53"/>
          <p:cNvGrpSpPr>
            <a:grpSpLocks/>
          </p:cNvGrpSpPr>
          <p:nvPr/>
        </p:nvGrpSpPr>
        <p:grpSpPr bwMode="auto">
          <a:xfrm>
            <a:off x="742950" y="5503863"/>
            <a:ext cx="1120775" cy="749300"/>
            <a:chOff x="468" y="3467"/>
            <a:chExt cx="706" cy="472"/>
          </a:xfrm>
        </p:grpSpPr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468" y="34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513" y="3785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NoChange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100382" name="Line 30"/>
          <p:cNvSpPr>
            <a:spLocks noChangeShapeType="1"/>
          </p:cNvSpPr>
          <p:nvPr/>
        </p:nvSpPr>
        <p:spPr bwMode="auto">
          <a:xfrm flipH="1">
            <a:off x="1539875" y="5091113"/>
            <a:ext cx="484188" cy="307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425450" y="50117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  <p:grpSp>
        <p:nvGrpSpPr>
          <p:cNvPr id="100406" name="Group 54"/>
          <p:cNvGrpSpPr>
            <a:grpSpLocks/>
          </p:cNvGrpSpPr>
          <p:nvPr/>
        </p:nvGrpSpPr>
        <p:grpSpPr bwMode="auto">
          <a:xfrm>
            <a:off x="4105275" y="5503863"/>
            <a:ext cx="1120775" cy="749300"/>
            <a:chOff x="2586" y="3467"/>
            <a:chExt cx="706" cy="472"/>
          </a:xfrm>
        </p:grpSpPr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2586" y="34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2708" y="3785"/>
              <a:ext cx="46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Cancel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100384" name="Line 32"/>
          <p:cNvSpPr>
            <a:spLocks noChangeShapeType="1"/>
          </p:cNvSpPr>
          <p:nvPr/>
        </p:nvSpPr>
        <p:spPr bwMode="auto">
          <a:xfrm>
            <a:off x="3967163" y="5141913"/>
            <a:ext cx="455612" cy="2952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4337050" y="5075238"/>
            <a:ext cx="140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&lt;&lt;extend&gt;&gt;</a:t>
            </a:r>
          </a:p>
        </p:txBody>
      </p:sp>
      <p:sp>
        <p:nvSpPr>
          <p:cNvPr id="100388" name="Line 36"/>
          <p:cNvSpPr>
            <a:spLocks noChangeShapeType="1"/>
          </p:cNvSpPr>
          <p:nvPr/>
        </p:nvSpPr>
        <p:spPr bwMode="auto">
          <a:xfrm flipH="1">
            <a:off x="3190875" y="3236913"/>
            <a:ext cx="522288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3559175" y="3652838"/>
            <a:ext cx="1528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&lt;&lt;include&gt;&gt;</a:t>
            </a:r>
          </a:p>
        </p:txBody>
      </p:sp>
      <p:grpSp>
        <p:nvGrpSpPr>
          <p:cNvPr id="100404" name="Group 52"/>
          <p:cNvGrpSpPr>
            <a:grpSpLocks/>
          </p:cNvGrpSpPr>
          <p:nvPr/>
        </p:nvGrpSpPr>
        <p:grpSpPr bwMode="auto">
          <a:xfrm>
            <a:off x="2198688" y="4386263"/>
            <a:ext cx="1466850" cy="749300"/>
            <a:chOff x="1385" y="2763"/>
            <a:chExt cx="924" cy="472"/>
          </a:xfrm>
        </p:grpSpPr>
        <p:sp>
          <p:nvSpPr>
            <p:cNvPr id="100374" name="Oval 22"/>
            <p:cNvSpPr>
              <a:spLocks noChangeArrowheads="1"/>
            </p:cNvSpPr>
            <p:nvPr/>
          </p:nvSpPr>
          <p:spPr bwMode="auto">
            <a:xfrm>
              <a:off x="1494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1385" y="3081"/>
              <a:ext cx="9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CollectMoney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100387" name="Line 35"/>
          <p:cNvSpPr>
            <a:spLocks noChangeShapeType="1"/>
          </p:cNvSpPr>
          <p:nvPr/>
        </p:nvSpPr>
        <p:spPr bwMode="auto">
          <a:xfrm>
            <a:off x="1681163" y="3706813"/>
            <a:ext cx="1103312" cy="625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815975" y="3983038"/>
            <a:ext cx="1528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&lt;&lt;include&gt;&gt;</a:t>
            </a:r>
          </a:p>
        </p:txBody>
      </p:sp>
      <p:sp>
        <p:nvSpPr>
          <p:cNvPr id="10039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&lt;&lt;include&gt;&gt; Relationship</a:t>
            </a:r>
          </a:p>
        </p:txBody>
      </p:sp>
      <p:sp>
        <p:nvSpPr>
          <p:cNvPr id="100399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5087938" y="1295400"/>
            <a:ext cx="3522662" cy="4921250"/>
          </a:xfrm>
        </p:spPr>
        <p:txBody>
          <a:bodyPr/>
          <a:lstStyle/>
          <a:p>
            <a:r>
              <a:rPr lang="en-US" altLang="en-US" sz="2000"/>
              <a:t>An </a:t>
            </a:r>
            <a:r>
              <a:rPr lang="en-US" altLang="en-US" sz="1800">
                <a:latin typeface="Courier New" pitchFamily="49" charset="0"/>
              </a:rPr>
              <a:t>&lt;&lt;include&gt;&gt;</a:t>
            </a:r>
            <a:r>
              <a:rPr lang="en-US" altLang="en-US" sz="2000"/>
              <a:t> relationship represents behavior that is factored out of the use case.</a:t>
            </a:r>
          </a:p>
          <a:p>
            <a:r>
              <a:rPr lang="en-US" altLang="en-US" sz="2000"/>
              <a:t>An </a:t>
            </a:r>
            <a:r>
              <a:rPr lang="en-US" altLang="en-US" sz="1800">
                <a:latin typeface="Courier New" pitchFamily="49" charset="0"/>
              </a:rPr>
              <a:t>&lt;&lt;include&gt;&gt;</a:t>
            </a:r>
            <a:r>
              <a:rPr lang="en-US" altLang="en-US" sz="2000"/>
              <a:t> represents behavior that is factored out for reuse, not because it is an exception.</a:t>
            </a:r>
          </a:p>
          <a:p>
            <a:r>
              <a:rPr lang="en-US" altLang="en-US" sz="2000"/>
              <a:t>The direction of a </a:t>
            </a:r>
            <a:r>
              <a:rPr lang="en-US" altLang="en-US" sz="1800">
                <a:latin typeface="Courier New" pitchFamily="49" charset="0"/>
              </a:rPr>
              <a:t>&lt;&lt;include&gt;&gt;</a:t>
            </a:r>
            <a:r>
              <a:rPr lang="en-US" altLang="en-US" sz="2000"/>
              <a:t> relationship is to the using use case (unlike </a:t>
            </a:r>
            <a:r>
              <a:rPr lang="en-US" altLang="en-US" sz="1800">
                <a:latin typeface="Courier New" pitchFamily="49" charset="0"/>
              </a:rPr>
              <a:t>&lt;&lt;extend&gt;&gt;</a:t>
            </a:r>
            <a:r>
              <a:rPr lang="en-US" altLang="en-US" sz="2000"/>
              <a:t> relationships).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Diagrams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765675" y="3627438"/>
            <a:ext cx="1576388" cy="2921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5192713" y="37338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Battery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load()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55" name="Freeform 11"/>
          <p:cNvSpPr>
            <a:spLocks/>
          </p:cNvSpPr>
          <p:nvPr/>
        </p:nvSpPr>
        <p:spPr bwMode="auto">
          <a:xfrm>
            <a:off x="3389313" y="3130550"/>
            <a:ext cx="944562" cy="496888"/>
          </a:xfrm>
          <a:custGeom>
            <a:avLst/>
            <a:gdLst/>
            <a:ahLst/>
            <a:cxnLst>
              <a:cxn ang="0">
                <a:pos x="0" y="313"/>
              </a:cxn>
              <a:cxn ang="0">
                <a:pos x="0" y="240"/>
              </a:cxn>
              <a:cxn ang="0">
                <a:pos x="595" y="240"/>
              </a:cxn>
              <a:cxn ang="0">
                <a:pos x="595" y="0"/>
              </a:cxn>
            </a:cxnLst>
            <a:rect l="0" t="0" r="r" b="b"/>
            <a:pathLst>
              <a:path w="595" h="313">
                <a:moveTo>
                  <a:pt x="0" y="313"/>
                </a:moveTo>
                <a:lnTo>
                  <a:pt x="0" y="240"/>
                </a:lnTo>
                <a:lnTo>
                  <a:pt x="595" y="240"/>
                </a:lnTo>
                <a:lnTo>
                  <a:pt x="595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795713" y="3165475"/>
            <a:ext cx="200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193800" y="3463925"/>
            <a:ext cx="200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6816725" y="3627438"/>
            <a:ext cx="1574800" cy="3111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7407275" y="3733800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Time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now()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28650" y="3635375"/>
            <a:ext cx="1574800" cy="317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911225" y="3733800"/>
            <a:ext cx="9842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PushButton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state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push()</a:t>
            </a:r>
            <a:b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release()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2" name="Freeform 18"/>
          <p:cNvSpPr>
            <a:spLocks/>
          </p:cNvSpPr>
          <p:nvPr/>
        </p:nvSpPr>
        <p:spPr bwMode="auto">
          <a:xfrm>
            <a:off x="1368425" y="3113088"/>
            <a:ext cx="2568575" cy="522287"/>
          </a:xfrm>
          <a:custGeom>
            <a:avLst/>
            <a:gdLst/>
            <a:ahLst/>
            <a:cxnLst>
              <a:cxn ang="0">
                <a:pos x="0" y="313"/>
              </a:cxn>
              <a:cxn ang="0">
                <a:pos x="0" y="188"/>
              </a:cxn>
              <a:cxn ang="0">
                <a:pos x="1618" y="188"/>
              </a:cxn>
              <a:cxn ang="0">
                <a:pos x="1618" y="0"/>
              </a:cxn>
            </a:cxnLst>
            <a:rect l="0" t="0" r="r" b="b"/>
            <a:pathLst>
              <a:path w="1618" h="313">
                <a:moveTo>
                  <a:pt x="0" y="313"/>
                </a:moveTo>
                <a:lnTo>
                  <a:pt x="0" y="188"/>
                </a:lnTo>
                <a:lnTo>
                  <a:pt x="1618" y="188"/>
                </a:lnTo>
                <a:lnTo>
                  <a:pt x="1618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4225925" y="3165475"/>
            <a:ext cx="200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3214688" y="3451225"/>
            <a:ext cx="984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5" name="Freeform 21"/>
          <p:cNvSpPr>
            <a:spLocks/>
          </p:cNvSpPr>
          <p:nvPr/>
        </p:nvSpPr>
        <p:spPr bwMode="auto">
          <a:xfrm>
            <a:off x="4632325" y="3130550"/>
            <a:ext cx="944563" cy="479425"/>
          </a:xfrm>
          <a:custGeom>
            <a:avLst/>
            <a:gdLst/>
            <a:ahLst/>
            <a:cxnLst>
              <a:cxn ang="0">
                <a:pos x="595" y="302"/>
              </a:cxn>
              <a:cxn ang="0">
                <a:pos x="595" y="229"/>
              </a:cxn>
              <a:cxn ang="0">
                <a:pos x="0" y="229"/>
              </a:cxn>
              <a:cxn ang="0">
                <a:pos x="0" y="0"/>
              </a:cxn>
            </a:cxnLst>
            <a:rect l="0" t="0" r="r" b="b"/>
            <a:pathLst>
              <a:path w="595" h="302">
                <a:moveTo>
                  <a:pt x="595" y="302"/>
                </a:moveTo>
                <a:lnTo>
                  <a:pt x="595" y="229"/>
                </a:lnTo>
                <a:lnTo>
                  <a:pt x="0" y="229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087938" y="3154363"/>
            <a:ext cx="2000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7689850" y="3452813"/>
            <a:ext cx="2000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8" name="Freeform 24"/>
          <p:cNvSpPr>
            <a:spLocks/>
          </p:cNvSpPr>
          <p:nvPr/>
        </p:nvSpPr>
        <p:spPr bwMode="auto">
          <a:xfrm>
            <a:off x="5030788" y="3113088"/>
            <a:ext cx="2568575" cy="496887"/>
          </a:xfrm>
          <a:custGeom>
            <a:avLst/>
            <a:gdLst/>
            <a:ahLst/>
            <a:cxnLst>
              <a:cxn ang="0">
                <a:pos x="1618" y="313"/>
              </a:cxn>
              <a:cxn ang="0">
                <a:pos x="1618" y="188"/>
              </a:cxn>
              <a:cxn ang="0">
                <a:pos x="0" y="188"/>
              </a:cxn>
              <a:cxn ang="0">
                <a:pos x="0" y="0"/>
              </a:cxn>
            </a:cxnLst>
            <a:rect l="0" t="0" r="r" b="b"/>
            <a:pathLst>
              <a:path w="1618" h="313">
                <a:moveTo>
                  <a:pt x="1618" y="313"/>
                </a:moveTo>
                <a:lnTo>
                  <a:pt x="1618" y="188"/>
                </a:ln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689475" y="3154363"/>
            <a:ext cx="2000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5667375" y="3452813"/>
            <a:ext cx="2000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28650" y="3952875"/>
            <a:ext cx="1574800" cy="1825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628650" y="4135438"/>
            <a:ext cx="1574800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2727325" y="3900488"/>
            <a:ext cx="15621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blinkIdx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blinkSeconds()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blinkMinutes()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blinkHours()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stopBlinking()</a:t>
            </a:r>
          </a:p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referesh()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689225" y="3627438"/>
            <a:ext cx="1570038" cy="3190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978150" y="3733800"/>
            <a:ext cx="9842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LCDDisplay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2689225" y="3949700"/>
            <a:ext cx="1570038" cy="1825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2689225" y="4135438"/>
            <a:ext cx="1570038" cy="10414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4765675" y="3917950"/>
            <a:ext cx="1574800" cy="2079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6816725" y="3937000"/>
            <a:ext cx="1574800" cy="1825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738563" y="2747963"/>
            <a:ext cx="1573212" cy="38258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976688" y="2855913"/>
            <a:ext cx="10826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 New" pitchFamily="49" charset="0"/>
              </a:rPr>
              <a:t>SimpleWatch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79" name="AutoShape 35"/>
          <p:cNvSpPr>
            <a:spLocks noChangeArrowheads="1"/>
          </p:cNvSpPr>
          <p:nvPr/>
        </p:nvSpPr>
        <p:spPr bwMode="auto">
          <a:xfrm>
            <a:off x="5381625" y="1922463"/>
            <a:ext cx="1074738" cy="4984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Class</a:t>
            </a:r>
          </a:p>
        </p:txBody>
      </p:sp>
      <p:sp>
        <p:nvSpPr>
          <p:cNvPr id="82980" name="AutoShape 36"/>
          <p:cNvSpPr>
            <a:spLocks noChangeArrowheads="1"/>
          </p:cNvSpPr>
          <p:nvPr/>
        </p:nvSpPr>
        <p:spPr bwMode="auto">
          <a:xfrm>
            <a:off x="6515100" y="2709863"/>
            <a:ext cx="2057400" cy="498475"/>
          </a:xfrm>
          <a:prstGeom prst="wedgeRoundRectCallout">
            <a:avLst>
              <a:gd name="adj1" fmla="val -32954"/>
              <a:gd name="adj2" fmla="val 742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Association</a:t>
            </a:r>
          </a:p>
        </p:txBody>
      </p:sp>
      <p:sp>
        <p:nvSpPr>
          <p:cNvPr id="82981" name="AutoShape 37"/>
          <p:cNvSpPr>
            <a:spLocks noChangeArrowheads="1"/>
          </p:cNvSpPr>
          <p:nvPr/>
        </p:nvSpPr>
        <p:spPr bwMode="auto">
          <a:xfrm>
            <a:off x="290513" y="2620963"/>
            <a:ext cx="1909762" cy="498475"/>
          </a:xfrm>
          <a:prstGeom prst="wedgeRoundRectCallout">
            <a:avLst>
              <a:gd name="adj1" fmla="val -8468"/>
              <a:gd name="adj2" fmla="val 950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Multiplicity</a:t>
            </a:r>
          </a:p>
        </p:txBody>
      </p:sp>
      <p:sp>
        <p:nvSpPr>
          <p:cNvPr id="82983" name="AutoShape 39"/>
          <p:cNvSpPr>
            <a:spLocks noChangeArrowheads="1"/>
          </p:cNvSpPr>
          <p:nvPr/>
        </p:nvSpPr>
        <p:spPr bwMode="auto">
          <a:xfrm>
            <a:off x="5864225" y="4462463"/>
            <a:ext cx="1747838" cy="498475"/>
          </a:xfrm>
          <a:prstGeom prst="wedgeRoundRectCallout">
            <a:avLst>
              <a:gd name="adj1" fmla="val -32111"/>
              <a:gd name="adj2" fmla="val -94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Attributes</a:t>
            </a:r>
          </a:p>
        </p:txBody>
      </p:sp>
      <p:sp>
        <p:nvSpPr>
          <p:cNvPr id="82984" name="AutoShape 40"/>
          <p:cNvSpPr>
            <a:spLocks noChangeArrowheads="1"/>
          </p:cNvSpPr>
          <p:nvPr/>
        </p:nvSpPr>
        <p:spPr bwMode="auto">
          <a:xfrm>
            <a:off x="4279900" y="5097463"/>
            <a:ext cx="1931988" cy="498475"/>
          </a:xfrm>
          <a:prstGeom prst="wedgeRoundRectCallout">
            <a:avLst>
              <a:gd name="adj1" fmla="val -72176"/>
              <a:gd name="adj2" fmla="val -115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Operations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276225" y="5791200"/>
            <a:ext cx="724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imes" charset="0"/>
              </a:rPr>
              <a:t>Class diagrams represent the structure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9318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9" grpId="0" animBg="1" autoUpdateAnimBg="0"/>
      <p:bldP spid="82980" grpId="0" animBg="1" autoUpdateAnimBg="0"/>
      <p:bldP spid="82981" grpId="0" animBg="1" autoUpdateAnimBg="0"/>
      <p:bldP spid="82983" grpId="0" animBg="1" autoUpdateAnimBg="0"/>
      <p:bldP spid="8298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3617913"/>
            <a:ext cx="8255000" cy="2598737"/>
          </a:xfrm>
        </p:spPr>
        <p:txBody>
          <a:bodyPr/>
          <a:lstStyle/>
          <a:p>
            <a:r>
              <a:rPr lang="en-US" altLang="en-US"/>
              <a:t>Class diagrams represent the structure of the system.</a:t>
            </a:r>
          </a:p>
          <a:p>
            <a:r>
              <a:rPr lang="en-US" altLang="en-US"/>
              <a:t>Class diagrams are used</a:t>
            </a:r>
          </a:p>
          <a:p>
            <a:pPr lvl="1"/>
            <a:r>
              <a:rPr lang="en-US" altLang="en-US"/>
              <a:t>during requirements analysis to model problem domain concepts</a:t>
            </a:r>
          </a:p>
          <a:p>
            <a:pPr lvl="1"/>
            <a:r>
              <a:rPr lang="en-US" altLang="en-US"/>
              <a:t>during system design to model subsystems and interfaces</a:t>
            </a:r>
          </a:p>
          <a:p>
            <a:pPr lvl="1"/>
            <a:r>
              <a:rPr lang="en-US" altLang="en-US"/>
              <a:t>during object design to model classes.</a:t>
            </a:r>
          </a:p>
          <a:p>
            <a:endParaRPr lang="en-US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11188" y="2055813"/>
            <a:ext cx="33099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Enumeration getZones()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Price getPrice(Zone)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30225" y="1671638"/>
            <a:ext cx="3338513" cy="447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250950" y="1820863"/>
            <a:ext cx="1911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TariffSchedule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530225" y="2117725"/>
            <a:ext cx="3338513" cy="2571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530225" y="2371725"/>
            <a:ext cx="3338513" cy="5873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3873500" y="2324100"/>
            <a:ext cx="240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4002088" y="23749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*</a:t>
            </a:r>
            <a:endParaRPr lang="en-US" altLang="en-US" b="0"/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5762625" y="24003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*</a:t>
            </a:r>
            <a:endParaRPr lang="en-US" altLang="en-US" b="0"/>
          </a:p>
        </p:txBody>
      </p:sp>
      <p:sp>
        <p:nvSpPr>
          <p:cNvPr id="117797" name="Rectangle 37"/>
          <p:cNvSpPr>
            <a:spLocks noChangeArrowheads="1"/>
          </p:cNvSpPr>
          <p:nvPr/>
        </p:nvSpPr>
        <p:spPr bwMode="auto">
          <a:xfrm>
            <a:off x="6276975" y="1671638"/>
            <a:ext cx="2625725" cy="447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8" name="Rectangle 38"/>
          <p:cNvSpPr>
            <a:spLocks noChangeArrowheads="1"/>
          </p:cNvSpPr>
          <p:nvPr/>
        </p:nvSpPr>
        <p:spPr bwMode="auto">
          <a:xfrm>
            <a:off x="7319963" y="1820863"/>
            <a:ext cx="546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Trip</a:t>
            </a:r>
          </a:p>
        </p:txBody>
      </p:sp>
      <p:sp>
        <p:nvSpPr>
          <p:cNvPr id="117799" name="Rectangle 39"/>
          <p:cNvSpPr>
            <a:spLocks noChangeArrowheads="1"/>
          </p:cNvSpPr>
          <p:nvPr/>
        </p:nvSpPr>
        <p:spPr bwMode="auto">
          <a:xfrm>
            <a:off x="6276975" y="2117725"/>
            <a:ext cx="2625725" cy="574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6276975" y="2689225"/>
            <a:ext cx="2627313" cy="2952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6697663" y="2095500"/>
            <a:ext cx="1098550" cy="3206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6496050" y="2119313"/>
            <a:ext cx="1501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zone:Zone</a:t>
            </a:r>
          </a:p>
          <a:p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price:Price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5600" y="4127500"/>
            <a:ext cx="82550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 </a:t>
            </a:r>
            <a:r>
              <a:rPr lang="en-US" altLang="en-US" b="1" i="1"/>
              <a:t>class</a:t>
            </a:r>
            <a:r>
              <a:rPr lang="en-US" altLang="en-US"/>
              <a:t> represent a concept.</a:t>
            </a:r>
          </a:p>
          <a:p>
            <a:pPr>
              <a:lnSpc>
                <a:spcPct val="80000"/>
              </a:lnSpc>
            </a:pPr>
            <a:r>
              <a:rPr lang="en-US" altLang="en-US"/>
              <a:t>A class encapsulates state </a:t>
            </a:r>
            <a:r>
              <a:rPr lang="en-US" altLang="en-US" b="1" i="1"/>
              <a:t>(attributes)</a:t>
            </a:r>
            <a:r>
              <a:rPr lang="en-US" altLang="en-US"/>
              <a:t> and behavior </a:t>
            </a:r>
            <a:r>
              <a:rPr lang="en-US" altLang="en-US" b="1" i="1"/>
              <a:t>(operations).</a:t>
            </a:r>
          </a:p>
          <a:p>
            <a:pPr>
              <a:lnSpc>
                <a:spcPct val="80000"/>
              </a:lnSpc>
            </a:pPr>
            <a:r>
              <a:rPr lang="en-US" altLang="en-US"/>
              <a:t>Each attribute has a </a:t>
            </a:r>
            <a:r>
              <a:rPr lang="en-US" altLang="en-US" b="1" i="1"/>
              <a:t>type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Each operation has a </a:t>
            </a:r>
            <a:r>
              <a:rPr lang="en-US" altLang="en-US" b="1" i="1"/>
              <a:t>signature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class name is the only mandatory information.</a:t>
            </a:r>
          </a:p>
        </p:txBody>
      </p:sp>
      <p:grpSp>
        <p:nvGrpSpPr>
          <p:cNvPr id="113697" name="Group 33"/>
          <p:cNvGrpSpPr>
            <a:grpSpLocks/>
          </p:cNvGrpSpPr>
          <p:nvPr/>
        </p:nvGrpSpPr>
        <p:grpSpPr bwMode="auto">
          <a:xfrm>
            <a:off x="873125" y="2243138"/>
            <a:ext cx="2247900" cy="1300162"/>
            <a:chOff x="550" y="1413"/>
            <a:chExt cx="1416" cy="819"/>
          </a:xfrm>
        </p:grpSpPr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84" y="1655"/>
              <a:ext cx="138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zone2price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getZones()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getPrice()</a:t>
              </a:r>
            </a:p>
          </p:txBody>
        </p:sp>
        <p:grpSp>
          <p:nvGrpSpPr>
            <p:cNvPr id="113693" name="Group 29"/>
            <p:cNvGrpSpPr>
              <a:grpSpLocks/>
            </p:cNvGrpSpPr>
            <p:nvPr/>
          </p:nvGrpSpPr>
          <p:grpSpPr bwMode="auto">
            <a:xfrm>
              <a:off x="550" y="1413"/>
              <a:ext cx="1390" cy="282"/>
              <a:chOff x="554" y="1413"/>
              <a:chExt cx="1390" cy="282"/>
            </a:xfrm>
          </p:grpSpPr>
          <p:sp>
            <p:nvSpPr>
              <p:cNvPr id="113671" name="Rectangle 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647" y="1507"/>
                <a:ext cx="12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TariffSchedule</a:t>
                </a:r>
              </a:p>
            </p:txBody>
          </p:sp>
        </p:grp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550" y="1694"/>
              <a:ext cx="1390" cy="1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550" y="1854"/>
              <a:ext cx="1390" cy="3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98" name="Group 34"/>
          <p:cNvGrpSpPr>
            <a:grpSpLocks/>
          </p:cNvGrpSpPr>
          <p:nvPr/>
        </p:nvGrpSpPr>
        <p:grpSpPr bwMode="auto">
          <a:xfrm>
            <a:off x="5187950" y="922338"/>
            <a:ext cx="3635375" cy="1300162"/>
            <a:chOff x="3268" y="581"/>
            <a:chExt cx="2290" cy="819"/>
          </a:xfrm>
        </p:grpSpPr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3317" y="823"/>
              <a:ext cx="224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en-US" sz="1800">
                  <a:latin typeface="Courier New" pitchFamily="49" charset="0"/>
                </a:rPr>
                <a:t>Table</a:t>
              </a:r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 zone2price</a:t>
              </a:r>
            </a:p>
            <a:p>
              <a:pPr algn="l"/>
              <a:r>
                <a:rPr lang="en-US" altLang="en-US" sz="1800">
                  <a:latin typeface="Courier New" pitchFamily="49" charset="0"/>
                </a:rPr>
                <a:t>Enumeration</a:t>
              </a:r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 getZones()</a:t>
              </a:r>
            </a:p>
            <a:p>
              <a:pPr algn="l"/>
              <a:r>
                <a:rPr lang="en-US" altLang="en-US" sz="1800">
                  <a:latin typeface="Courier New" pitchFamily="49" charset="0"/>
                </a:rPr>
                <a:t>Price</a:t>
              </a:r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 getPrice(</a:t>
              </a:r>
              <a:r>
                <a:rPr lang="en-US" altLang="en-US" sz="1800">
                  <a:latin typeface="Courier New" pitchFamily="49" charset="0"/>
                </a:rPr>
                <a:t>Zone</a:t>
              </a:r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268" y="581"/>
              <a:ext cx="2251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3793" y="675"/>
              <a:ext cx="12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TariffSchedule</a:t>
              </a:r>
            </a:p>
          </p:txBody>
        </p:sp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3268" y="862"/>
              <a:ext cx="2251" cy="1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3268" y="1022"/>
              <a:ext cx="2251" cy="3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83" name="AutoShape 19"/>
          <p:cNvSpPr>
            <a:spLocks noChangeArrowheads="1"/>
          </p:cNvSpPr>
          <p:nvPr/>
        </p:nvSpPr>
        <p:spPr bwMode="auto">
          <a:xfrm>
            <a:off x="3746500" y="1731963"/>
            <a:ext cx="1092200" cy="498475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Name</a:t>
            </a:r>
            <a:endParaRPr lang="en-US" altLang="en-US" b="0"/>
          </a:p>
        </p:txBody>
      </p:sp>
      <p:sp>
        <p:nvSpPr>
          <p:cNvPr id="113684" name="AutoShape 20"/>
          <p:cNvSpPr>
            <a:spLocks noChangeArrowheads="1"/>
          </p:cNvSpPr>
          <p:nvPr/>
        </p:nvSpPr>
        <p:spPr bwMode="auto">
          <a:xfrm>
            <a:off x="3413125" y="2544763"/>
            <a:ext cx="1747838" cy="498475"/>
          </a:xfrm>
          <a:prstGeom prst="wedgeRoundRectCallout">
            <a:avLst>
              <a:gd name="adj1" fmla="val -68421"/>
              <a:gd name="adj2" fmla="val 9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Attributes</a:t>
            </a:r>
          </a:p>
        </p:txBody>
      </p:sp>
      <p:sp>
        <p:nvSpPr>
          <p:cNvPr id="113685" name="AutoShape 21"/>
          <p:cNvSpPr>
            <a:spLocks noChangeArrowheads="1"/>
          </p:cNvSpPr>
          <p:nvPr/>
        </p:nvSpPr>
        <p:spPr bwMode="auto">
          <a:xfrm>
            <a:off x="3359150" y="3344863"/>
            <a:ext cx="1931988" cy="498475"/>
          </a:xfrm>
          <a:prstGeom prst="wedgeRoundRectCallout">
            <a:avLst>
              <a:gd name="adj1" fmla="val -72931"/>
              <a:gd name="adj2" fmla="val -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Operations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6200775" y="2506663"/>
            <a:ext cx="1709738" cy="498475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Signature</a:t>
            </a:r>
          </a:p>
        </p:txBody>
      </p:sp>
      <p:grpSp>
        <p:nvGrpSpPr>
          <p:cNvPr id="113699" name="Group 35"/>
          <p:cNvGrpSpPr>
            <a:grpSpLocks/>
          </p:cNvGrpSpPr>
          <p:nvPr/>
        </p:nvGrpSpPr>
        <p:grpSpPr bwMode="auto">
          <a:xfrm>
            <a:off x="6315075" y="3309938"/>
            <a:ext cx="2206625" cy="447675"/>
            <a:chOff x="3978" y="2085"/>
            <a:chExt cx="1390" cy="282"/>
          </a:xfrm>
        </p:grpSpPr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3978" y="2085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4071" y="2140"/>
              <a:ext cx="12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TariffSchedule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 animBg="1" autoUpdateAnimBg="0"/>
      <p:bldP spid="113684" grpId="0" animBg="1" autoUpdateAnimBg="0"/>
      <p:bldP spid="113685" grpId="0" animBg="1" autoUpdateAnimBg="0"/>
      <p:bldP spid="11368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Associations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3929063"/>
            <a:ext cx="8255000" cy="2325687"/>
          </a:xfrm>
        </p:spPr>
        <p:txBody>
          <a:bodyPr/>
          <a:lstStyle/>
          <a:p>
            <a:r>
              <a:rPr lang="en-US" altLang="en-US"/>
              <a:t>Associations denote relationships between classes.</a:t>
            </a:r>
          </a:p>
          <a:p>
            <a:r>
              <a:rPr lang="en-US" altLang="en-US"/>
              <a:t>The multiplicity of an association end denotes how many objects the source object can legitimately reference.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49288" y="2284413"/>
            <a:ext cx="33099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Enumeration getZones()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Price getPrice(Zone)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552450" y="1905000"/>
            <a:ext cx="3335338" cy="447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1352550" y="2049463"/>
            <a:ext cx="1774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TarifSchedule</a:t>
            </a: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552450" y="2352675"/>
            <a:ext cx="3335338" cy="2571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552450" y="2606675"/>
            <a:ext cx="3335338" cy="5873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>
            <a:off x="3911600" y="2552700"/>
            <a:ext cx="2247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887788" y="2532063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*</a:t>
            </a:r>
            <a:endParaRPr lang="en-US" altLang="en-US" b="0"/>
          </a:p>
        </p:txBody>
      </p:sp>
      <p:grpSp>
        <p:nvGrpSpPr>
          <p:cNvPr id="115756" name="Group 44"/>
          <p:cNvGrpSpPr>
            <a:grpSpLocks/>
          </p:cNvGrpSpPr>
          <p:nvPr/>
        </p:nvGrpSpPr>
        <p:grpSpPr bwMode="auto">
          <a:xfrm>
            <a:off x="6181725" y="1989138"/>
            <a:ext cx="2206625" cy="1336675"/>
            <a:chOff x="3894" y="1253"/>
            <a:chExt cx="1390" cy="842"/>
          </a:xfrm>
        </p:grpSpPr>
        <p:sp>
          <p:nvSpPr>
            <p:cNvPr id="115750" name="Rectangle 38"/>
            <p:cNvSpPr>
              <a:spLocks noChangeArrowheads="1"/>
            </p:cNvSpPr>
            <p:nvPr/>
          </p:nvSpPr>
          <p:spPr bwMode="auto">
            <a:xfrm>
              <a:off x="3894" y="1533"/>
              <a:ext cx="1390" cy="3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1" name="Rectangle 39"/>
            <p:cNvSpPr>
              <a:spLocks noChangeArrowheads="1"/>
            </p:cNvSpPr>
            <p:nvPr/>
          </p:nvSpPr>
          <p:spPr bwMode="auto">
            <a:xfrm>
              <a:off x="3982" y="1574"/>
              <a:ext cx="43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price</a:t>
              </a:r>
              <a:b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zone</a:t>
              </a:r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3894" y="1253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4288" y="1347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TripLeg</a:t>
              </a:r>
            </a:p>
          </p:txBody>
        </p:sp>
        <p:sp>
          <p:nvSpPr>
            <p:cNvPr id="115753" name="Rectangle 41"/>
            <p:cNvSpPr>
              <a:spLocks noChangeArrowheads="1"/>
            </p:cNvSpPr>
            <p:nvPr/>
          </p:nvSpPr>
          <p:spPr bwMode="auto">
            <a:xfrm>
              <a:off x="3894" y="1917"/>
              <a:ext cx="1390" cy="1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5907088" y="2532063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*</a:t>
            </a:r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What is modeling?</a:t>
            </a:r>
          </a:p>
          <a:p>
            <a:r>
              <a:rPr lang="en-US" altLang="en-US" dirty="0"/>
              <a:t>What is UML?</a:t>
            </a:r>
          </a:p>
          <a:p>
            <a:r>
              <a:rPr lang="en-US" altLang="en-US" dirty="0"/>
              <a:t>Use case diagrams</a:t>
            </a:r>
          </a:p>
          <a:p>
            <a:r>
              <a:rPr lang="en-US" altLang="en-US" dirty="0"/>
              <a:t>Class diagrams</a:t>
            </a:r>
          </a:p>
          <a:p>
            <a:r>
              <a:rPr lang="en-US" altLang="en-US" dirty="0"/>
              <a:t>Sequence diagrams</a:t>
            </a:r>
          </a:p>
          <a:p>
            <a:r>
              <a:rPr lang="en-US" altLang="en-US" dirty="0"/>
              <a:t>Activity diagrams</a:t>
            </a:r>
          </a:p>
          <a:p>
            <a:r>
              <a:rPr lang="en-US" altLang="en-US" dirty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1-to-1 and 1-to-Many Associations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3297238" y="2798763"/>
            <a:ext cx="2441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latin typeface="Times" charset="0"/>
              </a:rPr>
              <a:t>1-to-1 association</a:t>
            </a:r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3009900" y="5630863"/>
            <a:ext cx="3017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latin typeface="Times" charset="0"/>
              </a:rPr>
              <a:t>1-to-many association</a:t>
            </a:r>
          </a:p>
        </p:txBody>
      </p:sp>
      <p:grpSp>
        <p:nvGrpSpPr>
          <p:cNvPr id="148540" name="Group 60"/>
          <p:cNvGrpSpPr>
            <a:grpSpLocks/>
          </p:cNvGrpSpPr>
          <p:nvPr/>
        </p:nvGrpSpPr>
        <p:grpSpPr bwMode="auto">
          <a:xfrm>
            <a:off x="922338" y="4233863"/>
            <a:ext cx="7192962" cy="1341437"/>
            <a:chOff x="581" y="2667"/>
            <a:chExt cx="4531" cy="845"/>
          </a:xfrm>
        </p:grpSpPr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 flipH="1" flipV="1">
              <a:off x="1971" y="2786"/>
              <a:ext cx="1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9" name="Rectangle 29"/>
            <p:cNvSpPr>
              <a:spLocks noChangeArrowheads="1"/>
            </p:cNvSpPr>
            <p:nvPr/>
          </p:nvSpPr>
          <p:spPr bwMode="auto">
            <a:xfrm>
              <a:off x="3450" y="2786"/>
              <a:ext cx="20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48524" name="Rectangle 44"/>
            <p:cNvSpPr>
              <a:spLocks noChangeArrowheads="1"/>
            </p:cNvSpPr>
            <p:nvPr/>
          </p:nvSpPr>
          <p:spPr bwMode="auto">
            <a:xfrm>
              <a:off x="669" y="3232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draw()</a:t>
              </a:r>
            </a:p>
          </p:txBody>
        </p:sp>
        <p:sp>
          <p:nvSpPr>
            <p:cNvPr id="148525" name="Rectangle 45"/>
            <p:cNvSpPr>
              <a:spLocks noChangeArrowheads="1"/>
            </p:cNvSpPr>
            <p:nvPr/>
          </p:nvSpPr>
          <p:spPr bwMode="auto">
            <a:xfrm>
              <a:off x="581" y="2667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6" name="Rectangle 46"/>
            <p:cNvSpPr>
              <a:spLocks noChangeArrowheads="1"/>
            </p:cNvSpPr>
            <p:nvPr/>
          </p:nvSpPr>
          <p:spPr bwMode="auto">
            <a:xfrm>
              <a:off x="975" y="2763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Polygon</a:t>
              </a:r>
            </a:p>
          </p:txBody>
        </p:sp>
        <p:sp>
          <p:nvSpPr>
            <p:cNvPr id="148523" name="Rectangle 43"/>
            <p:cNvSpPr>
              <a:spLocks noChangeArrowheads="1"/>
            </p:cNvSpPr>
            <p:nvPr/>
          </p:nvSpPr>
          <p:spPr bwMode="auto">
            <a:xfrm flipV="1">
              <a:off x="581" y="3126"/>
              <a:ext cx="1390" cy="3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7" name="Rectangle 47"/>
            <p:cNvSpPr>
              <a:spLocks noChangeArrowheads="1"/>
            </p:cNvSpPr>
            <p:nvPr/>
          </p:nvSpPr>
          <p:spPr bwMode="auto">
            <a:xfrm flipV="1">
              <a:off x="581" y="2949"/>
              <a:ext cx="1390" cy="1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528" name="Group 48"/>
            <p:cNvGrpSpPr>
              <a:grpSpLocks/>
            </p:cNvGrpSpPr>
            <p:nvPr/>
          </p:nvGrpSpPr>
          <p:grpSpPr bwMode="auto">
            <a:xfrm>
              <a:off x="3722" y="2669"/>
              <a:ext cx="1390" cy="842"/>
              <a:chOff x="3894" y="1253"/>
              <a:chExt cx="1390" cy="842"/>
            </a:xfrm>
          </p:grpSpPr>
          <p:sp>
            <p:nvSpPr>
              <p:cNvPr id="148529" name="Rectangle 49"/>
              <p:cNvSpPr>
                <a:spLocks noChangeArrowheads="1"/>
              </p:cNvSpPr>
              <p:nvPr/>
            </p:nvSpPr>
            <p:spPr bwMode="auto">
              <a:xfrm>
                <a:off x="3894" y="1533"/>
                <a:ext cx="1390" cy="38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0" name="Rectangle 50"/>
              <p:cNvSpPr>
                <a:spLocks noChangeArrowheads="1"/>
              </p:cNvSpPr>
              <p:nvPr/>
            </p:nvSpPr>
            <p:spPr bwMode="auto">
              <a:xfrm>
                <a:off x="3982" y="1574"/>
                <a:ext cx="774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x:Integer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y:Integer</a:t>
                </a:r>
              </a:p>
            </p:txBody>
          </p:sp>
          <p:sp>
            <p:nvSpPr>
              <p:cNvPr id="148531" name="Rectangle 51"/>
              <p:cNvSpPr>
                <a:spLocks noChangeArrowheads="1"/>
              </p:cNvSpPr>
              <p:nvPr/>
            </p:nvSpPr>
            <p:spPr bwMode="auto">
              <a:xfrm>
                <a:off x="3894" y="1253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2" name="Rectangle 52"/>
              <p:cNvSpPr>
                <a:spLocks noChangeArrowheads="1"/>
              </p:cNvSpPr>
              <p:nvPr/>
            </p:nvSpPr>
            <p:spPr bwMode="auto">
              <a:xfrm>
                <a:off x="4374" y="1347"/>
                <a:ext cx="43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Point</a:t>
                </a:r>
              </a:p>
            </p:txBody>
          </p:sp>
          <p:sp>
            <p:nvSpPr>
              <p:cNvPr id="148533" name="Rectangle 53"/>
              <p:cNvSpPr>
                <a:spLocks noChangeArrowheads="1"/>
              </p:cNvSpPr>
              <p:nvPr/>
            </p:nvSpPr>
            <p:spPr bwMode="auto">
              <a:xfrm>
                <a:off x="3894" y="1917"/>
                <a:ext cx="1390" cy="17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37" name="Rectangle 57"/>
            <p:cNvSpPr>
              <a:spLocks noChangeArrowheads="1"/>
            </p:cNvSpPr>
            <p:nvPr/>
          </p:nvSpPr>
          <p:spPr bwMode="auto">
            <a:xfrm>
              <a:off x="2068" y="2786"/>
              <a:ext cx="20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48541" name="Group 61"/>
          <p:cNvGrpSpPr>
            <a:grpSpLocks/>
          </p:cNvGrpSpPr>
          <p:nvPr/>
        </p:nvGrpSpPr>
        <p:grpSpPr bwMode="auto">
          <a:xfrm>
            <a:off x="922338" y="1198563"/>
            <a:ext cx="7192962" cy="1462087"/>
            <a:chOff x="581" y="755"/>
            <a:chExt cx="4531" cy="921"/>
          </a:xfrm>
        </p:grpSpPr>
        <p:grpSp>
          <p:nvGrpSpPr>
            <p:cNvPr id="148534" name="Group 54"/>
            <p:cNvGrpSpPr>
              <a:grpSpLocks/>
            </p:cNvGrpSpPr>
            <p:nvPr/>
          </p:nvGrpSpPr>
          <p:grpSpPr bwMode="auto">
            <a:xfrm>
              <a:off x="1971" y="755"/>
              <a:ext cx="1751" cy="229"/>
              <a:chOff x="1971" y="1011"/>
              <a:chExt cx="1751" cy="229"/>
            </a:xfrm>
          </p:grpSpPr>
          <p:sp>
            <p:nvSpPr>
              <p:cNvPr id="148489" name="Rectangle 9"/>
              <p:cNvSpPr>
                <a:spLocks noChangeArrowheads="1"/>
              </p:cNvSpPr>
              <p:nvPr/>
            </p:nvSpPr>
            <p:spPr bwMode="auto">
              <a:xfrm>
                <a:off x="2268" y="1011"/>
                <a:ext cx="115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spAutoFit/>
              </a:bodyPr>
              <a:lstStyle/>
              <a:p>
                <a:r>
                  <a:rPr lang="en-US" altLang="en-US" sz="1800" i="1">
                    <a:solidFill>
                      <a:schemeClr val="tx1"/>
                    </a:solidFill>
                    <a:latin typeface="Courier New" pitchFamily="49" charset="0"/>
                  </a:rPr>
                  <a:t>Has-capital</a:t>
                </a:r>
              </a:p>
            </p:txBody>
          </p:sp>
          <p:sp>
            <p:nvSpPr>
              <p:cNvPr id="148501" name="Line 21"/>
              <p:cNvSpPr>
                <a:spLocks noChangeShapeType="1"/>
              </p:cNvSpPr>
              <p:nvPr/>
            </p:nvSpPr>
            <p:spPr bwMode="auto">
              <a:xfrm>
                <a:off x="1971" y="1220"/>
                <a:ext cx="1751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581" y="1112"/>
              <a:ext cx="1390" cy="3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669" y="1153"/>
              <a:ext cx="9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name:String</a:t>
              </a: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581" y="832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4" name="Rectangle 34"/>
            <p:cNvSpPr>
              <a:spLocks noChangeArrowheads="1"/>
            </p:cNvSpPr>
            <p:nvPr/>
          </p:nvSpPr>
          <p:spPr bwMode="auto">
            <a:xfrm>
              <a:off x="975" y="926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Country</a:t>
              </a:r>
            </a:p>
          </p:txBody>
        </p:sp>
        <p:sp>
          <p:nvSpPr>
            <p:cNvPr id="148515" name="Rectangle 35"/>
            <p:cNvSpPr>
              <a:spLocks noChangeArrowheads="1"/>
            </p:cNvSpPr>
            <p:nvPr/>
          </p:nvSpPr>
          <p:spPr bwMode="auto">
            <a:xfrm>
              <a:off x="581" y="1498"/>
              <a:ext cx="1390" cy="1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7" name="Rectangle 37"/>
            <p:cNvSpPr>
              <a:spLocks noChangeArrowheads="1"/>
            </p:cNvSpPr>
            <p:nvPr/>
          </p:nvSpPr>
          <p:spPr bwMode="auto">
            <a:xfrm>
              <a:off x="3722" y="1112"/>
              <a:ext cx="1390" cy="3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8" name="Rectangle 38"/>
            <p:cNvSpPr>
              <a:spLocks noChangeArrowheads="1"/>
            </p:cNvSpPr>
            <p:nvPr/>
          </p:nvSpPr>
          <p:spPr bwMode="auto">
            <a:xfrm>
              <a:off x="3810" y="1153"/>
              <a:ext cx="9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name:String</a:t>
              </a:r>
            </a:p>
          </p:txBody>
        </p:sp>
        <p:sp>
          <p:nvSpPr>
            <p:cNvPr id="148519" name="Rectangle 39"/>
            <p:cNvSpPr>
              <a:spLocks noChangeArrowheads="1"/>
            </p:cNvSpPr>
            <p:nvPr/>
          </p:nvSpPr>
          <p:spPr bwMode="auto">
            <a:xfrm>
              <a:off x="3722" y="832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0" name="Rectangle 40"/>
            <p:cNvSpPr>
              <a:spLocks noChangeArrowheads="1"/>
            </p:cNvSpPr>
            <p:nvPr/>
          </p:nvSpPr>
          <p:spPr bwMode="auto">
            <a:xfrm>
              <a:off x="4245" y="926"/>
              <a:ext cx="3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City</a:t>
              </a:r>
            </a:p>
          </p:txBody>
        </p:sp>
        <p:sp>
          <p:nvSpPr>
            <p:cNvPr id="148521" name="Rectangle 41"/>
            <p:cNvSpPr>
              <a:spLocks noChangeArrowheads="1"/>
            </p:cNvSpPr>
            <p:nvPr/>
          </p:nvSpPr>
          <p:spPr bwMode="auto">
            <a:xfrm>
              <a:off x="3722" y="1498"/>
              <a:ext cx="1390" cy="1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8" name="Rectangle 58"/>
            <p:cNvSpPr>
              <a:spLocks noChangeArrowheads="1"/>
            </p:cNvSpPr>
            <p:nvPr/>
          </p:nvSpPr>
          <p:spPr bwMode="auto">
            <a:xfrm>
              <a:off x="3450" y="999"/>
              <a:ext cx="20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48539" name="Rectangle 59"/>
            <p:cNvSpPr>
              <a:spLocks noChangeArrowheads="1"/>
            </p:cNvSpPr>
            <p:nvPr/>
          </p:nvSpPr>
          <p:spPr bwMode="auto">
            <a:xfrm>
              <a:off x="2068" y="999"/>
              <a:ext cx="20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58763"/>
            <a:ext cx="7937500" cy="622300"/>
          </a:xfrm>
        </p:spPr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206500"/>
            <a:ext cx="8255000" cy="2139950"/>
          </a:xfrm>
        </p:spPr>
        <p:txBody>
          <a:bodyPr/>
          <a:lstStyle/>
          <a:p>
            <a:r>
              <a:rPr lang="en-US" altLang="en-US"/>
              <a:t>An </a:t>
            </a:r>
            <a:r>
              <a:rPr lang="en-US" altLang="en-US" b="1" i="1"/>
              <a:t>aggregation</a:t>
            </a:r>
            <a:r>
              <a:rPr lang="en-US" altLang="en-US"/>
              <a:t> is a special case of association denoting a “consists of” hierarchy.</a:t>
            </a:r>
          </a:p>
          <a:p>
            <a:r>
              <a:rPr lang="en-US" altLang="en-US"/>
              <a:t>The </a:t>
            </a:r>
            <a:r>
              <a:rPr lang="en-US" altLang="en-US" b="1" i="1"/>
              <a:t>aggregate</a:t>
            </a:r>
            <a:r>
              <a:rPr lang="en-US" altLang="en-US"/>
              <a:t> is the parent class, the </a:t>
            </a:r>
            <a:r>
              <a:rPr lang="en-US" altLang="en-US" b="1" i="1"/>
              <a:t>components</a:t>
            </a:r>
            <a:r>
              <a:rPr lang="en-US" altLang="en-US"/>
              <a:t> are the children class.</a:t>
            </a:r>
            <a:endParaRPr lang="en-US" altLang="en-US" sz="2000"/>
          </a:p>
        </p:txBody>
      </p:sp>
      <p:sp>
        <p:nvSpPr>
          <p:cNvPr id="120960" name="Rectangle 128"/>
          <p:cNvSpPr>
            <a:spLocks noChangeArrowheads="1"/>
          </p:cNvSpPr>
          <p:nvPr/>
        </p:nvSpPr>
        <p:spPr bwMode="auto">
          <a:xfrm>
            <a:off x="3613150" y="4713288"/>
            <a:ext cx="38576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altLang="en-US" sz="2000" b="0">
              <a:solidFill>
                <a:srgbClr val="000000"/>
              </a:solidFill>
            </a:endParaRPr>
          </a:p>
        </p:txBody>
      </p:sp>
      <p:grpSp>
        <p:nvGrpSpPr>
          <p:cNvPr id="120974" name="Group 142"/>
          <p:cNvGrpSpPr>
            <a:grpSpLocks/>
          </p:cNvGrpSpPr>
          <p:nvPr/>
        </p:nvGrpSpPr>
        <p:grpSpPr bwMode="auto">
          <a:xfrm>
            <a:off x="3721100" y="3525838"/>
            <a:ext cx="2206625" cy="447675"/>
            <a:chOff x="3722" y="2669"/>
            <a:chExt cx="1390" cy="282"/>
          </a:xfrm>
        </p:grpSpPr>
        <p:sp>
          <p:nvSpPr>
            <p:cNvPr id="120971" name="Rectangle 139"/>
            <p:cNvSpPr>
              <a:spLocks noChangeArrowheads="1"/>
            </p:cNvSpPr>
            <p:nvPr/>
          </p:nvSpPr>
          <p:spPr bwMode="auto">
            <a:xfrm>
              <a:off x="3722" y="2669"/>
              <a:ext cx="1390" cy="2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72" name="Rectangle 140"/>
            <p:cNvSpPr>
              <a:spLocks noChangeArrowheads="1"/>
            </p:cNvSpPr>
            <p:nvPr/>
          </p:nvSpPr>
          <p:spPr bwMode="auto">
            <a:xfrm>
              <a:off x="3815" y="2724"/>
              <a:ext cx="12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Courier New" pitchFamily="49" charset="0"/>
                </a:rPr>
                <a:t>Exhaust System</a:t>
              </a:r>
            </a:p>
          </p:txBody>
        </p:sp>
      </p:grpSp>
      <p:grpSp>
        <p:nvGrpSpPr>
          <p:cNvPr id="120981" name="Group 149"/>
          <p:cNvGrpSpPr>
            <a:grpSpLocks/>
          </p:cNvGrpSpPr>
          <p:nvPr/>
        </p:nvGrpSpPr>
        <p:grpSpPr bwMode="auto">
          <a:xfrm>
            <a:off x="2228850" y="5076825"/>
            <a:ext cx="5189538" cy="447675"/>
            <a:chOff x="1404" y="3198"/>
            <a:chExt cx="3269" cy="282"/>
          </a:xfrm>
        </p:grpSpPr>
        <p:grpSp>
          <p:nvGrpSpPr>
            <p:cNvPr id="120975" name="Group 143"/>
            <p:cNvGrpSpPr>
              <a:grpSpLocks/>
            </p:cNvGrpSpPr>
            <p:nvPr/>
          </p:nvGrpSpPr>
          <p:grpSpPr bwMode="auto">
            <a:xfrm>
              <a:off x="1404" y="3198"/>
              <a:ext cx="1390" cy="282"/>
              <a:chOff x="3722" y="2669"/>
              <a:chExt cx="1390" cy="282"/>
            </a:xfrm>
          </p:grpSpPr>
          <p:sp>
            <p:nvSpPr>
              <p:cNvPr id="120976" name="Rectangle 144"/>
              <p:cNvSpPr>
                <a:spLocks noChangeArrowheads="1"/>
              </p:cNvSpPr>
              <p:nvPr/>
            </p:nvSpPr>
            <p:spPr bwMode="auto">
              <a:xfrm>
                <a:off x="3722" y="2669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77" name="Rectangle 145"/>
              <p:cNvSpPr>
                <a:spLocks noChangeArrowheads="1"/>
              </p:cNvSpPr>
              <p:nvPr/>
            </p:nvSpPr>
            <p:spPr bwMode="auto">
              <a:xfrm>
                <a:off x="4116" y="2724"/>
                <a:ext cx="60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Muffler</a:t>
                </a:r>
              </a:p>
            </p:txBody>
          </p:sp>
        </p:grpSp>
        <p:grpSp>
          <p:nvGrpSpPr>
            <p:cNvPr id="120978" name="Group 146"/>
            <p:cNvGrpSpPr>
              <a:grpSpLocks/>
            </p:cNvGrpSpPr>
            <p:nvPr/>
          </p:nvGrpSpPr>
          <p:grpSpPr bwMode="auto">
            <a:xfrm>
              <a:off x="3283" y="3198"/>
              <a:ext cx="1390" cy="282"/>
              <a:chOff x="3722" y="2669"/>
              <a:chExt cx="1390" cy="282"/>
            </a:xfrm>
          </p:grpSpPr>
          <p:sp>
            <p:nvSpPr>
              <p:cNvPr id="120979" name="Rectangle 147"/>
              <p:cNvSpPr>
                <a:spLocks noChangeArrowheads="1"/>
              </p:cNvSpPr>
              <p:nvPr/>
            </p:nvSpPr>
            <p:spPr bwMode="auto">
              <a:xfrm>
                <a:off x="3722" y="2669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80" name="Rectangle 148"/>
              <p:cNvSpPr>
                <a:spLocks noChangeArrowheads="1"/>
              </p:cNvSpPr>
              <p:nvPr/>
            </p:nvSpPr>
            <p:spPr bwMode="auto">
              <a:xfrm>
                <a:off x="4073" y="2724"/>
                <a:ext cx="6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Tailpipe</a:t>
                </a:r>
              </a:p>
            </p:txBody>
          </p:sp>
        </p:grpSp>
      </p:grpSp>
      <p:grpSp>
        <p:nvGrpSpPr>
          <p:cNvPr id="120984" name="Group 152"/>
          <p:cNvGrpSpPr>
            <a:grpSpLocks/>
          </p:cNvGrpSpPr>
          <p:nvPr/>
        </p:nvGrpSpPr>
        <p:grpSpPr bwMode="auto">
          <a:xfrm>
            <a:off x="3998913" y="3973513"/>
            <a:ext cx="153987" cy="1103312"/>
            <a:chOff x="2519" y="2503"/>
            <a:chExt cx="97" cy="695"/>
          </a:xfrm>
        </p:grpSpPr>
        <p:sp>
          <p:nvSpPr>
            <p:cNvPr id="120982" name="Line 150"/>
            <p:cNvSpPr>
              <a:spLocks noChangeShapeType="1"/>
            </p:cNvSpPr>
            <p:nvPr/>
          </p:nvSpPr>
          <p:spPr bwMode="auto">
            <a:xfrm flipV="1">
              <a:off x="2568" y="2503"/>
              <a:ext cx="0" cy="6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3" name="Freeform 151"/>
            <p:cNvSpPr>
              <a:spLocks/>
            </p:cNvSpPr>
            <p:nvPr/>
          </p:nvSpPr>
          <p:spPr bwMode="auto">
            <a:xfrm rot="-5400000">
              <a:off x="2463" y="2559"/>
              <a:ext cx="209" cy="9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209" y="55"/>
                </a:cxn>
                <a:cxn ang="0">
                  <a:pos x="98" y="97"/>
                </a:cxn>
                <a:cxn ang="0">
                  <a:pos x="0" y="55"/>
                </a:cxn>
                <a:cxn ang="0">
                  <a:pos x="98" y="0"/>
                </a:cxn>
              </a:cxnLst>
              <a:rect l="0" t="0" r="r" b="b"/>
              <a:pathLst>
                <a:path w="209" h="97">
                  <a:moveTo>
                    <a:pt x="98" y="0"/>
                  </a:moveTo>
                  <a:lnTo>
                    <a:pt x="209" y="55"/>
                  </a:lnTo>
                  <a:lnTo>
                    <a:pt x="98" y="97"/>
                  </a:lnTo>
                  <a:lnTo>
                    <a:pt x="0" y="5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985" name="Group 153"/>
          <p:cNvGrpSpPr>
            <a:grpSpLocks/>
          </p:cNvGrpSpPr>
          <p:nvPr/>
        </p:nvGrpSpPr>
        <p:grpSpPr bwMode="auto">
          <a:xfrm>
            <a:off x="5421313" y="3973513"/>
            <a:ext cx="153987" cy="1103312"/>
            <a:chOff x="2519" y="2503"/>
            <a:chExt cx="97" cy="695"/>
          </a:xfrm>
        </p:grpSpPr>
        <p:sp>
          <p:nvSpPr>
            <p:cNvPr id="120986" name="Line 154"/>
            <p:cNvSpPr>
              <a:spLocks noChangeShapeType="1"/>
            </p:cNvSpPr>
            <p:nvPr/>
          </p:nvSpPr>
          <p:spPr bwMode="auto">
            <a:xfrm flipV="1">
              <a:off x="2568" y="2503"/>
              <a:ext cx="0" cy="6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7" name="Freeform 155"/>
            <p:cNvSpPr>
              <a:spLocks/>
            </p:cNvSpPr>
            <p:nvPr/>
          </p:nvSpPr>
          <p:spPr bwMode="auto">
            <a:xfrm rot="-5400000">
              <a:off x="2463" y="2559"/>
              <a:ext cx="209" cy="9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209" y="55"/>
                </a:cxn>
                <a:cxn ang="0">
                  <a:pos x="98" y="97"/>
                </a:cxn>
                <a:cxn ang="0">
                  <a:pos x="0" y="55"/>
                </a:cxn>
                <a:cxn ang="0">
                  <a:pos x="98" y="0"/>
                </a:cxn>
              </a:cxnLst>
              <a:rect l="0" t="0" r="r" b="b"/>
              <a:pathLst>
                <a:path w="209" h="97">
                  <a:moveTo>
                    <a:pt x="98" y="0"/>
                  </a:moveTo>
                  <a:lnTo>
                    <a:pt x="209" y="55"/>
                  </a:lnTo>
                  <a:lnTo>
                    <a:pt x="98" y="97"/>
                  </a:lnTo>
                  <a:lnTo>
                    <a:pt x="0" y="5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988" name="Rectangle 156"/>
          <p:cNvSpPr>
            <a:spLocks noChangeArrowheads="1"/>
          </p:cNvSpPr>
          <p:nvPr/>
        </p:nvSpPr>
        <p:spPr bwMode="auto">
          <a:xfrm>
            <a:off x="5541963" y="4713288"/>
            <a:ext cx="9350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0..2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95400"/>
            <a:ext cx="8255000" cy="2382838"/>
          </a:xfrm>
        </p:spPr>
        <p:txBody>
          <a:bodyPr/>
          <a:lstStyle/>
          <a:p>
            <a:r>
              <a:rPr lang="en-US" altLang="en-US"/>
              <a:t>A solid diamond denote </a:t>
            </a:r>
            <a:r>
              <a:rPr lang="en-US" altLang="en-US" b="1" i="1"/>
              <a:t>composition</a:t>
            </a:r>
            <a:r>
              <a:rPr lang="en-US" altLang="en-US"/>
              <a:t>, a strong form of aggregation where components cannot exist without the aggregate. </a:t>
            </a:r>
          </a:p>
        </p:txBody>
      </p:sp>
      <p:grpSp>
        <p:nvGrpSpPr>
          <p:cNvPr id="197649" name="Group 17"/>
          <p:cNvGrpSpPr>
            <a:grpSpLocks/>
          </p:cNvGrpSpPr>
          <p:nvPr/>
        </p:nvGrpSpPr>
        <p:grpSpPr bwMode="auto">
          <a:xfrm>
            <a:off x="1982788" y="3325813"/>
            <a:ext cx="5178425" cy="1412875"/>
            <a:chOff x="1382" y="2686"/>
            <a:chExt cx="3262" cy="890"/>
          </a:xfrm>
        </p:grpSpPr>
        <p:cxnSp>
          <p:nvCxnSpPr>
            <p:cNvPr id="197644" name="AutoShape 12"/>
            <p:cNvCxnSpPr>
              <a:cxnSpLocks noChangeShapeType="1"/>
              <a:stCxn id="197639" idx="2"/>
              <a:endCxn id="197642" idx="1"/>
            </p:cNvCxnSpPr>
            <p:nvPr/>
          </p:nvCxnSpPr>
          <p:spPr bwMode="auto">
            <a:xfrm rot="16200000" flipH="1">
              <a:off x="2432" y="2622"/>
              <a:ext cx="458" cy="116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</p:cxnSp>
        <p:sp>
          <p:nvSpPr>
            <p:cNvPr id="197645" name="AutoShape 13"/>
            <p:cNvSpPr>
              <a:spLocks noChangeArrowheads="1"/>
            </p:cNvSpPr>
            <p:nvPr/>
          </p:nvSpPr>
          <p:spPr bwMode="auto">
            <a:xfrm>
              <a:off x="1992" y="2985"/>
              <a:ext cx="165" cy="279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6" name="Text Box 14"/>
            <p:cNvSpPr txBox="1">
              <a:spLocks noChangeArrowheads="1"/>
            </p:cNvSpPr>
            <p:nvPr/>
          </p:nvSpPr>
          <p:spPr bwMode="auto">
            <a:xfrm>
              <a:off x="2995" y="315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3</a:t>
              </a:r>
              <a:endParaRPr lang="en-US" altLang="en-US" sz="1800">
                <a:latin typeface="Courier New" pitchFamily="49" charset="0"/>
              </a:endParaRPr>
            </a:p>
          </p:txBody>
        </p:sp>
        <p:grpSp>
          <p:nvGrpSpPr>
            <p:cNvPr id="197647" name="Group 15"/>
            <p:cNvGrpSpPr>
              <a:grpSpLocks/>
            </p:cNvGrpSpPr>
            <p:nvPr/>
          </p:nvGrpSpPr>
          <p:grpSpPr bwMode="auto">
            <a:xfrm>
              <a:off x="1382" y="2686"/>
              <a:ext cx="1390" cy="282"/>
              <a:chOff x="1382" y="2686"/>
              <a:chExt cx="1390" cy="282"/>
            </a:xfrm>
          </p:grpSpPr>
          <p:sp>
            <p:nvSpPr>
              <p:cNvPr id="197639" name="Rectangle 7"/>
              <p:cNvSpPr>
                <a:spLocks noChangeArrowheads="1"/>
              </p:cNvSpPr>
              <p:nvPr/>
            </p:nvSpPr>
            <p:spPr bwMode="auto">
              <a:xfrm>
                <a:off x="1382" y="2686"/>
                <a:ext cx="1390" cy="2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40" name="Rectangle 8"/>
              <p:cNvSpPr>
                <a:spLocks noChangeArrowheads="1"/>
              </p:cNvSpPr>
              <p:nvPr/>
            </p:nvSpPr>
            <p:spPr bwMode="auto">
              <a:xfrm>
                <a:off x="1518" y="2741"/>
                <a:ext cx="1118" cy="17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TicketMachine</a:t>
                </a:r>
              </a:p>
            </p:txBody>
          </p:sp>
        </p:grpSp>
        <p:grpSp>
          <p:nvGrpSpPr>
            <p:cNvPr id="197648" name="Group 16"/>
            <p:cNvGrpSpPr>
              <a:grpSpLocks/>
            </p:cNvGrpSpPr>
            <p:nvPr/>
          </p:nvGrpSpPr>
          <p:grpSpPr bwMode="auto">
            <a:xfrm>
              <a:off x="3254" y="3294"/>
              <a:ext cx="1390" cy="282"/>
              <a:chOff x="3254" y="3294"/>
              <a:chExt cx="1390" cy="282"/>
            </a:xfrm>
          </p:grpSpPr>
          <p:sp>
            <p:nvSpPr>
              <p:cNvPr id="197642" name="Rectangle 10"/>
              <p:cNvSpPr>
                <a:spLocks noChangeArrowheads="1"/>
              </p:cNvSpPr>
              <p:nvPr/>
            </p:nvSpPr>
            <p:spPr bwMode="auto">
              <a:xfrm>
                <a:off x="3254" y="3294"/>
                <a:ext cx="1390" cy="2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43" name="Rectangle 11"/>
              <p:cNvSpPr>
                <a:spLocks noChangeArrowheads="1"/>
              </p:cNvSpPr>
              <p:nvPr/>
            </p:nvSpPr>
            <p:spPr bwMode="auto">
              <a:xfrm>
                <a:off x="3519" y="3349"/>
                <a:ext cx="860" cy="17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ZoneButton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4033838"/>
            <a:ext cx="8255000" cy="2182812"/>
          </a:xfrm>
        </p:spPr>
        <p:txBody>
          <a:bodyPr/>
          <a:lstStyle/>
          <a:p>
            <a:r>
              <a:rPr lang="en-US" altLang="en-US"/>
              <a:t>Generalization relationships denote inheritance between classes.</a:t>
            </a:r>
          </a:p>
          <a:p>
            <a:r>
              <a:rPr lang="en-US" altLang="en-US"/>
              <a:t>The children classes inherit the attributes and operations of the parent class.</a:t>
            </a:r>
          </a:p>
          <a:p>
            <a:r>
              <a:rPr lang="en-US" altLang="en-US"/>
              <a:t>Generalization simplifies the model by eliminating redundancy.</a:t>
            </a:r>
          </a:p>
          <a:p>
            <a:endParaRPr lang="en-US" altLang="en-US"/>
          </a:p>
        </p:txBody>
      </p:sp>
      <p:grpSp>
        <p:nvGrpSpPr>
          <p:cNvPr id="125974" name="Group 22"/>
          <p:cNvGrpSpPr>
            <a:grpSpLocks/>
          </p:cNvGrpSpPr>
          <p:nvPr/>
        </p:nvGrpSpPr>
        <p:grpSpPr bwMode="auto">
          <a:xfrm>
            <a:off x="1106488" y="1620838"/>
            <a:ext cx="6931025" cy="1895475"/>
            <a:chOff x="614" y="1021"/>
            <a:chExt cx="4366" cy="1194"/>
          </a:xfrm>
        </p:grpSpPr>
        <p:grpSp>
          <p:nvGrpSpPr>
            <p:cNvPr id="125972" name="Group 20"/>
            <p:cNvGrpSpPr>
              <a:grpSpLocks/>
            </p:cNvGrpSpPr>
            <p:nvPr/>
          </p:nvGrpSpPr>
          <p:grpSpPr bwMode="auto">
            <a:xfrm>
              <a:off x="2054" y="1021"/>
              <a:ext cx="1390" cy="282"/>
              <a:chOff x="2054" y="1021"/>
              <a:chExt cx="1390" cy="282"/>
            </a:xfrm>
          </p:grpSpPr>
          <p:sp>
            <p:nvSpPr>
              <p:cNvPr id="125958" name="Rectangle 6"/>
              <p:cNvSpPr>
                <a:spLocks noChangeArrowheads="1"/>
              </p:cNvSpPr>
              <p:nvPr/>
            </p:nvSpPr>
            <p:spPr bwMode="auto">
              <a:xfrm>
                <a:off x="2054" y="1021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59" name="Rectangle 7"/>
              <p:cNvSpPr>
                <a:spLocks noChangeArrowheads="1"/>
              </p:cNvSpPr>
              <p:nvPr/>
            </p:nvSpPr>
            <p:spPr bwMode="auto">
              <a:xfrm>
                <a:off x="2491" y="1076"/>
                <a:ext cx="5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 i="1">
                    <a:solidFill>
                      <a:srgbClr val="000000"/>
                    </a:solidFill>
                    <a:latin typeface="Courier New" pitchFamily="49" charset="0"/>
                  </a:rPr>
                  <a:t>Button</a:t>
                </a:r>
              </a:p>
            </p:txBody>
          </p:sp>
        </p:grpSp>
        <p:grpSp>
          <p:nvGrpSpPr>
            <p:cNvPr id="125973" name="Group 21"/>
            <p:cNvGrpSpPr>
              <a:grpSpLocks/>
            </p:cNvGrpSpPr>
            <p:nvPr/>
          </p:nvGrpSpPr>
          <p:grpSpPr bwMode="auto">
            <a:xfrm>
              <a:off x="3590" y="1933"/>
              <a:ext cx="1390" cy="282"/>
              <a:chOff x="3590" y="1933"/>
              <a:chExt cx="1390" cy="282"/>
            </a:xfrm>
          </p:grpSpPr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3590" y="1933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3855" y="1988"/>
                <a:ext cx="8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ZoneButton</a:t>
                </a:r>
              </a:p>
            </p:txBody>
          </p:sp>
        </p:grpSp>
        <p:cxnSp>
          <p:nvCxnSpPr>
            <p:cNvPr id="125963" name="AutoShape 11"/>
            <p:cNvCxnSpPr>
              <a:cxnSpLocks noChangeShapeType="1"/>
              <a:stCxn id="125958" idx="2"/>
              <a:endCxn id="125961" idx="1"/>
            </p:cNvCxnSpPr>
            <p:nvPr/>
          </p:nvCxnSpPr>
          <p:spPr bwMode="auto">
            <a:xfrm rot="16200000" flipH="1">
              <a:off x="2784" y="1277"/>
              <a:ext cx="762" cy="83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</p:cxnSp>
        <p:grpSp>
          <p:nvGrpSpPr>
            <p:cNvPr id="125971" name="Group 19"/>
            <p:cNvGrpSpPr>
              <a:grpSpLocks/>
            </p:cNvGrpSpPr>
            <p:nvPr/>
          </p:nvGrpSpPr>
          <p:grpSpPr bwMode="auto">
            <a:xfrm>
              <a:off x="614" y="1933"/>
              <a:ext cx="1390" cy="282"/>
              <a:chOff x="614" y="1933"/>
              <a:chExt cx="1390" cy="282"/>
            </a:xfrm>
          </p:grpSpPr>
          <p:sp>
            <p:nvSpPr>
              <p:cNvPr id="125967" name="Rectangle 15"/>
              <p:cNvSpPr>
                <a:spLocks noChangeArrowheads="1"/>
              </p:cNvSpPr>
              <p:nvPr/>
            </p:nvSpPr>
            <p:spPr bwMode="auto">
              <a:xfrm>
                <a:off x="614" y="1933"/>
                <a:ext cx="1390" cy="28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8" name="Rectangle 16"/>
              <p:cNvSpPr>
                <a:spLocks noChangeArrowheads="1"/>
              </p:cNvSpPr>
              <p:nvPr/>
            </p:nvSpPr>
            <p:spPr bwMode="auto">
              <a:xfrm>
                <a:off x="793" y="1988"/>
                <a:ext cx="10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>
                    <a:solidFill>
                      <a:srgbClr val="000000"/>
                    </a:solidFill>
                    <a:latin typeface="Courier New" pitchFamily="49" charset="0"/>
                  </a:rPr>
                  <a:t>CancelButton</a:t>
                </a:r>
              </a:p>
            </p:txBody>
          </p:sp>
        </p:grpSp>
        <p:cxnSp>
          <p:nvCxnSpPr>
            <p:cNvPr id="125969" name="AutoShape 17"/>
            <p:cNvCxnSpPr>
              <a:cxnSpLocks noChangeShapeType="1"/>
              <a:stCxn id="125967" idx="3"/>
              <a:endCxn id="125958" idx="2"/>
            </p:cNvCxnSpPr>
            <p:nvPr/>
          </p:nvCxnSpPr>
          <p:spPr bwMode="auto">
            <a:xfrm flipV="1">
              <a:off x="2013" y="1312"/>
              <a:ext cx="736" cy="76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25970" name="AutoShape 18"/>
            <p:cNvSpPr>
              <a:spLocks noChangeArrowheads="1"/>
            </p:cNvSpPr>
            <p:nvPr/>
          </p:nvSpPr>
          <p:spPr bwMode="auto">
            <a:xfrm>
              <a:off x="2616" y="1320"/>
              <a:ext cx="278" cy="2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Sequence Diagrams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9463" y="1339850"/>
            <a:ext cx="4046537" cy="4800600"/>
          </a:xfrm>
        </p:spPr>
        <p:txBody>
          <a:bodyPr/>
          <a:lstStyle/>
          <a:p>
            <a:r>
              <a:rPr lang="en-US" altLang="en-US" sz="2000"/>
              <a:t>Used during requirements analysis</a:t>
            </a:r>
          </a:p>
          <a:p>
            <a:pPr lvl="1"/>
            <a:r>
              <a:rPr lang="en-US" altLang="en-US" sz="1800"/>
              <a:t>To refine use case descriptions</a:t>
            </a:r>
          </a:p>
          <a:p>
            <a:pPr lvl="1"/>
            <a:r>
              <a:rPr lang="en-US" altLang="en-US" sz="1800"/>
              <a:t>to find additional objects (“participating objects”)</a:t>
            </a:r>
          </a:p>
          <a:p>
            <a:r>
              <a:rPr lang="en-US" altLang="en-US" sz="2000"/>
              <a:t>Used during system design </a:t>
            </a:r>
          </a:p>
          <a:p>
            <a:pPr lvl="1"/>
            <a:r>
              <a:rPr lang="en-US" altLang="en-US" sz="1800"/>
              <a:t>to refine subsystem interfaces</a:t>
            </a:r>
          </a:p>
          <a:p>
            <a:r>
              <a:rPr lang="en-US" altLang="en-US" sz="2000" b="1" i="1"/>
              <a:t>Classes</a:t>
            </a:r>
            <a:r>
              <a:rPr lang="en-US" altLang="en-US" sz="2000"/>
              <a:t> are represented by columns</a:t>
            </a:r>
          </a:p>
          <a:p>
            <a:r>
              <a:rPr lang="en-US" altLang="en-US" sz="2000" b="1" i="1"/>
              <a:t>Messages</a:t>
            </a:r>
            <a:r>
              <a:rPr lang="en-US" altLang="en-US" sz="2000"/>
              <a:t> are represented by arrows</a:t>
            </a:r>
          </a:p>
          <a:p>
            <a:r>
              <a:rPr lang="en-US" altLang="en-US" sz="2000" b="1" i="1"/>
              <a:t>Activations</a:t>
            </a:r>
            <a:r>
              <a:rPr lang="en-US" altLang="en-US" sz="2000"/>
              <a:t> are represented by narrow rectangles</a:t>
            </a:r>
          </a:p>
          <a:p>
            <a:r>
              <a:rPr lang="en-US" altLang="en-US" sz="2000" b="1" i="1"/>
              <a:t>Lifelines</a:t>
            </a:r>
            <a:r>
              <a:rPr lang="en-US" altLang="en-US" sz="2000"/>
              <a:t> are represented by dashed lines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352550" y="2355850"/>
            <a:ext cx="188913" cy="25447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1541463" y="2543175"/>
            <a:ext cx="18621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1670050" y="2274888"/>
            <a:ext cx="146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selectZone()</a:t>
            </a:r>
            <a:endParaRPr lang="en-US" altLang="en-US" sz="16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1557338" y="4697413"/>
            <a:ext cx="18843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1670050" y="4427538"/>
            <a:ext cx="1711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pickupChange()</a:t>
            </a:r>
            <a:endParaRPr lang="en-US" altLang="en-US" sz="16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44" name="Line 44"/>
          <p:cNvSpPr>
            <a:spLocks noChangeShapeType="1"/>
          </p:cNvSpPr>
          <p:nvPr/>
        </p:nvSpPr>
        <p:spPr bwMode="auto">
          <a:xfrm>
            <a:off x="1541463" y="5783263"/>
            <a:ext cx="18875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1670050" y="5480050"/>
            <a:ext cx="1711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pickUpTicket()</a:t>
            </a:r>
            <a:endParaRPr lang="en-US" altLang="en-US" sz="16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1557338" y="3609975"/>
            <a:ext cx="18510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48" name="Rectangle 48"/>
          <p:cNvSpPr>
            <a:spLocks noChangeArrowheads="1"/>
          </p:cNvSpPr>
          <p:nvPr/>
        </p:nvSpPr>
        <p:spPr bwMode="auto">
          <a:xfrm>
            <a:off x="1670050" y="3340100"/>
            <a:ext cx="1589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insertCoins()</a:t>
            </a:r>
            <a:endParaRPr lang="en-US" altLang="en-US" sz="1600" b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102468" name="Group 68"/>
          <p:cNvGrpSpPr>
            <a:grpSpLocks/>
          </p:cNvGrpSpPr>
          <p:nvPr/>
        </p:nvGrpSpPr>
        <p:grpSpPr bwMode="auto">
          <a:xfrm>
            <a:off x="889000" y="1143000"/>
            <a:ext cx="1100138" cy="1038225"/>
            <a:chOff x="600" y="720"/>
            <a:chExt cx="693" cy="654"/>
          </a:xfrm>
        </p:grpSpPr>
        <p:grpSp>
          <p:nvGrpSpPr>
            <p:cNvPr id="102467" name="Group 67"/>
            <p:cNvGrpSpPr>
              <a:grpSpLocks/>
            </p:cNvGrpSpPr>
            <p:nvPr/>
          </p:nvGrpSpPr>
          <p:grpSpPr bwMode="auto">
            <a:xfrm>
              <a:off x="812" y="720"/>
              <a:ext cx="269" cy="473"/>
              <a:chOff x="788" y="720"/>
              <a:chExt cx="269" cy="473"/>
            </a:xfrm>
          </p:grpSpPr>
          <p:sp>
            <p:nvSpPr>
              <p:cNvPr id="102449" name="Freeform 49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237"/>
                  </a:cxn>
                  <a:cxn ang="0">
                    <a:pos x="0" y="376"/>
                  </a:cxn>
                </a:cxnLst>
                <a:rect l="0" t="0" r="r" b="b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0" name="Line 50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1" name="Line 51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2" name="Oval 52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53" name="Rectangle 53"/>
            <p:cNvSpPr>
              <a:spLocks noChangeArrowheads="1"/>
            </p:cNvSpPr>
            <p:nvPr/>
          </p:nvSpPr>
          <p:spPr bwMode="auto">
            <a:xfrm>
              <a:off x="600" y="1220"/>
              <a:ext cx="6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352550" y="2355850"/>
            <a:ext cx="204788" cy="40100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66" name="Group 66"/>
          <p:cNvGrpSpPr>
            <a:grpSpLocks/>
          </p:cNvGrpSpPr>
          <p:nvPr/>
        </p:nvGrpSpPr>
        <p:grpSpPr bwMode="auto">
          <a:xfrm>
            <a:off x="2654300" y="1706563"/>
            <a:ext cx="1858963" cy="392112"/>
            <a:chOff x="1720" y="1075"/>
            <a:chExt cx="1171" cy="247"/>
          </a:xfrm>
        </p:grpSpPr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1720" y="1075"/>
              <a:ext cx="1171" cy="24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1805" y="1122"/>
              <a:ext cx="10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TicketMachine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102455" name="Line 55"/>
          <p:cNvSpPr>
            <a:spLocks noChangeShapeType="1"/>
          </p:cNvSpPr>
          <p:nvPr/>
        </p:nvSpPr>
        <p:spPr bwMode="auto">
          <a:xfrm>
            <a:off x="3533775" y="2095500"/>
            <a:ext cx="0" cy="4432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3422650" y="2533650"/>
            <a:ext cx="204788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3422650" y="3613150"/>
            <a:ext cx="204788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3422650" y="4692650"/>
            <a:ext cx="204788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9" name="Rectangle 59"/>
          <p:cNvSpPr>
            <a:spLocks noChangeArrowheads="1"/>
          </p:cNvSpPr>
          <p:nvPr/>
        </p:nvSpPr>
        <p:spPr bwMode="auto">
          <a:xfrm>
            <a:off x="3422650" y="5772150"/>
            <a:ext cx="204788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44" name="Line 72"/>
          <p:cNvSpPr>
            <a:spLocks noChangeShapeType="1"/>
          </p:cNvSpPr>
          <p:nvPr/>
        </p:nvSpPr>
        <p:spPr bwMode="auto">
          <a:xfrm>
            <a:off x="1463675" y="2159000"/>
            <a:ext cx="0" cy="199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Sequence Diagrams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5600" y="4487863"/>
            <a:ext cx="8255000" cy="1728787"/>
          </a:xfrm>
        </p:spPr>
        <p:txBody>
          <a:bodyPr/>
          <a:lstStyle/>
          <a:p>
            <a:r>
              <a:rPr lang="en-US" altLang="en-US"/>
              <a:t>The source of an arrow indicates the activation which sent the message</a:t>
            </a:r>
          </a:p>
          <a:p>
            <a:r>
              <a:rPr lang="en-US" altLang="en-US"/>
              <a:t>An activation is as long as all nested activations</a:t>
            </a:r>
          </a:p>
        </p:txBody>
      </p:sp>
      <p:grpSp>
        <p:nvGrpSpPr>
          <p:cNvPr id="105560" name="Group 88"/>
          <p:cNvGrpSpPr>
            <a:grpSpLocks/>
          </p:cNvGrpSpPr>
          <p:nvPr/>
        </p:nvGrpSpPr>
        <p:grpSpPr bwMode="auto">
          <a:xfrm>
            <a:off x="1541463" y="2300288"/>
            <a:ext cx="1862137" cy="244475"/>
            <a:chOff x="971" y="1449"/>
            <a:chExt cx="1173" cy="154"/>
          </a:xfrm>
        </p:grpSpPr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1084" y="1449"/>
              <a:ext cx="804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selectZone()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5557" name="Group 85"/>
          <p:cNvGrpSpPr>
            <a:grpSpLocks/>
          </p:cNvGrpSpPr>
          <p:nvPr/>
        </p:nvGrpSpPr>
        <p:grpSpPr bwMode="auto">
          <a:xfrm>
            <a:off x="952500" y="1143000"/>
            <a:ext cx="957263" cy="1006475"/>
            <a:chOff x="600" y="720"/>
            <a:chExt cx="603" cy="634"/>
          </a:xfrm>
        </p:grpSpPr>
        <p:grpSp>
          <p:nvGrpSpPr>
            <p:cNvPr id="105506" name="Group 34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105492" name="Freeform 2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237"/>
                  </a:cxn>
                  <a:cxn ang="0">
                    <a:pos x="0" y="376"/>
                  </a:cxn>
                </a:cxnLst>
                <a:rect l="0" t="0" r="r" b="b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93" name="Line 2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94" name="Line 2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95" name="Oval 2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600" y="1220"/>
              <a:ext cx="603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1352550" y="2355850"/>
            <a:ext cx="204788" cy="15716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2730500" y="1706563"/>
            <a:ext cx="1604963" cy="3921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3000375" y="1833563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ZoneButton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3533775" y="20955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3430588" y="2533650"/>
            <a:ext cx="204787" cy="11652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58" name="Group 86"/>
          <p:cNvGrpSpPr>
            <a:grpSpLocks/>
          </p:cNvGrpSpPr>
          <p:nvPr/>
        </p:nvGrpSpPr>
        <p:grpSpPr bwMode="auto">
          <a:xfrm>
            <a:off x="4787900" y="1706563"/>
            <a:ext cx="1604963" cy="2039937"/>
            <a:chOff x="3016" y="1075"/>
            <a:chExt cx="1011" cy="1285"/>
          </a:xfrm>
        </p:grpSpPr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3086" y="1155"/>
              <a:ext cx="871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TarifSchedule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105553" name="Group 81"/>
            <p:cNvGrpSpPr>
              <a:grpSpLocks/>
            </p:cNvGrpSpPr>
            <p:nvPr/>
          </p:nvGrpSpPr>
          <p:grpSpPr bwMode="auto">
            <a:xfrm>
              <a:off x="3016" y="1075"/>
              <a:ext cx="1011" cy="1285"/>
              <a:chOff x="3016" y="1075"/>
              <a:chExt cx="1011" cy="1285"/>
            </a:xfrm>
          </p:grpSpPr>
          <p:sp>
            <p:nvSpPr>
              <p:cNvPr id="105509" name="Rectangle 37"/>
              <p:cNvSpPr>
                <a:spLocks noChangeArrowheads="1"/>
              </p:cNvSpPr>
              <p:nvPr/>
            </p:nvSpPr>
            <p:spPr bwMode="auto">
              <a:xfrm>
                <a:off x="3016" y="1075"/>
                <a:ext cx="1011" cy="24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11" name="Line 39"/>
              <p:cNvSpPr>
                <a:spLocks noChangeShapeType="1"/>
              </p:cNvSpPr>
              <p:nvPr/>
            </p:nvSpPr>
            <p:spPr bwMode="auto">
              <a:xfrm>
                <a:off x="3522" y="1320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5487988" y="2686050"/>
            <a:ext cx="204787" cy="517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59" name="Group 87"/>
          <p:cNvGrpSpPr>
            <a:grpSpLocks/>
          </p:cNvGrpSpPr>
          <p:nvPr/>
        </p:nvGrpSpPr>
        <p:grpSpPr bwMode="auto">
          <a:xfrm>
            <a:off x="6959600" y="1706563"/>
            <a:ext cx="1604963" cy="1963737"/>
            <a:chOff x="4384" y="1075"/>
            <a:chExt cx="1011" cy="1237"/>
          </a:xfrm>
        </p:grpSpPr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4384" y="1075"/>
              <a:ext cx="1011" cy="24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4655" y="1155"/>
              <a:ext cx="469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Display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105519" name="Line 47"/>
            <p:cNvSpPr>
              <a:spLocks noChangeShapeType="1"/>
            </p:cNvSpPr>
            <p:nvPr/>
          </p:nvSpPr>
          <p:spPr bwMode="auto">
            <a:xfrm>
              <a:off x="4890" y="1320"/>
              <a:ext cx="0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20" name="Rectangle 48"/>
          <p:cNvSpPr>
            <a:spLocks noChangeArrowheads="1"/>
          </p:cNvSpPr>
          <p:nvPr/>
        </p:nvSpPr>
        <p:spPr bwMode="auto">
          <a:xfrm>
            <a:off x="7659688" y="3511550"/>
            <a:ext cx="192087" cy="231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61" name="Group 89"/>
          <p:cNvGrpSpPr>
            <a:grpSpLocks/>
          </p:cNvGrpSpPr>
          <p:nvPr/>
        </p:nvGrpSpPr>
        <p:grpSpPr bwMode="auto">
          <a:xfrm>
            <a:off x="3649663" y="2427288"/>
            <a:ext cx="2519362" cy="257175"/>
            <a:chOff x="2299" y="1529"/>
            <a:chExt cx="1587" cy="162"/>
          </a:xfrm>
        </p:grpSpPr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2299" y="1690"/>
              <a:ext cx="11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9" name="Rectangle 57"/>
            <p:cNvSpPr>
              <a:spLocks noChangeArrowheads="1"/>
            </p:cNvSpPr>
            <p:nvPr/>
          </p:nvSpPr>
          <p:spPr bwMode="auto">
            <a:xfrm>
              <a:off x="2412" y="1529"/>
              <a:ext cx="1474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lookupPrice(selection)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5564" name="Group 92"/>
          <p:cNvGrpSpPr>
            <a:grpSpLocks/>
          </p:cNvGrpSpPr>
          <p:nvPr/>
        </p:nvGrpSpPr>
        <p:grpSpPr bwMode="auto">
          <a:xfrm>
            <a:off x="3675063" y="3265488"/>
            <a:ext cx="3970337" cy="255587"/>
            <a:chOff x="2315" y="2057"/>
            <a:chExt cx="2501" cy="161"/>
          </a:xfrm>
        </p:grpSpPr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2315" y="2217"/>
              <a:ext cx="250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Rectangle 60"/>
            <p:cNvSpPr>
              <a:spLocks noChangeArrowheads="1"/>
            </p:cNvSpPr>
            <p:nvPr/>
          </p:nvSpPr>
          <p:spPr bwMode="auto">
            <a:xfrm>
              <a:off x="2476" y="2057"/>
              <a:ext cx="1273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displayPrice(price)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5563" name="Group 91"/>
          <p:cNvGrpSpPr>
            <a:grpSpLocks/>
          </p:cNvGrpSpPr>
          <p:nvPr/>
        </p:nvGrpSpPr>
        <p:grpSpPr bwMode="auto">
          <a:xfrm>
            <a:off x="3636963" y="2960688"/>
            <a:ext cx="1862137" cy="231775"/>
            <a:chOff x="2291" y="1865"/>
            <a:chExt cx="1173" cy="146"/>
          </a:xfrm>
        </p:grpSpPr>
        <p:sp>
          <p:nvSpPr>
            <p:cNvPr id="105549" name="Line 77"/>
            <p:cNvSpPr>
              <a:spLocks noChangeShapeType="1"/>
            </p:cNvSpPr>
            <p:nvPr/>
          </p:nvSpPr>
          <p:spPr bwMode="auto">
            <a:xfrm>
              <a:off x="2291" y="2010"/>
              <a:ext cx="11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0" name="Rectangle 78"/>
            <p:cNvSpPr>
              <a:spLocks noChangeArrowheads="1"/>
            </p:cNvSpPr>
            <p:nvPr/>
          </p:nvSpPr>
          <p:spPr bwMode="auto">
            <a:xfrm>
              <a:off x="2460" y="1865"/>
              <a:ext cx="335" cy="1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price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5552" name="AutoShape 80"/>
          <p:cNvSpPr>
            <a:spLocks noChangeArrowheads="1"/>
          </p:cNvSpPr>
          <p:nvPr/>
        </p:nvSpPr>
        <p:spPr bwMode="auto">
          <a:xfrm>
            <a:off x="1803400" y="3302000"/>
            <a:ext cx="1358900" cy="546100"/>
          </a:xfrm>
          <a:prstGeom prst="wedgeRoundRectCallout">
            <a:avLst>
              <a:gd name="adj1" fmla="val 100935"/>
              <a:gd name="adj2" fmla="val -555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/>
              <a:t>Dataflow</a:t>
            </a:r>
          </a:p>
        </p:txBody>
      </p:sp>
      <p:sp>
        <p:nvSpPr>
          <p:cNvPr id="105556" name="Text Box 84"/>
          <p:cNvSpPr txBox="1">
            <a:spLocks noChangeArrowheads="1"/>
          </p:cNvSpPr>
          <p:nvPr/>
        </p:nvSpPr>
        <p:spPr bwMode="auto">
          <a:xfrm>
            <a:off x="2643188" y="3930650"/>
            <a:ext cx="56832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800" b="0">
                <a:solidFill>
                  <a:schemeClr val="tx1"/>
                </a:solidFill>
              </a:rPr>
              <a:t>…to be continued...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152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2" grpId="0" animBg="1"/>
      <p:bldP spid="105512" grpId="0" animBg="1"/>
      <p:bldP spid="105520" grpId="0" animBg="1"/>
      <p:bldP spid="105552" grpId="0" animBg="1" autoUpdateAnimBg="0"/>
      <p:bldP spid="10555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729038" y="1001713"/>
            <a:ext cx="1217612" cy="498475"/>
          </a:xfrm>
          <a:prstGeom prst="wedgeRoundRectCallout">
            <a:avLst>
              <a:gd name="adj1" fmla="val -44560"/>
              <a:gd name="adj2" fmla="val 739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Object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3697288" y="4730750"/>
            <a:ext cx="1573212" cy="609600"/>
          </a:xfrm>
          <a:prstGeom prst="wedgeRoundRectCallout">
            <a:avLst>
              <a:gd name="adj1" fmla="val 6005"/>
              <a:gd name="adj2" fmla="val -89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/>
              <a:t>Message</a:t>
            </a:r>
            <a:endParaRPr lang="en-US" altLang="en-US" b="0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1516063" y="5024438"/>
            <a:ext cx="1784350" cy="498475"/>
          </a:xfrm>
          <a:prstGeom prst="wedgeRoundRectCallout">
            <a:avLst>
              <a:gd name="adj1" fmla="val -48486"/>
              <a:gd name="adj2" fmla="val -1060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Activation</a:t>
            </a:r>
            <a:endParaRPr lang="en-US" altLang="en-US" b="0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04825" y="592455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1"/>
                </a:solidFill>
                <a:latin typeface="Times" charset="0"/>
              </a:rPr>
              <a:t>Sequence diagrams represent the behavior as interactions</a:t>
            </a:r>
          </a:p>
        </p:txBody>
      </p:sp>
      <p:grpSp>
        <p:nvGrpSpPr>
          <p:cNvPr id="89227" name="Group 139"/>
          <p:cNvGrpSpPr>
            <a:grpSpLocks/>
          </p:cNvGrpSpPr>
          <p:nvPr/>
        </p:nvGrpSpPr>
        <p:grpSpPr bwMode="auto">
          <a:xfrm>
            <a:off x="952500" y="1143000"/>
            <a:ext cx="7248525" cy="4325938"/>
            <a:chOff x="600" y="720"/>
            <a:chExt cx="4566" cy="2725"/>
          </a:xfrm>
        </p:grpSpPr>
        <p:sp>
          <p:nvSpPr>
            <p:cNvPr id="89167" name="Freeform 79"/>
            <p:cNvSpPr>
              <a:spLocks/>
            </p:cNvSpPr>
            <p:nvPr/>
          </p:nvSpPr>
          <p:spPr bwMode="auto">
            <a:xfrm>
              <a:off x="3251" y="1613"/>
              <a:ext cx="97" cy="6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5"/>
                </a:cxn>
                <a:cxn ang="0">
                  <a:pos x="0" y="32"/>
                </a:cxn>
              </a:cxnLst>
              <a:rect l="0" t="0" r="r" b="b"/>
              <a:pathLst>
                <a:path w="97" h="65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8" name="Line 80"/>
            <p:cNvSpPr>
              <a:spLocks noChangeShapeType="1"/>
            </p:cNvSpPr>
            <p:nvPr/>
          </p:nvSpPr>
          <p:spPr bwMode="auto">
            <a:xfrm>
              <a:off x="2197" y="1645"/>
              <a:ext cx="10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9" name="Rectangle 81"/>
            <p:cNvSpPr>
              <a:spLocks noChangeArrowheads="1"/>
            </p:cNvSpPr>
            <p:nvPr/>
          </p:nvSpPr>
          <p:spPr bwMode="auto">
            <a:xfrm>
              <a:off x="2320" y="1508"/>
              <a:ext cx="80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blinkHours()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70" name="Rectangle 82"/>
            <p:cNvSpPr>
              <a:spLocks noChangeArrowheads="1"/>
            </p:cNvSpPr>
            <p:nvPr/>
          </p:nvSpPr>
          <p:spPr bwMode="auto">
            <a:xfrm>
              <a:off x="3337" y="1634"/>
              <a:ext cx="119" cy="1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4" name="Freeform 86"/>
            <p:cNvSpPr>
              <a:spLocks/>
            </p:cNvSpPr>
            <p:nvPr/>
          </p:nvSpPr>
          <p:spPr bwMode="auto">
            <a:xfrm>
              <a:off x="3240" y="1850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5" name="Line 87"/>
            <p:cNvSpPr>
              <a:spLocks noChangeShapeType="1"/>
            </p:cNvSpPr>
            <p:nvPr/>
          </p:nvSpPr>
          <p:spPr bwMode="auto">
            <a:xfrm>
              <a:off x="2218" y="1882"/>
              <a:ext cx="10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6" name="Rectangle 88"/>
            <p:cNvSpPr>
              <a:spLocks noChangeArrowheads="1"/>
            </p:cNvSpPr>
            <p:nvPr/>
          </p:nvSpPr>
          <p:spPr bwMode="auto">
            <a:xfrm>
              <a:off x="2320" y="1744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blinkMinutes()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84" name="Freeform 96"/>
            <p:cNvSpPr>
              <a:spLocks/>
            </p:cNvSpPr>
            <p:nvPr/>
          </p:nvSpPr>
          <p:spPr bwMode="auto">
            <a:xfrm>
              <a:off x="4478" y="2162"/>
              <a:ext cx="96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6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6" h="64">
                  <a:moveTo>
                    <a:pt x="0" y="32"/>
                  </a:moveTo>
                  <a:lnTo>
                    <a:pt x="0" y="0"/>
                  </a:lnTo>
                  <a:lnTo>
                    <a:pt x="96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5" name="Line 97"/>
            <p:cNvSpPr>
              <a:spLocks noChangeShapeType="1"/>
            </p:cNvSpPr>
            <p:nvPr/>
          </p:nvSpPr>
          <p:spPr bwMode="auto">
            <a:xfrm>
              <a:off x="2197" y="2194"/>
              <a:ext cx="22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6" name="Rectangle 98"/>
            <p:cNvSpPr>
              <a:spLocks noChangeArrowheads="1"/>
            </p:cNvSpPr>
            <p:nvPr/>
          </p:nvSpPr>
          <p:spPr bwMode="auto">
            <a:xfrm>
              <a:off x="3447" y="2040"/>
              <a:ext cx="12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incrementMinutes()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89" name="Rectangle 101"/>
            <p:cNvSpPr>
              <a:spLocks noChangeArrowheads="1"/>
            </p:cNvSpPr>
            <p:nvPr/>
          </p:nvSpPr>
          <p:spPr bwMode="auto">
            <a:xfrm>
              <a:off x="4585" y="2183"/>
              <a:ext cx="118" cy="3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1" name="Freeform 103"/>
            <p:cNvSpPr>
              <a:spLocks/>
            </p:cNvSpPr>
            <p:nvPr/>
          </p:nvSpPr>
          <p:spPr bwMode="auto">
            <a:xfrm>
              <a:off x="3461" y="2345"/>
              <a:ext cx="97" cy="64"/>
            </a:xfrm>
            <a:custGeom>
              <a:avLst/>
              <a:gdLst/>
              <a:ahLst/>
              <a:cxnLst>
                <a:cxn ang="0">
                  <a:pos x="97" y="32"/>
                </a:cxn>
                <a:cxn ang="0">
                  <a:pos x="97" y="64"/>
                </a:cxn>
                <a:cxn ang="0">
                  <a:pos x="0" y="32"/>
                </a:cxn>
                <a:cxn ang="0">
                  <a:pos x="97" y="0"/>
                </a:cxn>
                <a:cxn ang="0">
                  <a:pos x="97" y="32"/>
                </a:cxn>
              </a:cxnLst>
              <a:rect l="0" t="0" r="r" b="b"/>
              <a:pathLst>
                <a:path w="97" h="64">
                  <a:moveTo>
                    <a:pt x="97" y="32"/>
                  </a:moveTo>
                  <a:lnTo>
                    <a:pt x="97" y="64"/>
                  </a:lnTo>
                  <a:lnTo>
                    <a:pt x="0" y="32"/>
                  </a:lnTo>
                  <a:lnTo>
                    <a:pt x="97" y="0"/>
                  </a:lnTo>
                  <a:lnTo>
                    <a:pt x="97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2" name="Line 104"/>
            <p:cNvSpPr>
              <a:spLocks noChangeShapeType="1"/>
            </p:cNvSpPr>
            <p:nvPr/>
          </p:nvSpPr>
          <p:spPr bwMode="auto">
            <a:xfrm>
              <a:off x="3558" y="2377"/>
              <a:ext cx="103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3" name="Rectangle 105"/>
            <p:cNvSpPr>
              <a:spLocks noChangeArrowheads="1"/>
            </p:cNvSpPr>
            <p:nvPr/>
          </p:nvSpPr>
          <p:spPr bwMode="auto">
            <a:xfrm>
              <a:off x="3738" y="2239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refresh()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99" name="Freeform 111"/>
            <p:cNvSpPr>
              <a:spLocks/>
            </p:cNvSpPr>
            <p:nvPr/>
          </p:nvSpPr>
          <p:spPr bwMode="auto">
            <a:xfrm>
              <a:off x="4467" y="2614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0" name="Line 112"/>
            <p:cNvSpPr>
              <a:spLocks noChangeShapeType="1"/>
            </p:cNvSpPr>
            <p:nvPr/>
          </p:nvSpPr>
          <p:spPr bwMode="auto">
            <a:xfrm>
              <a:off x="2218" y="2646"/>
              <a:ext cx="223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1" name="Rectangle 113"/>
            <p:cNvSpPr>
              <a:spLocks noChangeArrowheads="1"/>
            </p:cNvSpPr>
            <p:nvPr/>
          </p:nvSpPr>
          <p:spPr bwMode="auto">
            <a:xfrm>
              <a:off x="3447" y="2516"/>
              <a:ext cx="10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commitNewTime()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204" name="Rectangle 116"/>
            <p:cNvSpPr>
              <a:spLocks noChangeArrowheads="1"/>
            </p:cNvSpPr>
            <p:nvPr/>
          </p:nvSpPr>
          <p:spPr bwMode="auto">
            <a:xfrm>
              <a:off x="4585" y="2635"/>
              <a:ext cx="118" cy="1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6" name="Freeform 118"/>
            <p:cNvSpPr>
              <a:spLocks/>
            </p:cNvSpPr>
            <p:nvPr/>
          </p:nvSpPr>
          <p:spPr bwMode="auto">
            <a:xfrm>
              <a:off x="3240" y="2796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7" name="Line 119"/>
            <p:cNvSpPr>
              <a:spLocks noChangeShapeType="1"/>
            </p:cNvSpPr>
            <p:nvPr/>
          </p:nvSpPr>
          <p:spPr bwMode="auto">
            <a:xfrm>
              <a:off x="2197" y="2829"/>
              <a:ext cx="103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8" name="Rectangle 120"/>
            <p:cNvSpPr>
              <a:spLocks noChangeArrowheads="1"/>
            </p:cNvSpPr>
            <p:nvPr/>
          </p:nvSpPr>
          <p:spPr bwMode="auto">
            <a:xfrm>
              <a:off x="2320" y="2691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stopBlinking()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852" y="1484"/>
              <a:ext cx="119" cy="16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226" name="Group 138"/>
            <p:cNvGrpSpPr>
              <a:grpSpLocks/>
            </p:cNvGrpSpPr>
            <p:nvPr/>
          </p:nvGrpSpPr>
          <p:grpSpPr bwMode="auto">
            <a:xfrm>
              <a:off x="2143" y="1131"/>
              <a:ext cx="2508" cy="2314"/>
              <a:chOff x="2143" y="1131"/>
              <a:chExt cx="2508" cy="2507"/>
            </a:xfrm>
          </p:grpSpPr>
          <p:grpSp>
            <p:nvGrpSpPr>
              <p:cNvPr id="89221" name="Group 133"/>
              <p:cNvGrpSpPr>
                <a:grpSpLocks/>
              </p:cNvGrpSpPr>
              <p:nvPr/>
            </p:nvGrpSpPr>
            <p:grpSpPr bwMode="auto">
              <a:xfrm>
                <a:off x="3402" y="1239"/>
                <a:ext cx="1" cy="2399"/>
                <a:chOff x="3402" y="1419"/>
                <a:chExt cx="1" cy="2399"/>
              </a:xfrm>
            </p:grpSpPr>
            <p:sp>
              <p:nvSpPr>
                <p:cNvPr id="89127" name="Line 39"/>
                <p:cNvSpPr>
                  <a:spLocks noChangeShapeType="1"/>
                </p:cNvSpPr>
                <p:nvPr/>
              </p:nvSpPr>
              <p:spPr bwMode="auto">
                <a:xfrm>
                  <a:off x="3402" y="1419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8" name="Line 40"/>
                <p:cNvSpPr>
                  <a:spLocks noChangeShapeType="1"/>
                </p:cNvSpPr>
                <p:nvPr/>
              </p:nvSpPr>
              <p:spPr bwMode="auto">
                <a:xfrm>
                  <a:off x="3402" y="1570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9" name="Line 41"/>
                <p:cNvSpPr>
                  <a:spLocks noChangeShapeType="1"/>
                </p:cNvSpPr>
                <p:nvPr/>
              </p:nvSpPr>
              <p:spPr bwMode="auto">
                <a:xfrm>
                  <a:off x="3402" y="1710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0" name="Line 42"/>
                <p:cNvSpPr>
                  <a:spLocks noChangeShapeType="1"/>
                </p:cNvSpPr>
                <p:nvPr/>
              </p:nvSpPr>
              <p:spPr bwMode="auto">
                <a:xfrm>
                  <a:off x="3402" y="1860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1" name="Line 43"/>
                <p:cNvSpPr>
                  <a:spLocks noChangeShapeType="1"/>
                </p:cNvSpPr>
                <p:nvPr/>
              </p:nvSpPr>
              <p:spPr bwMode="auto">
                <a:xfrm>
                  <a:off x="3402" y="2011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2" name="Line 44"/>
                <p:cNvSpPr>
                  <a:spLocks noChangeShapeType="1"/>
                </p:cNvSpPr>
                <p:nvPr/>
              </p:nvSpPr>
              <p:spPr bwMode="auto">
                <a:xfrm>
                  <a:off x="3402" y="2162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3" name="Line 45"/>
                <p:cNvSpPr>
                  <a:spLocks noChangeShapeType="1"/>
                </p:cNvSpPr>
                <p:nvPr/>
              </p:nvSpPr>
              <p:spPr bwMode="auto">
                <a:xfrm>
                  <a:off x="3402" y="2302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4" name="Line 46"/>
                <p:cNvSpPr>
                  <a:spLocks noChangeShapeType="1"/>
                </p:cNvSpPr>
                <p:nvPr/>
              </p:nvSpPr>
              <p:spPr bwMode="auto">
                <a:xfrm>
                  <a:off x="3402" y="2452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5" name="Line 47"/>
                <p:cNvSpPr>
                  <a:spLocks noChangeShapeType="1"/>
                </p:cNvSpPr>
                <p:nvPr/>
              </p:nvSpPr>
              <p:spPr bwMode="auto">
                <a:xfrm>
                  <a:off x="3402" y="2603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6" name="Line 48"/>
                <p:cNvSpPr>
                  <a:spLocks noChangeShapeType="1"/>
                </p:cNvSpPr>
                <p:nvPr/>
              </p:nvSpPr>
              <p:spPr bwMode="auto">
                <a:xfrm>
                  <a:off x="3402" y="2743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8" name="Line 50"/>
                <p:cNvSpPr>
                  <a:spLocks noChangeShapeType="1"/>
                </p:cNvSpPr>
                <p:nvPr/>
              </p:nvSpPr>
              <p:spPr bwMode="auto">
                <a:xfrm>
                  <a:off x="3402" y="3044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9" name="Line 51"/>
                <p:cNvSpPr>
                  <a:spLocks noChangeShapeType="1"/>
                </p:cNvSpPr>
                <p:nvPr/>
              </p:nvSpPr>
              <p:spPr bwMode="auto">
                <a:xfrm>
                  <a:off x="3402" y="3184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0" name="Line 52"/>
                <p:cNvSpPr>
                  <a:spLocks noChangeShapeType="1"/>
                </p:cNvSpPr>
                <p:nvPr/>
              </p:nvSpPr>
              <p:spPr bwMode="auto">
                <a:xfrm>
                  <a:off x="3402" y="3334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1" name="Line 53"/>
                <p:cNvSpPr>
                  <a:spLocks noChangeShapeType="1"/>
                </p:cNvSpPr>
                <p:nvPr/>
              </p:nvSpPr>
              <p:spPr bwMode="auto">
                <a:xfrm>
                  <a:off x="3402" y="3485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2" name="Line 54"/>
                <p:cNvSpPr>
                  <a:spLocks noChangeShapeType="1"/>
                </p:cNvSpPr>
                <p:nvPr/>
              </p:nvSpPr>
              <p:spPr bwMode="auto">
                <a:xfrm>
                  <a:off x="3402" y="3625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3" name="Line 55"/>
                <p:cNvSpPr>
                  <a:spLocks noChangeShapeType="1"/>
                </p:cNvSpPr>
                <p:nvPr/>
              </p:nvSpPr>
              <p:spPr bwMode="auto">
                <a:xfrm>
                  <a:off x="3402" y="3775"/>
                  <a:ext cx="1" cy="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222" name="Group 134"/>
              <p:cNvGrpSpPr>
                <a:grpSpLocks/>
              </p:cNvGrpSpPr>
              <p:nvPr/>
            </p:nvGrpSpPr>
            <p:grpSpPr bwMode="auto">
              <a:xfrm>
                <a:off x="4650" y="1131"/>
                <a:ext cx="1" cy="2507"/>
                <a:chOff x="4650" y="1322"/>
                <a:chExt cx="1" cy="2507"/>
              </a:xfrm>
            </p:grpSpPr>
            <p:sp>
              <p:nvSpPr>
                <p:cNvPr id="89144" name="Line 56"/>
                <p:cNvSpPr>
                  <a:spLocks noChangeShapeType="1"/>
                </p:cNvSpPr>
                <p:nvPr/>
              </p:nvSpPr>
              <p:spPr bwMode="auto">
                <a:xfrm>
                  <a:off x="4650" y="1322"/>
                  <a:ext cx="1" cy="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5" name="Line 57"/>
                <p:cNvSpPr>
                  <a:spLocks noChangeShapeType="1"/>
                </p:cNvSpPr>
                <p:nvPr/>
              </p:nvSpPr>
              <p:spPr bwMode="auto">
                <a:xfrm>
                  <a:off x="4650" y="1430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6" name="Line 58"/>
                <p:cNvSpPr>
                  <a:spLocks noChangeShapeType="1"/>
                </p:cNvSpPr>
                <p:nvPr/>
              </p:nvSpPr>
              <p:spPr bwMode="auto">
                <a:xfrm>
                  <a:off x="4650" y="1581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7" name="Line 59"/>
                <p:cNvSpPr>
                  <a:spLocks noChangeShapeType="1"/>
                </p:cNvSpPr>
                <p:nvPr/>
              </p:nvSpPr>
              <p:spPr bwMode="auto">
                <a:xfrm>
                  <a:off x="4650" y="1721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8" name="Line 60"/>
                <p:cNvSpPr>
                  <a:spLocks noChangeShapeType="1"/>
                </p:cNvSpPr>
                <p:nvPr/>
              </p:nvSpPr>
              <p:spPr bwMode="auto">
                <a:xfrm>
                  <a:off x="4650" y="1871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9" name="Line 61"/>
                <p:cNvSpPr>
                  <a:spLocks noChangeShapeType="1"/>
                </p:cNvSpPr>
                <p:nvPr/>
              </p:nvSpPr>
              <p:spPr bwMode="auto">
                <a:xfrm>
                  <a:off x="4650" y="2022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0" name="Line 62"/>
                <p:cNvSpPr>
                  <a:spLocks noChangeShapeType="1"/>
                </p:cNvSpPr>
                <p:nvPr/>
              </p:nvSpPr>
              <p:spPr bwMode="auto">
                <a:xfrm>
                  <a:off x="4650" y="2172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1" name="Line 63"/>
                <p:cNvSpPr>
                  <a:spLocks noChangeShapeType="1"/>
                </p:cNvSpPr>
                <p:nvPr/>
              </p:nvSpPr>
              <p:spPr bwMode="auto">
                <a:xfrm>
                  <a:off x="4650" y="2312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2" name="Line 64"/>
                <p:cNvSpPr>
                  <a:spLocks noChangeShapeType="1"/>
                </p:cNvSpPr>
                <p:nvPr/>
              </p:nvSpPr>
              <p:spPr bwMode="auto">
                <a:xfrm>
                  <a:off x="4650" y="2463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3" name="Line 65"/>
                <p:cNvSpPr>
                  <a:spLocks noChangeShapeType="1"/>
                </p:cNvSpPr>
                <p:nvPr/>
              </p:nvSpPr>
              <p:spPr bwMode="auto">
                <a:xfrm>
                  <a:off x="4650" y="2614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4" name="Line 66"/>
                <p:cNvSpPr>
                  <a:spLocks noChangeShapeType="1"/>
                </p:cNvSpPr>
                <p:nvPr/>
              </p:nvSpPr>
              <p:spPr bwMode="auto">
                <a:xfrm>
                  <a:off x="4650" y="2785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5" name="Line 67"/>
                <p:cNvSpPr>
                  <a:spLocks noChangeShapeType="1"/>
                </p:cNvSpPr>
                <p:nvPr/>
              </p:nvSpPr>
              <p:spPr bwMode="auto">
                <a:xfrm>
                  <a:off x="4650" y="2904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6" name="Line 68"/>
                <p:cNvSpPr>
                  <a:spLocks noChangeShapeType="1"/>
                </p:cNvSpPr>
                <p:nvPr/>
              </p:nvSpPr>
              <p:spPr bwMode="auto">
                <a:xfrm>
                  <a:off x="4650" y="3055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7" name="Line 69"/>
                <p:cNvSpPr>
                  <a:spLocks noChangeShapeType="1"/>
                </p:cNvSpPr>
                <p:nvPr/>
              </p:nvSpPr>
              <p:spPr bwMode="auto">
                <a:xfrm>
                  <a:off x="4650" y="3194"/>
                  <a:ext cx="1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8" name="Line 70"/>
                <p:cNvSpPr>
                  <a:spLocks noChangeShapeType="1"/>
                </p:cNvSpPr>
                <p:nvPr/>
              </p:nvSpPr>
              <p:spPr bwMode="auto">
                <a:xfrm>
                  <a:off x="4650" y="3345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59" name="Line 71"/>
                <p:cNvSpPr>
                  <a:spLocks noChangeShapeType="1"/>
                </p:cNvSpPr>
                <p:nvPr/>
              </p:nvSpPr>
              <p:spPr bwMode="auto">
                <a:xfrm>
                  <a:off x="4650" y="3496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0" name="Line 72"/>
                <p:cNvSpPr>
                  <a:spLocks noChangeShapeType="1"/>
                </p:cNvSpPr>
                <p:nvPr/>
              </p:nvSpPr>
              <p:spPr bwMode="auto">
                <a:xfrm>
                  <a:off x="4650" y="3636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61" name="Line 73"/>
                <p:cNvSpPr>
                  <a:spLocks noChangeShapeType="1"/>
                </p:cNvSpPr>
                <p:nvPr/>
              </p:nvSpPr>
              <p:spPr bwMode="auto">
                <a:xfrm>
                  <a:off x="4650" y="3786"/>
                  <a:ext cx="1" cy="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220" name="Group 132"/>
              <p:cNvGrpSpPr>
                <a:grpSpLocks/>
              </p:cNvGrpSpPr>
              <p:nvPr/>
            </p:nvGrpSpPr>
            <p:grpSpPr bwMode="auto">
              <a:xfrm>
                <a:off x="2143" y="1142"/>
                <a:ext cx="1" cy="2496"/>
                <a:chOff x="2143" y="1322"/>
                <a:chExt cx="1" cy="2496"/>
              </a:xfrm>
            </p:grpSpPr>
            <p:sp>
              <p:nvSpPr>
                <p:cNvPr id="89108" name="Line 20"/>
                <p:cNvSpPr>
                  <a:spLocks noChangeShapeType="1"/>
                </p:cNvSpPr>
                <p:nvPr/>
              </p:nvSpPr>
              <p:spPr bwMode="auto">
                <a:xfrm>
                  <a:off x="2143" y="1322"/>
                  <a:ext cx="1" cy="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09" name="Line 21"/>
                <p:cNvSpPr>
                  <a:spLocks noChangeShapeType="1"/>
                </p:cNvSpPr>
                <p:nvPr/>
              </p:nvSpPr>
              <p:spPr bwMode="auto">
                <a:xfrm>
                  <a:off x="2143" y="1430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0" name="Line 22"/>
                <p:cNvSpPr>
                  <a:spLocks noChangeShapeType="1"/>
                </p:cNvSpPr>
                <p:nvPr/>
              </p:nvSpPr>
              <p:spPr bwMode="auto">
                <a:xfrm>
                  <a:off x="2143" y="1581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1" name="Line 23"/>
                <p:cNvSpPr>
                  <a:spLocks noChangeShapeType="1"/>
                </p:cNvSpPr>
                <p:nvPr/>
              </p:nvSpPr>
              <p:spPr bwMode="auto">
                <a:xfrm>
                  <a:off x="2143" y="1721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2" name="Line 24"/>
                <p:cNvSpPr>
                  <a:spLocks noChangeShapeType="1"/>
                </p:cNvSpPr>
                <p:nvPr/>
              </p:nvSpPr>
              <p:spPr bwMode="auto">
                <a:xfrm>
                  <a:off x="2143" y="1871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3" name="Line 25"/>
                <p:cNvSpPr>
                  <a:spLocks noChangeShapeType="1"/>
                </p:cNvSpPr>
                <p:nvPr/>
              </p:nvSpPr>
              <p:spPr bwMode="auto">
                <a:xfrm>
                  <a:off x="2143" y="2022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4" name="Line 26"/>
                <p:cNvSpPr>
                  <a:spLocks noChangeShapeType="1"/>
                </p:cNvSpPr>
                <p:nvPr/>
              </p:nvSpPr>
              <p:spPr bwMode="auto">
                <a:xfrm>
                  <a:off x="2143" y="2162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5" name="Line 27"/>
                <p:cNvSpPr>
                  <a:spLocks noChangeShapeType="1"/>
                </p:cNvSpPr>
                <p:nvPr/>
              </p:nvSpPr>
              <p:spPr bwMode="auto">
                <a:xfrm>
                  <a:off x="2143" y="2312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6" name="Line 28"/>
                <p:cNvSpPr>
                  <a:spLocks noChangeShapeType="1"/>
                </p:cNvSpPr>
                <p:nvPr/>
              </p:nvSpPr>
              <p:spPr bwMode="auto">
                <a:xfrm>
                  <a:off x="2143" y="2452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7" name="Line 29"/>
                <p:cNvSpPr>
                  <a:spLocks noChangeShapeType="1"/>
                </p:cNvSpPr>
                <p:nvPr/>
              </p:nvSpPr>
              <p:spPr bwMode="auto">
                <a:xfrm>
                  <a:off x="2143" y="2603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8" name="Line 30"/>
                <p:cNvSpPr>
                  <a:spLocks noChangeShapeType="1"/>
                </p:cNvSpPr>
                <p:nvPr/>
              </p:nvSpPr>
              <p:spPr bwMode="auto">
                <a:xfrm>
                  <a:off x="2143" y="2753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19" name="Line 31"/>
                <p:cNvSpPr>
                  <a:spLocks noChangeShapeType="1"/>
                </p:cNvSpPr>
                <p:nvPr/>
              </p:nvSpPr>
              <p:spPr bwMode="auto">
                <a:xfrm>
                  <a:off x="2143" y="2893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0" name="Line 32"/>
                <p:cNvSpPr>
                  <a:spLocks noChangeShapeType="1"/>
                </p:cNvSpPr>
                <p:nvPr/>
              </p:nvSpPr>
              <p:spPr bwMode="auto">
                <a:xfrm>
                  <a:off x="2143" y="3044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1" name="Line 33"/>
                <p:cNvSpPr>
                  <a:spLocks noChangeShapeType="1"/>
                </p:cNvSpPr>
                <p:nvPr/>
              </p:nvSpPr>
              <p:spPr bwMode="auto">
                <a:xfrm>
                  <a:off x="2143" y="3194"/>
                  <a:ext cx="1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2" name="Line 34"/>
                <p:cNvSpPr>
                  <a:spLocks noChangeShapeType="1"/>
                </p:cNvSpPr>
                <p:nvPr/>
              </p:nvSpPr>
              <p:spPr bwMode="auto">
                <a:xfrm>
                  <a:off x="2143" y="3334"/>
                  <a:ext cx="1" cy="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3" name="Line 35"/>
                <p:cNvSpPr>
                  <a:spLocks noChangeShapeType="1"/>
                </p:cNvSpPr>
                <p:nvPr/>
              </p:nvSpPr>
              <p:spPr bwMode="auto">
                <a:xfrm>
                  <a:off x="2143" y="3485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4" name="Line 36"/>
                <p:cNvSpPr>
                  <a:spLocks noChangeShapeType="1"/>
                </p:cNvSpPr>
                <p:nvPr/>
              </p:nvSpPr>
              <p:spPr bwMode="auto">
                <a:xfrm>
                  <a:off x="2143" y="3636"/>
                  <a:ext cx="1" cy="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25" name="Line 37"/>
                <p:cNvSpPr>
                  <a:spLocks noChangeShapeType="1"/>
                </p:cNvSpPr>
                <p:nvPr/>
              </p:nvSpPr>
              <p:spPr bwMode="auto">
                <a:xfrm>
                  <a:off x="2143" y="3775"/>
                  <a:ext cx="1" cy="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164" name="Freeform 76"/>
            <p:cNvSpPr>
              <a:spLocks/>
            </p:cNvSpPr>
            <p:nvPr/>
          </p:nvSpPr>
          <p:spPr bwMode="auto">
            <a:xfrm>
              <a:off x="1971" y="1570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>
              <a:off x="971" y="1602"/>
              <a:ext cx="9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6" name="Rectangle 78"/>
            <p:cNvSpPr>
              <a:spLocks noChangeArrowheads="1"/>
            </p:cNvSpPr>
            <p:nvPr/>
          </p:nvSpPr>
          <p:spPr bwMode="auto">
            <a:xfrm>
              <a:off x="1028" y="1457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pressButton1()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72" name="Rectangle 84"/>
            <p:cNvSpPr>
              <a:spLocks noChangeArrowheads="1"/>
            </p:cNvSpPr>
            <p:nvPr/>
          </p:nvSpPr>
          <p:spPr bwMode="auto">
            <a:xfrm>
              <a:off x="2079" y="1839"/>
              <a:ext cx="118" cy="1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1" name="Freeform 93"/>
            <p:cNvSpPr>
              <a:spLocks/>
            </p:cNvSpPr>
            <p:nvPr/>
          </p:nvSpPr>
          <p:spPr bwMode="auto">
            <a:xfrm>
              <a:off x="1971" y="2119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Line 94"/>
            <p:cNvSpPr>
              <a:spLocks noChangeShapeType="1"/>
            </p:cNvSpPr>
            <p:nvPr/>
          </p:nvSpPr>
          <p:spPr bwMode="auto">
            <a:xfrm>
              <a:off x="981" y="2151"/>
              <a:ext cx="9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3" name="Rectangle 95"/>
            <p:cNvSpPr>
              <a:spLocks noChangeArrowheads="1"/>
            </p:cNvSpPr>
            <p:nvPr/>
          </p:nvSpPr>
          <p:spPr bwMode="auto">
            <a:xfrm>
              <a:off x="1028" y="2005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pressButton2()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94" name="Rectangle 106"/>
            <p:cNvSpPr>
              <a:spLocks noChangeArrowheads="1"/>
            </p:cNvSpPr>
            <p:nvPr/>
          </p:nvSpPr>
          <p:spPr bwMode="auto">
            <a:xfrm>
              <a:off x="2079" y="2603"/>
              <a:ext cx="118" cy="4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6" name="Freeform 108"/>
            <p:cNvSpPr>
              <a:spLocks/>
            </p:cNvSpPr>
            <p:nvPr/>
          </p:nvSpPr>
          <p:spPr bwMode="auto">
            <a:xfrm>
              <a:off x="1971" y="2570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7" name="Line 109"/>
            <p:cNvSpPr>
              <a:spLocks noChangeShapeType="1"/>
            </p:cNvSpPr>
            <p:nvPr/>
          </p:nvSpPr>
          <p:spPr bwMode="auto">
            <a:xfrm>
              <a:off x="971" y="2603"/>
              <a:ext cx="9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8" name="Rectangle 110"/>
            <p:cNvSpPr>
              <a:spLocks noChangeArrowheads="1"/>
            </p:cNvSpPr>
            <p:nvPr/>
          </p:nvSpPr>
          <p:spPr bwMode="auto">
            <a:xfrm>
              <a:off x="1028" y="2436"/>
              <a:ext cx="12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pressButtons1And2()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209" name="Freeform 121"/>
            <p:cNvSpPr>
              <a:spLocks/>
            </p:cNvSpPr>
            <p:nvPr/>
          </p:nvSpPr>
          <p:spPr bwMode="auto">
            <a:xfrm>
              <a:off x="1982" y="1817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10" name="Line 122"/>
            <p:cNvSpPr>
              <a:spLocks noChangeShapeType="1"/>
            </p:cNvSpPr>
            <p:nvPr/>
          </p:nvSpPr>
          <p:spPr bwMode="auto">
            <a:xfrm>
              <a:off x="981" y="1850"/>
              <a:ext cx="99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11" name="Rectangle 123"/>
            <p:cNvSpPr>
              <a:spLocks noChangeArrowheads="1"/>
            </p:cNvSpPr>
            <p:nvPr/>
          </p:nvSpPr>
          <p:spPr bwMode="auto">
            <a:xfrm>
              <a:off x="1028" y="1704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pressButton1()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89219" name="Group 131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89212" name="Freeform 124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237"/>
                  </a:cxn>
                  <a:cxn ang="0">
                    <a:pos x="0" y="376"/>
                  </a:cxn>
                </a:cxnLst>
                <a:rect l="0" t="0" r="r" b="b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3" name="Line 125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4" name="Line 126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5" name="Oval 127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216" name="Rectangle 128"/>
            <p:cNvSpPr>
              <a:spLocks noChangeArrowheads="1"/>
            </p:cNvSpPr>
            <p:nvPr/>
          </p:nvSpPr>
          <p:spPr bwMode="auto">
            <a:xfrm>
              <a:off x="600" y="1220"/>
              <a:ext cx="6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 u="sng">
                  <a:solidFill>
                    <a:srgbClr val="000000"/>
                  </a:solidFill>
                  <a:latin typeface="Courier New" pitchFamily="49" charset="0"/>
                </a:rPr>
                <a:t>:WatchUser</a:t>
              </a:r>
              <a:endParaRPr lang="en-US" altLang="en-US" b="0" u="sng">
                <a:solidFill>
                  <a:schemeClr val="tx1"/>
                </a:solidFill>
              </a:endParaRPr>
            </a:p>
          </p:txBody>
        </p:sp>
        <p:sp>
          <p:nvSpPr>
            <p:cNvPr id="89171" name="Rectangle 83"/>
            <p:cNvSpPr>
              <a:spLocks noChangeArrowheads="1"/>
            </p:cNvSpPr>
            <p:nvPr/>
          </p:nvSpPr>
          <p:spPr bwMode="auto">
            <a:xfrm>
              <a:off x="3337" y="1634"/>
              <a:ext cx="129" cy="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7" name="Rectangle 89"/>
            <p:cNvSpPr>
              <a:spLocks noChangeArrowheads="1"/>
            </p:cNvSpPr>
            <p:nvPr/>
          </p:nvSpPr>
          <p:spPr bwMode="auto">
            <a:xfrm>
              <a:off x="3337" y="1871"/>
              <a:ext cx="119" cy="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7" name="Rectangle 99"/>
            <p:cNvSpPr>
              <a:spLocks noChangeArrowheads="1"/>
            </p:cNvSpPr>
            <p:nvPr/>
          </p:nvSpPr>
          <p:spPr bwMode="auto">
            <a:xfrm>
              <a:off x="3337" y="2345"/>
              <a:ext cx="119" cy="1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0" name="Rectangle 102"/>
            <p:cNvSpPr>
              <a:spLocks noChangeArrowheads="1"/>
            </p:cNvSpPr>
            <p:nvPr/>
          </p:nvSpPr>
          <p:spPr bwMode="auto">
            <a:xfrm>
              <a:off x="4585" y="2183"/>
              <a:ext cx="129" cy="4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2" name="Rectangle 114"/>
            <p:cNvSpPr>
              <a:spLocks noChangeArrowheads="1"/>
            </p:cNvSpPr>
            <p:nvPr/>
          </p:nvSpPr>
          <p:spPr bwMode="auto">
            <a:xfrm>
              <a:off x="3337" y="2796"/>
              <a:ext cx="119" cy="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5" name="Rectangle 117"/>
            <p:cNvSpPr>
              <a:spLocks noChangeArrowheads="1"/>
            </p:cNvSpPr>
            <p:nvPr/>
          </p:nvSpPr>
          <p:spPr bwMode="auto">
            <a:xfrm>
              <a:off x="4585" y="2635"/>
              <a:ext cx="129" cy="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Rectangle 74"/>
            <p:cNvSpPr>
              <a:spLocks noChangeArrowheads="1"/>
            </p:cNvSpPr>
            <p:nvPr/>
          </p:nvSpPr>
          <p:spPr bwMode="auto">
            <a:xfrm>
              <a:off x="2079" y="1602"/>
              <a:ext cx="118" cy="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3" name="Rectangle 85"/>
            <p:cNvSpPr>
              <a:spLocks noChangeArrowheads="1"/>
            </p:cNvSpPr>
            <p:nvPr/>
          </p:nvSpPr>
          <p:spPr bwMode="auto">
            <a:xfrm>
              <a:off x="2079" y="1839"/>
              <a:ext cx="129" cy="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Rectangle 91"/>
            <p:cNvSpPr>
              <a:spLocks noChangeArrowheads="1"/>
            </p:cNvSpPr>
            <p:nvPr/>
          </p:nvSpPr>
          <p:spPr bwMode="auto">
            <a:xfrm>
              <a:off x="2079" y="2151"/>
              <a:ext cx="118" cy="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5" name="Rectangle 107"/>
            <p:cNvSpPr>
              <a:spLocks noChangeArrowheads="1"/>
            </p:cNvSpPr>
            <p:nvPr/>
          </p:nvSpPr>
          <p:spPr bwMode="auto">
            <a:xfrm>
              <a:off x="2079" y="2603"/>
              <a:ext cx="129" cy="4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852" y="1484"/>
              <a:ext cx="129" cy="16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225" name="Group 137"/>
            <p:cNvGrpSpPr>
              <a:grpSpLocks/>
            </p:cNvGrpSpPr>
            <p:nvPr/>
          </p:nvGrpSpPr>
          <p:grpSpPr bwMode="auto">
            <a:xfrm>
              <a:off x="4155" y="1075"/>
              <a:ext cx="1011" cy="247"/>
              <a:chOff x="4155" y="1075"/>
              <a:chExt cx="1011" cy="247"/>
            </a:xfrm>
          </p:grpSpPr>
          <p:sp>
            <p:nvSpPr>
              <p:cNvPr id="89102" name="Rectangle 14"/>
              <p:cNvSpPr>
                <a:spLocks noChangeArrowheads="1"/>
              </p:cNvSpPr>
              <p:nvPr/>
            </p:nvSpPr>
            <p:spPr bwMode="auto">
              <a:xfrm>
                <a:off x="4155" y="1075"/>
                <a:ext cx="1011" cy="2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3" name="Rectangle 15"/>
              <p:cNvSpPr>
                <a:spLocks noChangeArrowheads="1"/>
              </p:cNvSpPr>
              <p:nvPr/>
            </p:nvSpPr>
            <p:spPr bwMode="auto">
              <a:xfrm>
                <a:off x="4498" y="1155"/>
                <a:ext cx="335" cy="1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 u="sng">
                    <a:solidFill>
                      <a:srgbClr val="000000"/>
                    </a:solidFill>
                    <a:latin typeface="Courier New" pitchFamily="49" charset="0"/>
                  </a:rPr>
                  <a:t>:Time</a:t>
                </a:r>
                <a:endParaRPr lang="en-US" altLang="en-US" b="0" u="sn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224" name="Group 136"/>
            <p:cNvGrpSpPr>
              <a:grpSpLocks/>
            </p:cNvGrpSpPr>
            <p:nvPr/>
          </p:nvGrpSpPr>
          <p:grpSpPr bwMode="auto">
            <a:xfrm>
              <a:off x="2832" y="1075"/>
              <a:ext cx="1151" cy="247"/>
              <a:chOff x="2832" y="1075"/>
              <a:chExt cx="1151" cy="247"/>
            </a:xfrm>
          </p:grpSpPr>
          <p:sp>
            <p:nvSpPr>
              <p:cNvPr id="89105" name="Rectangle 17"/>
              <p:cNvSpPr>
                <a:spLocks noChangeArrowheads="1"/>
              </p:cNvSpPr>
              <p:nvPr/>
            </p:nvSpPr>
            <p:spPr bwMode="auto">
              <a:xfrm>
                <a:off x="2832" y="1075"/>
                <a:ext cx="1151" cy="2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6" name="Rectangle 18"/>
              <p:cNvSpPr>
                <a:spLocks noChangeArrowheads="1"/>
              </p:cNvSpPr>
              <p:nvPr/>
            </p:nvSpPr>
            <p:spPr bwMode="auto">
              <a:xfrm>
                <a:off x="3065" y="1155"/>
                <a:ext cx="7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 u="sng">
                    <a:solidFill>
                      <a:srgbClr val="000000"/>
                    </a:solidFill>
                    <a:latin typeface="Courier New" pitchFamily="49" charset="0"/>
                  </a:rPr>
                  <a:t>:LCDDisplay</a:t>
                </a:r>
                <a:endParaRPr lang="en-US" altLang="en-US" b="0" u="sn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223" name="Group 135"/>
            <p:cNvGrpSpPr>
              <a:grpSpLocks/>
            </p:cNvGrpSpPr>
            <p:nvPr/>
          </p:nvGrpSpPr>
          <p:grpSpPr bwMode="auto">
            <a:xfrm>
              <a:off x="1648" y="1075"/>
              <a:ext cx="1011" cy="247"/>
              <a:chOff x="1648" y="1075"/>
              <a:chExt cx="1011" cy="247"/>
            </a:xfrm>
          </p:grpSpPr>
          <p:sp>
            <p:nvSpPr>
              <p:cNvPr id="89099" name="Rectangle 11"/>
              <p:cNvSpPr>
                <a:spLocks noChangeArrowheads="1"/>
              </p:cNvSpPr>
              <p:nvPr/>
            </p:nvSpPr>
            <p:spPr bwMode="auto">
              <a:xfrm>
                <a:off x="1648" y="1075"/>
                <a:ext cx="1011" cy="2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0" name="Rectangle 12"/>
              <p:cNvSpPr>
                <a:spLocks noChangeArrowheads="1"/>
              </p:cNvSpPr>
              <p:nvPr/>
            </p:nvSpPr>
            <p:spPr bwMode="auto">
              <a:xfrm>
                <a:off x="1745" y="1155"/>
                <a:ext cx="804" cy="1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 u="sng">
                    <a:solidFill>
                      <a:srgbClr val="000000"/>
                    </a:solidFill>
                    <a:latin typeface="Courier New" pitchFamily="49" charset="0"/>
                  </a:rPr>
                  <a:t>:SimpleWatch</a:t>
                </a:r>
                <a:endParaRPr lang="en-US" altLang="en-US" b="0" u="sng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9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  <p:bldP spid="89094" grpId="0" animBg="1" autoUpdateAnimBg="0"/>
      <p:bldP spid="890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7" name="Rectangle 177"/>
          <p:cNvSpPr>
            <a:spLocks noChangeArrowheads="1"/>
          </p:cNvSpPr>
          <p:nvPr/>
        </p:nvSpPr>
        <p:spPr bwMode="auto">
          <a:xfrm>
            <a:off x="2027238" y="5786438"/>
            <a:ext cx="195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button1&amp;2Pressed</a:t>
            </a:r>
            <a:endParaRPr lang="en-US" altLang="en-US" sz="1600" b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2144" name="Group 224"/>
          <p:cNvGrpSpPr>
            <a:grpSpLocks/>
          </p:cNvGrpSpPr>
          <p:nvPr/>
        </p:nvGrpSpPr>
        <p:grpSpPr bwMode="auto">
          <a:xfrm>
            <a:off x="723900" y="1108075"/>
            <a:ext cx="7694613" cy="5189538"/>
            <a:chOff x="456" y="698"/>
            <a:chExt cx="4847" cy="3269"/>
          </a:xfrm>
        </p:grpSpPr>
        <p:sp>
          <p:nvSpPr>
            <p:cNvPr id="82061" name="Oval 141"/>
            <p:cNvSpPr>
              <a:spLocks noChangeArrowheads="1"/>
            </p:cNvSpPr>
            <p:nvPr/>
          </p:nvSpPr>
          <p:spPr bwMode="auto">
            <a:xfrm>
              <a:off x="2432" y="698"/>
              <a:ext cx="98" cy="98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2" name="Group 142"/>
            <p:cNvGrpSpPr>
              <a:grpSpLocks/>
            </p:cNvGrpSpPr>
            <p:nvPr/>
          </p:nvGrpSpPr>
          <p:grpSpPr bwMode="auto">
            <a:xfrm>
              <a:off x="2439" y="754"/>
              <a:ext cx="84" cy="223"/>
              <a:chOff x="2411" y="290"/>
              <a:chExt cx="84" cy="223"/>
            </a:xfrm>
          </p:grpSpPr>
          <p:sp>
            <p:nvSpPr>
              <p:cNvPr id="82063" name="Line 143"/>
              <p:cNvSpPr>
                <a:spLocks noChangeShapeType="1"/>
              </p:cNvSpPr>
              <p:nvPr/>
            </p:nvSpPr>
            <p:spPr bwMode="auto">
              <a:xfrm>
                <a:off x="2453" y="374"/>
                <a:ext cx="1" cy="13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4" name="Freeform 144"/>
              <p:cNvSpPr>
                <a:spLocks/>
              </p:cNvSpPr>
              <p:nvPr/>
            </p:nvSpPr>
            <p:spPr bwMode="auto">
              <a:xfrm>
                <a:off x="2411" y="374"/>
                <a:ext cx="84" cy="139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42" y="139"/>
                  </a:cxn>
                  <a:cxn ang="0">
                    <a:pos x="0" y="0"/>
                  </a:cxn>
                </a:cxnLst>
                <a:rect l="0" t="0" r="r" b="b"/>
                <a:pathLst>
                  <a:path w="84" h="139">
                    <a:moveTo>
                      <a:pt x="84" y="0"/>
                    </a:moveTo>
                    <a:lnTo>
                      <a:pt x="42" y="139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5" name="Line 145"/>
              <p:cNvSpPr>
                <a:spLocks noChangeShapeType="1"/>
              </p:cNvSpPr>
              <p:nvPr/>
            </p:nvSpPr>
            <p:spPr bwMode="auto">
              <a:xfrm>
                <a:off x="2453" y="290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66" name="Line 146"/>
            <p:cNvSpPr>
              <a:spLocks noChangeShapeType="1"/>
            </p:cNvSpPr>
            <p:nvPr/>
          </p:nvSpPr>
          <p:spPr bwMode="auto">
            <a:xfrm>
              <a:off x="4171" y="1159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7" name="Freeform 147"/>
            <p:cNvSpPr>
              <a:spLocks/>
            </p:cNvSpPr>
            <p:nvPr/>
          </p:nvSpPr>
          <p:spPr bwMode="auto">
            <a:xfrm>
              <a:off x="4185" y="1117"/>
              <a:ext cx="140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42"/>
                </a:cxn>
                <a:cxn ang="0">
                  <a:pos x="0" y="84"/>
                </a:cxn>
              </a:cxnLst>
              <a:rect l="0" t="0" r="r" b="b"/>
              <a:pathLst>
                <a:path w="140" h="84">
                  <a:moveTo>
                    <a:pt x="0" y="0"/>
                  </a:moveTo>
                  <a:lnTo>
                    <a:pt x="140" y="42"/>
                  </a:lnTo>
                  <a:lnTo>
                    <a:pt x="0" y="8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8" name="Line 148"/>
            <p:cNvSpPr>
              <a:spLocks noChangeShapeType="1"/>
            </p:cNvSpPr>
            <p:nvPr/>
          </p:nvSpPr>
          <p:spPr bwMode="auto">
            <a:xfrm>
              <a:off x="2956" y="1159"/>
              <a:ext cx="12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9" name="Rectangle 149"/>
            <p:cNvSpPr>
              <a:spLocks noChangeArrowheads="1"/>
            </p:cNvSpPr>
            <p:nvPr/>
          </p:nvSpPr>
          <p:spPr bwMode="auto">
            <a:xfrm>
              <a:off x="686" y="1040"/>
              <a:ext cx="12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button1&amp;2Pressed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70" name="Line 150"/>
            <p:cNvSpPr>
              <a:spLocks noChangeShapeType="1"/>
            </p:cNvSpPr>
            <p:nvPr/>
          </p:nvSpPr>
          <p:spPr bwMode="auto">
            <a:xfrm>
              <a:off x="2467" y="1885"/>
              <a:ext cx="1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1" name="Freeform 151"/>
            <p:cNvSpPr>
              <a:spLocks/>
            </p:cNvSpPr>
            <p:nvPr/>
          </p:nvSpPr>
          <p:spPr bwMode="auto">
            <a:xfrm>
              <a:off x="2425" y="1885"/>
              <a:ext cx="84" cy="15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42" y="154"/>
                </a:cxn>
                <a:cxn ang="0">
                  <a:pos x="0" y="0"/>
                </a:cxn>
              </a:cxnLst>
              <a:rect l="0" t="0" r="r" b="b"/>
              <a:pathLst>
                <a:path w="84" h="154">
                  <a:moveTo>
                    <a:pt x="84" y="0"/>
                  </a:moveTo>
                  <a:lnTo>
                    <a:pt x="42" y="15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2" name="Line 152"/>
            <p:cNvSpPr>
              <a:spLocks noChangeShapeType="1"/>
            </p:cNvSpPr>
            <p:nvPr/>
          </p:nvSpPr>
          <p:spPr bwMode="auto">
            <a:xfrm>
              <a:off x="2467" y="1424"/>
              <a:ext cx="1" cy="46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3" name="Line 153"/>
            <p:cNvSpPr>
              <a:spLocks noChangeShapeType="1"/>
            </p:cNvSpPr>
            <p:nvPr/>
          </p:nvSpPr>
          <p:spPr bwMode="auto">
            <a:xfrm>
              <a:off x="2467" y="2947"/>
              <a:ext cx="1" cy="1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4" name="Freeform 154"/>
            <p:cNvSpPr>
              <a:spLocks/>
            </p:cNvSpPr>
            <p:nvPr/>
          </p:nvSpPr>
          <p:spPr bwMode="auto">
            <a:xfrm>
              <a:off x="2425" y="2947"/>
              <a:ext cx="84" cy="14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42" y="140"/>
                </a:cxn>
                <a:cxn ang="0">
                  <a:pos x="0" y="0"/>
                </a:cxn>
              </a:cxnLst>
              <a:rect l="0" t="0" r="r" b="b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5" name="Line 155"/>
            <p:cNvSpPr>
              <a:spLocks noChangeShapeType="1"/>
            </p:cNvSpPr>
            <p:nvPr/>
          </p:nvSpPr>
          <p:spPr bwMode="auto">
            <a:xfrm>
              <a:off x="2467" y="2486"/>
              <a:ext cx="1" cy="46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6" name="Rectangle 156"/>
            <p:cNvSpPr>
              <a:spLocks noChangeArrowheads="1"/>
            </p:cNvSpPr>
            <p:nvPr/>
          </p:nvSpPr>
          <p:spPr bwMode="auto">
            <a:xfrm>
              <a:off x="2521" y="1612"/>
              <a:ext cx="10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button1Pressed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77" name="Rectangle 157"/>
            <p:cNvSpPr>
              <a:spLocks noChangeArrowheads="1"/>
            </p:cNvSpPr>
            <p:nvPr/>
          </p:nvSpPr>
          <p:spPr bwMode="auto">
            <a:xfrm>
              <a:off x="3045" y="984"/>
              <a:ext cx="10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button2Pressed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78" name="Line 158"/>
            <p:cNvSpPr>
              <a:spLocks noChangeShapeType="1"/>
            </p:cNvSpPr>
            <p:nvPr/>
          </p:nvSpPr>
          <p:spPr bwMode="auto">
            <a:xfrm flipH="1">
              <a:off x="2956" y="1285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9" name="Freeform 159"/>
            <p:cNvSpPr>
              <a:spLocks/>
            </p:cNvSpPr>
            <p:nvPr/>
          </p:nvSpPr>
          <p:spPr bwMode="auto">
            <a:xfrm>
              <a:off x="2956" y="1243"/>
              <a:ext cx="154" cy="84"/>
            </a:xfrm>
            <a:custGeom>
              <a:avLst/>
              <a:gdLst/>
              <a:ahLst/>
              <a:cxnLst>
                <a:cxn ang="0">
                  <a:pos x="154" y="84"/>
                </a:cxn>
                <a:cxn ang="0">
                  <a:pos x="0" y="42"/>
                </a:cxn>
                <a:cxn ang="0">
                  <a:pos x="154" y="0"/>
                </a:cxn>
              </a:cxnLst>
              <a:rect l="0" t="0" r="r" b="b"/>
              <a:pathLst>
                <a:path w="154" h="84">
                  <a:moveTo>
                    <a:pt x="154" y="84"/>
                  </a:moveTo>
                  <a:lnTo>
                    <a:pt x="0" y="42"/>
                  </a:lnTo>
                  <a:lnTo>
                    <a:pt x="15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0" name="Line 160"/>
            <p:cNvSpPr>
              <a:spLocks noChangeShapeType="1"/>
            </p:cNvSpPr>
            <p:nvPr/>
          </p:nvSpPr>
          <p:spPr bwMode="auto">
            <a:xfrm flipH="1">
              <a:off x="3110" y="1285"/>
              <a:ext cx="12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1" name="Line 161"/>
            <p:cNvSpPr>
              <a:spLocks noChangeShapeType="1"/>
            </p:cNvSpPr>
            <p:nvPr/>
          </p:nvSpPr>
          <p:spPr bwMode="auto">
            <a:xfrm>
              <a:off x="4171" y="2235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2" name="Freeform 162"/>
            <p:cNvSpPr>
              <a:spLocks/>
            </p:cNvSpPr>
            <p:nvPr/>
          </p:nvSpPr>
          <p:spPr bwMode="auto">
            <a:xfrm>
              <a:off x="4171" y="2193"/>
              <a:ext cx="140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42"/>
                </a:cxn>
                <a:cxn ang="0">
                  <a:pos x="0" y="84"/>
                </a:cxn>
              </a:cxnLst>
              <a:rect l="0" t="0" r="r" b="b"/>
              <a:pathLst>
                <a:path w="140" h="84">
                  <a:moveTo>
                    <a:pt x="0" y="0"/>
                  </a:moveTo>
                  <a:lnTo>
                    <a:pt x="140" y="42"/>
                  </a:lnTo>
                  <a:lnTo>
                    <a:pt x="0" y="8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3" name="Line 163"/>
            <p:cNvSpPr>
              <a:spLocks noChangeShapeType="1"/>
            </p:cNvSpPr>
            <p:nvPr/>
          </p:nvSpPr>
          <p:spPr bwMode="auto">
            <a:xfrm>
              <a:off x="2956" y="2235"/>
              <a:ext cx="12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4" name="Rectangle 164"/>
            <p:cNvSpPr>
              <a:spLocks noChangeArrowheads="1"/>
            </p:cNvSpPr>
            <p:nvPr/>
          </p:nvSpPr>
          <p:spPr bwMode="auto">
            <a:xfrm>
              <a:off x="3034" y="2059"/>
              <a:ext cx="10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button2Pressed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85" name="Line 165"/>
            <p:cNvSpPr>
              <a:spLocks noChangeShapeType="1"/>
            </p:cNvSpPr>
            <p:nvPr/>
          </p:nvSpPr>
          <p:spPr bwMode="auto">
            <a:xfrm flipH="1">
              <a:off x="2956" y="2346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6" name="Freeform 166"/>
            <p:cNvSpPr>
              <a:spLocks/>
            </p:cNvSpPr>
            <p:nvPr/>
          </p:nvSpPr>
          <p:spPr bwMode="auto">
            <a:xfrm>
              <a:off x="2956" y="2305"/>
              <a:ext cx="140" cy="83"/>
            </a:xfrm>
            <a:custGeom>
              <a:avLst/>
              <a:gdLst/>
              <a:ahLst/>
              <a:cxnLst>
                <a:cxn ang="0">
                  <a:pos x="140" y="83"/>
                </a:cxn>
                <a:cxn ang="0">
                  <a:pos x="0" y="41"/>
                </a:cxn>
                <a:cxn ang="0">
                  <a:pos x="140" y="0"/>
                </a:cxn>
              </a:cxnLst>
              <a:rect l="0" t="0" r="r" b="b"/>
              <a:pathLst>
                <a:path w="140" h="83">
                  <a:moveTo>
                    <a:pt x="140" y="83"/>
                  </a:moveTo>
                  <a:lnTo>
                    <a:pt x="0" y="41"/>
                  </a:lnTo>
                  <a:lnTo>
                    <a:pt x="14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7" name="Line 167"/>
            <p:cNvSpPr>
              <a:spLocks noChangeShapeType="1"/>
            </p:cNvSpPr>
            <p:nvPr/>
          </p:nvSpPr>
          <p:spPr bwMode="auto">
            <a:xfrm flipH="1">
              <a:off x="3096" y="2346"/>
              <a:ext cx="12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8" name="Line 168"/>
            <p:cNvSpPr>
              <a:spLocks noChangeShapeType="1"/>
            </p:cNvSpPr>
            <p:nvPr/>
          </p:nvSpPr>
          <p:spPr bwMode="auto">
            <a:xfrm>
              <a:off x="4157" y="3255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9" name="Freeform 169"/>
            <p:cNvSpPr>
              <a:spLocks/>
            </p:cNvSpPr>
            <p:nvPr/>
          </p:nvSpPr>
          <p:spPr bwMode="auto">
            <a:xfrm>
              <a:off x="4171" y="3213"/>
              <a:ext cx="140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42"/>
                </a:cxn>
                <a:cxn ang="0">
                  <a:pos x="0" y="83"/>
                </a:cxn>
              </a:cxnLst>
              <a:rect l="0" t="0" r="r" b="b"/>
              <a:pathLst>
                <a:path w="140" h="83">
                  <a:moveTo>
                    <a:pt x="0" y="0"/>
                  </a:moveTo>
                  <a:lnTo>
                    <a:pt x="140" y="42"/>
                  </a:lnTo>
                  <a:lnTo>
                    <a:pt x="0" y="8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0" name="Line 170"/>
            <p:cNvSpPr>
              <a:spLocks noChangeShapeType="1"/>
            </p:cNvSpPr>
            <p:nvPr/>
          </p:nvSpPr>
          <p:spPr bwMode="auto">
            <a:xfrm>
              <a:off x="2942" y="3255"/>
              <a:ext cx="12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1" name="Rectangle 171"/>
            <p:cNvSpPr>
              <a:spLocks noChangeArrowheads="1"/>
            </p:cNvSpPr>
            <p:nvPr/>
          </p:nvSpPr>
          <p:spPr bwMode="auto">
            <a:xfrm>
              <a:off x="3045" y="3079"/>
              <a:ext cx="10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button2Pressed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92" name="Line 172"/>
            <p:cNvSpPr>
              <a:spLocks noChangeShapeType="1"/>
            </p:cNvSpPr>
            <p:nvPr/>
          </p:nvSpPr>
          <p:spPr bwMode="auto">
            <a:xfrm flipH="1">
              <a:off x="2956" y="3366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3" name="Freeform 173"/>
            <p:cNvSpPr>
              <a:spLocks/>
            </p:cNvSpPr>
            <p:nvPr/>
          </p:nvSpPr>
          <p:spPr bwMode="auto">
            <a:xfrm>
              <a:off x="2956" y="3324"/>
              <a:ext cx="154" cy="84"/>
            </a:xfrm>
            <a:custGeom>
              <a:avLst/>
              <a:gdLst/>
              <a:ahLst/>
              <a:cxnLst>
                <a:cxn ang="0">
                  <a:pos x="154" y="84"/>
                </a:cxn>
                <a:cxn ang="0">
                  <a:pos x="0" y="42"/>
                </a:cxn>
                <a:cxn ang="0">
                  <a:pos x="154" y="0"/>
                </a:cxn>
              </a:cxnLst>
              <a:rect l="0" t="0" r="r" b="b"/>
              <a:pathLst>
                <a:path w="154" h="84">
                  <a:moveTo>
                    <a:pt x="154" y="84"/>
                  </a:moveTo>
                  <a:lnTo>
                    <a:pt x="0" y="42"/>
                  </a:lnTo>
                  <a:lnTo>
                    <a:pt x="15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4" name="Line 174"/>
            <p:cNvSpPr>
              <a:spLocks noChangeShapeType="1"/>
            </p:cNvSpPr>
            <p:nvPr/>
          </p:nvSpPr>
          <p:spPr bwMode="auto">
            <a:xfrm flipH="1">
              <a:off x="3110" y="3366"/>
              <a:ext cx="120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5" name="Rectangle 175"/>
            <p:cNvSpPr>
              <a:spLocks noChangeArrowheads="1"/>
            </p:cNvSpPr>
            <p:nvPr/>
          </p:nvSpPr>
          <p:spPr bwMode="auto">
            <a:xfrm>
              <a:off x="2521" y="2716"/>
              <a:ext cx="10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button1Pressed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96" name="Rectangle 176"/>
            <p:cNvSpPr>
              <a:spLocks noChangeArrowheads="1"/>
            </p:cNvSpPr>
            <p:nvPr/>
          </p:nvSpPr>
          <p:spPr bwMode="auto">
            <a:xfrm>
              <a:off x="757" y="2101"/>
              <a:ext cx="12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button1&amp;2Pressed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098" name="Line 178"/>
            <p:cNvSpPr>
              <a:spLocks noChangeShapeType="1"/>
            </p:cNvSpPr>
            <p:nvPr/>
          </p:nvSpPr>
          <p:spPr bwMode="auto">
            <a:xfrm>
              <a:off x="679" y="2933"/>
              <a:ext cx="1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9" name="Freeform 179"/>
            <p:cNvSpPr>
              <a:spLocks/>
            </p:cNvSpPr>
            <p:nvPr/>
          </p:nvSpPr>
          <p:spPr bwMode="auto">
            <a:xfrm>
              <a:off x="637" y="2947"/>
              <a:ext cx="83" cy="14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42" y="140"/>
                </a:cxn>
                <a:cxn ang="0">
                  <a:pos x="0" y="0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0" name="Freeform 180"/>
            <p:cNvSpPr>
              <a:spLocks/>
            </p:cNvSpPr>
            <p:nvPr/>
          </p:nvSpPr>
          <p:spPr bwMode="auto">
            <a:xfrm>
              <a:off x="679" y="1201"/>
              <a:ext cx="1313" cy="1732"/>
            </a:xfrm>
            <a:custGeom>
              <a:avLst/>
              <a:gdLst/>
              <a:ahLst/>
              <a:cxnLst>
                <a:cxn ang="0">
                  <a:pos x="1313" y="0"/>
                </a:cxn>
                <a:cxn ang="0">
                  <a:pos x="0" y="0"/>
                </a:cxn>
                <a:cxn ang="0">
                  <a:pos x="0" y="1732"/>
                </a:cxn>
              </a:cxnLst>
              <a:rect l="0" t="0" r="r" b="b"/>
              <a:pathLst>
                <a:path w="1313" h="1732">
                  <a:moveTo>
                    <a:pt x="1313" y="0"/>
                  </a:moveTo>
                  <a:lnTo>
                    <a:pt x="0" y="0"/>
                  </a:lnTo>
                  <a:lnTo>
                    <a:pt x="0" y="173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1" name="Freeform 181"/>
            <p:cNvSpPr>
              <a:spLocks/>
            </p:cNvSpPr>
            <p:nvPr/>
          </p:nvSpPr>
          <p:spPr bwMode="auto">
            <a:xfrm>
              <a:off x="902" y="2947"/>
              <a:ext cx="84" cy="14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42" y="140"/>
                </a:cxn>
                <a:cxn ang="0">
                  <a:pos x="0" y="0"/>
                </a:cxn>
              </a:cxnLst>
              <a:rect l="0" t="0" r="r" b="b"/>
              <a:pathLst>
                <a:path w="84" h="140">
                  <a:moveTo>
                    <a:pt x="84" y="0"/>
                  </a:moveTo>
                  <a:lnTo>
                    <a:pt x="42" y="14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2" name="Freeform 182"/>
            <p:cNvSpPr>
              <a:spLocks/>
            </p:cNvSpPr>
            <p:nvPr/>
          </p:nvSpPr>
          <p:spPr bwMode="auto">
            <a:xfrm>
              <a:off x="944" y="2263"/>
              <a:ext cx="1034" cy="670"/>
            </a:xfrm>
            <a:custGeom>
              <a:avLst/>
              <a:gdLst/>
              <a:ahLst/>
              <a:cxnLst>
                <a:cxn ang="0">
                  <a:pos x="1034" y="0"/>
                </a:cxn>
                <a:cxn ang="0">
                  <a:pos x="0" y="0"/>
                </a:cxn>
                <a:cxn ang="0">
                  <a:pos x="0" y="670"/>
                </a:cxn>
              </a:cxnLst>
              <a:rect l="0" t="0" r="r" b="b"/>
              <a:pathLst>
                <a:path w="1034" h="670">
                  <a:moveTo>
                    <a:pt x="1034" y="0"/>
                  </a:moveTo>
                  <a:lnTo>
                    <a:pt x="0" y="0"/>
                  </a:lnTo>
                  <a:lnTo>
                    <a:pt x="0" y="67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3" name="Line 183"/>
            <p:cNvSpPr>
              <a:spLocks noChangeShapeType="1"/>
            </p:cNvSpPr>
            <p:nvPr/>
          </p:nvSpPr>
          <p:spPr bwMode="auto">
            <a:xfrm>
              <a:off x="944" y="2933"/>
              <a:ext cx="1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4" name="Oval 184"/>
            <p:cNvSpPr>
              <a:spLocks noChangeArrowheads="1"/>
            </p:cNvSpPr>
            <p:nvPr/>
          </p:nvSpPr>
          <p:spPr bwMode="auto">
            <a:xfrm>
              <a:off x="888" y="3841"/>
              <a:ext cx="98" cy="98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05" name="Group 185"/>
            <p:cNvGrpSpPr>
              <a:grpSpLocks/>
            </p:cNvGrpSpPr>
            <p:nvPr/>
          </p:nvGrpSpPr>
          <p:grpSpPr bwMode="auto">
            <a:xfrm>
              <a:off x="895" y="3548"/>
              <a:ext cx="84" cy="251"/>
              <a:chOff x="902" y="3084"/>
              <a:chExt cx="84" cy="251"/>
            </a:xfrm>
          </p:grpSpPr>
          <p:sp>
            <p:nvSpPr>
              <p:cNvPr id="82106" name="Line 186"/>
              <p:cNvSpPr>
                <a:spLocks noChangeShapeType="1"/>
              </p:cNvSpPr>
              <p:nvPr/>
            </p:nvSpPr>
            <p:spPr bwMode="auto">
              <a:xfrm>
                <a:off x="944" y="3182"/>
                <a:ext cx="1" cy="15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7" name="Freeform 187"/>
              <p:cNvSpPr>
                <a:spLocks/>
              </p:cNvSpPr>
              <p:nvPr/>
            </p:nvSpPr>
            <p:spPr bwMode="auto">
              <a:xfrm>
                <a:off x="902" y="3196"/>
                <a:ext cx="84" cy="139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42" y="139"/>
                  </a:cxn>
                  <a:cxn ang="0">
                    <a:pos x="0" y="0"/>
                  </a:cxn>
                </a:cxnLst>
                <a:rect l="0" t="0" r="r" b="b"/>
                <a:pathLst>
                  <a:path w="84" h="139">
                    <a:moveTo>
                      <a:pt x="84" y="0"/>
                    </a:moveTo>
                    <a:lnTo>
                      <a:pt x="42" y="139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8" name="Line 188"/>
              <p:cNvSpPr>
                <a:spLocks noChangeShapeType="1"/>
              </p:cNvSpPr>
              <p:nvPr/>
            </p:nvSpPr>
            <p:spPr bwMode="auto">
              <a:xfrm flipV="1">
                <a:off x="944" y="3084"/>
                <a:ext cx="1" cy="9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09" name="Oval 189"/>
            <p:cNvSpPr>
              <a:spLocks noChangeArrowheads="1"/>
            </p:cNvSpPr>
            <p:nvPr/>
          </p:nvSpPr>
          <p:spPr bwMode="auto">
            <a:xfrm>
              <a:off x="860" y="3799"/>
              <a:ext cx="154" cy="16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1" name="AutoShape 191"/>
            <p:cNvSpPr>
              <a:spLocks noChangeArrowheads="1"/>
            </p:cNvSpPr>
            <p:nvPr/>
          </p:nvSpPr>
          <p:spPr bwMode="auto">
            <a:xfrm>
              <a:off x="4325" y="2053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12" name="Group 192"/>
            <p:cNvGrpSpPr>
              <a:grpSpLocks/>
            </p:cNvGrpSpPr>
            <p:nvPr/>
          </p:nvGrpSpPr>
          <p:grpSpPr bwMode="auto">
            <a:xfrm>
              <a:off x="4468" y="2144"/>
              <a:ext cx="693" cy="266"/>
              <a:chOff x="4468" y="1707"/>
              <a:chExt cx="693" cy="266"/>
            </a:xfrm>
          </p:grpSpPr>
          <p:sp>
            <p:nvSpPr>
              <p:cNvPr id="82113" name="Rectangle 193"/>
              <p:cNvSpPr>
                <a:spLocks noChangeArrowheads="1"/>
              </p:cNvSpPr>
              <p:nvPr/>
            </p:nvSpPr>
            <p:spPr bwMode="auto">
              <a:xfrm>
                <a:off x="4468" y="1707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Increment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2114" name="Rectangle 194"/>
              <p:cNvSpPr>
                <a:spLocks noChangeArrowheads="1"/>
              </p:cNvSpPr>
              <p:nvPr/>
            </p:nvSpPr>
            <p:spPr bwMode="auto">
              <a:xfrm>
                <a:off x="4545" y="1819"/>
                <a:ext cx="53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Minutes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82115" name="Line 195"/>
            <p:cNvSpPr>
              <a:spLocks noChangeShapeType="1"/>
            </p:cNvSpPr>
            <p:nvPr/>
          </p:nvSpPr>
          <p:spPr bwMode="auto">
            <a:xfrm flipH="1">
              <a:off x="1433" y="3324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6" name="Freeform 196"/>
            <p:cNvSpPr>
              <a:spLocks/>
            </p:cNvSpPr>
            <p:nvPr/>
          </p:nvSpPr>
          <p:spPr bwMode="auto">
            <a:xfrm>
              <a:off x="1433" y="3282"/>
              <a:ext cx="140" cy="84"/>
            </a:xfrm>
            <a:custGeom>
              <a:avLst/>
              <a:gdLst/>
              <a:ahLst/>
              <a:cxnLst>
                <a:cxn ang="0">
                  <a:pos x="140" y="84"/>
                </a:cxn>
                <a:cxn ang="0">
                  <a:pos x="0" y="42"/>
                </a:cxn>
                <a:cxn ang="0">
                  <a:pos x="140" y="0"/>
                </a:cxn>
              </a:cxnLst>
              <a:rect l="0" t="0" r="r" b="b"/>
              <a:pathLst>
                <a:path w="140" h="84">
                  <a:moveTo>
                    <a:pt x="140" y="84"/>
                  </a:moveTo>
                  <a:lnTo>
                    <a:pt x="0" y="42"/>
                  </a:lnTo>
                  <a:lnTo>
                    <a:pt x="14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7" name="Line 197"/>
            <p:cNvSpPr>
              <a:spLocks noChangeShapeType="1"/>
            </p:cNvSpPr>
            <p:nvPr/>
          </p:nvSpPr>
          <p:spPr bwMode="auto">
            <a:xfrm flipH="1">
              <a:off x="1587" y="3324"/>
              <a:ext cx="40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9" name="AutoShape 199"/>
            <p:cNvSpPr>
              <a:spLocks noChangeArrowheads="1"/>
            </p:cNvSpPr>
            <p:nvPr/>
          </p:nvSpPr>
          <p:spPr bwMode="auto">
            <a:xfrm>
              <a:off x="4325" y="991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20" name="Group 200"/>
            <p:cNvGrpSpPr>
              <a:grpSpLocks/>
            </p:cNvGrpSpPr>
            <p:nvPr/>
          </p:nvGrpSpPr>
          <p:grpSpPr bwMode="auto">
            <a:xfrm>
              <a:off x="4468" y="1082"/>
              <a:ext cx="693" cy="266"/>
              <a:chOff x="4510" y="645"/>
              <a:chExt cx="693" cy="266"/>
            </a:xfrm>
          </p:grpSpPr>
          <p:sp>
            <p:nvSpPr>
              <p:cNvPr id="82121" name="Rectangle 201"/>
              <p:cNvSpPr>
                <a:spLocks noChangeArrowheads="1"/>
              </p:cNvSpPr>
              <p:nvPr/>
            </p:nvSpPr>
            <p:spPr bwMode="auto">
              <a:xfrm>
                <a:off x="4510" y="645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Increment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2122" name="Rectangle 202"/>
              <p:cNvSpPr>
                <a:spLocks noChangeArrowheads="1"/>
              </p:cNvSpPr>
              <p:nvPr/>
            </p:nvSpPr>
            <p:spPr bwMode="auto">
              <a:xfrm>
                <a:off x="4644" y="757"/>
                <a:ext cx="3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Hours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82124" name="AutoShape 204"/>
            <p:cNvSpPr>
              <a:spLocks noChangeArrowheads="1"/>
            </p:cNvSpPr>
            <p:nvPr/>
          </p:nvSpPr>
          <p:spPr bwMode="auto">
            <a:xfrm>
              <a:off x="1992" y="992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5" name="Rectangle 205"/>
            <p:cNvSpPr>
              <a:spLocks noChangeArrowheads="1"/>
            </p:cNvSpPr>
            <p:nvPr/>
          </p:nvSpPr>
          <p:spPr bwMode="auto">
            <a:xfrm>
              <a:off x="2288" y="1083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Blink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26" name="Rectangle 206"/>
            <p:cNvSpPr>
              <a:spLocks noChangeArrowheads="1"/>
            </p:cNvSpPr>
            <p:nvPr/>
          </p:nvSpPr>
          <p:spPr bwMode="auto">
            <a:xfrm>
              <a:off x="2288" y="1195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Hours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28" name="AutoShape 208"/>
            <p:cNvSpPr>
              <a:spLocks noChangeArrowheads="1"/>
            </p:cNvSpPr>
            <p:nvPr/>
          </p:nvSpPr>
          <p:spPr bwMode="auto">
            <a:xfrm>
              <a:off x="2006" y="3100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9" name="Rectangle 209"/>
            <p:cNvSpPr>
              <a:spLocks noChangeArrowheads="1"/>
            </p:cNvSpPr>
            <p:nvPr/>
          </p:nvSpPr>
          <p:spPr bwMode="auto">
            <a:xfrm>
              <a:off x="2302" y="3191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Blink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30" name="Rectangle 210"/>
            <p:cNvSpPr>
              <a:spLocks noChangeArrowheads="1"/>
            </p:cNvSpPr>
            <p:nvPr/>
          </p:nvSpPr>
          <p:spPr bwMode="auto">
            <a:xfrm>
              <a:off x="2228" y="3303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Seconds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32" name="AutoShape 212"/>
            <p:cNvSpPr>
              <a:spLocks noChangeArrowheads="1"/>
            </p:cNvSpPr>
            <p:nvPr/>
          </p:nvSpPr>
          <p:spPr bwMode="auto">
            <a:xfrm>
              <a:off x="2006" y="2053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3" name="Rectangle 213"/>
            <p:cNvSpPr>
              <a:spLocks noChangeArrowheads="1"/>
            </p:cNvSpPr>
            <p:nvPr/>
          </p:nvSpPr>
          <p:spPr bwMode="auto">
            <a:xfrm>
              <a:off x="2302" y="2144"/>
              <a:ext cx="3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Blink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34" name="Rectangle 214"/>
            <p:cNvSpPr>
              <a:spLocks noChangeArrowheads="1"/>
            </p:cNvSpPr>
            <p:nvPr/>
          </p:nvSpPr>
          <p:spPr bwMode="auto">
            <a:xfrm>
              <a:off x="2228" y="2256"/>
              <a:ext cx="5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Minutes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36" name="AutoShape 216"/>
            <p:cNvSpPr>
              <a:spLocks noChangeArrowheads="1"/>
            </p:cNvSpPr>
            <p:nvPr/>
          </p:nvSpPr>
          <p:spPr bwMode="auto">
            <a:xfrm>
              <a:off x="4325" y="3101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37" name="Group 217"/>
            <p:cNvGrpSpPr>
              <a:grpSpLocks/>
            </p:cNvGrpSpPr>
            <p:nvPr/>
          </p:nvGrpSpPr>
          <p:grpSpPr bwMode="auto">
            <a:xfrm>
              <a:off x="4468" y="3192"/>
              <a:ext cx="693" cy="266"/>
              <a:chOff x="4510" y="2769"/>
              <a:chExt cx="693" cy="266"/>
            </a:xfrm>
          </p:grpSpPr>
          <p:sp>
            <p:nvSpPr>
              <p:cNvPr id="82138" name="Rectangle 218"/>
              <p:cNvSpPr>
                <a:spLocks noChangeArrowheads="1"/>
              </p:cNvSpPr>
              <p:nvPr/>
            </p:nvSpPr>
            <p:spPr bwMode="auto">
              <a:xfrm>
                <a:off x="4510" y="2769"/>
                <a:ext cx="6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Increment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2139" name="Rectangle 219"/>
              <p:cNvSpPr>
                <a:spLocks noChangeArrowheads="1"/>
              </p:cNvSpPr>
              <p:nvPr/>
            </p:nvSpPr>
            <p:spPr bwMode="auto">
              <a:xfrm>
                <a:off x="4587" y="2881"/>
                <a:ext cx="53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Courier New" pitchFamily="49" charset="0"/>
                  </a:rPr>
                  <a:t>Seconds</a:t>
                </a:r>
                <a:endParaRPr lang="en-US" altLang="en-US" sz="1600" b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82141" name="AutoShape 221"/>
            <p:cNvSpPr>
              <a:spLocks noChangeArrowheads="1"/>
            </p:cNvSpPr>
            <p:nvPr/>
          </p:nvSpPr>
          <p:spPr bwMode="auto">
            <a:xfrm>
              <a:off x="456" y="3101"/>
              <a:ext cx="978" cy="447"/>
            </a:xfrm>
            <a:prstGeom prst="roundRect">
              <a:avLst>
                <a:gd name="adj" fmla="val 48435"/>
              </a:avLst>
            </a:prstGeom>
            <a:solidFill>
              <a:schemeClr val="bg1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2" name="Rectangle 222"/>
            <p:cNvSpPr>
              <a:spLocks noChangeArrowheads="1"/>
            </p:cNvSpPr>
            <p:nvPr/>
          </p:nvSpPr>
          <p:spPr bwMode="auto">
            <a:xfrm>
              <a:off x="792" y="3192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Stop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143" name="Rectangle 223"/>
            <p:cNvSpPr>
              <a:spLocks noChangeArrowheads="1"/>
            </p:cNvSpPr>
            <p:nvPr/>
          </p:nvSpPr>
          <p:spPr bwMode="auto">
            <a:xfrm>
              <a:off x="640" y="3304"/>
              <a:ext cx="6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Blinking</a:t>
              </a:r>
              <a:endParaRPr lang="en-US" altLang="en-US" sz="1600" b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7800"/>
            <a:ext cx="7772400" cy="762000"/>
          </a:xfrm>
        </p:spPr>
        <p:txBody>
          <a:bodyPr/>
          <a:lstStyle/>
          <a:p>
            <a:r>
              <a:rPr lang="en-US" altLang="en-US"/>
              <a:t>Statechart Diagrams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8027988" y="909638"/>
            <a:ext cx="1000125" cy="498475"/>
          </a:xfrm>
          <a:prstGeom prst="wedgeRoundRectCallout">
            <a:avLst>
              <a:gd name="adj1" fmla="val -82380"/>
              <a:gd name="adj2" fmla="val 812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State</a:t>
            </a:r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4289425" y="1047750"/>
            <a:ext cx="1911350" cy="498475"/>
          </a:xfrm>
          <a:prstGeom prst="wedgeRoundRectCallout">
            <a:avLst>
              <a:gd name="adj1" fmla="val -64287"/>
              <a:gd name="adj2" fmla="val -2229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Initial state</a:t>
            </a:r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2122488" y="5656263"/>
            <a:ext cx="1820862" cy="498475"/>
          </a:xfrm>
          <a:prstGeom prst="wedgeRoundRectCallout">
            <a:avLst>
              <a:gd name="adj1" fmla="val -77463"/>
              <a:gd name="adj2" fmla="val 477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Final state</a:t>
            </a: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1462088" y="2489200"/>
            <a:ext cx="1782762" cy="498475"/>
          </a:xfrm>
          <a:prstGeom prst="wedgeRoundRectCallout">
            <a:avLst>
              <a:gd name="adj1" fmla="val -71194"/>
              <a:gd name="adj2" fmla="val 1974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Transition</a:t>
            </a: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200025" y="1131888"/>
            <a:ext cx="1090613" cy="498475"/>
          </a:xfrm>
          <a:prstGeom prst="wedgeRoundRectCallout">
            <a:avLst>
              <a:gd name="adj1" fmla="val 118750"/>
              <a:gd name="adj2" fmla="val 55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2464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 autoUpdateAnimBg="0"/>
      <p:bldP spid="81926" grpId="0" animBg="1" autoUpdateAnimBg="0"/>
      <p:bldP spid="81927" grpId="0" animBg="1" autoUpdateAnimBg="0"/>
      <p:bldP spid="81928" grpId="0" animBg="1" autoUpdateAnimBg="0"/>
      <p:bldP spid="819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Activity Diagrams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12850"/>
            <a:ext cx="8255000" cy="4800600"/>
          </a:xfrm>
        </p:spPr>
        <p:txBody>
          <a:bodyPr/>
          <a:lstStyle/>
          <a:p>
            <a:r>
              <a:rPr lang="en-US" altLang="en-US"/>
              <a:t>An activity diagram shows flow control within a system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 activity diagram is a special case of a state chart diagram in which states are activities (“functions”)</a:t>
            </a:r>
          </a:p>
          <a:p>
            <a:r>
              <a:rPr lang="en-US" altLang="en-US"/>
              <a:t>Two types of states: </a:t>
            </a:r>
          </a:p>
          <a:p>
            <a:pPr lvl="1"/>
            <a:r>
              <a:rPr lang="en-US" altLang="en-US" i="1"/>
              <a:t>Action state: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Cannot be decomposed any further</a:t>
            </a:r>
          </a:p>
          <a:p>
            <a:pPr lvl="2"/>
            <a:r>
              <a:rPr lang="en-US" altLang="en-US"/>
              <a:t>Happens “instantaneously” with respect to the level of abstraction used in the model</a:t>
            </a:r>
          </a:p>
          <a:p>
            <a:pPr lvl="1"/>
            <a:r>
              <a:rPr lang="en-US" altLang="en-US" i="1"/>
              <a:t>Activity state: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Can be decomposed further</a:t>
            </a:r>
          </a:p>
          <a:p>
            <a:pPr lvl="2"/>
            <a:r>
              <a:rPr lang="en-US" altLang="en-US"/>
              <a:t>The activity is modeled by another activity diagram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0" y="1741488"/>
            <a:ext cx="7632700" cy="811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Activity Diagram: Modeling Decisions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" y="1727200"/>
            <a:ext cx="8199438" cy="347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Systems, Models, and Views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model</a:t>
            </a:r>
            <a:r>
              <a:rPr lang="en-US" altLang="en-US"/>
              <a:t> is an abstraction describing system or a subset of a system</a:t>
            </a:r>
          </a:p>
          <a:p>
            <a:r>
              <a:rPr lang="en-US" altLang="en-US"/>
              <a:t>A </a:t>
            </a:r>
            <a:r>
              <a:rPr lang="en-US" altLang="en-US" i="1"/>
              <a:t>view</a:t>
            </a:r>
            <a:r>
              <a:rPr lang="en-US" altLang="en-US"/>
              <a:t> depicts selected aspects of a model</a:t>
            </a:r>
          </a:p>
          <a:p>
            <a:r>
              <a:rPr lang="en-US" altLang="en-US"/>
              <a:t>A </a:t>
            </a:r>
            <a:r>
              <a:rPr lang="en-US" altLang="en-US" i="1"/>
              <a:t>notation</a:t>
            </a:r>
            <a:r>
              <a:rPr lang="en-US" altLang="en-US"/>
              <a:t> is a set of graphical or textual rules for representing views</a:t>
            </a:r>
          </a:p>
          <a:p>
            <a:endParaRPr lang="en-US" altLang="en-US"/>
          </a:p>
          <a:p>
            <a:r>
              <a:rPr lang="en-US" altLang="en-US"/>
              <a:t>Views and models of a single system may overlap each other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63650"/>
            <a:ext cx="8255000" cy="4800600"/>
          </a:xfrm>
        </p:spPr>
        <p:txBody>
          <a:bodyPr/>
          <a:lstStyle/>
          <a:p>
            <a:pPr lvl="1"/>
            <a:r>
              <a:rPr lang="en-US" altLang="en-US"/>
              <a:t>Functional model: use case diagram</a:t>
            </a:r>
          </a:p>
          <a:p>
            <a:pPr lvl="1"/>
            <a:r>
              <a:rPr lang="en-US" altLang="en-US"/>
              <a:t>Object model: class diagram</a:t>
            </a:r>
          </a:p>
          <a:p>
            <a:pPr lvl="1"/>
            <a:r>
              <a:rPr lang="en-US" altLang="en-US"/>
              <a:t>Dynamic model: sequence diagrams, statechart and activity diagrams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Systems, Models, and Views</a:t>
            </a: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8" y="1428750"/>
            <a:ext cx="8132762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1282700" y="1562100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/>
              <a:t>Airplane</a:t>
            </a:r>
            <a:endParaRPr lang="en-US" altLang="en-US" b="0" dirty="0"/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5232400" y="736600"/>
            <a:ext cx="2590800" cy="1498600"/>
          </a:xfrm>
          <a:prstGeom prst="cloudCallout">
            <a:avLst>
              <a:gd name="adj1" fmla="val -45282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 b="0"/>
          </a:p>
          <a:p>
            <a:r>
              <a:rPr lang="en-US" altLang="en-US"/>
              <a:t>  Flightsimulator</a:t>
            </a:r>
          </a:p>
          <a:p>
            <a:endParaRPr lang="en-US" altLang="en-US" b="0"/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 flipV="1">
            <a:off x="3860800" y="47879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n-US" altLang="en-US" b="0"/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4270375" y="5384800"/>
            <a:ext cx="194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dirty="0"/>
              <a:t>Scale Model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3590925" y="62357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 b="0"/>
          </a:p>
        </p:txBody>
      </p:sp>
      <p:sp>
        <p:nvSpPr>
          <p:cNvPr id="140303" name="AutoShape 15"/>
          <p:cNvSpPr>
            <a:spLocks noChangeArrowheads="1"/>
          </p:cNvSpPr>
          <p:nvPr/>
        </p:nvSpPr>
        <p:spPr bwMode="auto">
          <a:xfrm>
            <a:off x="2946400" y="1117600"/>
            <a:ext cx="1905000" cy="1524000"/>
          </a:xfrm>
          <a:prstGeom prst="cloudCallout">
            <a:avLst>
              <a:gd name="adj1" fmla="val -1625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/>
              <a:t>Blueprints</a:t>
            </a:r>
          </a:p>
        </p:txBody>
      </p:sp>
      <p:sp>
        <p:nvSpPr>
          <p:cNvPr id="140304" name="AutoShape 16"/>
          <p:cNvSpPr>
            <a:spLocks noChangeArrowheads="1"/>
          </p:cNvSpPr>
          <p:nvPr/>
        </p:nvSpPr>
        <p:spPr bwMode="auto">
          <a:xfrm flipV="1">
            <a:off x="6210300" y="4191000"/>
            <a:ext cx="2628900" cy="1498600"/>
          </a:xfrm>
          <a:prstGeom prst="cloudCallout">
            <a:avLst>
              <a:gd name="adj1" fmla="val -45352"/>
              <a:gd name="adj2" fmla="val 728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US" altLang="en-US"/>
              <a:t>Electrical </a:t>
            </a:r>
          </a:p>
          <a:p>
            <a:r>
              <a:rPr lang="en-US" altLang="en-US"/>
              <a:t>Wiring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Models, Views, and Systems (UML)</a:t>
            </a: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-109536" y="1608045"/>
            <a:ext cx="8759825" cy="4437062"/>
            <a:chOff x="183" y="1117"/>
            <a:chExt cx="5518" cy="2795"/>
          </a:xfrm>
        </p:grpSpPr>
        <p:sp>
          <p:nvSpPr>
            <p:cNvPr id="142347" name="Rectangle 11"/>
            <p:cNvSpPr>
              <a:spLocks noChangeArrowheads="1"/>
            </p:cNvSpPr>
            <p:nvPr/>
          </p:nvSpPr>
          <p:spPr bwMode="auto">
            <a:xfrm>
              <a:off x="4266" y="1132"/>
              <a:ext cx="1222" cy="2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4755" y="1215"/>
              <a:ext cx="30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View</a:t>
              </a:r>
              <a:endParaRPr lang="en-US" altLang="en-US" sz="1600" b="0"/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>
              <a:off x="1392" y="1275"/>
              <a:ext cx="81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50" name="Line 14"/>
            <p:cNvSpPr>
              <a:spLocks noChangeShapeType="1"/>
            </p:cNvSpPr>
            <p:nvPr/>
          </p:nvSpPr>
          <p:spPr bwMode="auto">
            <a:xfrm>
              <a:off x="3434" y="1275"/>
              <a:ext cx="8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4109" y="1117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*</a:t>
              </a:r>
              <a:endParaRPr lang="en-US" altLang="en-US" sz="1600" b="0"/>
            </a:p>
          </p:txBody>
        </p:sp>
        <p:sp>
          <p:nvSpPr>
            <p:cNvPr id="142352" name="Rectangle 16"/>
            <p:cNvSpPr>
              <a:spLocks noChangeArrowheads="1"/>
            </p:cNvSpPr>
            <p:nvPr/>
          </p:nvSpPr>
          <p:spPr bwMode="auto">
            <a:xfrm>
              <a:off x="2043" y="1125"/>
              <a:ext cx="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*</a:t>
              </a:r>
              <a:endParaRPr lang="en-US" altLang="en-US" sz="1600" b="0"/>
            </a:p>
          </p:txBody>
        </p:sp>
        <p:sp>
          <p:nvSpPr>
            <p:cNvPr id="142353" name="Rectangle 17"/>
            <p:cNvSpPr>
              <a:spLocks noChangeArrowheads="1"/>
            </p:cNvSpPr>
            <p:nvPr/>
          </p:nvSpPr>
          <p:spPr bwMode="auto">
            <a:xfrm>
              <a:off x="3464" y="1426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depicted by</a:t>
              </a:r>
              <a:endParaRPr lang="en-US" altLang="en-US" sz="1600" b="0"/>
            </a:p>
          </p:txBody>
        </p:sp>
        <p:sp>
          <p:nvSpPr>
            <p:cNvPr id="142354" name="Rectangle 18"/>
            <p:cNvSpPr>
              <a:spLocks noChangeArrowheads="1"/>
            </p:cNvSpPr>
            <p:nvPr/>
          </p:nvSpPr>
          <p:spPr bwMode="auto">
            <a:xfrm>
              <a:off x="1372" y="1434"/>
              <a:ext cx="9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described by</a:t>
              </a:r>
              <a:endParaRPr lang="en-US" altLang="en-US" sz="1600" b="0"/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183" y="1132"/>
              <a:ext cx="1222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595" y="1215"/>
              <a:ext cx="462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System</a:t>
              </a:r>
              <a:endParaRPr lang="en-US" altLang="en-US" sz="1600" b="0"/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2211" y="1132"/>
              <a:ext cx="1236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2674" y="1215"/>
              <a:ext cx="38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 New" pitchFamily="49" charset="0"/>
                </a:rPr>
                <a:t>Model</a:t>
              </a:r>
              <a:endParaRPr lang="en-US" altLang="en-US" sz="1600" b="0"/>
            </a:p>
          </p:txBody>
        </p: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273" y="2708"/>
              <a:ext cx="1912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78" name="Rectangle 42"/>
            <p:cNvSpPr>
              <a:spLocks noChangeArrowheads="1"/>
            </p:cNvSpPr>
            <p:nvPr/>
          </p:nvSpPr>
          <p:spPr bwMode="auto">
            <a:xfrm>
              <a:off x="3420" y="2776"/>
              <a:ext cx="1617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 dirty="0" err="1">
                  <a:solidFill>
                    <a:srgbClr val="000000"/>
                  </a:solidFill>
                  <a:latin typeface="Courier New" pitchFamily="49" charset="0"/>
                </a:rPr>
                <a:t>flightSimulator:Model</a:t>
              </a:r>
              <a:endParaRPr lang="en-US" altLang="en-US" sz="1600" b="0" u="sng" dirty="0"/>
            </a:p>
          </p:txBody>
        </p: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449" y="2707"/>
              <a:ext cx="1912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82" name="Rectangle 46"/>
            <p:cNvSpPr>
              <a:spLocks noChangeArrowheads="1"/>
            </p:cNvSpPr>
            <p:nvPr/>
          </p:nvSpPr>
          <p:spPr bwMode="auto">
            <a:xfrm>
              <a:off x="789" y="2775"/>
              <a:ext cx="1232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 dirty="0" err="1">
                  <a:solidFill>
                    <a:srgbClr val="000000"/>
                  </a:solidFill>
                  <a:latin typeface="Courier New" pitchFamily="49" charset="0"/>
                </a:rPr>
                <a:t>scaleModel:Model</a:t>
              </a:r>
              <a:endParaRPr lang="en-US" altLang="en-US" sz="1600" b="0" u="sng" dirty="0"/>
            </a:p>
          </p:txBody>
        </p:sp>
        <p:sp>
          <p:nvSpPr>
            <p:cNvPr id="142384" name="Rectangle 48"/>
            <p:cNvSpPr>
              <a:spLocks noChangeArrowheads="1"/>
            </p:cNvSpPr>
            <p:nvPr/>
          </p:nvSpPr>
          <p:spPr bwMode="auto">
            <a:xfrm>
              <a:off x="344" y="3614"/>
              <a:ext cx="1438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485" y="3682"/>
              <a:ext cx="115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>
                  <a:solidFill>
                    <a:srgbClr val="000000"/>
                  </a:solidFill>
                  <a:latin typeface="Courier New" pitchFamily="49" charset="0"/>
                </a:rPr>
                <a:t>blueprints:View</a:t>
              </a:r>
              <a:endParaRPr lang="en-US" altLang="en-US" sz="1600" b="0" u="sng"/>
            </a:p>
          </p:txBody>
        </p:sp>
        <p:sp>
          <p:nvSpPr>
            <p:cNvPr id="142387" name="Rectangle 51"/>
            <p:cNvSpPr>
              <a:spLocks noChangeArrowheads="1"/>
            </p:cNvSpPr>
            <p:nvPr/>
          </p:nvSpPr>
          <p:spPr bwMode="auto">
            <a:xfrm>
              <a:off x="2016" y="1968"/>
              <a:ext cx="1912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88" name="Rectangle 52"/>
            <p:cNvSpPr>
              <a:spLocks noChangeArrowheads="1"/>
            </p:cNvSpPr>
            <p:nvPr/>
          </p:nvSpPr>
          <p:spPr bwMode="auto">
            <a:xfrm>
              <a:off x="2394" y="2036"/>
              <a:ext cx="115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>
                  <a:solidFill>
                    <a:srgbClr val="000000"/>
                  </a:solidFill>
                  <a:latin typeface="Courier New" pitchFamily="49" charset="0"/>
                </a:rPr>
                <a:t>airplane:System</a:t>
              </a:r>
              <a:endParaRPr lang="en-US" altLang="en-US" sz="1600" b="0" u="sng"/>
            </a:p>
          </p:txBody>
        </p:sp>
        <p:sp>
          <p:nvSpPr>
            <p:cNvPr id="142390" name="Rectangle 54"/>
            <p:cNvSpPr>
              <a:spLocks noChangeArrowheads="1"/>
            </p:cNvSpPr>
            <p:nvPr/>
          </p:nvSpPr>
          <p:spPr bwMode="auto">
            <a:xfrm>
              <a:off x="2070" y="3614"/>
              <a:ext cx="1431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91" name="Rectangle 55"/>
            <p:cNvSpPr>
              <a:spLocks noChangeArrowheads="1"/>
            </p:cNvSpPr>
            <p:nvPr/>
          </p:nvSpPr>
          <p:spPr bwMode="auto">
            <a:xfrm>
              <a:off x="2208" y="3682"/>
              <a:ext cx="115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>
                  <a:solidFill>
                    <a:srgbClr val="000000"/>
                  </a:solidFill>
                  <a:latin typeface="Courier New" pitchFamily="49" charset="0"/>
                </a:rPr>
                <a:t>fuelSystem:View</a:t>
              </a:r>
              <a:endParaRPr lang="en-US" altLang="en-US" sz="1600" b="0" u="sng"/>
            </a:p>
          </p:txBody>
        </p:sp>
        <p:sp>
          <p:nvSpPr>
            <p:cNvPr id="142393" name="Rectangle 57"/>
            <p:cNvSpPr>
              <a:spLocks noChangeArrowheads="1"/>
            </p:cNvSpPr>
            <p:nvPr/>
          </p:nvSpPr>
          <p:spPr bwMode="auto">
            <a:xfrm>
              <a:off x="3789" y="3614"/>
              <a:ext cx="1912" cy="2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94" name="Rectangle 58"/>
            <p:cNvSpPr>
              <a:spLocks noChangeArrowheads="1"/>
            </p:cNvSpPr>
            <p:nvPr/>
          </p:nvSpPr>
          <p:spPr bwMode="auto">
            <a:xfrm>
              <a:off x="3936" y="3682"/>
              <a:ext cx="1617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u="sng">
                  <a:solidFill>
                    <a:srgbClr val="000000"/>
                  </a:solidFill>
                  <a:latin typeface="Courier New" pitchFamily="49" charset="0"/>
                </a:rPr>
                <a:t>electricalWiring:View</a:t>
              </a:r>
              <a:endParaRPr lang="en-US" altLang="en-US" sz="1600" b="0" u="sng"/>
            </a:p>
          </p:txBody>
        </p:sp>
        <p:sp>
          <p:nvSpPr>
            <p:cNvPr id="142397" name="Line 61"/>
            <p:cNvSpPr>
              <a:spLocks noChangeShapeType="1"/>
            </p:cNvSpPr>
            <p:nvPr/>
          </p:nvSpPr>
          <p:spPr bwMode="auto">
            <a:xfrm flipH="1">
              <a:off x="1342" y="2266"/>
              <a:ext cx="1554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8" name="Line 62"/>
            <p:cNvSpPr>
              <a:spLocks noChangeShapeType="1"/>
            </p:cNvSpPr>
            <p:nvPr/>
          </p:nvSpPr>
          <p:spPr bwMode="auto">
            <a:xfrm>
              <a:off x="2896" y="2266"/>
              <a:ext cx="1293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9" name="Line 63"/>
            <p:cNvSpPr>
              <a:spLocks noChangeShapeType="1"/>
            </p:cNvSpPr>
            <p:nvPr/>
          </p:nvSpPr>
          <p:spPr bwMode="auto">
            <a:xfrm flipH="1">
              <a:off x="1072" y="3005"/>
              <a:ext cx="270" cy="6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0" name="Line 64"/>
            <p:cNvSpPr>
              <a:spLocks noChangeShapeType="1"/>
            </p:cNvSpPr>
            <p:nvPr/>
          </p:nvSpPr>
          <p:spPr bwMode="auto">
            <a:xfrm flipH="1">
              <a:off x="2784" y="3005"/>
              <a:ext cx="1482" cy="6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1" name="Line 65"/>
            <p:cNvSpPr>
              <a:spLocks noChangeShapeType="1"/>
            </p:cNvSpPr>
            <p:nvPr/>
          </p:nvSpPr>
          <p:spPr bwMode="auto">
            <a:xfrm flipH="1" flipV="1">
              <a:off x="4266" y="3006"/>
              <a:ext cx="479" cy="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Modeling</a:t>
            </a:r>
          </a:p>
        </p:txBody>
      </p:sp>
      <p:sp>
        <p:nvSpPr>
          <p:cNvPr id="92366" name="Text Box 206"/>
          <p:cNvSpPr txBox="1">
            <a:spLocks noChangeArrowheads="1"/>
          </p:cNvSpPr>
          <p:nvPr/>
        </p:nvSpPr>
        <p:spPr bwMode="auto">
          <a:xfrm>
            <a:off x="2951163" y="4000500"/>
            <a:ext cx="21669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/>
              <a:t>UML Package</a:t>
            </a:r>
          </a:p>
        </p:txBody>
      </p:sp>
      <p:grpSp>
        <p:nvGrpSpPr>
          <p:cNvPr id="92367" name="Group 207"/>
          <p:cNvGrpSpPr>
            <a:grpSpLocks/>
          </p:cNvGrpSpPr>
          <p:nvPr/>
        </p:nvGrpSpPr>
        <p:grpSpPr bwMode="auto">
          <a:xfrm>
            <a:off x="549275" y="1165225"/>
            <a:ext cx="8239125" cy="4841875"/>
            <a:chOff x="346" y="104"/>
            <a:chExt cx="5190" cy="3050"/>
          </a:xfrm>
        </p:grpSpPr>
        <p:sp>
          <p:nvSpPr>
            <p:cNvPr id="92368" name="Freeform 208"/>
            <p:cNvSpPr>
              <a:spLocks/>
            </p:cNvSpPr>
            <p:nvPr/>
          </p:nvSpPr>
          <p:spPr bwMode="auto">
            <a:xfrm>
              <a:off x="374" y="300"/>
              <a:ext cx="1874" cy="420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14" y="294"/>
                </a:cxn>
                <a:cxn ang="0">
                  <a:pos x="42" y="280"/>
                </a:cxn>
                <a:cxn ang="0">
                  <a:pos x="70" y="266"/>
                </a:cxn>
                <a:cxn ang="0">
                  <a:pos x="112" y="252"/>
                </a:cxn>
                <a:cxn ang="0">
                  <a:pos x="154" y="210"/>
                </a:cxn>
                <a:cxn ang="0">
                  <a:pos x="252" y="182"/>
                </a:cxn>
                <a:cxn ang="0">
                  <a:pos x="1553" y="196"/>
                </a:cxn>
                <a:cxn ang="0">
                  <a:pos x="1777" y="0"/>
                </a:cxn>
                <a:cxn ang="0">
                  <a:pos x="1874" y="0"/>
                </a:cxn>
                <a:cxn ang="0">
                  <a:pos x="1777" y="294"/>
                </a:cxn>
                <a:cxn ang="0">
                  <a:pos x="1819" y="336"/>
                </a:cxn>
                <a:cxn ang="0">
                  <a:pos x="1777" y="350"/>
                </a:cxn>
                <a:cxn ang="0">
                  <a:pos x="1329" y="420"/>
                </a:cxn>
                <a:cxn ang="0">
                  <a:pos x="224" y="406"/>
                </a:cxn>
                <a:cxn ang="0">
                  <a:pos x="126" y="406"/>
                </a:cxn>
                <a:cxn ang="0">
                  <a:pos x="56" y="392"/>
                </a:cxn>
                <a:cxn ang="0">
                  <a:pos x="0" y="364"/>
                </a:cxn>
                <a:cxn ang="0">
                  <a:pos x="0" y="336"/>
                </a:cxn>
                <a:cxn ang="0">
                  <a:pos x="0" y="322"/>
                </a:cxn>
              </a:cxnLst>
              <a:rect l="0" t="0" r="r" b="b"/>
              <a:pathLst>
                <a:path w="1874" h="420">
                  <a:moveTo>
                    <a:pt x="0" y="322"/>
                  </a:moveTo>
                  <a:lnTo>
                    <a:pt x="14" y="294"/>
                  </a:lnTo>
                  <a:lnTo>
                    <a:pt x="42" y="280"/>
                  </a:lnTo>
                  <a:lnTo>
                    <a:pt x="70" y="266"/>
                  </a:lnTo>
                  <a:lnTo>
                    <a:pt x="112" y="252"/>
                  </a:lnTo>
                  <a:lnTo>
                    <a:pt x="154" y="210"/>
                  </a:lnTo>
                  <a:lnTo>
                    <a:pt x="252" y="182"/>
                  </a:lnTo>
                  <a:lnTo>
                    <a:pt x="1553" y="196"/>
                  </a:lnTo>
                  <a:lnTo>
                    <a:pt x="1777" y="0"/>
                  </a:lnTo>
                  <a:lnTo>
                    <a:pt x="1874" y="0"/>
                  </a:lnTo>
                  <a:lnTo>
                    <a:pt x="1777" y="294"/>
                  </a:lnTo>
                  <a:lnTo>
                    <a:pt x="1819" y="336"/>
                  </a:lnTo>
                  <a:lnTo>
                    <a:pt x="1777" y="350"/>
                  </a:lnTo>
                  <a:lnTo>
                    <a:pt x="1329" y="420"/>
                  </a:lnTo>
                  <a:lnTo>
                    <a:pt x="224" y="406"/>
                  </a:lnTo>
                  <a:lnTo>
                    <a:pt x="126" y="406"/>
                  </a:lnTo>
                  <a:lnTo>
                    <a:pt x="56" y="392"/>
                  </a:lnTo>
                  <a:lnTo>
                    <a:pt x="0" y="364"/>
                  </a:lnTo>
                  <a:lnTo>
                    <a:pt x="0" y="336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9" name="Freeform 209"/>
            <p:cNvSpPr>
              <a:spLocks/>
            </p:cNvSpPr>
            <p:nvPr/>
          </p:nvSpPr>
          <p:spPr bwMode="auto">
            <a:xfrm>
              <a:off x="374" y="622"/>
              <a:ext cx="1819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9" y="14"/>
                </a:cxn>
                <a:cxn ang="0">
                  <a:pos x="1777" y="28"/>
                </a:cxn>
                <a:cxn ang="0">
                  <a:pos x="1329" y="98"/>
                </a:cxn>
                <a:cxn ang="0">
                  <a:pos x="210" y="84"/>
                </a:cxn>
                <a:cxn ang="0">
                  <a:pos x="126" y="84"/>
                </a:cxn>
                <a:cxn ang="0">
                  <a:pos x="56" y="70"/>
                </a:cxn>
                <a:cxn ang="0">
                  <a:pos x="0" y="42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19" h="98">
                  <a:moveTo>
                    <a:pt x="0" y="0"/>
                  </a:moveTo>
                  <a:lnTo>
                    <a:pt x="1819" y="14"/>
                  </a:lnTo>
                  <a:lnTo>
                    <a:pt x="1777" y="28"/>
                  </a:lnTo>
                  <a:lnTo>
                    <a:pt x="1329" y="98"/>
                  </a:lnTo>
                  <a:lnTo>
                    <a:pt x="210" y="84"/>
                  </a:lnTo>
                  <a:lnTo>
                    <a:pt x="126" y="84"/>
                  </a:lnTo>
                  <a:lnTo>
                    <a:pt x="56" y="70"/>
                  </a:lnTo>
                  <a:lnTo>
                    <a:pt x="0" y="4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0" name="Freeform 210"/>
            <p:cNvSpPr>
              <a:spLocks/>
            </p:cNvSpPr>
            <p:nvPr/>
          </p:nvSpPr>
          <p:spPr bwMode="auto">
            <a:xfrm>
              <a:off x="1913" y="538"/>
              <a:ext cx="433" cy="9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349" y="0"/>
                </a:cxn>
                <a:cxn ang="0">
                  <a:pos x="433" y="28"/>
                </a:cxn>
                <a:cxn ang="0">
                  <a:pos x="238" y="84"/>
                </a:cxn>
                <a:cxn ang="0">
                  <a:pos x="56" y="98"/>
                </a:cxn>
                <a:cxn ang="0">
                  <a:pos x="0" y="56"/>
                </a:cxn>
              </a:cxnLst>
              <a:rect l="0" t="0" r="r" b="b"/>
              <a:pathLst>
                <a:path w="433" h="98">
                  <a:moveTo>
                    <a:pt x="0" y="56"/>
                  </a:moveTo>
                  <a:lnTo>
                    <a:pt x="349" y="0"/>
                  </a:lnTo>
                  <a:lnTo>
                    <a:pt x="433" y="28"/>
                  </a:lnTo>
                  <a:lnTo>
                    <a:pt x="238" y="84"/>
                  </a:lnTo>
                  <a:lnTo>
                    <a:pt x="56" y="9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1" name="Freeform 211"/>
            <p:cNvSpPr>
              <a:spLocks/>
            </p:cNvSpPr>
            <p:nvPr/>
          </p:nvSpPr>
          <p:spPr bwMode="auto">
            <a:xfrm>
              <a:off x="1031" y="328"/>
              <a:ext cx="854" cy="294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728" y="0"/>
                </a:cxn>
                <a:cxn ang="0">
                  <a:pos x="854" y="0"/>
                </a:cxn>
                <a:cxn ang="0">
                  <a:pos x="532" y="210"/>
                </a:cxn>
                <a:cxn ang="0">
                  <a:pos x="420" y="294"/>
                </a:cxn>
                <a:cxn ang="0">
                  <a:pos x="0" y="294"/>
                </a:cxn>
              </a:cxnLst>
              <a:rect l="0" t="0" r="r" b="b"/>
              <a:pathLst>
                <a:path w="854" h="294">
                  <a:moveTo>
                    <a:pt x="0" y="294"/>
                  </a:moveTo>
                  <a:lnTo>
                    <a:pt x="728" y="0"/>
                  </a:lnTo>
                  <a:lnTo>
                    <a:pt x="854" y="0"/>
                  </a:lnTo>
                  <a:lnTo>
                    <a:pt x="532" y="210"/>
                  </a:lnTo>
                  <a:lnTo>
                    <a:pt x="420" y="294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2" name="Freeform 212"/>
            <p:cNvSpPr>
              <a:spLocks/>
            </p:cNvSpPr>
            <p:nvPr/>
          </p:nvSpPr>
          <p:spPr bwMode="auto">
            <a:xfrm>
              <a:off x="989" y="580"/>
              <a:ext cx="462" cy="126"/>
            </a:xfrm>
            <a:custGeom>
              <a:avLst/>
              <a:gdLst/>
              <a:ahLst/>
              <a:cxnLst>
                <a:cxn ang="0">
                  <a:pos x="126" y="14"/>
                </a:cxn>
                <a:cxn ang="0">
                  <a:pos x="0" y="0"/>
                </a:cxn>
                <a:cxn ang="0">
                  <a:pos x="14" y="126"/>
                </a:cxn>
                <a:cxn ang="0">
                  <a:pos x="154" y="126"/>
                </a:cxn>
                <a:cxn ang="0">
                  <a:pos x="154" y="70"/>
                </a:cxn>
                <a:cxn ang="0">
                  <a:pos x="224" y="70"/>
                </a:cxn>
                <a:cxn ang="0">
                  <a:pos x="280" y="98"/>
                </a:cxn>
                <a:cxn ang="0">
                  <a:pos x="434" y="98"/>
                </a:cxn>
                <a:cxn ang="0">
                  <a:pos x="462" y="42"/>
                </a:cxn>
                <a:cxn ang="0">
                  <a:pos x="392" y="28"/>
                </a:cxn>
                <a:cxn ang="0">
                  <a:pos x="322" y="14"/>
                </a:cxn>
                <a:cxn ang="0">
                  <a:pos x="126" y="14"/>
                </a:cxn>
              </a:cxnLst>
              <a:rect l="0" t="0" r="r" b="b"/>
              <a:pathLst>
                <a:path w="462" h="126">
                  <a:moveTo>
                    <a:pt x="126" y="14"/>
                  </a:moveTo>
                  <a:lnTo>
                    <a:pt x="0" y="0"/>
                  </a:lnTo>
                  <a:lnTo>
                    <a:pt x="14" y="126"/>
                  </a:lnTo>
                  <a:lnTo>
                    <a:pt x="154" y="126"/>
                  </a:lnTo>
                  <a:lnTo>
                    <a:pt x="154" y="70"/>
                  </a:lnTo>
                  <a:lnTo>
                    <a:pt x="224" y="70"/>
                  </a:lnTo>
                  <a:lnTo>
                    <a:pt x="280" y="98"/>
                  </a:lnTo>
                  <a:lnTo>
                    <a:pt x="434" y="98"/>
                  </a:lnTo>
                  <a:lnTo>
                    <a:pt x="462" y="42"/>
                  </a:lnTo>
                  <a:lnTo>
                    <a:pt x="392" y="28"/>
                  </a:lnTo>
                  <a:lnTo>
                    <a:pt x="322" y="14"/>
                  </a:lnTo>
                  <a:lnTo>
                    <a:pt x="126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3" name="Oval 213"/>
            <p:cNvSpPr>
              <a:spLocks noChangeArrowheads="1"/>
            </p:cNvSpPr>
            <p:nvPr/>
          </p:nvSpPr>
          <p:spPr bwMode="auto">
            <a:xfrm>
              <a:off x="989" y="580"/>
              <a:ext cx="14" cy="12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4" name="Oval 214"/>
            <p:cNvSpPr>
              <a:spLocks noChangeArrowheads="1"/>
            </p:cNvSpPr>
            <p:nvPr/>
          </p:nvSpPr>
          <p:spPr bwMode="auto">
            <a:xfrm>
              <a:off x="989" y="622"/>
              <a:ext cx="14" cy="2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5" name="Rectangle 215"/>
            <p:cNvSpPr>
              <a:spLocks noChangeArrowheads="1"/>
            </p:cNvSpPr>
            <p:nvPr/>
          </p:nvSpPr>
          <p:spPr bwMode="auto">
            <a:xfrm>
              <a:off x="1143" y="650"/>
              <a:ext cx="70" cy="56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6" name="Rectangle 216"/>
            <p:cNvSpPr>
              <a:spLocks noChangeArrowheads="1"/>
            </p:cNvSpPr>
            <p:nvPr/>
          </p:nvSpPr>
          <p:spPr bwMode="auto">
            <a:xfrm>
              <a:off x="1143" y="650"/>
              <a:ext cx="84" cy="7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7" name="Freeform 217"/>
            <p:cNvSpPr>
              <a:spLocks/>
            </p:cNvSpPr>
            <p:nvPr/>
          </p:nvSpPr>
          <p:spPr bwMode="auto">
            <a:xfrm>
              <a:off x="1213" y="650"/>
              <a:ext cx="210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8" y="42"/>
                </a:cxn>
                <a:cxn ang="0">
                  <a:pos x="168" y="42"/>
                </a:cxn>
                <a:cxn ang="0">
                  <a:pos x="210" y="28"/>
                </a:cxn>
                <a:cxn ang="0">
                  <a:pos x="56" y="28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210" h="56">
                  <a:moveTo>
                    <a:pt x="0" y="56"/>
                  </a:moveTo>
                  <a:lnTo>
                    <a:pt x="28" y="42"/>
                  </a:lnTo>
                  <a:lnTo>
                    <a:pt x="168" y="42"/>
                  </a:lnTo>
                  <a:lnTo>
                    <a:pt x="210" y="28"/>
                  </a:lnTo>
                  <a:lnTo>
                    <a:pt x="56" y="28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8" name="Freeform 218"/>
            <p:cNvSpPr>
              <a:spLocks/>
            </p:cNvSpPr>
            <p:nvPr/>
          </p:nvSpPr>
          <p:spPr bwMode="auto">
            <a:xfrm>
              <a:off x="1269" y="594"/>
              <a:ext cx="182" cy="8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42"/>
                </a:cxn>
                <a:cxn ang="0">
                  <a:pos x="0" y="84"/>
                </a:cxn>
                <a:cxn ang="0">
                  <a:pos x="154" y="84"/>
                </a:cxn>
                <a:cxn ang="0">
                  <a:pos x="182" y="28"/>
                </a:cxn>
                <a:cxn ang="0">
                  <a:pos x="112" y="14"/>
                </a:cxn>
                <a:cxn ang="0">
                  <a:pos x="84" y="0"/>
                </a:cxn>
                <a:cxn ang="0">
                  <a:pos x="42" y="0"/>
                </a:cxn>
              </a:cxnLst>
              <a:rect l="0" t="0" r="r" b="b"/>
              <a:pathLst>
                <a:path w="182" h="84">
                  <a:moveTo>
                    <a:pt x="42" y="0"/>
                  </a:moveTo>
                  <a:lnTo>
                    <a:pt x="42" y="42"/>
                  </a:lnTo>
                  <a:lnTo>
                    <a:pt x="0" y="84"/>
                  </a:lnTo>
                  <a:lnTo>
                    <a:pt x="154" y="84"/>
                  </a:lnTo>
                  <a:lnTo>
                    <a:pt x="182" y="28"/>
                  </a:lnTo>
                  <a:lnTo>
                    <a:pt x="112" y="14"/>
                  </a:lnTo>
                  <a:lnTo>
                    <a:pt x="84" y="0"/>
                  </a:lnTo>
                  <a:lnTo>
                    <a:pt x="42" y="0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9" name="Freeform 219"/>
            <p:cNvSpPr>
              <a:spLocks/>
            </p:cNvSpPr>
            <p:nvPr/>
          </p:nvSpPr>
          <p:spPr bwMode="auto">
            <a:xfrm>
              <a:off x="989" y="706"/>
              <a:ext cx="350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"/>
                </a:cxn>
                <a:cxn ang="0">
                  <a:pos x="0" y="70"/>
                </a:cxn>
                <a:cxn ang="0">
                  <a:pos x="126" y="70"/>
                </a:cxn>
                <a:cxn ang="0">
                  <a:pos x="126" y="14"/>
                </a:cxn>
                <a:cxn ang="0">
                  <a:pos x="238" y="14"/>
                </a:cxn>
                <a:cxn ang="0">
                  <a:pos x="280" y="28"/>
                </a:cxn>
                <a:cxn ang="0">
                  <a:pos x="322" y="28"/>
                </a:cxn>
                <a:cxn ang="0">
                  <a:pos x="350" y="14"/>
                </a:cxn>
                <a:cxn ang="0">
                  <a:pos x="0" y="0"/>
                </a:cxn>
              </a:cxnLst>
              <a:rect l="0" t="0" r="r" b="b"/>
              <a:pathLst>
                <a:path w="350" h="70">
                  <a:moveTo>
                    <a:pt x="0" y="0"/>
                  </a:moveTo>
                  <a:lnTo>
                    <a:pt x="0" y="28"/>
                  </a:lnTo>
                  <a:lnTo>
                    <a:pt x="0" y="70"/>
                  </a:lnTo>
                  <a:lnTo>
                    <a:pt x="126" y="70"/>
                  </a:lnTo>
                  <a:lnTo>
                    <a:pt x="126" y="14"/>
                  </a:lnTo>
                  <a:lnTo>
                    <a:pt x="238" y="14"/>
                  </a:lnTo>
                  <a:lnTo>
                    <a:pt x="280" y="28"/>
                  </a:lnTo>
                  <a:lnTo>
                    <a:pt x="322" y="28"/>
                  </a:lnTo>
                  <a:lnTo>
                    <a:pt x="350" y="1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0" name="Rectangle 220"/>
            <p:cNvSpPr>
              <a:spLocks noChangeArrowheads="1"/>
            </p:cNvSpPr>
            <p:nvPr/>
          </p:nvSpPr>
          <p:spPr bwMode="auto">
            <a:xfrm>
              <a:off x="1115" y="720"/>
              <a:ext cx="56" cy="56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1" name="Rectangle 221"/>
            <p:cNvSpPr>
              <a:spLocks noChangeArrowheads="1"/>
            </p:cNvSpPr>
            <p:nvPr/>
          </p:nvSpPr>
          <p:spPr bwMode="auto">
            <a:xfrm>
              <a:off x="1115" y="720"/>
              <a:ext cx="70" cy="7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2" name="Freeform 222"/>
            <p:cNvSpPr>
              <a:spLocks/>
            </p:cNvSpPr>
            <p:nvPr/>
          </p:nvSpPr>
          <p:spPr bwMode="auto">
            <a:xfrm>
              <a:off x="1171" y="720"/>
              <a:ext cx="98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98" y="14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98" h="56">
                  <a:moveTo>
                    <a:pt x="0" y="56"/>
                  </a:moveTo>
                  <a:lnTo>
                    <a:pt x="98" y="14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3" name="Freeform 223"/>
            <p:cNvSpPr>
              <a:spLocks/>
            </p:cNvSpPr>
            <p:nvPr/>
          </p:nvSpPr>
          <p:spPr bwMode="auto">
            <a:xfrm>
              <a:off x="1171" y="356"/>
              <a:ext cx="630" cy="252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588" y="0"/>
                </a:cxn>
                <a:cxn ang="0">
                  <a:pos x="630" y="0"/>
                </a:cxn>
                <a:cxn ang="0">
                  <a:pos x="238" y="252"/>
                </a:cxn>
                <a:cxn ang="0">
                  <a:pos x="210" y="252"/>
                </a:cxn>
                <a:cxn ang="0">
                  <a:pos x="140" y="238"/>
                </a:cxn>
                <a:cxn ang="0">
                  <a:pos x="42" y="238"/>
                </a:cxn>
                <a:cxn ang="0">
                  <a:pos x="0" y="238"/>
                </a:cxn>
              </a:cxnLst>
              <a:rect l="0" t="0" r="r" b="b"/>
              <a:pathLst>
                <a:path w="630" h="252">
                  <a:moveTo>
                    <a:pt x="0" y="238"/>
                  </a:moveTo>
                  <a:lnTo>
                    <a:pt x="588" y="0"/>
                  </a:lnTo>
                  <a:lnTo>
                    <a:pt x="630" y="0"/>
                  </a:lnTo>
                  <a:lnTo>
                    <a:pt x="238" y="252"/>
                  </a:lnTo>
                  <a:lnTo>
                    <a:pt x="210" y="252"/>
                  </a:lnTo>
                  <a:lnTo>
                    <a:pt x="140" y="238"/>
                  </a:lnTo>
                  <a:lnTo>
                    <a:pt x="42" y="238"/>
                  </a:lnTo>
                  <a:lnTo>
                    <a:pt x="0" y="238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4" name="Freeform 224"/>
            <p:cNvSpPr>
              <a:spLocks/>
            </p:cNvSpPr>
            <p:nvPr/>
          </p:nvSpPr>
          <p:spPr bwMode="auto">
            <a:xfrm>
              <a:off x="1549" y="482"/>
              <a:ext cx="98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98" y="14"/>
                </a:cxn>
                <a:cxn ang="0">
                  <a:pos x="28" y="14"/>
                </a:cxn>
                <a:cxn ang="0">
                  <a:pos x="0" y="0"/>
                </a:cxn>
              </a:cxnLst>
              <a:rect l="0" t="0" r="r" b="b"/>
              <a:pathLst>
                <a:path w="98" h="14">
                  <a:moveTo>
                    <a:pt x="0" y="0"/>
                  </a:moveTo>
                  <a:lnTo>
                    <a:pt x="84" y="0"/>
                  </a:lnTo>
                  <a:lnTo>
                    <a:pt x="98" y="14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5" name="Freeform 225"/>
            <p:cNvSpPr>
              <a:spLocks/>
            </p:cNvSpPr>
            <p:nvPr/>
          </p:nvSpPr>
          <p:spPr bwMode="auto">
            <a:xfrm>
              <a:off x="1549" y="482"/>
              <a:ext cx="98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8" y="14"/>
                </a:cxn>
                <a:cxn ang="0">
                  <a:pos x="98" y="14"/>
                </a:cxn>
                <a:cxn ang="0">
                  <a:pos x="28" y="14"/>
                </a:cxn>
                <a:cxn ang="0">
                  <a:pos x="0" y="0"/>
                </a:cxn>
              </a:cxnLst>
              <a:rect l="0" t="0" r="r" b="b"/>
              <a:pathLst>
                <a:path w="98" h="14">
                  <a:moveTo>
                    <a:pt x="0" y="0"/>
                  </a:moveTo>
                  <a:lnTo>
                    <a:pt x="0" y="0"/>
                  </a:lnTo>
                  <a:lnTo>
                    <a:pt x="28" y="14"/>
                  </a:lnTo>
                  <a:lnTo>
                    <a:pt x="98" y="14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6" name="Freeform 226"/>
            <p:cNvSpPr>
              <a:spLocks/>
            </p:cNvSpPr>
            <p:nvPr/>
          </p:nvSpPr>
          <p:spPr bwMode="auto">
            <a:xfrm>
              <a:off x="1647" y="412"/>
              <a:ext cx="11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0"/>
                </a:cxn>
                <a:cxn ang="0">
                  <a:pos x="112" y="14"/>
                </a:cxn>
                <a:cxn ang="0">
                  <a:pos x="28" y="14"/>
                </a:cxn>
                <a:cxn ang="0">
                  <a:pos x="0" y="0"/>
                </a:cxn>
              </a:cxnLst>
              <a:rect l="0" t="0" r="r" b="b"/>
              <a:pathLst>
                <a:path w="112" h="14">
                  <a:moveTo>
                    <a:pt x="0" y="0"/>
                  </a:moveTo>
                  <a:lnTo>
                    <a:pt x="98" y="0"/>
                  </a:lnTo>
                  <a:lnTo>
                    <a:pt x="112" y="14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7" name="Freeform 227"/>
            <p:cNvSpPr>
              <a:spLocks/>
            </p:cNvSpPr>
            <p:nvPr/>
          </p:nvSpPr>
          <p:spPr bwMode="auto">
            <a:xfrm>
              <a:off x="1647" y="412"/>
              <a:ext cx="11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8" y="14"/>
                </a:cxn>
                <a:cxn ang="0">
                  <a:pos x="112" y="14"/>
                </a:cxn>
                <a:cxn ang="0">
                  <a:pos x="28" y="14"/>
                </a:cxn>
                <a:cxn ang="0">
                  <a:pos x="0" y="0"/>
                </a:cxn>
              </a:cxnLst>
              <a:rect l="0" t="0" r="r" b="b"/>
              <a:pathLst>
                <a:path w="112" h="14">
                  <a:moveTo>
                    <a:pt x="0" y="0"/>
                  </a:moveTo>
                  <a:lnTo>
                    <a:pt x="0" y="14"/>
                  </a:lnTo>
                  <a:lnTo>
                    <a:pt x="28" y="14"/>
                  </a:lnTo>
                  <a:lnTo>
                    <a:pt x="112" y="14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8" name="Freeform 228"/>
            <p:cNvSpPr>
              <a:spLocks/>
            </p:cNvSpPr>
            <p:nvPr/>
          </p:nvSpPr>
          <p:spPr bwMode="auto">
            <a:xfrm>
              <a:off x="1115" y="594"/>
              <a:ext cx="196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" y="0"/>
                </a:cxn>
                <a:cxn ang="0">
                  <a:pos x="196" y="42"/>
                </a:cxn>
                <a:cxn ang="0">
                  <a:pos x="168" y="70"/>
                </a:cxn>
                <a:cxn ang="0">
                  <a:pos x="0" y="0"/>
                </a:cxn>
              </a:cxnLst>
              <a:rect l="0" t="0" r="r" b="b"/>
              <a:pathLst>
                <a:path w="196" h="70">
                  <a:moveTo>
                    <a:pt x="0" y="0"/>
                  </a:moveTo>
                  <a:lnTo>
                    <a:pt x="196" y="0"/>
                  </a:lnTo>
                  <a:lnTo>
                    <a:pt x="196" y="42"/>
                  </a:lnTo>
                  <a:lnTo>
                    <a:pt x="168" y="7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9" name="Freeform 229"/>
            <p:cNvSpPr>
              <a:spLocks/>
            </p:cNvSpPr>
            <p:nvPr/>
          </p:nvSpPr>
          <p:spPr bwMode="auto">
            <a:xfrm>
              <a:off x="1731" y="328"/>
              <a:ext cx="154" cy="1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54" y="0"/>
                </a:cxn>
                <a:cxn ang="0">
                  <a:pos x="140" y="14"/>
                </a:cxn>
                <a:cxn ang="0">
                  <a:pos x="0" y="14"/>
                </a:cxn>
                <a:cxn ang="0">
                  <a:pos x="28" y="0"/>
                </a:cxn>
              </a:cxnLst>
              <a:rect l="0" t="0" r="r" b="b"/>
              <a:pathLst>
                <a:path w="154" h="14">
                  <a:moveTo>
                    <a:pt x="28" y="0"/>
                  </a:moveTo>
                  <a:lnTo>
                    <a:pt x="154" y="0"/>
                  </a:lnTo>
                  <a:lnTo>
                    <a:pt x="140" y="14"/>
                  </a:lnTo>
                  <a:lnTo>
                    <a:pt x="0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0" name="Oval 230"/>
            <p:cNvSpPr>
              <a:spLocks noChangeArrowheads="1"/>
            </p:cNvSpPr>
            <p:nvPr/>
          </p:nvSpPr>
          <p:spPr bwMode="auto">
            <a:xfrm>
              <a:off x="1745" y="328"/>
              <a:ext cx="14" cy="14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1" name="Rectangle 231"/>
            <p:cNvSpPr>
              <a:spLocks noChangeArrowheads="1"/>
            </p:cNvSpPr>
            <p:nvPr/>
          </p:nvSpPr>
          <p:spPr bwMode="auto">
            <a:xfrm>
              <a:off x="794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2" name="Rectangle 232"/>
            <p:cNvSpPr>
              <a:spLocks noChangeArrowheads="1"/>
            </p:cNvSpPr>
            <p:nvPr/>
          </p:nvSpPr>
          <p:spPr bwMode="auto">
            <a:xfrm>
              <a:off x="794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3" name="Rectangle 233"/>
            <p:cNvSpPr>
              <a:spLocks noChangeArrowheads="1"/>
            </p:cNvSpPr>
            <p:nvPr/>
          </p:nvSpPr>
          <p:spPr bwMode="auto">
            <a:xfrm>
              <a:off x="822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4" name="Rectangle 234"/>
            <p:cNvSpPr>
              <a:spLocks noChangeArrowheads="1"/>
            </p:cNvSpPr>
            <p:nvPr/>
          </p:nvSpPr>
          <p:spPr bwMode="auto">
            <a:xfrm>
              <a:off x="822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5" name="Rectangle 235"/>
            <p:cNvSpPr>
              <a:spLocks noChangeArrowheads="1"/>
            </p:cNvSpPr>
            <p:nvPr/>
          </p:nvSpPr>
          <p:spPr bwMode="auto">
            <a:xfrm>
              <a:off x="864" y="538"/>
              <a:ext cx="13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6" name="Rectangle 236"/>
            <p:cNvSpPr>
              <a:spLocks noChangeArrowheads="1"/>
            </p:cNvSpPr>
            <p:nvPr/>
          </p:nvSpPr>
          <p:spPr bwMode="auto">
            <a:xfrm>
              <a:off x="864" y="538"/>
              <a:ext cx="27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7" name="Rectangle 237"/>
            <p:cNvSpPr>
              <a:spLocks noChangeArrowheads="1"/>
            </p:cNvSpPr>
            <p:nvPr/>
          </p:nvSpPr>
          <p:spPr bwMode="auto">
            <a:xfrm>
              <a:off x="891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8" name="Rectangle 238"/>
            <p:cNvSpPr>
              <a:spLocks noChangeArrowheads="1"/>
            </p:cNvSpPr>
            <p:nvPr/>
          </p:nvSpPr>
          <p:spPr bwMode="auto">
            <a:xfrm>
              <a:off x="891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9" name="Rectangle 239"/>
            <p:cNvSpPr>
              <a:spLocks noChangeArrowheads="1"/>
            </p:cNvSpPr>
            <p:nvPr/>
          </p:nvSpPr>
          <p:spPr bwMode="auto">
            <a:xfrm>
              <a:off x="933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0" name="Rectangle 240"/>
            <p:cNvSpPr>
              <a:spLocks noChangeArrowheads="1"/>
            </p:cNvSpPr>
            <p:nvPr/>
          </p:nvSpPr>
          <p:spPr bwMode="auto">
            <a:xfrm>
              <a:off x="933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1" name="Rectangle 241"/>
            <p:cNvSpPr>
              <a:spLocks noChangeArrowheads="1"/>
            </p:cNvSpPr>
            <p:nvPr/>
          </p:nvSpPr>
          <p:spPr bwMode="auto">
            <a:xfrm>
              <a:off x="975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2" name="Rectangle 242"/>
            <p:cNvSpPr>
              <a:spLocks noChangeArrowheads="1"/>
            </p:cNvSpPr>
            <p:nvPr/>
          </p:nvSpPr>
          <p:spPr bwMode="auto">
            <a:xfrm>
              <a:off x="975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3" name="Rectangle 243"/>
            <p:cNvSpPr>
              <a:spLocks noChangeArrowheads="1"/>
            </p:cNvSpPr>
            <p:nvPr/>
          </p:nvSpPr>
          <p:spPr bwMode="auto">
            <a:xfrm>
              <a:off x="1003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4" name="Rectangle 244"/>
            <p:cNvSpPr>
              <a:spLocks noChangeArrowheads="1"/>
            </p:cNvSpPr>
            <p:nvPr/>
          </p:nvSpPr>
          <p:spPr bwMode="auto">
            <a:xfrm>
              <a:off x="1003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5" name="Rectangle 245"/>
            <p:cNvSpPr>
              <a:spLocks noChangeArrowheads="1"/>
            </p:cNvSpPr>
            <p:nvPr/>
          </p:nvSpPr>
          <p:spPr bwMode="auto">
            <a:xfrm>
              <a:off x="1045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6" name="Rectangle 246"/>
            <p:cNvSpPr>
              <a:spLocks noChangeArrowheads="1"/>
            </p:cNvSpPr>
            <p:nvPr/>
          </p:nvSpPr>
          <p:spPr bwMode="auto">
            <a:xfrm>
              <a:off x="1045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7" name="Rectangle 247"/>
            <p:cNvSpPr>
              <a:spLocks noChangeArrowheads="1"/>
            </p:cNvSpPr>
            <p:nvPr/>
          </p:nvSpPr>
          <p:spPr bwMode="auto">
            <a:xfrm>
              <a:off x="1073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8" name="Rectangle 248"/>
            <p:cNvSpPr>
              <a:spLocks noChangeArrowheads="1"/>
            </p:cNvSpPr>
            <p:nvPr/>
          </p:nvSpPr>
          <p:spPr bwMode="auto">
            <a:xfrm>
              <a:off x="1073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9" name="Rectangle 249"/>
            <p:cNvSpPr>
              <a:spLocks noChangeArrowheads="1"/>
            </p:cNvSpPr>
            <p:nvPr/>
          </p:nvSpPr>
          <p:spPr bwMode="auto">
            <a:xfrm>
              <a:off x="1115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0" name="Rectangle 250"/>
            <p:cNvSpPr>
              <a:spLocks noChangeArrowheads="1"/>
            </p:cNvSpPr>
            <p:nvPr/>
          </p:nvSpPr>
          <p:spPr bwMode="auto">
            <a:xfrm>
              <a:off x="1115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1" name="Rectangle 251"/>
            <p:cNvSpPr>
              <a:spLocks noChangeArrowheads="1"/>
            </p:cNvSpPr>
            <p:nvPr/>
          </p:nvSpPr>
          <p:spPr bwMode="auto">
            <a:xfrm>
              <a:off x="1143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2" name="Rectangle 252"/>
            <p:cNvSpPr>
              <a:spLocks noChangeArrowheads="1"/>
            </p:cNvSpPr>
            <p:nvPr/>
          </p:nvSpPr>
          <p:spPr bwMode="auto">
            <a:xfrm>
              <a:off x="1143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3" name="Rectangle 253"/>
            <p:cNvSpPr>
              <a:spLocks noChangeArrowheads="1"/>
            </p:cNvSpPr>
            <p:nvPr/>
          </p:nvSpPr>
          <p:spPr bwMode="auto">
            <a:xfrm>
              <a:off x="1185" y="538"/>
              <a:ext cx="14" cy="14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4" name="Rectangle 254"/>
            <p:cNvSpPr>
              <a:spLocks noChangeArrowheads="1"/>
            </p:cNvSpPr>
            <p:nvPr/>
          </p:nvSpPr>
          <p:spPr bwMode="auto">
            <a:xfrm>
              <a:off x="1185" y="538"/>
              <a:ext cx="28" cy="2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5" name="Rectangle 255"/>
            <p:cNvSpPr>
              <a:spLocks noChangeArrowheads="1"/>
            </p:cNvSpPr>
            <p:nvPr/>
          </p:nvSpPr>
          <p:spPr bwMode="auto">
            <a:xfrm>
              <a:off x="1549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6" name="Rectangle 256"/>
            <p:cNvSpPr>
              <a:spLocks noChangeArrowheads="1"/>
            </p:cNvSpPr>
            <p:nvPr/>
          </p:nvSpPr>
          <p:spPr bwMode="auto">
            <a:xfrm>
              <a:off x="1549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7" name="Rectangle 257"/>
            <p:cNvSpPr>
              <a:spLocks noChangeArrowheads="1"/>
            </p:cNvSpPr>
            <p:nvPr/>
          </p:nvSpPr>
          <p:spPr bwMode="auto">
            <a:xfrm>
              <a:off x="1591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8" name="Rectangle 258"/>
            <p:cNvSpPr>
              <a:spLocks noChangeArrowheads="1"/>
            </p:cNvSpPr>
            <p:nvPr/>
          </p:nvSpPr>
          <p:spPr bwMode="auto">
            <a:xfrm>
              <a:off x="1591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9" name="Rectangle 259"/>
            <p:cNvSpPr>
              <a:spLocks noChangeArrowheads="1"/>
            </p:cNvSpPr>
            <p:nvPr/>
          </p:nvSpPr>
          <p:spPr bwMode="auto">
            <a:xfrm>
              <a:off x="1619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0" name="Rectangle 260"/>
            <p:cNvSpPr>
              <a:spLocks noChangeArrowheads="1"/>
            </p:cNvSpPr>
            <p:nvPr/>
          </p:nvSpPr>
          <p:spPr bwMode="auto">
            <a:xfrm>
              <a:off x="1619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1" name="Rectangle 261"/>
            <p:cNvSpPr>
              <a:spLocks noChangeArrowheads="1"/>
            </p:cNvSpPr>
            <p:nvPr/>
          </p:nvSpPr>
          <p:spPr bwMode="auto">
            <a:xfrm>
              <a:off x="1647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2" name="Rectangle 262"/>
            <p:cNvSpPr>
              <a:spLocks noChangeArrowheads="1"/>
            </p:cNvSpPr>
            <p:nvPr/>
          </p:nvSpPr>
          <p:spPr bwMode="auto">
            <a:xfrm>
              <a:off x="1647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3" name="Rectangle 263"/>
            <p:cNvSpPr>
              <a:spLocks noChangeArrowheads="1"/>
            </p:cNvSpPr>
            <p:nvPr/>
          </p:nvSpPr>
          <p:spPr bwMode="auto">
            <a:xfrm>
              <a:off x="1689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4" name="Rectangle 264"/>
            <p:cNvSpPr>
              <a:spLocks noChangeArrowheads="1"/>
            </p:cNvSpPr>
            <p:nvPr/>
          </p:nvSpPr>
          <p:spPr bwMode="auto">
            <a:xfrm>
              <a:off x="1689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5" name="Rectangle 265"/>
            <p:cNvSpPr>
              <a:spLocks noChangeArrowheads="1"/>
            </p:cNvSpPr>
            <p:nvPr/>
          </p:nvSpPr>
          <p:spPr bwMode="auto">
            <a:xfrm>
              <a:off x="1717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6" name="Rectangle 266"/>
            <p:cNvSpPr>
              <a:spLocks noChangeArrowheads="1"/>
            </p:cNvSpPr>
            <p:nvPr/>
          </p:nvSpPr>
          <p:spPr bwMode="auto">
            <a:xfrm>
              <a:off x="1717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7" name="Rectangle 267"/>
            <p:cNvSpPr>
              <a:spLocks noChangeArrowheads="1"/>
            </p:cNvSpPr>
            <p:nvPr/>
          </p:nvSpPr>
          <p:spPr bwMode="auto">
            <a:xfrm>
              <a:off x="1759" y="538"/>
              <a:ext cx="14" cy="28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8" name="Rectangle 268"/>
            <p:cNvSpPr>
              <a:spLocks noChangeArrowheads="1"/>
            </p:cNvSpPr>
            <p:nvPr/>
          </p:nvSpPr>
          <p:spPr bwMode="auto">
            <a:xfrm>
              <a:off x="1759" y="538"/>
              <a:ext cx="28" cy="4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9" name="Line 269"/>
            <p:cNvSpPr>
              <a:spLocks noChangeShapeType="1"/>
            </p:cNvSpPr>
            <p:nvPr/>
          </p:nvSpPr>
          <p:spPr bwMode="auto">
            <a:xfrm>
              <a:off x="1927" y="496"/>
              <a:ext cx="140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0" name="Freeform 270"/>
            <p:cNvSpPr>
              <a:spLocks/>
            </p:cNvSpPr>
            <p:nvPr/>
          </p:nvSpPr>
          <p:spPr bwMode="auto">
            <a:xfrm>
              <a:off x="1927" y="566"/>
              <a:ext cx="405" cy="7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35" y="0"/>
                </a:cxn>
                <a:cxn ang="0">
                  <a:pos x="405" y="14"/>
                </a:cxn>
                <a:cxn ang="0">
                  <a:pos x="224" y="56"/>
                </a:cxn>
                <a:cxn ang="0">
                  <a:pos x="42" y="70"/>
                </a:cxn>
                <a:cxn ang="0">
                  <a:pos x="0" y="42"/>
                </a:cxn>
              </a:cxnLst>
              <a:rect l="0" t="0" r="r" b="b"/>
              <a:pathLst>
                <a:path w="405" h="70">
                  <a:moveTo>
                    <a:pt x="0" y="42"/>
                  </a:moveTo>
                  <a:lnTo>
                    <a:pt x="335" y="0"/>
                  </a:lnTo>
                  <a:lnTo>
                    <a:pt x="405" y="14"/>
                  </a:lnTo>
                  <a:lnTo>
                    <a:pt x="224" y="56"/>
                  </a:lnTo>
                  <a:lnTo>
                    <a:pt x="42" y="70"/>
                  </a:lnTo>
                  <a:lnTo>
                    <a:pt x="0" y="4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1" name="Freeform 271"/>
            <p:cNvSpPr>
              <a:spLocks/>
            </p:cNvSpPr>
            <p:nvPr/>
          </p:nvSpPr>
          <p:spPr bwMode="auto">
            <a:xfrm>
              <a:off x="1927" y="580"/>
              <a:ext cx="307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52" y="0"/>
                </a:cxn>
                <a:cxn ang="0">
                  <a:pos x="307" y="14"/>
                </a:cxn>
                <a:cxn ang="0">
                  <a:pos x="42" y="56"/>
                </a:cxn>
                <a:cxn ang="0">
                  <a:pos x="0" y="28"/>
                </a:cxn>
              </a:cxnLst>
              <a:rect l="0" t="0" r="r" b="b"/>
              <a:pathLst>
                <a:path w="307" h="56">
                  <a:moveTo>
                    <a:pt x="0" y="28"/>
                  </a:moveTo>
                  <a:lnTo>
                    <a:pt x="252" y="0"/>
                  </a:lnTo>
                  <a:lnTo>
                    <a:pt x="307" y="14"/>
                  </a:lnTo>
                  <a:lnTo>
                    <a:pt x="42" y="56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2" name="Freeform 272"/>
            <p:cNvSpPr>
              <a:spLocks/>
            </p:cNvSpPr>
            <p:nvPr/>
          </p:nvSpPr>
          <p:spPr bwMode="auto">
            <a:xfrm>
              <a:off x="486" y="524"/>
              <a:ext cx="98" cy="42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56" y="0"/>
                </a:cxn>
                <a:cxn ang="0">
                  <a:pos x="98" y="0"/>
                </a:cxn>
                <a:cxn ang="0">
                  <a:pos x="98" y="28"/>
                </a:cxn>
                <a:cxn ang="0">
                  <a:pos x="56" y="42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28" y="14"/>
                </a:cxn>
              </a:cxnLst>
              <a:rect l="0" t="0" r="r" b="b"/>
              <a:pathLst>
                <a:path w="98" h="42">
                  <a:moveTo>
                    <a:pt x="28" y="14"/>
                  </a:moveTo>
                  <a:lnTo>
                    <a:pt x="56" y="0"/>
                  </a:lnTo>
                  <a:lnTo>
                    <a:pt x="98" y="0"/>
                  </a:lnTo>
                  <a:lnTo>
                    <a:pt x="98" y="28"/>
                  </a:lnTo>
                  <a:lnTo>
                    <a:pt x="56" y="42"/>
                  </a:lnTo>
                  <a:lnTo>
                    <a:pt x="28" y="28"/>
                  </a:lnTo>
                  <a:lnTo>
                    <a:pt x="0" y="2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3" name="Line 273"/>
            <p:cNvSpPr>
              <a:spLocks noChangeShapeType="1"/>
            </p:cNvSpPr>
            <p:nvPr/>
          </p:nvSpPr>
          <p:spPr bwMode="auto">
            <a:xfrm flipV="1">
              <a:off x="542" y="524"/>
              <a:ext cx="14" cy="42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4" name="Line 274"/>
            <p:cNvSpPr>
              <a:spLocks noChangeShapeType="1"/>
            </p:cNvSpPr>
            <p:nvPr/>
          </p:nvSpPr>
          <p:spPr bwMode="auto">
            <a:xfrm flipV="1">
              <a:off x="514" y="524"/>
              <a:ext cx="14" cy="28"/>
            </a:xfrm>
            <a:prstGeom prst="line">
              <a:avLst/>
            </a:prstGeom>
            <a:noFill/>
            <a:ln w="222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5" name="Freeform 275"/>
            <p:cNvSpPr>
              <a:spLocks/>
            </p:cNvSpPr>
            <p:nvPr/>
          </p:nvSpPr>
          <p:spPr bwMode="auto">
            <a:xfrm>
              <a:off x="710" y="524"/>
              <a:ext cx="42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2" h="84">
                  <a:moveTo>
                    <a:pt x="0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tile tx="0" ty="0" sx="100000" sy="100000" flip="none" algn="tl"/>
            </a:blip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6" name="Freeform 276"/>
            <p:cNvSpPr>
              <a:spLocks/>
            </p:cNvSpPr>
            <p:nvPr/>
          </p:nvSpPr>
          <p:spPr bwMode="auto">
            <a:xfrm>
              <a:off x="710" y="524"/>
              <a:ext cx="42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2" h="84">
                  <a:moveTo>
                    <a:pt x="0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7" name="Freeform 277"/>
            <p:cNvSpPr>
              <a:spLocks/>
            </p:cNvSpPr>
            <p:nvPr/>
          </p:nvSpPr>
          <p:spPr bwMode="auto">
            <a:xfrm>
              <a:off x="374" y="622"/>
              <a:ext cx="601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8"/>
                </a:cxn>
                <a:cxn ang="0">
                  <a:pos x="322" y="56"/>
                </a:cxn>
                <a:cxn ang="0">
                  <a:pos x="587" y="70"/>
                </a:cxn>
                <a:cxn ang="0">
                  <a:pos x="601" y="84"/>
                </a:cxn>
                <a:cxn ang="0">
                  <a:pos x="210" y="84"/>
                </a:cxn>
                <a:cxn ang="0">
                  <a:pos x="126" y="84"/>
                </a:cxn>
                <a:cxn ang="0">
                  <a:pos x="56" y="56"/>
                </a:cxn>
                <a:cxn ang="0">
                  <a:pos x="14" y="42"/>
                </a:cxn>
                <a:cxn ang="0">
                  <a:pos x="0" y="0"/>
                </a:cxn>
              </a:cxnLst>
              <a:rect l="0" t="0" r="r" b="b"/>
              <a:pathLst>
                <a:path w="601" h="84">
                  <a:moveTo>
                    <a:pt x="0" y="0"/>
                  </a:moveTo>
                  <a:lnTo>
                    <a:pt x="84" y="28"/>
                  </a:lnTo>
                  <a:lnTo>
                    <a:pt x="322" y="56"/>
                  </a:lnTo>
                  <a:lnTo>
                    <a:pt x="587" y="70"/>
                  </a:lnTo>
                  <a:lnTo>
                    <a:pt x="601" y="84"/>
                  </a:lnTo>
                  <a:lnTo>
                    <a:pt x="210" y="84"/>
                  </a:lnTo>
                  <a:lnTo>
                    <a:pt x="126" y="84"/>
                  </a:lnTo>
                  <a:lnTo>
                    <a:pt x="56" y="56"/>
                  </a:lnTo>
                  <a:lnTo>
                    <a:pt x="14" y="4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8" name="Freeform 278"/>
            <p:cNvSpPr>
              <a:spLocks/>
            </p:cNvSpPr>
            <p:nvPr/>
          </p:nvSpPr>
          <p:spPr bwMode="auto">
            <a:xfrm>
              <a:off x="1829" y="846"/>
              <a:ext cx="531" cy="601"/>
            </a:xfrm>
            <a:custGeom>
              <a:avLst/>
              <a:gdLst/>
              <a:ahLst/>
              <a:cxnLst>
                <a:cxn ang="0">
                  <a:pos x="252" y="69"/>
                </a:cxn>
                <a:cxn ang="0">
                  <a:pos x="252" y="97"/>
                </a:cxn>
                <a:cxn ang="0">
                  <a:pos x="224" y="125"/>
                </a:cxn>
                <a:cxn ang="0">
                  <a:pos x="196" y="125"/>
                </a:cxn>
                <a:cxn ang="0">
                  <a:pos x="266" y="237"/>
                </a:cxn>
                <a:cxn ang="0">
                  <a:pos x="336" y="265"/>
                </a:cxn>
                <a:cxn ang="0">
                  <a:pos x="405" y="265"/>
                </a:cxn>
                <a:cxn ang="0">
                  <a:pos x="447" y="251"/>
                </a:cxn>
                <a:cxn ang="0">
                  <a:pos x="391" y="237"/>
                </a:cxn>
                <a:cxn ang="0">
                  <a:pos x="378" y="111"/>
                </a:cxn>
                <a:cxn ang="0">
                  <a:pos x="503" y="125"/>
                </a:cxn>
                <a:cxn ang="0">
                  <a:pos x="531" y="181"/>
                </a:cxn>
                <a:cxn ang="0">
                  <a:pos x="489" y="237"/>
                </a:cxn>
                <a:cxn ang="0">
                  <a:pos x="517" y="251"/>
                </a:cxn>
                <a:cxn ang="0">
                  <a:pos x="364" y="307"/>
                </a:cxn>
                <a:cxn ang="0">
                  <a:pos x="336" y="293"/>
                </a:cxn>
                <a:cxn ang="0">
                  <a:pos x="196" y="251"/>
                </a:cxn>
                <a:cxn ang="0">
                  <a:pos x="196" y="321"/>
                </a:cxn>
                <a:cxn ang="0">
                  <a:pos x="294" y="391"/>
                </a:cxn>
                <a:cxn ang="0">
                  <a:pos x="336" y="545"/>
                </a:cxn>
                <a:cxn ang="0">
                  <a:pos x="391" y="573"/>
                </a:cxn>
                <a:cxn ang="0">
                  <a:pos x="378" y="601"/>
                </a:cxn>
                <a:cxn ang="0">
                  <a:pos x="308" y="587"/>
                </a:cxn>
                <a:cxn ang="0">
                  <a:pos x="280" y="587"/>
                </a:cxn>
                <a:cxn ang="0">
                  <a:pos x="252" y="447"/>
                </a:cxn>
                <a:cxn ang="0">
                  <a:pos x="168" y="559"/>
                </a:cxn>
                <a:cxn ang="0">
                  <a:pos x="70" y="587"/>
                </a:cxn>
                <a:cxn ang="0">
                  <a:pos x="140" y="447"/>
                </a:cxn>
                <a:cxn ang="0">
                  <a:pos x="42" y="419"/>
                </a:cxn>
                <a:cxn ang="0">
                  <a:pos x="42" y="363"/>
                </a:cxn>
                <a:cxn ang="0">
                  <a:pos x="14" y="307"/>
                </a:cxn>
                <a:cxn ang="0">
                  <a:pos x="0" y="167"/>
                </a:cxn>
                <a:cxn ang="0">
                  <a:pos x="28" y="153"/>
                </a:cxn>
                <a:cxn ang="0">
                  <a:pos x="56" y="251"/>
                </a:cxn>
                <a:cxn ang="0">
                  <a:pos x="84" y="153"/>
                </a:cxn>
                <a:cxn ang="0">
                  <a:pos x="154" y="111"/>
                </a:cxn>
                <a:cxn ang="0">
                  <a:pos x="154" y="83"/>
                </a:cxn>
                <a:cxn ang="0">
                  <a:pos x="168" y="27"/>
                </a:cxn>
                <a:cxn ang="0">
                  <a:pos x="210" y="0"/>
                </a:cxn>
                <a:cxn ang="0">
                  <a:pos x="252" y="27"/>
                </a:cxn>
                <a:cxn ang="0">
                  <a:pos x="252" y="55"/>
                </a:cxn>
              </a:cxnLst>
              <a:rect l="0" t="0" r="r" b="b"/>
              <a:pathLst>
                <a:path w="531" h="601">
                  <a:moveTo>
                    <a:pt x="252" y="55"/>
                  </a:moveTo>
                  <a:lnTo>
                    <a:pt x="252" y="69"/>
                  </a:lnTo>
                  <a:lnTo>
                    <a:pt x="252" y="83"/>
                  </a:lnTo>
                  <a:lnTo>
                    <a:pt x="252" y="97"/>
                  </a:lnTo>
                  <a:lnTo>
                    <a:pt x="252" y="97"/>
                  </a:lnTo>
                  <a:lnTo>
                    <a:pt x="224" y="125"/>
                  </a:lnTo>
                  <a:lnTo>
                    <a:pt x="210" y="125"/>
                  </a:lnTo>
                  <a:lnTo>
                    <a:pt x="196" y="125"/>
                  </a:lnTo>
                  <a:lnTo>
                    <a:pt x="224" y="195"/>
                  </a:lnTo>
                  <a:lnTo>
                    <a:pt x="266" y="237"/>
                  </a:lnTo>
                  <a:lnTo>
                    <a:pt x="336" y="251"/>
                  </a:lnTo>
                  <a:lnTo>
                    <a:pt x="336" y="265"/>
                  </a:lnTo>
                  <a:lnTo>
                    <a:pt x="364" y="265"/>
                  </a:lnTo>
                  <a:lnTo>
                    <a:pt x="405" y="265"/>
                  </a:lnTo>
                  <a:lnTo>
                    <a:pt x="405" y="251"/>
                  </a:lnTo>
                  <a:lnTo>
                    <a:pt x="447" y="251"/>
                  </a:lnTo>
                  <a:lnTo>
                    <a:pt x="447" y="237"/>
                  </a:lnTo>
                  <a:lnTo>
                    <a:pt x="391" y="237"/>
                  </a:lnTo>
                  <a:lnTo>
                    <a:pt x="378" y="223"/>
                  </a:lnTo>
                  <a:lnTo>
                    <a:pt x="378" y="111"/>
                  </a:lnTo>
                  <a:lnTo>
                    <a:pt x="391" y="97"/>
                  </a:lnTo>
                  <a:lnTo>
                    <a:pt x="503" y="125"/>
                  </a:lnTo>
                  <a:lnTo>
                    <a:pt x="503" y="167"/>
                  </a:lnTo>
                  <a:lnTo>
                    <a:pt x="531" y="181"/>
                  </a:lnTo>
                  <a:lnTo>
                    <a:pt x="531" y="237"/>
                  </a:lnTo>
                  <a:lnTo>
                    <a:pt x="489" y="237"/>
                  </a:lnTo>
                  <a:lnTo>
                    <a:pt x="489" y="251"/>
                  </a:lnTo>
                  <a:lnTo>
                    <a:pt x="517" y="251"/>
                  </a:lnTo>
                  <a:lnTo>
                    <a:pt x="517" y="307"/>
                  </a:lnTo>
                  <a:lnTo>
                    <a:pt x="364" y="307"/>
                  </a:lnTo>
                  <a:lnTo>
                    <a:pt x="336" y="293"/>
                  </a:lnTo>
                  <a:lnTo>
                    <a:pt x="336" y="293"/>
                  </a:lnTo>
                  <a:lnTo>
                    <a:pt x="252" y="293"/>
                  </a:lnTo>
                  <a:lnTo>
                    <a:pt x="196" y="251"/>
                  </a:lnTo>
                  <a:lnTo>
                    <a:pt x="182" y="293"/>
                  </a:lnTo>
                  <a:lnTo>
                    <a:pt x="196" y="321"/>
                  </a:lnTo>
                  <a:lnTo>
                    <a:pt x="266" y="349"/>
                  </a:lnTo>
                  <a:lnTo>
                    <a:pt x="294" y="391"/>
                  </a:lnTo>
                  <a:lnTo>
                    <a:pt x="350" y="545"/>
                  </a:lnTo>
                  <a:lnTo>
                    <a:pt x="336" y="545"/>
                  </a:lnTo>
                  <a:lnTo>
                    <a:pt x="350" y="559"/>
                  </a:lnTo>
                  <a:lnTo>
                    <a:pt x="391" y="573"/>
                  </a:lnTo>
                  <a:lnTo>
                    <a:pt x="391" y="587"/>
                  </a:lnTo>
                  <a:lnTo>
                    <a:pt x="378" y="601"/>
                  </a:lnTo>
                  <a:lnTo>
                    <a:pt x="336" y="587"/>
                  </a:lnTo>
                  <a:lnTo>
                    <a:pt x="308" y="587"/>
                  </a:lnTo>
                  <a:lnTo>
                    <a:pt x="308" y="587"/>
                  </a:lnTo>
                  <a:lnTo>
                    <a:pt x="280" y="587"/>
                  </a:lnTo>
                  <a:lnTo>
                    <a:pt x="280" y="559"/>
                  </a:lnTo>
                  <a:lnTo>
                    <a:pt x="252" y="447"/>
                  </a:lnTo>
                  <a:lnTo>
                    <a:pt x="168" y="447"/>
                  </a:lnTo>
                  <a:lnTo>
                    <a:pt x="168" y="559"/>
                  </a:lnTo>
                  <a:lnTo>
                    <a:pt x="252" y="587"/>
                  </a:lnTo>
                  <a:lnTo>
                    <a:pt x="70" y="587"/>
                  </a:lnTo>
                  <a:lnTo>
                    <a:pt x="140" y="559"/>
                  </a:lnTo>
                  <a:lnTo>
                    <a:pt x="140" y="447"/>
                  </a:lnTo>
                  <a:lnTo>
                    <a:pt x="56" y="447"/>
                  </a:lnTo>
                  <a:lnTo>
                    <a:pt x="42" y="419"/>
                  </a:lnTo>
                  <a:lnTo>
                    <a:pt x="28" y="391"/>
                  </a:lnTo>
                  <a:lnTo>
                    <a:pt x="42" y="363"/>
                  </a:lnTo>
                  <a:lnTo>
                    <a:pt x="28" y="321"/>
                  </a:lnTo>
                  <a:lnTo>
                    <a:pt x="14" y="307"/>
                  </a:lnTo>
                  <a:lnTo>
                    <a:pt x="0" y="279"/>
                  </a:lnTo>
                  <a:lnTo>
                    <a:pt x="0" y="167"/>
                  </a:lnTo>
                  <a:lnTo>
                    <a:pt x="0" y="153"/>
                  </a:lnTo>
                  <a:lnTo>
                    <a:pt x="28" y="153"/>
                  </a:lnTo>
                  <a:lnTo>
                    <a:pt x="42" y="167"/>
                  </a:lnTo>
                  <a:lnTo>
                    <a:pt x="56" y="251"/>
                  </a:lnTo>
                  <a:lnTo>
                    <a:pt x="70" y="209"/>
                  </a:lnTo>
                  <a:lnTo>
                    <a:pt x="84" y="153"/>
                  </a:lnTo>
                  <a:lnTo>
                    <a:pt x="126" y="125"/>
                  </a:lnTo>
                  <a:lnTo>
                    <a:pt x="154" y="111"/>
                  </a:lnTo>
                  <a:lnTo>
                    <a:pt x="168" y="83"/>
                  </a:lnTo>
                  <a:lnTo>
                    <a:pt x="154" y="83"/>
                  </a:lnTo>
                  <a:lnTo>
                    <a:pt x="154" y="41"/>
                  </a:lnTo>
                  <a:lnTo>
                    <a:pt x="168" y="27"/>
                  </a:lnTo>
                  <a:lnTo>
                    <a:pt x="196" y="14"/>
                  </a:lnTo>
                  <a:lnTo>
                    <a:pt x="210" y="0"/>
                  </a:lnTo>
                  <a:lnTo>
                    <a:pt x="224" y="14"/>
                  </a:lnTo>
                  <a:lnTo>
                    <a:pt x="252" y="27"/>
                  </a:lnTo>
                  <a:lnTo>
                    <a:pt x="266" y="41"/>
                  </a:lnTo>
                  <a:lnTo>
                    <a:pt x="252" y="55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9" name="Freeform 279"/>
            <p:cNvSpPr>
              <a:spLocks/>
            </p:cNvSpPr>
            <p:nvPr/>
          </p:nvSpPr>
          <p:spPr bwMode="auto">
            <a:xfrm>
              <a:off x="2220" y="943"/>
              <a:ext cx="1" cy="14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0"/>
                </a:cxn>
                <a:cxn ang="0">
                  <a:pos x="0" y="140"/>
                </a:cxn>
                <a:cxn ang="0">
                  <a:pos x="0" y="126"/>
                </a:cxn>
                <a:cxn ang="0">
                  <a:pos x="0" y="14"/>
                </a:cxn>
              </a:cxnLst>
              <a:rect l="0" t="0" r="r" b="b"/>
              <a:pathLst>
                <a:path h="140">
                  <a:moveTo>
                    <a:pt x="0" y="14"/>
                  </a:moveTo>
                  <a:lnTo>
                    <a:pt x="0" y="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0" name="Freeform 280"/>
            <p:cNvSpPr>
              <a:spLocks/>
            </p:cNvSpPr>
            <p:nvPr/>
          </p:nvSpPr>
          <p:spPr bwMode="auto">
            <a:xfrm>
              <a:off x="1885" y="1167"/>
              <a:ext cx="28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28" y="28"/>
                </a:cxn>
                <a:cxn ang="0">
                  <a:pos x="14" y="0"/>
                </a:cxn>
                <a:cxn ang="0">
                  <a:pos x="0" y="0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42"/>
                  </a:lnTo>
                  <a:lnTo>
                    <a:pt x="28" y="28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1" name="Oval 281"/>
            <p:cNvSpPr>
              <a:spLocks noChangeArrowheads="1"/>
            </p:cNvSpPr>
            <p:nvPr/>
          </p:nvSpPr>
          <p:spPr bwMode="auto">
            <a:xfrm>
              <a:off x="1899" y="1433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2" name="Oval 282"/>
            <p:cNvSpPr>
              <a:spLocks noChangeArrowheads="1"/>
            </p:cNvSpPr>
            <p:nvPr/>
          </p:nvSpPr>
          <p:spPr bwMode="auto">
            <a:xfrm>
              <a:off x="2067" y="1433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3" name="Freeform 283"/>
            <p:cNvSpPr>
              <a:spLocks/>
            </p:cNvSpPr>
            <p:nvPr/>
          </p:nvSpPr>
          <p:spPr bwMode="auto">
            <a:xfrm>
              <a:off x="2179" y="1153"/>
              <a:ext cx="181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0"/>
                </a:cxn>
                <a:cxn ang="0">
                  <a:pos x="181" y="28"/>
                </a:cxn>
                <a:cxn ang="0">
                  <a:pos x="139" y="28"/>
                </a:cxn>
                <a:cxn ang="0">
                  <a:pos x="139" y="280"/>
                </a:cxn>
                <a:cxn ang="0">
                  <a:pos x="69" y="280"/>
                </a:cxn>
                <a:cxn ang="0">
                  <a:pos x="83" y="252"/>
                </a:cxn>
                <a:cxn ang="0">
                  <a:pos x="111" y="252"/>
                </a:cxn>
                <a:cxn ang="0">
                  <a:pos x="111" y="28"/>
                </a:cxn>
                <a:cxn ang="0">
                  <a:pos x="14" y="28"/>
                </a:cxn>
                <a:cxn ang="0">
                  <a:pos x="0" y="0"/>
                </a:cxn>
              </a:cxnLst>
              <a:rect l="0" t="0" r="r" b="b"/>
              <a:pathLst>
                <a:path w="181" h="280">
                  <a:moveTo>
                    <a:pt x="0" y="0"/>
                  </a:moveTo>
                  <a:lnTo>
                    <a:pt x="181" y="0"/>
                  </a:lnTo>
                  <a:lnTo>
                    <a:pt x="181" y="28"/>
                  </a:lnTo>
                  <a:lnTo>
                    <a:pt x="139" y="28"/>
                  </a:lnTo>
                  <a:lnTo>
                    <a:pt x="139" y="280"/>
                  </a:lnTo>
                  <a:lnTo>
                    <a:pt x="69" y="280"/>
                  </a:lnTo>
                  <a:lnTo>
                    <a:pt x="83" y="252"/>
                  </a:lnTo>
                  <a:lnTo>
                    <a:pt x="111" y="252"/>
                  </a:lnTo>
                  <a:lnTo>
                    <a:pt x="111" y="28"/>
                  </a:ln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4" name="Freeform 284"/>
            <p:cNvSpPr>
              <a:spLocks/>
            </p:cNvSpPr>
            <p:nvPr/>
          </p:nvSpPr>
          <p:spPr bwMode="auto">
            <a:xfrm>
              <a:off x="2598" y="300"/>
              <a:ext cx="532" cy="587"/>
            </a:xfrm>
            <a:custGeom>
              <a:avLst/>
              <a:gdLst/>
              <a:ahLst/>
              <a:cxnLst>
                <a:cxn ang="0">
                  <a:pos x="252" y="70"/>
                </a:cxn>
                <a:cxn ang="0">
                  <a:pos x="252" y="98"/>
                </a:cxn>
                <a:cxn ang="0">
                  <a:pos x="238" y="126"/>
                </a:cxn>
                <a:cxn ang="0">
                  <a:pos x="196" y="126"/>
                </a:cxn>
                <a:cxn ang="0">
                  <a:pos x="266" y="238"/>
                </a:cxn>
                <a:cxn ang="0">
                  <a:pos x="336" y="266"/>
                </a:cxn>
                <a:cxn ang="0">
                  <a:pos x="406" y="266"/>
                </a:cxn>
                <a:cxn ang="0">
                  <a:pos x="448" y="252"/>
                </a:cxn>
                <a:cxn ang="0">
                  <a:pos x="392" y="238"/>
                </a:cxn>
                <a:cxn ang="0">
                  <a:pos x="392" y="98"/>
                </a:cxn>
                <a:cxn ang="0">
                  <a:pos x="504" y="126"/>
                </a:cxn>
                <a:cxn ang="0">
                  <a:pos x="532" y="182"/>
                </a:cxn>
                <a:cxn ang="0">
                  <a:pos x="490" y="238"/>
                </a:cxn>
                <a:cxn ang="0">
                  <a:pos x="518" y="252"/>
                </a:cxn>
                <a:cxn ang="0">
                  <a:pos x="364" y="294"/>
                </a:cxn>
                <a:cxn ang="0">
                  <a:pos x="336" y="294"/>
                </a:cxn>
                <a:cxn ang="0">
                  <a:pos x="196" y="252"/>
                </a:cxn>
                <a:cxn ang="0">
                  <a:pos x="196" y="322"/>
                </a:cxn>
                <a:cxn ang="0">
                  <a:pos x="294" y="378"/>
                </a:cxn>
                <a:cxn ang="0">
                  <a:pos x="336" y="546"/>
                </a:cxn>
                <a:cxn ang="0">
                  <a:pos x="392" y="573"/>
                </a:cxn>
                <a:cxn ang="0">
                  <a:pos x="392" y="587"/>
                </a:cxn>
                <a:cxn ang="0">
                  <a:pos x="322" y="587"/>
                </a:cxn>
                <a:cxn ang="0">
                  <a:pos x="294" y="587"/>
                </a:cxn>
                <a:cxn ang="0">
                  <a:pos x="252" y="448"/>
                </a:cxn>
                <a:cxn ang="0">
                  <a:pos x="182" y="560"/>
                </a:cxn>
                <a:cxn ang="0">
                  <a:pos x="70" y="573"/>
                </a:cxn>
                <a:cxn ang="0">
                  <a:pos x="140" y="448"/>
                </a:cxn>
                <a:cxn ang="0">
                  <a:pos x="42" y="420"/>
                </a:cxn>
                <a:cxn ang="0">
                  <a:pos x="42" y="364"/>
                </a:cxn>
                <a:cxn ang="0">
                  <a:pos x="14" y="308"/>
                </a:cxn>
                <a:cxn ang="0">
                  <a:pos x="0" y="168"/>
                </a:cxn>
                <a:cxn ang="0">
                  <a:pos x="28" y="154"/>
                </a:cxn>
                <a:cxn ang="0">
                  <a:pos x="56" y="252"/>
                </a:cxn>
                <a:cxn ang="0">
                  <a:pos x="98" y="154"/>
                </a:cxn>
                <a:cxn ang="0">
                  <a:pos x="154" y="112"/>
                </a:cxn>
                <a:cxn ang="0">
                  <a:pos x="168" y="84"/>
                </a:cxn>
                <a:cxn ang="0">
                  <a:pos x="182" y="14"/>
                </a:cxn>
                <a:cxn ang="0">
                  <a:pos x="210" y="0"/>
                </a:cxn>
                <a:cxn ang="0">
                  <a:pos x="252" y="28"/>
                </a:cxn>
                <a:cxn ang="0">
                  <a:pos x="266" y="42"/>
                </a:cxn>
              </a:cxnLst>
              <a:rect l="0" t="0" r="r" b="b"/>
              <a:pathLst>
                <a:path w="532" h="587">
                  <a:moveTo>
                    <a:pt x="266" y="42"/>
                  </a:moveTo>
                  <a:lnTo>
                    <a:pt x="252" y="70"/>
                  </a:lnTo>
                  <a:lnTo>
                    <a:pt x="252" y="70"/>
                  </a:lnTo>
                  <a:lnTo>
                    <a:pt x="252" y="98"/>
                  </a:lnTo>
                  <a:lnTo>
                    <a:pt x="252" y="98"/>
                  </a:lnTo>
                  <a:lnTo>
                    <a:pt x="238" y="126"/>
                  </a:lnTo>
                  <a:lnTo>
                    <a:pt x="210" y="112"/>
                  </a:lnTo>
                  <a:lnTo>
                    <a:pt x="196" y="126"/>
                  </a:lnTo>
                  <a:lnTo>
                    <a:pt x="224" y="182"/>
                  </a:lnTo>
                  <a:lnTo>
                    <a:pt x="266" y="238"/>
                  </a:lnTo>
                  <a:lnTo>
                    <a:pt x="336" y="252"/>
                  </a:lnTo>
                  <a:lnTo>
                    <a:pt x="336" y="266"/>
                  </a:lnTo>
                  <a:lnTo>
                    <a:pt x="364" y="266"/>
                  </a:lnTo>
                  <a:lnTo>
                    <a:pt x="406" y="266"/>
                  </a:lnTo>
                  <a:lnTo>
                    <a:pt x="406" y="252"/>
                  </a:lnTo>
                  <a:lnTo>
                    <a:pt x="448" y="252"/>
                  </a:lnTo>
                  <a:lnTo>
                    <a:pt x="448" y="238"/>
                  </a:lnTo>
                  <a:lnTo>
                    <a:pt x="392" y="238"/>
                  </a:lnTo>
                  <a:lnTo>
                    <a:pt x="392" y="224"/>
                  </a:lnTo>
                  <a:lnTo>
                    <a:pt x="392" y="98"/>
                  </a:lnTo>
                  <a:lnTo>
                    <a:pt x="392" y="98"/>
                  </a:lnTo>
                  <a:lnTo>
                    <a:pt x="504" y="126"/>
                  </a:lnTo>
                  <a:lnTo>
                    <a:pt x="504" y="168"/>
                  </a:lnTo>
                  <a:lnTo>
                    <a:pt x="532" y="182"/>
                  </a:lnTo>
                  <a:lnTo>
                    <a:pt x="532" y="238"/>
                  </a:lnTo>
                  <a:lnTo>
                    <a:pt x="490" y="238"/>
                  </a:lnTo>
                  <a:lnTo>
                    <a:pt x="490" y="252"/>
                  </a:lnTo>
                  <a:lnTo>
                    <a:pt x="518" y="252"/>
                  </a:lnTo>
                  <a:lnTo>
                    <a:pt x="518" y="294"/>
                  </a:lnTo>
                  <a:lnTo>
                    <a:pt x="364" y="294"/>
                  </a:lnTo>
                  <a:lnTo>
                    <a:pt x="336" y="280"/>
                  </a:lnTo>
                  <a:lnTo>
                    <a:pt x="336" y="294"/>
                  </a:lnTo>
                  <a:lnTo>
                    <a:pt x="252" y="294"/>
                  </a:lnTo>
                  <a:lnTo>
                    <a:pt x="196" y="252"/>
                  </a:lnTo>
                  <a:lnTo>
                    <a:pt x="182" y="280"/>
                  </a:lnTo>
                  <a:lnTo>
                    <a:pt x="196" y="322"/>
                  </a:lnTo>
                  <a:lnTo>
                    <a:pt x="266" y="350"/>
                  </a:lnTo>
                  <a:lnTo>
                    <a:pt x="294" y="378"/>
                  </a:lnTo>
                  <a:lnTo>
                    <a:pt x="350" y="546"/>
                  </a:lnTo>
                  <a:lnTo>
                    <a:pt x="336" y="546"/>
                  </a:lnTo>
                  <a:lnTo>
                    <a:pt x="364" y="560"/>
                  </a:lnTo>
                  <a:lnTo>
                    <a:pt x="392" y="573"/>
                  </a:lnTo>
                  <a:lnTo>
                    <a:pt x="392" y="587"/>
                  </a:lnTo>
                  <a:lnTo>
                    <a:pt x="392" y="587"/>
                  </a:lnTo>
                  <a:lnTo>
                    <a:pt x="336" y="587"/>
                  </a:lnTo>
                  <a:lnTo>
                    <a:pt x="322" y="587"/>
                  </a:lnTo>
                  <a:lnTo>
                    <a:pt x="308" y="587"/>
                  </a:lnTo>
                  <a:lnTo>
                    <a:pt x="294" y="587"/>
                  </a:lnTo>
                  <a:lnTo>
                    <a:pt x="294" y="560"/>
                  </a:lnTo>
                  <a:lnTo>
                    <a:pt x="252" y="448"/>
                  </a:lnTo>
                  <a:lnTo>
                    <a:pt x="182" y="448"/>
                  </a:lnTo>
                  <a:lnTo>
                    <a:pt x="182" y="560"/>
                  </a:lnTo>
                  <a:lnTo>
                    <a:pt x="252" y="573"/>
                  </a:lnTo>
                  <a:lnTo>
                    <a:pt x="70" y="573"/>
                  </a:lnTo>
                  <a:lnTo>
                    <a:pt x="140" y="560"/>
                  </a:lnTo>
                  <a:lnTo>
                    <a:pt x="140" y="448"/>
                  </a:lnTo>
                  <a:lnTo>
                    <a:pt x="56" y="448"/>
                  </a:lnTo>
                  <a:lnTo>
                    <a:pt x="42" y="420"/>
                  </a:lnTo>
                  <a:lnTo>
                    <a:pt x="42" y="378"/>
                  </a:lnTo>
                  <a:lnTo>
                    <a:pt x="42" y="364"/>
                  </a:lnTo>
                  <a:lnTo>
                    <a:pt x="42" y="322"/>
                  </a:lnTo>
                  <a:lnTo>
                    <a:pt x="14" y="308"/>
                  </a:lnTo>
                  <a:lnTo>
                    <a:pt x="0" y="280"/>
                  </a:lnTo>
                  <a:lnTo>
                    <a:pt x="0" y="168"/>
                  </a:lnTo>
                  <a:lnTo>
                    <a:pt x="14" y="154"/>
                  </a:lnTo>
                  <a:lnTo>
                    <a:pt x="28" y="154"/>
                  </a:lnTo>
                  <a:lnTo>
                    <a:pt x="42" y="168"/>
                  </a:lnTo>
                  <a:lnTo>
                    <a:pt x="56" y="252"/>
                  </a:lnTo>
                  <a:lnTo>
                    <a:pt x="70" y="210"/>
                  </a:lnTo>
                  <a:lnTo>
                    <a:pt x="98" y="154"/>
                  </a:lnTo>
                  <a:lnTo>
                    <a:pt x="126" y="112"/>
                  </a:lnTo>
                  <a:lnTo>
                    <a:pt x="154" y="112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42"/>
                  </a:lnTo>
                  <a:lnTo>
                    <a:pt x="182" y="14"/>
                  </a:lnTo>
                  <a:lnTo>
                    <a:pt x="196" y="0"/>
                  </a:lnTo>
                  <a:lnTo>
                    <a:pt x="210" y="0"/>
                  </a:lnTo>
                  <a:lnTo>
                    <a:pt x="224" y="0"/>
                  </a:lnTo>
                  <a:lnTo>
                    <a:pt x="252" y="28"/>
                  </a:lnTo>
                  <a:lnTo>
                    <a:pt x="266" y="42"/>
                  </a:lnTo>
                  <a:lnTo>
                    <a:pt x="266" y="4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5" name="Rectangle 285"/>
            <p:cNvSpPr>
              <a:spLocks noChangeArrowheads="1"/>
            </p:cNvSpPr>
            <p:nvPr/>
          </p:nvSpPr>
          <p:spPr bwMode="auto">
            <a:xfrm>
              <a:off x="2990" y="398"/>
              <a:ext cx="0" cy="12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6" name="Freeform 286"/>
            <p:cNvSpPr>
              <a:spLocks/>
            </p:cNvSpPr>
            <p:nvPr/>
          </p:nvSpPr>
          <p:spPr bwMode="auto">
            <a:xfrm>
              <a:off x="2654" y="622"/>
              <a:ext cx="2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8"/>
                </a:cxn>
                <a:cxn ang="0">
                  <a:pos x="28" y="28"/>
                </a:cxn>
                <a:cxn ang="0">
                  <a:pos x="14" y="0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14" y="28"/>
                  </a:lnTo>
                  <a:lnTo>
                    <a:pt x="28" y="28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7" name="Oval 287"/>
            <p:cNvSpPr>
              <a:spLocks noChangeArrowheads="1"/>
            </p:cNvSpPr>
            <p:nvPr/>
          </p:nvSpPr>
          <p:spPr bwMode="auto">
            <a:xfrm>
              <a:off x="2668" y="887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8" name="Oval 288"/>
            <p:cNvSpPr>
              <a:spLocks noChangeArrowheads="1"/>
            </p:cNvSpPr>
            <p:nvPr/>
          </p:nvSpPr>
          <p:spPr bwMode="auto">
            <a:xfrm>
              <a:off x="2836" y="887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9" name="Freeform 289"/>
            <p:cNvSpPr>
              <a:spLocks/>
            </p:cNvSpPr>
            <p:nvPr/>
          </p:nvSpPr>
          <p:spPr bwMode="auto">
            <a:xfrm>
              <a:off x="2948" y="608"/>
              <a:ext cx="182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182" y="28"/>
                </a:cxn>
                <a:cxn ang="0">
                  <a:pos x="140" y="28"/>
                </a:cxn>
                <a:cxn ang="0">
                  <a:pos x="140" y="279"/>
                </a:cxn>
                <a:cxn ang="0">
                  <a:pos x="70" y="279"/>
                </a:cxn>
                <a:cxn ang="0">
                  <a:pos x="98" y="252"/>
                </a:cxn>
                <a:cxn ang="0">
                  <a:pos x="126" y="252"/>
                </a:cxn>
                <a:cxn ang="0">
                  <a:pos x="126" y="28"/>
                </a:cxn>
                <a:cxn ang="0">
                  <a:pos x="14" y="28"/>
                </a:cxn>
                <a:cxn ang="0">
                  <a:pos x="0" y="0"/>
                </a:cxn>
              </a:cxnLst>
              <a:rect l="0" t="0" r="r" b="b"/>
              <a:pathLst>
                <a:path w="182" h="279">
                  <a:moveTo>
                    <a:pt x="0" y="0"/>
                  </a:moveTo>
                  <a:lnTo>
                    <a:pt x="182" y="0"/>
                  </a:lnTo>
                  <a:lnTo>
                    <a:pt x="182" y="28"/>
                  </a:lnTo>
                  <a:lnTo>
                    <a:pt x="140" y="28"/>
                  </a:lnTo>
                  <a:lnTo>
                    <a:pt x="140" y="279"/>
                  </a:lnTo>
                  <a:lnTo>
                    <a:pt x="70" y="279"/>
                  </a:lnTo>
                  <a:lnTo>
                    <a:pt x="98" y="252"/>
                  </a:lnTo>
                  <a:lnTo>
                    <a:pt x="126" y="252"/>
                  </a:lnTo>
                  <a:lnTo>
                    <a:pt x="126" y="28"/>
                  </a:ln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0" name="Freeform 290"/>
            <p:cNvSpPr>
              <a:spLocks/>
            </p:cNvSpPr>
            <p:nvPr/>
          </p:nvSpPr>
          <p:spPr bwMode="auto">
            <a:xfrm>
              <a:off x="4473" y="328"/>
              <a:ext cx="336" cy="10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336" y="0"/>
                </a:cxn>
                <a:cxn ang="0">
                  <a:pos x="336" y="825"/>
                </a:cxn>
                <a:cxn ang="0">
                  <a:pos x="0" y="1077"/>
                </a:cxn>
                <a:cxn ang="0">
                  <a:pos x="0" y="70"/>
                </a:cxn>
              </a:cxnLst>
              <a:rect l="0" t="0" r="r" b="b"/>
              <a:pathLst>
                <a:path w="336" h="1077">
                  <a:moveTo>
                    <a:pt x="0" y="70"/>
                  </a:moveTo>
                  <a:lnTo>
                    <a:pt x="336" y="0"/>
                  </a:lnTo>
                  <a:lnTo>
                    <a:pt x="336" y="825"/>
                  </a:lnTo>
                  <a:lnTo>
                    <a:pt x="0" y="107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1" name="Freeform 291"/>
            <p:cNvSpPr>
              <a:spLocks/>
            </p:cNvSpPr>
            <p:nvPr/>
          </p:nvSpPr>
          <p:spPr bwMode="auto">
            <a:xfrm>
              <a:off x="4081" y="300"/>
              <a:ext cx="714" cy="993"/>
            </a:xfrm>
            <a:custGeom>
              <a:avLst/>
              <a:gdLst/>
              <a:ahLst/>
              <a:cxnLst>
                <a:cxn ang="0">
                  <a:pos x="336" y="70"/>
                </a:cxn>
                <a:cxn ang="0">
                  <a:pos x="672" y="28"/>
                </a:cxn>
                <a:cxn ang="0">
                  <a:pos x="714" y="28"/>
                </a:cxn>
                <a:cxn ang="0">
                  <a:pos x="714" y="0"/>
                </a:cxn>
                <a:cxn ang="0">
                  <a:pos x="336" y="56"/>
                </a:cxn>
                <a:cxn ang="0">
                  <a:pos x="0" y="28"/>
                </a:cxn>
                <a:cxn ang="0">
                  <a:pos x="0" y="993"/>
                </a:cxn>
                <a:cxn ang="0">
                  <a:pos x="42" y="993"/>
                </a:cxn>
                <a:cxn ang="0">
                  <a:pos x="42" y="168"/>
                </a:cxn>
                <a:cxn ang="0">
                  <a:pos x="42" y="168"/>
                </a:cxn>
                <a:cxn ang="0">
                  <a:pos x="42" y="140"/>
                </a:cxn>
                <a:cxn ang="0">
                  <a:pos x="42" y="140"/>
                </a:cxn>
                <a:cxn ang="0">
                  <a:pos x="42" y="70"/>
                </a:cxn>
                <a:cxn ang="0">
                  <a:pos x="98" y="56"/>
                </a:cxn>
                <a:cxn ang="0">
                  <a:pos x="336" y="70"/>
                </a:cxn>
              </a:cxnLst>
              <a:rect l="0" t="0" r="r" b="b"/>
              <a:pathLst>
                <a:path w="714" h="993">
                  <a:moveTo>
                    <a:pt x="336" y="70"/>
                  </a:moveTo>
                  <a:lnTo>
                    <a:pt x="672" y="28"/>
                  </a:lnTo>
                  <a:lnTo>
                    <a:pt x="714" y="28"/>
                  </a:lnTo>
                  <a:lnTo>
                    <a:pt x="714" y="0"/>
                  </a:lnTo>
                  <a:lnTo>
                    <a:pt x="336" y="56"/>
                  </a:lnTo>
                  <a:lnTo>
                    <a:pt x="0" y="28"/>
                  </a:lnTo>
                  <a:lnTo>
                    <a:pt x="0" y="993"/>
                  </a:lnTo>
                  <a:lnTo>
                    <a:pt x="42" y="993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42" y="140"/>
                  </a:lnTo>
                  <a:lnTo>
                    <a:pt x="42" y="140"/>
                  </a:lnTo>
                  <a:lnTo>
                    <a:pt x="42" y="70"/>
                  </a:lnTo>
                  <a:lnTo>
                    <a:pt x="98" y="56"/>
                  </a:lnTo>
                  <a:lnTo>
                    <a:pt x="336" y="7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2" name="Freeform 292"/>
            <p:cNvSpPr>
              <a:spLocks/>
            </p:cNvSpPr>
            <p:nvPr/>
          </p:nvSpPr>
          <p:spPr bwMode="auto">
            <a:xfrm>
              <a:off x="4123" y="328"/>
              <a:ext cx="686" cy="70"/>
            </a:xfrm>
            <a:custGeom>
              <a:avLst/>
              <a:gdLst/>
              <a:ahLst/>
              <a:cxnLst>
                <a:cxn ang="0">
                  <a:pos x="350" y="70"/>
                </a:cxn>
                <a:cxn ang="0">
                  <a:pos x="0" y="42"/>
                </a:cxn>
                <a:cxn ang="0">
                  <a:pos x="56" y="28"/>
                </a:cxn>
                <a:cxn ang="0">
                  <a:pos x="294" y="42"/>
                </a:cxn>
                <a:cxn ang="0">
                  <a:pos x="630" y="0"/>
                </a:cxn>
                <a:cxn ang="0">
                  <a:pos x="686" y="0"/>
                </a:cxn>
                <a:cxn ang="0">
                  <a:pos x="350" y="70"/>
                </a:cxn>
              </a:cxnLst>
              <a:rect l="0" t="0" r="r" b="b"/>
              <a:pathLst>
                <a:path w="686" h="70">
                  <a:moveTo>
                    <a:pt x="350" y="70"/>
                  </a:moveTo>
                  <a:lnTo>
                    <a:pt x="0" y="42"/>
                  </a:lnTo>
                  <a:lnTo>
                    <a:pt x="56" y="28"/>
                  </a:lnTo>
                  <a:lnTo>
                    <a:pt x="294" y="42"/>
                  </a:lnTo>
                  <a:lnTo>
                    <a:pt x="630" y="0"/>
                  </a:lnTo>
                  <a:lnTo>
                    <a:pt x="686" y="0"/>
                  </a:lnTo>
                  <a:lnTo>
                    <a:pt x="350" y="7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3" name="Line 293"/>
            <p:cNvSpPr>
              <a:spLocks noChangeShapeType="1"/>
            </p:cNvSpPr>
            <p:nvPr/>
          </p:nvSpPr>
          <p:spPr bwMode="auto">
            <a:xfrm flipH="1">
              <a:off x="4529" y="971"/>
              <a:ext cx="280" cy="1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4" name="Line 294"/>
            <p:cNvSpPr>
              <a:spLocks noChangeShapeType="1"/>
            </p:cNvSpPr>
            <p:nvPr/>
          </p:nvSpPr>
          <p:spPr bwMode="auto">
            <a:xfrm flipH="1">
              <a:off x="4529" y="985"/>
              <a:ext cx="266" cy="1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5" name="Line 295"/>
            <p:cNvSpPr>
              <a:spLocks noChangeShapeType="1"/>
            </p:cNvSpPr>
            <p:nvPr/>
          </p:nvSpPr>
          <p:spPr bwMode="auto">
            <a:xfrm flipH="1">
              <a:off x="4529" y="999"/>
              <a:ext cx="266" cy="1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6" name="Line 296"/>
            <p:cNvSpPr>
              <a:spLocks noChangeShapeType="1"/>
            </p:cNvSpPr>
            <p:nvPr/>
          </p:nvSpPr>
          <p:spPr bwMode="auto">
            <a:xfrm flipH="1">
              <a:off x="4529" y="1013"/>
              <a:ext cx="280" cy="1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7" name="Line 297"/>
            <p:cNvSpPr>
              <a:spLocks noChangeShapeType="1"/>
            </p:cNvSpPr>
            <p:nvPr/>
          </p:nvSpPr>
          <p:spPr bwMode="auto">
            <a:xfrm flipH="1">
              <a:off x="4529" y="1041"/>
              <a:ext cx="280" cy="1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8" name="Line 298"/>
            <p:cNvSpPr>
              <a:spLocks noChangeShapeType="1"/>
            </p:cNvSpPr>
            <p:nvPr/>
          </p:nvSpPr>
          <p:spPr bwMode="auto">
            <a:xfrm flipH="1">
              <a:off x="4529" y="1055"/>
              <a:ext cx="280" cy="1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9" name="Line 299"/>
            <p:cNvSpPr>
              <a:spLocks noChangeShapeType="1"/>
            </p:cNvSpPr>
            <p:nvPr/>
          </p:nvSpPr>
          <p:spPr bwMode="auto">
            <a:xfrm flipH="1">
              <a:off x="4529" y="1069"/>
              <a:ext cx="280" cy="1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0" name="Line 300"/>
            <p:cNvSpPr>
              <a:spLocks noChangeShapeType="1"/>
            </p:cNvSpPr>
            <p:nvPr/>
          </p:nvSpPr>
          <p:spPr bwMode="auto">
            <a:xfrm flipH="1">
              <a:off x="4529" y="1083"/>
              <a:ext cx="280" cy="19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1" name="Line 301"/>
            <p:cNvSpPr>
              <a:spLocks noChangeShapeType="1"/>
            </p:cNvSpPr>
            <p:nvPr/>
          </p:nvSpPr>
          <p:spPr bwMode="auto">
            <a:xfrm flipH="1">
              <a:off x="4529" y="1097"/>
              <a:ext cx="280" cy="19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2" name="Line 302"/>
            <p:cNvSpPr>
              <a:spLocks noChangeShapeType="1"/>
            </p:cNvSpPr>
            <p:nvPr/>
          </p:nvSpPr>
          <p:spPr bwMode="auto">
            <a:xfrm flipH="1">
              <a:off x="4529" y="1125"/>
              <a:ext cx="280" cy="1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3" name="Rectangle 303"/>
            <p:cNvSpPr>
              <a:spLocks noChangeArrowheads="1"/>
            </p:cNvSpPr>
            <p:nvPr/>
          </p:nvSpPr>
          <p:spPr bwMode="auto">
            <a:xfrm>
              <a:off x="4095" y="356"/>
              <a:ext cx="28" cy="14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4" name="Freeform 304"/>
            <p:cNvSpPr>
              <a:spLocks/>
            </p:cNvSpPr>
            <p:nvPr/>
          </p:nvSpPr>
          <p:spPr bwMode="auto">
            <a:xfrm>
              <a:off x="4767" y="1181"/>
              <a:ext cx="2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4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5" name="Freeform 305"/>
            <p:cNvSpPr>
              <a:spLocks/>
            </p:cNvSpPr>
            <p:nvPr/>
          </p:nvSpPr>
          <p:spPr bwMode="auto">
            <a:xfrm>
              <a:off x="4767" y="1139"/>
              <a:ext cx="28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0" y="14"/>
                </a:cxn>
                <a:cxn ang="0">
                  <a:pos x="28" y="0"/>
                </a:cxn>
                <a:cxn ang="0">
                  <a:pos x="28" y="56"/>
                </a:cxn>
                <a:cxn ang="0">
                  <a:pos x="0" y="56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lnTo>
                    <a:pt x="0" y="14"/>
                  </a:lnTo>
                  <a:lnTo>
                    <a:pt x="28" y="0"/>
                  </a:lnTo>
                  <a:lnTo>
                    <a:pt x="2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6" name="Freeform 306"/>
            <p:cNvSpPr>
              <a:spLocks/>
            </p:cNvSpPr>
            <p:nvPr/>
          </p:nvSpPr>
          <p:spPr bwMode="auto">
            <a:xfrm>
              <a:off x="4767" y="1125"/>
              <a:ext cx="28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4" y="28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7" name="Freeform 307"/>
            <p:cNvSpPr>
              <a:spLocks/>
            </p:cNvSpPr>
            <p:nvPr/>
          </p:nvSpPr>
          <p:spPr bwMode="auto">
            <a:xfrm>
              <a:off x="4557" y="1335"/>
              <a:ext cx="2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8" name="Freeform 308"/>
            <p:cNvSpPr>
              <a:spLocks/>
            </p:cNvSpPr>
            <p:nvPr/>
          </p:nvSpPr>
          <p:spPr bwMode="auto">
            <a:xfrm>
              <a:off x="4557" y="1279"/>
              <a:ext cx="42" cy="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14"/>
                </a:cxn>
                <a:cxn ang="0">
                  <a:pos x="42" y="0"/>
                </a:cxn>
                <a:cxn ang="0">
                  <a:pos x="42" y="70"/>
                </a:cxn>
                <a:cxn ang="0">
                  <a:pos x="0" y="70"/>
                </a:cxn>
              </a:cxnLst>
              <a:rect l="0" t="0" r="r" b="b"/>
              <a:pathLst>
                <a:path w="42" h="70">
                  <a:moveTo>
                    <a:pt x="0" y="70"/>
                  </a:moveTo>
                  <a:lnTo>
                    <a:pt x="0" y="14"/>
                  </a:lnTo>
                  <a:lnTo>
                    <a:pt x="42" y="0"/>
                  </a:lnTo>
                  <a:lnTo>
                    <a:pt x="42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9" name="Freeform 309"/>
            <p:cNvSpPr>
              <a:spLocks/>
            </p:cNvSpPr>
            <p:nvPr/>
          </p:nvSpPr>
          <p:spPr bwMode="auto">
            <a:xfrm>
              <a:off x="4557" y="1265"/>
              <a:ext cx="28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8" y="14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lnTo>
                    <a:pt x="14" y="28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28" y="0"/>
                  </a:lnTo>
                  <a:lnTo>
                    <a:pt x="28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0" name="Freeform 310"/>
            <p:cNvSpPr>
              <a:spLocks/>
            </p:cNvSpPr>
            <p:nvPr/>
          </p:nvSpPr>
          <p:spPr bwMode="auto">
            <a:xfrm>
              <a:off x="4095" y="804"/>
              <a:ext cx="28" cy="42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42"/>
                </a:cxn>
                <a:cxn ang="0">
                  <a:pos x="14" y="42"/>
                </a:cxn>
                <a:cxn ang="0">
                  <a:pos x="28" y="28"/>
                </a:cxn>
                <a:cxn ang="0">
                  <a:pos x="28" y="14"/>
                </a:cxn>
                <a:cxn ang="0">
                  <a:pos x="28" y="14"/>
                </a:cxn>
              </a:cxnLst>
              <a:rect l="0" t="0" r="r" b="b"/>
              <a:pathLst>
                <a:path w="28" h="42">
                  <a:moveTo>
                    <a:pt x="28" y="14"/>
                  </a:moveTo>
                  <a:lnTo>
                    <a:pt x="28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42"/>
                  </a:lnTo>
                  <a:lnTo>
                    <a:pt x="14" y="42"/>
                  </a:lnTo>
                  <a:lnTo>
                    <a:pt x="28" y="2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1" name="Freeform 311"/>
            <p:cNvSpPr>
              <a:spLocks/>
            </p:cNvSpPr>
            <p:nvPr/>
          </p:nvSpPr>
          <p:spPr bwMode="auto">
            <a:xfrm>
              <a:off x="4095" y="804"/>
              <a:ext cx="14" cy="28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4" y="14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14" y="14"/>
                </a:cxn>
              </a:cxnLst>
              <a:rect l="0" t="0" r="r" b="b"/>
              <a:pathLst>
                <a:path w="14" h="28">
                  <a:moveTo>
                    <a:pt x="14" y="14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2" name="Freeform 312"/>
            <p:cNvSpPr>
              <a:spLocks/>
            </p:cNvSpPr>
            <p:nvPr/>
          </p:nvSpPr>
          <p:spPr bwMode="auto">
            <a:xfrm>
              <a:off x="4095" y="818"/>
              <a:ext cx="14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3" name="Freeform 313"/>
            <p:cNvSpPr>
              <a:spLocks/>
            </p:cNvSpPr>
            <p:nvPr/>
          </p:nvSpPr>
          <p:spPr bwMode="auto">
            <a:xfrm>
              <a:off x="4095" y="860"/>
              <a:ext cx="28" cy="41"/>
            </a:xfrm>
            <a:custGeom>
              <a:avLst/>
              <a:gdLst/>
              <a:ahLst/>
              <a:cxnLst>
                <a:cxn ang="0">
                  <a:pos x="28" y="27"/>
                </a:cxn>
                <a:cxn ang="0">
                  <a:pos x="28" y="0"/>
                </a:cxn>
                <a:cxn ang="0">
                  <a:pos x="14" y="0"/>
                </a:cxn>
                <a:cxn ang="0">
                  <a:pos x="0" y="13"/>
                </a:cxn>
                <a:cxn ang="0">
                  <a:pos x="0" y="27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8" y="41"/>
                </a:cxn>
                <a:cxn ang="0">
                  <a:pos x="28" y="27"/>
                </a:cxn>
                <a:cxn ang="0">
                  <a:pos x="28" y="27"/>
                </a:cxn>
              </a:cxnLst>
              <a:rect l="0" t="0" r="r" b="b"/>
              <a:pathLst>
                <a:path w="28" h="41">
                  <a:moveTo>
                    <a:pt x="28" y="27"/>
                  </a:moveTo>
                  <a:lnTo>
                    <a:pt x="28" y="0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8" y="41"/>
                  </a:lnTo>
                  <a:lnTo>
                    <a:pt x="28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4" name="Freeform 314"/>
            <p:cNvSpPr>
              <a:spLocks/>
            </p:cNvSpPr>
            <p:nvPr/>
          </p:nvSpPr>
          <p:spPr bwMode="auto">
            <a:xfrm>
              <a:off x="4095" y="873"/>
              <a:ext cx="14" cy="1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4"/>
                </a:cxn>
                <a:cxn ang="0">
                  <a:pos x="0" y="14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14" y="14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5" name="Freeform 315"/>
            <p:cNvSpPr>
              <a:spLocks/>
            </p:cNvSpPr>
            <p:nvPr/>
          </p:nvSpPr>
          <p:spPr bwMode="auto">
            <a:xfrm>
              <a:off x="4081" y="412"/>
              <a:ext cx="42" cy="56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0"/>
                </a:cxn>
                <a:cxn ang="0">
                  <a:pos x="28" y="0"/>
                </a:cxn>
                <a:cxn ang="0">
                  <a:pos x="14" y="0"/>
                </a:cxn>
                <a:cxn ang="0">
                  <a:pos x="0" y="28"/>
                </a:cxn>
                <a:cxn ang="0">
                  <a:pos x="14" y="42"/>
                </a:cxn>
                <a:cxn ang="0">
                  <a:pos x="28" y="56"/>
                </a:cxn>
                <a:cxn ang="0">
                  <a:pos x="42" y="42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56">
                  <a:moveTo>
                    <a:pt x="42" y="28"/>
                  </a:moveTo>
                  <a:lnTo>
                    <a:pt x="42" y="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28"/>
                  </a:lnTo>
                  <a:lnTo>
                    <a:pt x="14" y="42"/>
                  </a:lnTo>
                  <a:lnTo>
                    <a:pt x="28" y="56"/>
                  </a:lnTo>
                  <a:lnTo>
                    <a:pt x="42" y="42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6" name="Freeform 316"/>
            <p:cNvSpPr>
              <a:spLocks/>
            </p:cNvSpPr>
            <p:nvPr/>
          </p:nvSpPr>
          <p:spPr bwMode="auto">
            <a:xfrm>
              <a:off x="4095" y="412"/>
              <a:ext cx="28" cy="42"/>
            </a:xfrm>
            <a:custGeom>
              <a:avLst/>
              <a:gdLst/>
              <a:ahLst/>
              <a:cxnLst>
                <a:cxn ang="0">
                  <a:pos x="28" y="28"/>
                </a:cxn>
                <a:cxn ang="0">
                  <a:pos x="14" y="14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28"/>
                </a:cxn>
                <a:cxn ang="0">
                  <a:pos x="0" y="42"/>
                </a:cxn>
                <a:cxn ang="0">
                  <a:pos x="14" y="42"/>
                </a:cxn>
                <a:cxn ang="0">
                  <a:pos x="28" y="42"/>
                </a:cxn>
                <a:cxn ang="0">
                  <a:pos x="28" y="28"/>
                </a:cxn>
                <a:cxn ang="0">
                  <a:pos x="28" y="28"/>
                </a:cxn>
              </a:cxnLst>
              <a:rect l="0" t="0" r="r" b="b"/>
              <a:pathLst>
                <a:path w="28" h="42">
                  <a:moveTo>
                    <a:pt x="28" y="28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14" y="42"/>
                  </a:lnTo>
                  <a:lnTo>
                    <a:pt x="28" y="42"/>
                  </a:lnTo>
                  <a:lnTo>
                    <a:pt x="28" y="28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7" name="Freeform 317"/>
            <p:cNvSpPr>
              <a:spLocks/>
            </p:cNvSpPr>
            <p:nvPr/>
          </p:nvSpPr>
          <p:spPr bwMode="auto">
            <a:xfrm>
              <a:off x="4095" y="426"/>
              <a:ext cx="14" cy="2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0" y="28"/>
                </a:cxn>
                <a:cxn ang="0">
                  <a:pos x="0" y="14"/>
                </a:cxn>
              </a:cxnLst>
              <a:rect l="0" t="0" r="r" b="b"/>
              <a:pathLst>
                <a:path w="14" h="28">
                  <a:moveTo>
                    <a:pt x="0" y="14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8" name="Line 318"/>
            <p:cNvSpPr>
              <a:spLocks noChangeShapeType="1"/>
            </p:cNvSpPr>
            <p:nvPr/>
          </p:nvSpPr>
          <p:spPr bwMode="auto">
            <a:xfrm flipV="1">
              <a:off x="4109" y="384"/>
              <a:ext cx="1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9" name="Freeform 319"/>
            <p:cNvSpPr>
              <a:spLocks/>
            </p:cNvSpPr>
            <p:nvPr/>
          </p:nvSpPr>
          <p:spPr bwMode="auto">
            <a:xfrm>
              <a:off x="4081" y="384"/>
              <a:ext cx="14" cy="14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4" y="14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14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0" name="Freeform 320"/>
            <p:cNvSpPr>
              <a:spLocks/>
            </p:cNvSpPr>
            <p:nvPr/>
          </p:nvSpPr>
          <p:spPr bwMode="auto">
            <a:xfrm>
              <a:off x="4123" y="370"/>
              <a:ext cx="350" cy="1035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350" y="28"/>
                </a:cxn>
                <a:cxn ang="0">
                  <a:pos x="350" y="1035"/>
                </a:cxn>
                <a:cxn ang="0">
                  <a:pos x="0" y="951"/>
                </a:cxn>
              </a:cxnLst>
              <a:rect l="0" t="0" r="r" b="b"/>
              <a:pathLst>
                <a:path w="350" h="1035">
                  <a:moveTo>
                    <a:pt x="0" y="951"/>
                  </a:moveTo>
                  <a:lnTo>
                    <a:pt x="0" y="98"/>
                  </a:lnTo>
                  <a:lnTo>
                    <a:pt x="0" y="9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350" y="28"/>
                  </a:lnTo>
                  <a:lnTo>
                    <a:pt x="350" y="1035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1" name="Freeform 321"/>
            <p:cNvSpPr>
              <a:spLocks/>
            </p:cNvSpPr>
            <p:nvPr/>
          </p:nvSpPr>
          <p:spPr bwMode="auto">
            <a:xfrm>
              <a:off x="4207" y="454"/>
              <a:ext cx="16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14"/>
                </a:cxn>
                <a:cxn ang="0">
                  <a:pos x="168" y="28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68" h="28">
                  <a:moveTo>
                    <a:pt x="0" y="0"/>
                  </a:moveTo>
                  <a:lnTo>
                    <a:pt x="168" y="14"/>
                  </a:lnTo>
                  <a:lnTo>
                    <a:pt x="168" y="2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2" name="Oval 322"/>
            <p:cNvSpPr>
              <a:spLocks noChangeArrowheads="1"/>
            </p:cNvSpPr>
            <p:nvPr/>
          </p:nvSpPr>
          <p:spPr bwMode="auto">
            <a:xfrm>
              <a:off x="4403" y="468"/>
              <a:ext cx="1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3" name="Line 323"/>
            <p:cNvSpPr>
              <a:spLocks noChangeShapeType="1"/>
            </p:cNvSpPr>
            <p:nvPr/>
          </p:nvSpPr>
          <p:spPr bwMode="auto">
            <a:xfrm>
              <a:off x="4417" y="342"/>
              <a:ext cx="1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4" name="Freeform 324"/>
            <p:cNvSpPr>
              <a:spLocks/>
            </p:cNvSpPr>
            <p:nvPr/>
          </p:nvSpPr>
          <p:spPr bwMode="auto">
            <a:xfrm>
              <a:off x="4123" y="566"/>
              <a:ext cx="392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42"/>
                </a:cxn>
                <a:cxn ang="0">
                  <a:pos x="392" y="28"/>
                </a:cxn>
                <a:cxn ang="0">
                  <a:pos x="0" y="0"/>
                </a:cxn>
              </a:cxnLst>
              <a:rect l="0" t="0" r="r" b="b"/>
              <a:pathLst>
                <a:path w="392" h="42">
                  <a:moveTo>
                    <a:pt x="0" y="0"/>
                  </a:moveTo>
                  <a:lnTo>
                    <a:pt x="350" y="42"/>
                  </a:lnTo>
                  <a:lnTo>
                    <a:pt x="39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5" name="Freeform 325"/>
            <p:cNvSpPr>
              <a:spLocks/>
            </p:cNvSpPr>
            <p:nvPr/>
          </p:nvSpPr>
          <p:spPr bwMode="auto">
            <a:xfrm>
              <a:off x="4123" y="734"/>
              <a:ext cx="392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42"/>
                </a:cxn>
                <a:cxn ang="0">
                  <a:pos x="392" y="14"/>
                </a:cxn>
                <a:cxn ang="0">
                  <a:pos x="0" y="0"/>
                </a:cxn>
              </a:cxnLst>
              <a:rect l="0" t="0" r="r" b="b"/>
              <a:pathLst>
                <a:path w="392" h="42">
                  <a:moveTo>
                    <a:pt x="0" y="0"/>
                  </a:moveTo>
                  <a:lnTo>
                    <a:pt x="350" y="42"/>
                  </a:lnTo>
                  <a:lnTo>
                    <a:pt x="39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6" name="Line 326"/>
            <p:cNvSpPr>
              <a:spLocks noChangeShapeType="1"/>
            </p:cNvSpPr>
            <p:nvPr/>
          </p:nvSpPr>
          <p:spPr bwMode="auto">
            <a:xfrm>
              <a:off x="4123" y="1125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7" name="Line 327"/>
            <p:cNvSpPr>
              <a:spLocks noChangeShapeType="1"/>
            </p:cNvSpPr>
            <p:nvPr/>
          </p:nvSpPr>
          <p:spPr bwMode="auto">
            <a:xfrm>
              <a:off x="4123" y="1125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8" name="Line 328"/>
            <p:cNvSpPr>
              <a:spLocks noChangeShapeType="1"/>
            </p:cNvSpPr>
            <p:nvPr/>
          </p:nvSpPr>
          <p:spPr bwMode="auto">
            <a:xfrm>
              <a:off x="4123" y="1139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9" name="Line 329"/>
            <p:cNvSpPr>
              <a:spLocks noChangeShapeType="1"/>
            </p:cNvSpPr>
            <p:nvPr/>
          </p:nvSpPr>
          <p:spPr bwMode="auto">
            <a:xfrm>
              <a:off x="4123" y="1153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0" name="Line 330"/>
            <p:cNvSpPr>
              <a:spLocks noChangeShapeType="1"/>
            </p:cNvSpPr>
            <p:nvPr/>
          </p:nvSpPr>
          <p:spPr bwMode="auto">
            <a:xfrm>
              <a:off x="4123" y="1153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1" name="Line 331"/>
            <p:cNvSpPr>
              <a:spLocks noChangeShapeType="1"/>
            </p:cNvSpPr>
            <p:nvPr/>
          </p:nvSpPr>
          <p:spPr bwMode="auto">
            <a:xfrm>
              <a:off x="4123" y="1167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2" name="Line 332"/>
            <p:cNvSpPr>
              <a:spLocks noChangeShapeType="1"/>
            </p:cNvSpPr>
            <p:nvPr/>
          </p:nvSpPr>
          <p:spPr bwMode="auto">
            <a:xfrm>
              <a:off x="4123" y="1167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3" name="Line 333"/>
            <p:cNvSpPr>
              <a:spLocks noChangeShapeType="1"/>
            </p:cNvSpPr>
            <p:nvPr/>
          </p:nvSpPr>
          <p:spPr bwMode="auto">
            <a:xfrm>
              <a:off x="4123" y="1181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4" name="Line 334"/>
            <p:cNvSpPr>
              <a:spLocks noChangeShapeType="1"/>
            </p:cNvSpPr>
            <p:nvPr/>
          </p:nvSpPr>
          <p:spPr bwMode="auto">
            <a:xfrm>
              <a:off x="4123" y="1195"/>
              <a:ext cx="350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5" name="Line 335"/>
            <p:cNvSpPr>
              <a:spLocks noChangeShapeType="1"/>
            </p:cNvSpPr>
            <p:nvPr/>
          </p:nvSpPr>
          <p:spPr bwMode="auto">
            <a:xfrm>
              <a:off x="4123" y="1195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6" name="Line 336"/>
            <p:cNvSpPr>
              <a:spLocks noChangeShapeType="1"/>
            </p:cNvSpPr>
            <p:nvPr/>
          </p:nvSpPr>
          <p:spPr bwMode="auto">
            <a:xfrm>
              <a:off x="4123" y="1209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7" name="Line 337"/>
            <p:cNvSpPr>
              <a:spLocks noChangeShapeType="1"/>
            </p:cNvSpPr>
            <p:nvPr/>
          </p:nvSpPr>
          <p:spPr bwMode="auto">
            <a:xfrm>
              <a:off x="4123" y="1223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8" name="Line 338"/>
            <p:cNvSpPr>
              <a:spLocks noChangeShapeType="1"/>
            </p:cNvSpPr>
            <p:nvPr/>
          </p:nvSpPr>
          <p:spPr bwMode="auto">
            <a:xfrm>
              <a:off x="4123" y="1223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9" name="Line 339"/>
            <p:cNvSpPr>
              <a:spLocks noChangeShapeType="1"/>
            </p:cNvSpPr>
            <p:nvPr/>
          </p:nvSpPr>
          <p:spPr bwMode="auto">
            <a:xfrm>
              <a:off x="4123" y="1237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0" name="Line 340"/>
            <p:cNvSpPr>
              <a:spLocks noChangeShapeType="1"/>
            </p:cNvSpPr>
            <p:nvPr/>
          </p:nvSpPr>
          <p:spPr bwMode="auto">
            <a:xfrm>
              <a:off x="4123" y="1237"/>
              <a:ext cx="350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1" name="Line 341"/>
            <p:cNvSpPr>
              <a:spLocks noChangeShapeType="1"/>
            </p:cNvSpPr>
            <p:nvPr/>
          </p:nvSpPr>
          <p:spPr bwMode="auto">
            <a:xfrm>
              <a:off x="4123" y="1251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2" name="Line 342"/>
            <p:cNvSpPr>
              <a:spLocks noChangeShapeType="1"/>
            </p:cNvSpPr>
            <p:nvPr/>
          </p:nvSpPr>
          <p:spPr bwMode="auto">
            <a:xfrm>
              <a:off x="4123" y="1265"/>
              <a:ext cx="350" cy="7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3" name="Line 343"/>
            <p:cNvSpPr>
              <a:spLocks noChangeShapeType="1"/>
            </p:cNvSpPr>
            <p:nvPr/>
          </p:nvSpPr>
          <p:spPr bwMode="auto">
            <a:xfrm>
              <a:off x="4123" y="1265"/>
              <a:ext cx="350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4" name="Line 344"/>
            <p:cNvSpPr>
              <a:spLocks noChangeShapeType="1"/>
            </p:cNvSpPr>
            <p:nvPr/>
          </p:nvSpPr>
          <p:spPr bwMode="auto">
            <a:xfrm>
              <a:off x="4123" y="1279"/>
              <a:ext cx="350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5" name="Freeform 345"/>
            <p:cNvSpPr>
              <a:spLocks/>
            </p:cNvSpPr>
            <p:nvPr/>
          </p:nvSpPr>
          <p:spPr bwMode="auto">
            <a:xfrm>
              <a:off x="4123" y="440"/>
              <a:ext cx="350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8"/>
                </a:cxn>
                <a:cxn ang="0">
                  <a:pos x="350" y="28"/>
                </a:cxn>
                <a:cxn ang="0">
                  <a:pos x="0" y="0"/>
                </a:cxn>
              </a:cxnLst>
              <a:rect l="0" t="0" r="r" b="b"/>
              <a:pathLst>
                <a:path w="350" h="28">
                  <a:moveTo>
                    <a:pt x="0" y="0"/>
                  </a:moveTo>
                  <a:lnTo>
                    <a:pt x="350" y="28"/>
                  </a:lnTo>
                  <a:lnTo>
                    <a:pt x="35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6" name="Freeform 346"/>
            <p:cNvSpPr>
              <a:spLocks/>
            </p:cNvSpPr>
            <p:nvPr/>
          </p:nvSpPr>
          <p:spPr bwMode="auto">
            <a:xfrm>
              <a:off x="4123" y="468"/>
              <a:ext cx="350" cy="42"/>
            </a:xfrm>
            <a:custGeom>
              <a:avLst/>
              <a:gdLst/>
              <a:ahLst/>
              <a:cxnLst>
                <a:cxn ang="0">
                  <a:pos x="350" y="42"/>
                </a:cxn>
                <a:cxn ang="0">
                  <a:pos x="350" y="4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50" y="42"/>
                </a:cxn>
              </a:cxnLst>
              <a:rect l="0" t="0" r="r" b="b"/>
              <a:pathLst>
                <a:path w="350" h="42">
                  <a:moveTo>
                    <a:pt x="350" y="42"/>
                  </a:moveTo>
                  <a:lnTo>
                    <a:pt x="350" y="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50" y="4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7" name="Freeform 347"/>
            <p:cNvSpPr>
              <a:spLocks/>
            </p:cNvSpPr>
            <p:nvPr/>
          </p:nvSpPr>
          <p:spPr bwMode="auto">
            <a:xfrm>
              <a:off x="4445" y="384"/>
              <a:ext cx="56" cy="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0"/>
                </a:cxn>
                <a:cxn ang="0">
                  <a:pos x="0" y="0"/>
                </a:cxn>
                <a:cxn ang="0">
                  <a:pos x="56" y="0"/>
                </a:cxn>
              </a:cxnLst>
              <a:rect l="0" t="0" r="r" b="b"/>
              <a:pathLst>
                <a:path w="56">
                  <a:moveTo>
                    <a:pt x="56" y="0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8" name="Freeform 348"/>
            <p:cNvSpPr>
              <a:spLocks/>
            </p:cNvSpPr>
            <p:nvPr/>
          </p:nvSpPr>
          <p:spPr bwMode="auto">
            <a:xfrm>
              <a:off x="4081" y="286"/>
              <a:ext cx="714" cy="7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36" y="70"/>
                </a:cxn>
                <a:cxn ang="0">
                  <a:pos x="714" y="14"/>
                </a:cxn>
                <a:cxn ang="0">
                  <a:pos x="420" y="0"/>
                </a:cxn>
                <a:cxn ang="0">
                  <a:pos x="0" y="42"/>
                </a:cxn>
              </a:cxnLst>
              <a:rect l="0" t="0" r="r" b="b"/>
              <a:pathLst>
                <a:path w="714" h="70">
                  <a:moveTo>
                    <a:pt x="0" y="42"/>
                  </a:moveTo>
                  <a:lnTo>
                    <a:pt x="336" y="70"/>
                  </a:lnTo>
                  <a:lnTo>
                    <a:pt x="714" y="14"/>
                  </a:lnTo>
                  <a:lnTo>
                    <a:pt x="42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9" name="Line 349"/>
            <p:cNvSpPr>
              <a:spLocks noChangeShapeType="1"/>
            </p:cNvSpPr>
            <p:nvPr/>
          </p:nvSpPr>
          <p:spPr bwMode="auto">
            <a:xfrm flipV="1">
              <a:off x="4403" y="300"/>
              <a:ext cx="294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0" name="Line 350"/>
            <p:cNvSpPr>
              <a:spLocks noChangeShapeType="1"/>
            </p:cNvSpPr>
            <p:nvPr/>
          </p:nvSpPr>
          <p:spPr bwMode="auto">
            <a:xfrm flipV="1">
              <a:off x="4389" y="300"/>
              <a:ext cx="280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1" name="Line 351"/>
            <p:cNvSpPr>
              <a:spLocks noChangeShapeType="1"/>
            </p:cNvSpPr>
            <p:nvPr/>
          </p:nvSpPr>
          <p:spPr bwMode="auto">
            <a:xfrm flipV="1">
              <a:off x="4347" y="300"/>
              <a:ext cx="294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2" name="Line 352"/>
            <p:cNvSpPr>
              <a:spLocks noChangeShapeType="1"/>
            </p:cNvSpPr>
            <p:nvPr/>
          </p:nvSpPr>
          <p:spPr bwMode="auto">
            <a:xfrm flipV="1">
              <a:off x="4333" y="300"/>
              <a:ext cx="280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3" name="Line 353"/>
            <p:cNvSpPr>
              <a:spLocks noChangeShapeType="1"/>
            </p:cNvSpPr>
            <p:nvPr/>
          </p:nvSpPr>
          <p:spPr bwMode="auto">
            <a:xfrm flipV="1">
              <a:off x="4305" y="300"/>
              <a:ext cx="280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4" name="Line 354"/>
            <p:cNvSpPr>
              <a:spLocks noChangeShapeType="1"/>
            </p:cNvSpPr>
            <p:nvPr/>
          </p:nvSpPr>
          <p:spPr bwMode="auto">
            <a:xfrm flipV="1">
              <a:off x="4277" y="300"/>
              <a:ext cx="280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5" name="Line 355"/>
            <p:cNvSpPr>
              <a:spLocks noChangeShapeType="1"/>
            </p:cNvSpPr>
            <p:nvPr/>
          </p:nvSpPr>
          <p:spPr bwMode="auto">
            <a:xfrm flipV="1">
              <a:off x="4235" y="300"/>
              <a:ext cx="308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6" name="Line 356"/>
            <p:cNvSpPr>
              <a:spLocks noChangeShapeType="1"/>
            </p:cNvSpPr>
            <p:nvPr/>
          </p:nvSpPr>
          <p:spPr bwMode="auto">
            <a:xfrm flipV="1">
              <a:off x="4207" y="286"/>
              <a:ext cx="308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7" name="Line 357"/>
            <p:cNvSpPr>
              <a:spLocks noChangeShapeType="1"/>
            </p:cNvSpPr>
            <p:nvPr/>
          </p:nvSpPr>
          <p:spPr bwMode="auto">
            <a:xfrm flipV="1">
              <a:off x="4179" y="286"/>
              <a:ext cx="322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8" name="Line 358"/>
            <p:cNvSpPr>
              <a:spLocks noChangeShapeType="1"/>
            </p:cNvSpPr>
            <p:nvPr/>
          </p:nvSpPr>
          <p:spPr bwMode="auto">
            <a:xfrm flipV="1">
              <a:off x="4753" y="314"/>
              <a:ext cx="42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9" name="Freeform 359"/>
            <p:cNvSpPr>
              <a:spLocks/>
            </p:cNvSpPr>
            <p:nvPr/>
          </p:nvSpPr>
          <p:spPr bwMode="auto">
            <a:xfrm>
              <a:off x="4137" y="748"/>
              <a:ext cx="14" cy="28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14"/>
                </a:cxn>
              </a:cxnLst>
              <a:rect l="0" t="0" r="r" b="b"/>
              <a:pathLst>
                <a:path w="14" h="28">
                  <a:moveTo>
                    <a:pt x="14" y="14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0" name="Freeform 360"/>
            <p:cNvSpPr>
              <a:spLocks/>
            </p:cNvSpPr>
            <p:nvPr/>
          </p:nvSpPr>
          <p:spPr bwMode="auto">
            <a:xfrm>
              <a:off x="4151" y="76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1" name="Freeform 361"/>
            <p:cNvSpPr>
              <a:spLocks/>
            </p:cNvSpPr>
            <p:nvPr/>
          </p:nvSpPr>
          <p:spPr bwMode="auto">
            <a:xfrm>
              <a:off x="4151" y="748"/>
              <a:ext cx="1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2" name="Freeform 362"/>
            <p:cNvSpPr>
              <a:spLocks/>
            </p:cNvSpPr>
            <p:nvPr/>
          </p:nvSpPr>
          <p:spPr bwMode="auto">
            <a:xfrm>
              <a:off x="2486" y="370"/>
              <a:ext cx="532" cy="587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52" y="98"/>
                </a:cxn>
                <a:cxn ang="0">
                  <a:pos x="238" y="126"/>
                </a:cxn>
                <a:cxn ang="0">
                  <a:pos x="196" y="126"/>
                </a:cxn>
                <a:cxn ang="0">
                  <a:pos x="266" y="224"/>
                </a:cxn>
                <a:cxn ang="0">
                  <a:pos x="336" y="266"/>
                </a:cxn>
                <a:cxn ang="0">
                  <a:pos x="406" y="266"/>
                </a:cxn>
                <a:cxn ang="0">
                  <a:pos x="448" y="252"/>
                </a:cxn>
                <a:cxn ang="0">
                  <a:pos x="392" y="238"/>
                </a:cxn>
                <a:cxn ang="0">
                  <a:pos x="392" y="98"/>
                </a:cxn>
                <a:cxn ang="0">
                  <a:pos x="504" y="126"/>
                </a:cxn>
                <a:cxn ang="0">
                  <a:pos x="532" y="182"/>
                </a:cxn>
                <a:cxn ang="0">
                  <a:pos x="490" y="238"/>
                </a:cxn>
                <a:cxn ang="0">
                  <a:pos x="518" y="252"/>
                </a:cxn>
                <a:cxn ang="0">
                  <a:pos x="364" y="294"/>
                </a:cxn>
                <a:cxn ang="0">
                  <a:pos x="336" y="294"/>
                </a:cxn>
                <a:cxn ang="0">
                  <a:pos x="196" y="252"/>
                </a:cxn>
                <a:cxn ang="0">
                  <a:pos x="196" y="308"/>
                </a:cxn>
                <a:cxn ang="0">
                  <a:pos x="294" y="378"/>
                </a:cxn>
                <a:cxn ang="0">
                  <a:pos x="336" y="545"/>
                </a:cxn>
                <a:cxn ang="0">
                  <a:pos x="392" y="573"/>
                </a:cxn>
                <a:cxn ang="0">
                  <a:pos x="392" y="587"/>
                </a:cxn>
                <a:cxn ang="0">
                  <a:pos x="322" y="587"/>
                </a:cxn>
                <a:cxn ang="0">
                  <a:pos x="294" y="587"/>
                </a:cxn>
                <a:cxn ang="0">
                  <a:pos x="252" y="434"/>
                </a:cxn>
                <a:cxn ang="0">
                  <a:pos x="182" y="559"/>
                </a:cxn>
                <a:cxn ang="0">
                  <a:pos x="70" y="573"/>
                </a:cxn>
                <a:cxn ang="0">
                  <a:pos x="140" y="448"/>
                </a:cxn>
                <a:cxn ang="0">
                  <a:pos x="42" y="420"/>
                </a:cxn>
                <a:cxn ang="0">
                  <a:pos x="42" y="364"/>
                </a:cxn>
                <a:cxn ang="0">
                  <a:pos x="14" y="308"/>
                </a:cxn>
                <a:cxn ang="0">
                  <a:pos x="0" y="168"/>
                </a:cxn>
                <a:cxn ang="0">
                  <a:pos x="28" y="154"/>
                </a:cxn>
                <a:cxn ang="0">
                  <a:pos x="56" y="238"/>
                </a:cxn>
                <a:cxn ang="0">
                  <a:pos x="98" y="154"/>
                </a:cxn>
                <a:cxn ang="0">
                  <a:pos x="154" y="98"/>
                </a:cxn>
                <a:cxn ang="0">
                  <a:pos x="168" y="70"/>
                </a:cxn>
                <a:cxn ang="0">
                  <a:pos x="182" y="14"/>
                </a:cxn>
                <a:cxn ang="0">
                  <a:pos x="210" y="0"/>
                </a:cxn>
                <a:cxn ang="0">
                  <a:pos x="252" y="14"/>
                </a:cxn>
                <a:cxn ang="0">
                  <a:pos x="266" y="42"/>
                </a:cxn>
              </a:cxnLst>
              <a:rect l="0" t="0" r="r" b="b"/>
              <a:pathLst>
                <a:path w="532" h="587">
                  <a:moveTo>
                    <a:pt x="266" y="42"/>
                  </a:moveTo>
                  <a:lnTo>
                    <a:pt x="252" y="56"/>
                  </a:lnTo>
                  <a:lnTo>
                    <a:pt x="252" y="70"/>
                  </a:lnTo>
                  <a:lnTo>
                    <a:pt x="252" y="98"/>
                  </a:lnTo>
                  <a:lnTo>
                    <a:pt x="252" y="98"/>
                  </a:lnTo>
                  <a:lnTo>
                    <a:pt x="238" y="126"/>
                  </a:lnTo>
                  <a:lnTo>
                    <a:pt x="210" y="112"/>
                  </a:lnTo>
                  <a:lnTo>
                    <a:pt x="196" y="126"/>
                  </a:lnTo>
                  <a:lnTo>
                    <a:pt x="224" y="182"/>
                  </a:lnTo>
                  <a:lnTo>
                    <a:pt x="266" y="224"/>
                  </a:lnTo>
                  <a:lnTo>
                    <a:pt x="336" y="252"/>
                  </a:lnTo>
                  <a:lnTo>
                    <a:pt x="336" y="266"/>
                  </a:lnTo>
                  <a:lnTo>
                    <a:pt x="364" y="266"/>
                  </a:lnTo>
                  <a:lnTo>
                    <a:pt x="406" y="266"/>
                  </a:lnTo>
                  <a:lnTo>
                    <a:pt x="406" y="252"/>
                  </a:lnTo>
                  <a:lnTo>
                    <a:pt x="448" y="252"/>
                  </a:lnTo>
                  <a:lnTo>
                    <a:pt x="448" y="238"/>
                  </a:lnTo>
                  <a:lnTo>
                    <a:pt x="392" y="238"/>
                  </a:lnTo>
                  <a:lnTo>
                    <a:pt x="392" y="224"/>
                  </a:lnTo>
                  <a:lnTo>
                    <a:pt x="392" y="98"/>
                  </a:lnTo>
                  <a:lnTo>
                    <a:pt x="392" y="98"/>
                  </a:lnTo>
                  <a:lnTo>
                    <a:pt x="504" y="126"/>
                  </a:lnTo>
                  <a:lnTo>
                    <a:pt x="504" y="168"/>
                  </a:lnTo>
                  <a:lnTo>
                    <a:pt x="532" y="182"/>
                  </a:lnTo>
                  <a:lnTo>
                    <a:pt x="532" y="238"/>
                  </a:lnTo>
                  <a:lnTo>
                    <a:pt x="490" y="238"/>
                  </a:lnTo>
                  <a:lnTo>
                    <a:pt x="490" y="252"/>
                  </a:lnTo>
                  <a:lnTo>
                    <a:pt x="518" y="252"/>
                  </a:lnTo>
                  <a:lnTo>
                    <a:pt x="518" y="294"/>
                  </a:lnTo>
                  <a:lnTo>
                    <a:pt x="364" y="294"/>
                  </a:lnTo>
                  <a:lnTo>
                    <a:pt x="336" y="280"/>
                  </a:lnTo>
                  <a:lnTo>
                    <a:pt x="336" y="294"/>
                  </a:lnTo>
                  <a:lnTo>
                    <a:pt x="252" y="294"/>
                  </a:lnTo>
                  <a:lnTo>
                    <a:pt x="196" y="252"/>
                  </a:lnTo>
                  <a:lnTo>
                    <a:pt x="182" y="280"/>
                  </a:lnTo>
                  <a:lnTo>
                    <a:pt x="196" y="308"/>
                  </a:lnTo>
                  <a:lnTo>
                    <a:pt x="266" y="350"/>
                  </a:lnTo>
                  <a:lnTo>
                    <a:pt x="294" y="378"/>
                  </a:lnTo>
                  <a:lnTo>
                    <a:pt x="350" y="531"/>
                  </a:lnTo>
                  <a:lnTo>
                    <a:pt x="336" y="545"/>
                  </a:lnTo>
                  <a:lnTo>
                    <a:pt x="364" y="559"/>
                  </a:lnTo>
                  <a:lnTo>
                    <a:pt x="392" y="573"/>
                  </a:lnTo>
                  <a:lnTo>
                    <a:pt x="392" y="587"/>
                  </a:lnTo>
                  <a:lnTo>
                    <a:pt x="392" y="587"/>
                  </a:lnTo>
                  <a:lnTo>
                    <a:pt x="336" y="587"/>
                  </a:lnTo>
                  <a:lnTo>
                    <a:pt x="322" y="587"/>
                  </a:lnTo>
                  <a:lnTo>
                    <a:pt x="308" y="587"/>
                  </a:lnTo>
                  <a:lnTo>
                    <a:pt x="294" y="587"/>
                  </a:lnTo>
                  <a:lnTo>
                    <a:pt x="294" y="559"/>
                  </a:lnTo>
                  <a:lnTo>
                    <a:pt x="252" y="434"/>
                  </a:lnTo>
                  <a:lnTo>
                    <a:pt x="182" y="434"/>
                  </a:lnTo>
                  <a:lnTo>
                    <a:pt x="182" y="559"/>
                  </a:lnTo>
                  <a:lnTo>
                    <a:pt x="252" y="573"/>
                  </a:lnTo>
                  <a:lnTo>
                    <a:pt x="70" y="573"/>
                  </a:lnTo>
                  <a:lnTo>
                    <a:pt x="140" y="559"/>
                  </a:lnTo>
                  <a:lnTo>
                    <a:pt x="140" y="448"/>
                  </a:lnTo>
                  <a:lnTo>
                    <a:pt x="56" y="448"/>
                  </a:lnTo>
                  <a:lnTo>
                    <a:pt x="42" y="420"/>
                  </a:lnTo>
                  <a:lnTo>
                    <a:pt x="42" y="378"/>
                  </a:lnTo>
                  <a:lnTo>
                    <a:pt x="42" y="364"/>
                  </a:lnTo>
                  <a:lnTo>
                    <a:pt x="42" y="308"/>
                  </a:lnTo>
                  <a:lnTo>
                    <a:pt x="14" y="308"/>
                  </a:lnTo>
                  <a:lnTo>
                    <a:pt x="0" y="280"/>
                  </a:lnTo>
                  <a:lnTo>
                    <a:pt x="0" y="168"/>
                  </a:lnTo>
                  <a:lnTo>
                    <a:pt x="14" y="154"/>
                  </a:lnTo>
                  <a:lnTo>
                    <a:pt x="28" y="154"/>
                  </a:lnTo>
                  <a:lnTo>
                    <a:pt x="42" y="154"/>
                  </a:lnTo>
                  <a:lnTo>
                    <a:pt x="56" y="238"/>
                  </a:lnTo>
                  <a:lnTo>
                    <a:pt x="70" y="210"/>
                  </a:lnTo>
                  <a:lnTo>
                    <a:pt x="98" y="154"/>
                  </a:lnTo>
                  <a:lnTo>
                    <a:pt x="126" y="112"/>
                  </a:lnTo>
                  <a:lnTo>
                    <a:pt x="154" y="98"/>
                  </a:lnTo>
                  <a:lnTo>
                    <a:pt x="168" y="84"/>
                  </a:lnTo>
                  <a:lnTo>
                    <a:pt x="168" y="70"/>
                  </a:lnTo>
                  <a:lnTo>
                    <a:pt x="168" y="42"/>
                  </a:lnTo>
                  <a:lnTo>
                    <a:pt x="182" y="14"/>
                  </a:lnTo>
                  <a:lnTo>
                    <a:pt x="196" y="0"/>
                  </a:lnTo>
                  <a:lnTo>
                    <a:pt x="210" y="0"/>
                  </a:lnTo>
                  <a:lnTo>
                    <a:pt x="224" y="0"/>
                  </a:lnTo>
                  <a:lnTo>
                    <a:pt x="252" y="14"/>
                  </a:lnTo>
                  <a:lnTo>
                    <a:pt x="266" y="42"/>
                  </a:lnTo>
                  <a:lnTo>
                    <a:pt x="266" y="4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3" name="Rectangle 363"/>
            <p:cNvSpPr>
              <a:spLocks noChangeArrowheads="1"/>
            </p:cNvSpPr>
            <p:nvPr/>
          </p:nvSpPr>
          <p:spPr bwMode="auto">
            <a:xfrm>
              <a:off x="2878" y="468"/>
              <a:ext cx="0" cy="126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4" name="Freeform 364"/>
            <p:cNvSpPr>
              <a:spLocks/>
            </p:cNvSpPr>
            <p:nvPr/>
          </p:nvSpPr>
          <p:spPr bwMode="auto">
            <a:xfrm>
              <a:off x="2542" y="692"/>
              <a:ext cx="2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8"/>
                </a:cxn>
                <a:cxn ang="0">
                  <a:pos x="28" y="28"/>
                </a:cxn>
                <a:cxn ang="0">
                  <a:pos x="14" y="0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14" y="28"/>
                  </a:lnTo>
                  <a:lnTo>
                    <a:pt x="28" y="28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5" name="Oval 365"/>
            <p:cNvSpPr>
              <a:spLocks noChangeArrowheads="1"/>
            </p:cNvSpPr>
            <p:nvPr/>
          </p:nvSpPr>
          <p:spPr bwMode="auto">
            <a:xfrm>
              <a:off x="2556" y="957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6" name="Oval 366"/>
            <p:cNvSpPr>
              <a:spLocks noChangeArrowheads="1"/>
            </p:cNvSpPr>
            <p:nvPr/>
          </p:nvSpPr>
          <p:spPr bwMode="auto">
            <a:xfrm>
              <a:off x="2724" y="957"/>
              <a:ext cx="14" cy="1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7" name="Freeform 367"/>
            <p:cNvSpPr>
              <a:spLocks/>
            </p:cNvSpPr>
            <p:nvPr/>
          </p:nvSpPr>
          <p:spPr bwMode="auto">
            <a:xfrm>
              <a:off x="2836" y="678"/>
              <a:ext cx="182" cy="2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182" y="28"/>
                </a:cxn>
                <a:cxn ang="0">
                  <a:pos x="140" y="28"/>
                </a:cxn>
                <a:cxn ang="0">
                  <a:pos x="140" y="279"/>
                </a:cxn>
                <a:cxn ang="0">
                  <a:pos x="70" y="279"/>
                </a:cxn>
                <a:cxn ang="0">
                  <a:pos x="98" y="251"/>
                </a:cxn>
                <a:cxn ang="0">
                  <a:pos x="126" y="251"/>
                </a:cxn>
                <a:cxn ang="0">
                  <a:pos x="126" y="28"/>
                </a:cxn>
                <a:cxn ang="0">
                  <a:pos x="14" y="28"/>
                </a:cxn>
                <a:cxn ang="0">
                  <a:pos x="0" y="0"/>
                </a:cxn>
              </a:cxnLst>
              <a:rect l="0" t="0" r="r" b="b"/>
              <a:pathLst>
                <a:path w="182" h="279">
                  <a:moveTo>
                    <a:pt x="0" y="0"/>
                  </a:moveTo>
                  <a:lnTo>
                    <a:pt x="182" y="0"/>
                  </a:lnTo>
                  <a:lnTo>
                    <a:pt x="182" y="28"/>
                  </a:lnTo>
                  <a:lnTo>
                    <a:pt x="140" y="28"/>
                  </a:lnTo>
                  <a:lnTo>
                    <a:pt x="140" y="279"/>
                  </a:lnTo>
                  <a:lnTo>
                    <a:pt x="70" y="279"/>
                  </a:lnTo>
                  <a:lnTo>
                    <a:pt x="98" y="251"/>
                  </a:lnTo>
                  <a:lnTo>
                    <a:pt x="126" y="251"/>
                  </a:lnTo>
                  <a:lnTo>
                    <a:pt x="126" y="28"/>
                  </a:ln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8" name="Line 368"/>
            <p:cNvSpPr>
              <a:spLocks noChangeShapeType="1"/>
            </p:cNvSpPr>
            <p:nvPr/>
          </p:nvSpPr>
          <p:spPr bwMode="auto">
            <a:xfrm>
              <a:off x="346" y="1783"/>
              <a:ext cx="519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9" name="Line 369"/>
            <p:cNvSpPr>
              <a:spLocks noChangeShapeType="1"/>
            </p:cNvSpPr>
            <p:nvPr/>
          </p:nvSpPr>
          <p:spPr bwMode="auto">
            <a:xfrm>
              <a:off x="3340" y="104"/>
              <a:ext cx="1" cy="300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0" name="Rectangle 370"/>
            <p:cNvSpPr>
              <a:spLocks noChangeArrowheads="1"/>
            </p:cNvSpPr>
            <p:nvPr/>
          </p:nvSpPr>
          <p:spPr bwMode="auto">
            <a:xfrm>
              <a:off x="424" y="1663"/>
              <a:ext cx="9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 b="0">
                  <a:solidFill>
                    <a:srgbClr val="000000"/>
                  </a:solidFill>
                  <a:latin typeface="Times New Roman" pitchFamily="18" charset="0"/>
                </a:rPr>
                <a:t>Application Domain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1" name="Rectangle 371"/>
            <p:cNvSpPr>
              <a:spLocks noChangeArrowheads="1"/>
            </p:cNvSpPr>
            <p:nvPr/>
          </p:nvSpPr>
          <p:spPr bwMode="auto">
            <a:xfrm>
              <a:off x="3423" y="1663"/>
              <a:ext cx="7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 b="0">
                  <a:solidFill>
                    <a:srgbClr val="000000"/>
                  </a:solidFill>
                  <a:latin typeface="Times New Roman" pitchFamily="18" charset="0"/>
                </a:rPr>
                <a:t>Solution Domain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2" name="Rectangle 372"/>
            <p:cNvSpPr>
              <a:spLocks noChangeArrowheads="1"/>
            </p:cNvSpPr>
            <p:nvPr/>
          </p:nvSpPr>
          <p:spPr bwMode="auto">
            <a:xfrm>
              <a:off x="424" y="1793"/>
              <a:ext cx="12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 b="0">
                  <a:solidFill>
                    <a:srgbClr val="000000"/>
                  </a:solidFill>
                  <a:latin typeface="Times New Roman" pitchFamily="18" charset="0"/>
                </a:rPr>
                <a:t>Application Domain Model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3" name="Rectangle 373"/>
            <p:cNvSpPr>
              <a:spLocks noChangeArrowheads="1"/>
            </p:cNvSpPr>
            <p:nvPr/>
          </p:nvSpPr>
          <p:spPr bwMode="auto">
            <a:xfrm>
              <a:off x="3423" y="1793"/>
              <a:ext cx="6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 b="0">
                  <a:solidFill>
                    <a:srgbClr val="000000"/>
                  </a:solidFill>
                  <a:latin typeface="Times New Roman" pitchFamily="18" charset="0"/>
                </a:rPr>
                <a:t>System Model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4" name="Rectangle 374"/>
            <p:cNvSpPr>
              <a:spLocks noChangeArrowheads="1"/>
            </p:cNvSpPr>
            <p:nvPr/>
          </p:nvSpPr>
          <p:spPr bwMode="auto">
            <a:xfrm>
              <a:off x="631" y="2499"/>
              <a:ext cx="5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Aircraft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5" name="Rectangle 375"/>
            <p:cNvSpPr>
              <a:spLocks noChangeArrowheads="1"/>
            </p:cNvSpPr>
            <p:nvPr/>
          </p:nvSpPr>
          <p:spPr bwMode="auto">
            <a:xfrm>
              <a:off x="500" y="2440"/>
              <a:ext cx="811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6" name="Rectangle 376"/>
            <p:cNvSpPr>
              <a:spLocks noChangeArrowheads="1"/>
            </p:cNvSpPr>
            <p:nvPr/>
          </p:nvSpPr>
          <p:spPr bwMode="auto">
            <a:xfrm>
              <a:off x="1498" y="2430"/>
              <a:ext cx="11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TrafficController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7" name="Rectangle 377"/>
            <p:cNvSpPr>
              <a:spLocks noChangeArrowheads="1"/>
            </p:cNvSpPr>
            <p:nvPr/>
          </p:nvSpPr>
          <p:spPr bwMode="auto">
            <a:xfrm>
              <a:off x="1395" y="2371"/>
              <a:ext cx="1357" cy="25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8" name="Rectangle 378"/>
            <p:cNvSpPr>
              <a:spLocks noChangeArrowheads="1"/>
            </p:cNvSpPr>
            <p:nvPr/>
          </p:nvSpPr>
          <p:spPr bwMode="auto">
            <a:xfrm>
              <a:off x="1067" y="2793"/>
              <a:ext cx="6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FlightPlan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39" name="Rectangle 379"/>
            <p:cNvSpPr>
              <a:spLocks noChangeArrowheads="1"/>
            </p:cNvSpPr>
            <p:nvPr/>
          </p:nvSpPr>
          <p:spPr bwMode="auto">
            <a:xfrm>
              <a:off x="1003" y="2734"/>
              <a:ext cx="812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0" name="Rectangle 380"/>
            <p:cNvSpPr>
              <a:spLocks noChangeArrowheads="1"/>
            </p:cNvSpPr>
            <p:nvPr/>
          </p:nvSpPr>
          <p:spPr bwMode="auto">
            <a:xfrm>
              <a:off x="2147" y="2744"/>
              <a:ext cx="4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Airport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41" name="Rectangle 381"/>
            <p:cNvSpPr>
              <a:spLocks noChangeArrowheads="1"/>
            </p:cNvSpPr>
            <p:nvPr/>
          </p:nvSpPr>
          <p:spPr bwMode="auto">
            <a:xfrm>
              <a:off x="1983" y="2692"/>
              <a:ext cx="811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2" name="Rectangle 382"/>
            <p:cNvSpPr>
              <a:spLocks noChangeArrowheads="1"/>
            </p:cNvSpPr>
            <p:nvPr/>
          </p:nvSpPr>
          <p:spPr bwMode="auto">
            <a:xfrm>
              <a:off x="4760" y="2052"/>
              <a:ext cx="6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MapDisplay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43" name="Rectangle 383"/>
            <p:cNvSpPr>
              <a:spLocks noChangeArrowheads="1"/>
            </p:cNvSpPr>
            <p:nvPr/>
          </p:nvSpPr>
          <p:spPr bwMode="auto">
            <a:xfrm>
              <a:off x="4697" y="1993"/>
              <a:ext cx="797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4" name="Rectangle 384"/>
            <p:cNvSpPr>
              <a:spLocks noChangeArrowheads="1"/>
            </p:cNvSpPr>
            <p:nvPr/>
          </p:nvSpPr>
          <p:spPr bwMode="auto">
            <a:xfrm>
              <a:off x="3837" y="2409"/>
              <a:ext cx="12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FlightPlanDatabase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45" name="Rectangle 385"/>
            <p:cNvSpPr>
              <a:spLocks noChangeArrowheads="1"/>
            </p:cNvSpPr>
            <p:nvPr/>
          </p:nvSpPr>
          <p:spPr bwMode="auto">
            <a:xfrm>
              <a:off x="3717" y="2357"/>
              <a:ext cx="1441" cy="23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6" name="Rectangle 386"/>
            <p:cNvSpPr>
              <a:spLocks noChangeArrowheads="1"/>
            </p:cNvSpPr>
            <p:nvPr/>
          </p:nvSpPr>
          <p:spPr bwMode="auto">
            <a:xfrm>
              <a:off x="3608" y="2108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SummaryDisplay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47" name="Rectangle 387"/>
            <p:cNvSpPr>
              <a:spLocks noChangeArrowheads="1"/>
            </p:cNvSpPr>
            <p:nvPr/>
          </p:nvSpPr>
          <p:spPr bwMode="auto">
            <a:xfrm>
              <a:off x="3522" y="2049"/>
              <a:ext cx="1105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8" name="Rectangle 388"/>
            <p:cNvSpPr>
              <a:spLocks noChangeArrowheads="1"/>
            </p:cNvSpPr>
            <p:nvPr/>
          </p:nvSpPr>
          <p:spPr bwMode="auto">
            <a:xfrm>
              <a:off x="4011" y="2744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TrafficControl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2549" name="Rectangle 389"/>
            <p:cNvSpPr>
              <a:spLocks noChangeArrowheads="1"/>
            </p:cNvSpPr>
            <p:nvPr/>
          </p:nvSpPr>
          <p:spPr bwMode="auto">
            <a:xfrm>
              <a:off x="3745" y="2692"/>
              <a:ext cx="1469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0" name="Line 390"/>
            <p:cNvSpPr>
              <a:spLocks noChangeShapeType="1"/>
            </p:cNvSpPr>
            <p:nvPr/>
          </p:nvSpPr>
          <p:spPr bwMode="auto">
            <a:xfrm>
              <a:off x="2864" y="2273"/>
              <a:ext cx="56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1" name="Line 391"/>
            <p:cNvSpPr>
              <a:spLocks noChangeShapeType="1"/>
            </p:cNvSpPr>
            <p:nvPr/>
          </p:nvSpPr>
          <p:spPr bwMode="auto">
            <a:xfrm>
              <a:off x="3004" y="2329"/>
              <a:ext cx="84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2" name="Line 392"/>
            <p:cNvSpPr>
              <a:spLocks noChangeShapeType="1"/>
            </p:cNvSpPr>
            <p:nvPr/>
          </p:nvSpPr>
          <p:spPr bwMode="auto">
            <a:xfrm>
              <a:off x="3172" y="2412"/>
              <a:ext cx="98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3" name="Line 393"/>
            <p:cNvSpPr>
              <a:spLocks noChangeShapeType="1"/>
            </p:cNvSpPr>
            <p:nvPr/>
          </p:nvSpPr>
          <p:spPr bwMode="auto">
            <a:xfrm>
              <a:off x="3354" y="2496"/>
              <a:ext cx="84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4" name="Line 394"/>
            <p:cNvSpPr>
              <a:spLocks noChangeShapeType="1"/>
            </p:cNvSpPr>
            <p:nvPr/>
          </p:nvSpPr>
          <p:spPr bwMode="auto">
            <a:xfrm>
              <a:off x="3522" y="2580"/>
              <a:ext cx="97" cy="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5" name="Line 395"/>
            <p:cNvSpPr>
              <a:spLocks noChangeShapeType="1"/>
            </p:cNvSpPr>
            <p:nvPr/>
          </p:nvSpPr>
          <p:spPr bwMode="auto">
            <a:xfrm>
              <a:off x="3703" y="2664"/>
              <a:ext cx="42" cy="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6" name="Line 396"/>
            <p:cNvSpPr>
              <a:spLocks noChangeShapeType="1"/>
            </p:cNvSpPr>
            <p:nvPr/>
          </p:nvSpPr>
          <p:spPr bwMode="auto">
            <a:xfrm flipH="1">
              <a:off x="3689" y="2916"/>
              <a:ext cx="56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7" name="Line 397"/>
            <p:cNvSpPr>
              <a:spLocks noChangeShapeType="1"/>
            </p:cNvSpPr>
            <p:nvPr/>
          </p:nvSpPr>
          <p:spPr bwMode="auto">
            <a:xfrm flipH="1">
              <a:off x="3522" y="2958"/>
              <a:ext cx="97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8" name="Line 398"/>
            <p:cNvSpPr>
              <a:spLocks noChangeShapeType="1"/>
            </p:cNvSpPr>
            <p:nvPr/>
          </p:nvSpPr>
          <p:spPr bwMode="auto">
            <a:xfrm flipH="1">
              <a:off x="3354" y="3000"/>
              <a:ext cx="84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9" name="Line 399"/>
            <p:cNvSpPr>
              <a:spLocks noChangeShapeType="1"/>
            </p:cNvSpPr>
            <p:nvPr/>
          </p:nvSpPr>
          <p:spPr bwMode="auto">
            <a:xfrm flipH="1">
              <a:off x="3172" y="3042"/>
              <a:ext cx="98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0" name="Line 400"/>
            <p:cNvSpPr>
              <a:spLocks noChangeShapeType="1"/>
            </p:cNvSpPr>
            <p:nvPr/>
          </p:nvSpPr>
          <p:spPr bwMode="auto">
            <a:xfrm flipH="1">
              <a:off x="3004" y="3084"/>
              <a:ext cx="84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1" name="Line 401"/>
            <p:cNvSpPr>
              <a:spLocks noChangeShapeType="1"/>
            </p:cNvSpPr>
            <p:nvPr/>
          </p:nvSpPr>
          <p:spPr bwMode="auto">
            <a:xfrm flipH="1">
              <a:off x="2864" y="3126"/>
              <a:ext cx="56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2" name="Rectangle 402"/>
            <p:cNvSpPr>
              <a:spLocks noChangeArrowheads="1"/>
            </p:cNvSpPr>
            <p:nvPr/>
          </p:nvSpPr>
          <p:spPr bwMode="auto">
            <a:xfrm>
              <a:off x="416" y="2259"/>
              <a:ext cx="2462" cy="89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3" name="Rectangle 403"/>
            <p:cNvSpPr>
              <a:spLocks noChangeArrowheads="1"/>
            </p:cNvSpPr>
            <p:nvPr/>
          </p:nvSpPr>
          <p:spPr bwMode="auto">
            <a:xfrm>
              <a:off x="715" y="2086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 New" pitchFamily="49" charset="0"/>
                </a:rPr>
                <a:t>TrafficControl</a:t>
              </a:r>
              <a:endParaRPr lang="en-US" altLang="en-US" b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92564" name="Group 404"/>
            <p:cNvGrpSpPr>
              <a:grpSpLocks/>
            </p:cNvGrpSpPr>
            <p:nvPr/>
          </p:nvGrpSpPr>
          <p:grpSpPr bwMode="auto">
            <a:xfrm>
              <a:off x="378" y="2034"/>
              <a:ext cx="1553" cy="238"/>
              <a:chOff x="402" y="2049"/>
              <a:chExt cx="1553" cy="238"/>
            </a:xfrm>
          </p:grpSpPr>
          <p:sp>
            <p:nvSpPr>
              <p:cNvPr id="92565" name="Freeform 405"/>
              <p:cNvSpPr>
                <a:spLocks/>
              </p:cNvSpPr>
              <p:nvPr/>
            </p:nvSpPr>
            <p:spPr bwMode="auto">
              <a:xfrm>
                <a:off x="416" y="2049"/>
                <a:ext cx="154" cy="238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28" y="238"/>
                  </a:cxn>
                  <a:cxn ang="0">
                    <a:pos x="154" y="28"/>
                  </a:cxn>
                  <a:cxn ang="0">
                    <a:pos x="140" y="0"/>
                  </a:cxn>
                  <a:cxn ang="0">
                    <a:pos x="140" y="0"/>
                  </a:cxn>
                  <a:cxn ang="0">
                    <a:pos x="126" y="14"/>
                  </a:cxn>
                  <a:cxn ang="0">
                    <a:pos x="0" y="224"/>
                  </a:cxn>
                </a:cxnLst>
                <a:rect l="0" t="0" r="r" b="b"/>
                <a:pathLst>
                  <a:path w="154" h="238">
                    <a:moveTo>
                      <a:pt x="0" y="224"/>
                    </a:moveTo>
                    <a:lnTo>
                      <a:pt x="28" y="238"/>
                    </a:lnTo>
                    <a:lnTo>
                      <a:pt x="154" y="28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26" y="1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6" name="Freeform 406"/>
              <p:cNvSpPr>
                <a:spLocks/>
              </p:cNvSpPr>
              <p:nvPr/>
            </p:nvSpPr>
            <p:spPr bwMode="auto">
              <a:xfrm>
                <a:off x="556" y="2049"/>
                <a:ext cx="1259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"/>
                  </a:cxn>
                  <a:cxn ang="0">
                    <a:pos x="1245" y="28"/>
                  </a:cxn>
                  <a:cxn ang="0">
                    <a:pos x="1259" y="14"/>
                  </a:cxn>
                  <a:cxn ang="0">
                    <a:pos x="1259" y="0"/>
                  </a:cxn>
                  <a:cxn ang="0">
                    <a:pos x="1245" y="0"/>
                  </a:cxn>
                  <a:cxn ang="0">
                    <a:pos x="0" y="0"/>
                  </a:cxn>
                </a:cxnLst>
                <a:rect l="0" t="0" r="r" b="b"/>
                <a:pathLst>
                  <a:path w="1259" h="28">
                    <a:moveTo>
                      <a:pt x="0" y="0"/>
                    </a:moveTo>
                    <a:lnTo>
                      <a:pt x="0" y="28"/>
                    </a:lnTo>
                    <a:lnTo>
                      <a:pt x="1245" y="28"/>
                    </a:lnTo>
                    <a:lnTo>
                      <a:pt x="1259" y="14"/>
                    </a:lnTo>
                    <a:lnTo>
                      <a:pt x="1259" y="0"/>
                    </a:lnTo>
                    <a:lnTo>
                      <a:pt x="12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7" name="Freeform 407"/>
              <p:cNvSpPr>
                <a:spLocks/>
              </p:cNvSpPr>
              <p:nvPr/>
            </p:nvSpPr>
            <p:spPr bwMode="auto">
              <a:xfrm>
                <a:off x="1787" y="2063"/>
                <a:ext cx="168" cy="22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14"/>
                  </a:cxn>
                  <a:cxn ang="0">
                    <a:pos x="126" y="224"/>
                  </a:cxn>
                  <a:cxn ang="0">
                    <a:pos x="140" y="224"/>
                  </a:cxn>
                  <a:cxn ang="0">
                    <a:pos x="168" y="224"/>
                  </a:cxn>
                  <a:cxn ang="0">
                    <a:pos x="154" y="210"/>
                  </a:cxn>
                  <a:cxn ang="0">
                    <a:pos x="28" y="0"/>
                  </a:cxn>
                </a:cxnLst>
                <a:rect l="0" t="0" r="r" b="b"/>
                <a:pathLst>
                  <a:path w="168" h="224">
                    <a:moveTo>
                      <a:pt x="28" y="0"/>
                    </a:moveTo>
                    <a:lnTo>
                      <a:pt x="0" y="14"/>
                    </a:lnTo>
                    <a:lnTo>
                      <a:pt x="126" y="224"/>
                    </a:lnTo>
                    <a:lnTo>
                      <a:pt x="140" y="224"/>
                    </a:lnTo>
                    <a:lnTo>
                      <a:pt x="168" y="224"/>
                    </a:lnTo>
                    <a:lnTo>
                      <a:pt x="154" y="2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8" name="Freeform 408"/>
              <p:cNvSpPr>
                <a:spLocks/>
              </p:cNvSpPr>
              <p:nvPr/>
            </p:nvSpPr>
            <p:spPr bwMode="auto">
              <a:xfrm>
                <a:off x="402" y="2259"/>
                <a:ext cx="1525" cy="28"/>
              </a:xfrm>
              <a:custGeom>
                <a:avLst/>
                <a:gdLst/>
                <a:ahLst/>
                <a:cxnLst>
                  <a:cxn ang="0">
                    <a:pos x="1525" y="28"/>
                  </a:cxn>
                  <a:cxn ang="0">
                    <a:pos x="1525" y="0"/>
                  </a:cxn>
                  <a:cxn ang="0">
                    <a:pos x="28" y="0"/>
                  </a:cxn>
                  <a:cxn ang="0">
                    <a:pos x="14" y="14"/>
                  </a:cxn>
                  <a:cxn ang="0">
                    <a:pos x="0" y="28"/>
                  </a:cxn>
                  <a:cxn ang="0">
                    <a:pos x="28" y="28"/>
                  </a:cxn>
                  <a:cxn ang="0">
                    <a:pos x="1525" y="28"/>
                  </a:cxn>
                </a:cxnLst>
                <a:rect l="0" t="0" r="r" b="b"/>
                <a:pathLst>
                  <a:path w="1525" h="28">
                    <a:moveTo>
                      <a:pt x="1525" y="28"/>
                    </a:moveTo>
                    <a:lnTo>
                      <a:pt x="1525" y="0"/>
                    </a:lnTo>
                    <a:lnTo>
                      <a:pt x="28" y="0"/>
                    </a:lnTo>
                    <a:lnTo>
                      <a:pt x="14" y="14"/>
                    </a:lnTo>
                    <a:lnTo>
                      <a:pt x="0" y="28"/>
                    </a:lnTo>
                    <a:lnTo>
                      <a:pt x="28" y="28"/>
                    </a:lnTo>
                    <a:lnTo>
                      <a:pt x="1525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and Solution Domain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Application Domain (Requirements Analysis):</a:t>
            </a:r>
          </a:p>
          <a:p>
            <a:pPr lvl="1"/>
            <a:r>
              <a:rPr lang="en-US" altLang="en-US"/>
              <a:t>The environment in which the system is operating</a:t>
            </a:r>
          </a:p>
          <a:p>
            <a:endParaRPr lang="en-US" altLang="en-US"/>
          </a:p>
          <a:p>
            <a:r>
              <a:rPr lang="en-US" altLang="en-US"/>
              <a:t>Solution Domain (System Design, Object Design):</a:t>
            </a:r>
          </a:p>
          <a:p>
            <a:pPr lvl="1"/>
            <a:r>
              <a:rPr lang="en-US" altLang="en-US"/>
              <a:t>The available technologies to build the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00" y="1009650"/>
            <a:ext cx="8585200" cy="4800600"/>
          </a:xfrm>
        </p:spPr>
        <p:txBody>
          <a:bodyPr/>
          <a:lstStyle/>
          <a:p>
            <a:r>
              <a:rPr lang="en-US" altLang="en-US"/>
              <a:t>Use case diagrams</a:t>
            </a:r>
          </a:p>
          <a:p>
            <a:pPr lvl="1"/>
            <a:r>
              <a:rPr lang="en-US" altLang="en-US"/>
              <a:t>Describe the functional behavior of the system as seen by the user.</a:t>
            </a:r>
          </a:p>
          <a:p>
            <a:r>
              <a:rPr lang="en-US" altLang="en-US"/>
              <a:t>Class diagrams</a:t>
            </a:r>
          </a:p>
          <a:p>
            <a:pPr lvl="1"/>
            <a:r>
              <a:rPr lang="en-US" altLang="en-US"/>
              <a:t>Describe the static structure of the system: Objects, Attributes,  and Associations.</a:t>
            </a:r>
          </a:p>
          <a:p>
            <a:r>
              <a:rPr lang="en-US" altLang="en-US"/>
              <a:t>Sequence diagrams</a:t>
            </a:r>
          </a:p>
          <a:p>
            <a:pPr lvl="1"/>
            <a:r>
              <a:rPr lang="en-US" altLang="en-US"/>
              <a:t>Describe the dynamic behavior between actors and the system and between objects of the system.</a:t>
            </a:r>
          </a:p>
          <a:p>
            <a:r>
              <a:rPr lang="en-US" altLang="en-US"/>
              <a:t>Statechart diagrams</a:t>
            </a:r>
          </a:p>
          <a:p>
            <a:pPr lvl="1"/>
            <a:r>
              <a:rPr lang="en-US" altLang="en-US"/>
              <a:t>Describe the dynamic behavior of an individual object  as a finite state machine.</a:t>
            </a:r>
          </a:p>
          <a:p>
            <a:r>
              <a:rPr lang="en-US" altLang="en-US"/>
              <a:t>Activity diagrams</a:t>
            </a:r>
          </a:p>
          <a:p>
            <a:pPr lvl="1"/>
            <a:r>
              <a:rPr lang="en-US" altLang="en-US"/>
              <a:t>Model the dynamic behavior of a system, in particular the  workflow, i.e. a flowchart.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Case Diagrams</a:t>
            </a:r>
          </a:p>
        </p:txBody>
      </p:sp>
      <p:grpSp>
        <p:nvGrpSpPr>
          <p:cNvPr id="84021" name="Group 53"/>
          <p:cNvGrpSpPr>
            <a:grpSpLocks/>
          </p:cNvGrpSpPr>
          <p:nvPr/>
        </p:nvGrpSpPr>
        <p:grpSpPr bwMode="auto">
          <a:xfrm>
            <a:off x="969963" y="3163888"/>
            <a:ext cx="474662" cy="835025"/>
            <a:chOff x="611" y="1993"/>
            <a:chExt cx="299" cy="526"/>
          </a:xfrm>
        </p:grpSpPr>
        <p:sp>
          <p:nvSpPr>
            <p:cNvPr id="83981" name="Freeform 13"/>
            <p:cNvSpPr>
              <a:spLocks/>
            </p:cNvSpPr>
            <p:nvPr/>
          </p:nvSpPr>
          <p:spPr bwMode="auto">
            <a:xfrm>
              <a:off x="611" y="2101"/>
              <a:ext cx="143" cy="418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43" y="263"/>
                </a:cxn>
                <a:cxn ang="0">
                  <a:pos x="0" y="418"/>
                </a:cxn>
              </a:cxnLst>
              <a:rect l="0" t="0" r="r" b="b"/>
              <a:pathLst>
                <a:path w="143" h="418">
                  <a:moveTo>
                    <a:pt x="143" y="0"/>
                  </a:moveTo>
                  <a:lnTo>
                    <a:pt x="143" y="263"/>
                  </a:lnTo>
                  <a:lnTo>
                    <a:pt x="0" y="4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754" y="2364"/>
              <a:ext cx="156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611" y="2220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Oval 16"/>
            <p:cNvSpPr>
              <a:spLocks noChangeArrowheads="1"/>
            </p:cNvSpPr>
            <p:nvPr/>
          </p:nvSpPr>
          <p:spPr bwMode="auto">
            <a:xfrm>
              <a:off x="683" y="1993"/>
              <a:ext cx="155" cy="1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693738" y="4046538"/>
            <a:ext cx="1028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WatchUser</a:t>
            </a:r>
            <a:endParaRPr lang="en-US" altLang="en-US" b="0">
              <a:solidFill>
                <a:schemeClr val="tx1"/>
              </a:solidFill>
            </a:endParaRP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7226300" y="3163888"/>
            <a:ext cx="473075" cy="835025"/>
            <a:chOff x="4552" y="1993"/>
            <a:chExt cx="298" cy="526"/>
          </a:xfrm>
        </p:grpSpPr>
        <p:sp>
          <p:nvSpPr>
            <p:cNvPr id="83986" name="Freeform 18"/>
            <p:cNvSpPr>
              <a:spLocks/>
            </p:cNvSpPr>
            <p:nvPr/>
          </p:nvSpPr>
          <p:spPr bwMode="auto">
            <a:xfrm>
              <a:off x="4552" y="2101"/>
              <a:ext cx="143" cy="418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43" y="263"/>
                </a:cxn>
                <a:cxn ang="0">
                  <a:pos x="0" y="418"/>
                </a:cxn>
              </a:cxnLst>
              <a:rect l="0" t="0" r="r" b="b"/>
              <a:pathLst>
                <a:path w="143" h="418">
                  <a:moveTo>
                    <a:pt x="143" y="0"/>
                  </a:moveTo>
                  <a:lnTo>
                    <a:pt x="143" y="263"/>
                  </a:lnTo>
                  <a:lnTo>
                    <a:pt x="0" y="4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4695" y="2364"/>
              <a:ext cx="155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4552" y="2220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Oval 21"/>
            <p:cNvSpPr>
              <a:spLocks noChangeArrowheads="1"/>
            </p:cNvSpPr>
            <p:nvPr/>
          </p:nvSpPr>
          <p:spPr bwMode="auto">
            <a:xfrm>
              <a:off x="4623" y="1993"/>
              <a:ext cx="156" cy="1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496050" y="4046538"/>
            <a:ext cx="194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WatchRepairPerson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2884488" y="2065338"/>
            <a:ext cx="2520950" cy="30892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2" name="Oval 24"/>
          <p:cNvSpPr>
            <a:spLocks noChangeArrowheads="1"/>
          </p:cNvSpPr>
          <p:nvPr/>
        </p:nvSpPr>
        <p:spPr bwMode="auto">
          <a:xfrm>
            <a:off x="3529013" y="2425700"/>
            <a:ext cx="1195387" cy="5111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3689350" y="296545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ReadTime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3529013" y="3373438"/>
            <a:ext cx="1195387" cy="5111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3746500" y="3913188"/>
            <a:ext cx="8001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SetTime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3529013" y="4321175"/>
            <a:ext cx="1195387" cy="5111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405188" y="4860925"/>
            <a:ext cx="148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ChangeBattery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1722438" y="2789238"/>
            <a:ext cx="1655762" cy="715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1804988" y="3638550"/>
            <a:ext cx="1573212" cy="133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V="1">
            <a:off x="4943475" y="3829050"/>
            <a:ext cx="2335213" cy="687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1730375" y="2354263"/>
            <a:ext cx="9144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/>
              <a:t>Actor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1346200" y="4432300"/>
            <a:ext cx="1398588" cy="609600"/>
          </a:xfrm>
          <a:prstGeom prst="wedgeRoundRectCallout">
            <a:avLst>
              <a:gd name="adj1" fmla="val 104370"/>
              <a:gd name="adj2" fmla="val -221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/>
              <a:t>Use case</a:t>
            </a:r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1355725" y="1209675"/>
            <a:ext cx="1352550" cy="609600"/>
          </a:xfrm>
          <a:prstGeom prst="wedgeRoundRectCallout">
            <a:avLst>
              <a:gd name="adj1" fmla="val 65847"/>
              <a:gd name="adj2" fmla="val 721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/>
              <a:t>Package</a:t>
            </a:r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2982913" y="1736725"/>
            <a:ext cx="14414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  <a:latin typeface="Courier New" pitchFamily="49" charset="0"/>
              </a:rPr>
              <a:t>SimpleWatch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466725" y="5462588"/>
            <a:ext cx="8194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1"/>
                </a:solidFill>
                <a:latin typeface="Times" charset="0"/>
              </a:rPr>
              <a:t>Use case diagrams represent the functionality of the system</a:t>
            </a:r>
          </a:p>
          <a:p>
            <a:pPr algn="l"/>
            <a:r>
              <a:rPr lang="en-US" altLang="en-US" b="0">
                <a:solidFill>
                  <a:schemeClr val="tx1"/>
                </a:solidFill>
                <a:latin typeface="Times" charset="0"/>
              </a:rPr>
              <a:t>from user’s point of view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4943475" y="2789238"/>
            <a:ext cx="1990725" cy="715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17" name="Line 49"/>
          <p:cNvSpPr>
            <a:spLocks noChangeShapeType="1"/>
          </p:cNvSpPr>
          <p:nvPr/>
        </p:nvSpPr>
        <p:spPr bwMode="auto">
          <a:xfrm flipV="1">
            <a:off x="2887663" y="1736725"/>
            <a:ext cx="176212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Line 50"/>
          <p:cNvSpPr>
            <a:spLocks noChangeShapeType="1"/>
          </p:cNvSpPr>
          <p:nvPr/>
        </p:nvSpPr>
        <p:spPr bwMode="auto">
          <a:xfrm>
            <a:off x="3063875" y="1736725"/>
            <a:ext cx="1258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 flipH="1" flipV="1">
            <a:off x="4322763" y="1744663"/>
            <a:ext cx="176212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 autoUpdateAnimBg="0"/>
      <p:bldP spid="83977" grpId="0" animBg="1" autoUpdateAnimBg="0"/>
      <p:bldP spid="83978" grpId="0" animBg="1" autoUpdateAnimBg="0"/>
    </p:bldLst>
  </p:timing>
</p:sld>
</file>

<file path=ppt/theme/theme1.xml><?xml version="1.0" encoding="utf-8"?>
<a:theme xmlns:a="http://schemas.openxmlformats.org/drawingml/2006/main" name="Modified Transparenci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Modified Transparencies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odified Transparenc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ified Transparenci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ified Transparenci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ified Transparenci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ified Transparenci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ified Transparenci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ified Transparenci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HD:Users:Allen:Book:Slides:Modified Transparencies</Template>
  <TotalTime>8269</TotalTime>
  <Words>1286</Words>
  <Application>Microsoft Office PowerPoint</Application>
  <PresentationFormat>On-screen Show (4:3)</PresentationFormat>
  <Paragraphs>392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Courier New</vt:lpstr>
      <vt:lpstr>Helvetica</vt:lpstr>
      <vt:lpstr>Symbol</vt:lpstr>
      <vt:lpstr>Times</vt:lpstr>
      <vt:lpstr>Times New Roman</vt:lpstr>
      <vt:lpstr>Wingdings</vt:lpstr>
      <vt:lpstr>Modified Transparencies</vt:lpstr>
      <vt:lpstr>Chapter 2, Modeling with UML</vt:lpstr>
      <vt:lpstr>Overview </vt:lpstr>
      <vt:lpstr>Systems, Models, and Views</vt:lpstr>
      <vt:lpstr>Systems, Models, and Views</vt:lpstr>
      <vt:lpstr>Models, Views, and Systems (UML)</vt:lpstr>
      <vt:lpstr>Object-Oriented Modeling</vt:lpstr>
      <vt:lpstr>Application and Solution Domain</vt:lpstr>
      <vt:lpstr>UML</vt:lpstr>
      <vt:lpstr>Use Case Diagrams</vt:lpstr>
      <vt:lpstr>Use Case Diagrams</vt:lpstr>
      <vt:lpstr>Actors</vt:lpstr>
      <vt:lpstr>Use Case</vt:lpstr>
      <vt:lpstr>Use Case Example</vt:lpstr>
      <vt:lpstr>The &lt;&lt;extend&gt;&gt; Relationship</vt:lpstr>
      <vt:lpstr>The &lt;&lt;include&gt;&gt; Relationship</vt:lpstr>
      <vt:lpstr>Class Diagrams</vt:lpstr>
      <vt:lpstr>Class Diagrams</vt:lpstr>
      <vt:lpstr>Classes</vt:lpstr>
      <vt:lpstr>Associations</vt:lpstr>
      <vt:lpstr>1-to-1 and 1-to-Many Associations</vt:lpstr>
      <vt:lpstr>Aggregation</vt:lpstr>
      <vt:lpstr>Composition</vt:lpstr>
      <vt:lpstr>Generalization</vt:lpstr>
      <vt:lpstr>UML Sequence Diagrams</vt:lpstr>
      <vt:lpstr>UML Sequence Diagrams</vt:lpstr>
      <vt:lpstr>Sequence Diagram</vt:lpstr>
      <vt:lpstr>Statechart Diagrams</vt:lpstr>
      <vt:lpstr>Activity Diagrams</vt:lpstr>
      <vt:lpstr>Activity Diagram: Modeling Decisions</vt:lpstr>
      <vt:lpstr>Summary</vt:lpstr>
    </vt:vector>
  </TitlesOfParts>
  <Company>CMU &amp; TUM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2, Modeling with UML</dc:title>
  <dc:subject>Object-Oriented Software Engineering</dc:subject>
  <dc:creator>Bernd Bruegge &amp; Allen Dutoit</dc:creator>
  <cp:lastModifiedBy>Masoud Milani</cp:lastModifiedBy>
  <cp:revision>244</cp:revision>
  <cp:lastPrinted>2016-01-21T21:04:00Z</cp:lastPrinted>
  <dcterms:created xsi:type="dcterms:W3CDTF">1998-05-06T15:42:47Z</dcterms:created>
  <dcterms:modified xsi:type="dcterms:W3CDTF">2016-01-21T21:32:17Z</dcterms:modified>
</cp:coreProperties>
</file>