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477" r:id="rId2"/>
    <p:sldId id="419" r:id="rId3"/>
    <p:sldId id="463" r:id="rId4"/>
    <p:sldId id="433" r:id="rId5"/>
    <p:sldId id="264" r:id="rId6"/>
    <p:sldId id="439" r:id="rId7"/>
    <p:sldId id="437" r:id="rId8"/>
    <p:sldId id="441" r:id="rId9"/>
    <p:sldId id="292" r:id="rId10"/>
    <p:sldId id="275" r:id="rId11"/>
    <p:sldId id="375" r:id="rId12"/>
    <p:sldId id="372" r:id="rId13"/>
    <p:sldId id="446" r:id="rId14"/>
    <p:sldId id="447" r:id="rId15"/>
    <p:sldId id="448" r:id="rId16"/>
    <p:sldId id="319" r:id="rId17"/>
    <p:sldId id="466" r:id="rId18"/>
    <p:sldId id="467" r:id="rId19"/>
    <p:sldId id="468" r:id="rId20"/>
    <p:sldId id="469" r:id="rId21"/>
    <p:sldId id="470" r:id="rId22"/>
    <p:sldId id="471" r:id="rId23"/>
    <p:sldId id="472" r:id="rId24"/>
    <p:sldId id="473" r:id="rId25"/>
    <p:sldId id="474" r:id="rId26"/>
    <p:sldId id="476" r:id="rId27"/>
    <p:sldId id="475" r:id="rId28"/>
  </p:sldIdLst>
  <p:sldSz cx="9144000" cy="6858000" type="letter"/>
  <p:notesSz cx="6946900" cy="93218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charset="0"/>
        <a:ea typeface="+mn-ea"/>
        <a:cs typeface="+mn-cs"/>
      </a:defRPr>
    </a:lvl1pPr>
    <a:lvl2pPr marL="457200" algn="l" rtl="0" eaLnBrk="0" fontAlgn="base" hangingPunct="0">
      <a:spcBef>
        <a:spcPct val="0"/>
      </a:spcBef>
      <a:spcAft>
        <a:spcPct val="0"/>
      </a:spcAft>
      <a:defRPr b="1" kern="1200">
        <a:solidFill>
          <a:schemeClr val="tx1"/>
        </a:solidFill>
        <a:latin typeface="Times" charset="0"/>
        <a:ea typeface="+mn-ea"/>
        <a:cs typeface="+mn-cs"/>
      </a:defRPr>
    </a:lvl2pPr>
    <a:lvl3pPr marL="914400" algn="l" rtl="0" eaLnBrk="0" fontAlgn="base" hangingPunct="0">
      <a:spcBef>
        <a:spcPct val="0"/>
      </a:spcBef>
      <a:spcAft>
        <a:spcPct val="0"/>
      </a:spcAft>
      <a:defRPr b="1" kern="1200">
        <a:solidFill>
          <a:schemeClr val="tx1"/>
        </a:solidFill>
        <a:latin typeface="Times" charset="0"/>
        <a:ea typeface="+mn-ea"/>
        <a:cs typeface="+mn-cs"/>
      </a:defRPr>
    </a:lvl3pPr>
    <a:lvl4pPr marL="1371600" algn="l" rtl="0" eaLnBrk="0" fontAlgn="base" hangingPunct="0">
      <a:spcBef>
        <a:spcPct val="0"/>
      </a:spcBef>
      <a:spcAft>
        <a:spcPct val="0"/>
      </a:spcAft>
      <a:defRPr b="1" kern="1200">
        <a:solidFill>
          <a:schemeClr val="tx1"/>
        </a:solidFill>
        <a:latin typeface="Times" charset="0"/>
        <a:ea typeface="+mn-ea"/>
        <a:cs typeface="+mn-cs"/>
      </a:defRPr>
    </a:lvl4pPr>
    <a:lvl5pPr marL="1828800" algn="l" rtl="0" eaLnBrk="0" fontAlgn="base" hangingPunct="0">
      <a:spcBef>
        <a:spcPct val="0"/>
      </a:spcBef>
      <a:spcAft>
        <a:spcPct val="0"/>
      </a:spcAft>
      <a:defRPr b="1" kern="1200">
        <a:solidFill>
          <a:schemeClr val="tx1"/>
        </a:solidFill>
        <a:latin typeface="Times" charset="0"/>
        <a:ea typeface="+mn-ea"/>
        <a:cs typeface="+mn-cs"/>
      </a:defRPr>
    </a:lvl5pPr>
    <a:lvl6pPr marL="2286000" algn="l" defTabSz="914400" rtl="0" eaLnBrk="1" latinLnBrk="0" hangingPunct="1">
      <a:defRPr b="1" kern="1200">
        <a:solidFill>
          <a:schemeClr val="tx1"/>
        </a:solidFill>
        <a:latin typeface="Times" charset="0"/>
        <a:ea typeface="+mn-ea"/>
        <a:cs typeface="+mn-cs"/>
      </a:defRPr>
    </a:lvl6pPr>
    <a:lvl7pPr marL="2743200" algn="l" defTabSz="914400" rtl="0" eaLnBrk="1" latinLnBrk="0" hangingPunct="1">
      <a:defRPr b="1" kern="1200">
        <a:solidFill>
          <a:schemeClr val="tx1"/>
        </a:solidFill>
        <a:latin typeface="Times" charset="0"/>
        <a:ea typeface="+mn-ea"/>
        <a:cs typeface="+mn-cs"/>
      </a:defRPr>
    </a:lvl7pPr>
    <a:lvl8pPr marL="3200400" algn="l" defTabSz="914400" rtl="0" eaLnBrk="1" latinLnBrk="0" hangingPunct="1">
      <a:defRPr b="1" kern="1200">
        <a:solidFill>
          <a:schemeClr val="tx1"/>
        </a:solidFill>
        <a:latin typeface="Times" charset="0"/>
        <a:ea typeface="+mn-ea"/>
        <a:cs typeface="+mn-cs"/>
      </a:defRPr>
    </a:lvl8pPr>
    <a:lvl9pPr marL="3657600" algn="l" defTabSz="914400" rtl="0" eaLnBrk="1" latinLnBrk="0" hangingPunct="1">
      <a:defRPr b="1"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6" userDrawn="1">
          <p15:clr>
            <a:srgbClr val="A4A3A4"/>
          </p15:clr>
        </p15:guide>
        <p15:guide id="2" pos="218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100341"/>
    <a:srgbClr val="3D0BF3"/>
    <a:srgbClr val="06F817"/>
    <a:srgbClr val="000252"/>
    <a:srgbClr val="0006A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52" autoAdjust="0"/>
    <p:restoredTop sz="91016" autoAdjust="0"/>
  </p:normalViewPr>
  <p:slideViewPr>
    <p:cSldViewPr snapToGrid="0">
      <p:cViewPr varScale="1">
        <p:scale>
          <a:sx n="103" d="100"/>
          <a:sy n="103" d="100"/>
        </p:scale>
        <p:origin x="756" y="114"/>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632" y="-128"/>
      </p:cViewPr>
      <p:guideLst>
        <p:guide orient="horz" pos="2936"/>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03299" y="8873512"/>
            <a:ext cx="741909" cy="257458"/>
          </a:xfrm>
          <a:prstGeom prst="rect">
            <a:avLst/>
          </a:prstGeom>
          <a:noFill/>
          <a:ln w="12700">
            <a:noFill/>
            <a:miter lim="800000"/>
            <a:headEnd/>
            <a:tailEnd/>
          </a:ln>
          <a:effectLst/>
        </p:spPr>
        <p:txBody>
          <a:bodyPr wrap="none" lIns="88761" tIns="45188" rIns="88761" bIns="45188">
            <a:spAutoFit/>
          </a:bodyPr>
          <a:lstStyle/>
          <a:p>
            <a:pPr algn="ctr" defTabSz="882778">
              <a:lnSpc>
                <a:spcPct val="90000"/>
              </a:lnSpc>
            </a:pPr>
            <a:r>
              <a:rPr lang="en-US" sz="1200" b="0">
                <a:latin typeface="Book Antiqua" pitchFamily="18" charset="0"/>
              </a:rPr>
              <a:t>Page </a:t>
            </a:r>
            <a:fld id="{F9948C78-2188-4E9B-ABED-9F78A6B8AA8D}" type="slidenum">
              <a:rPr lang="en-US" sz="1200" b="0">
                <a:latin typeface="Book Antiqua" pitchFamily="18" charset="0"/>
              </a:rPr>
              <a:pPr algn="ctr" defTabSz="882778">
                <a:lnSpc>
                  <a:spcPct val="90000"/>
                </a:lnSpc>
              </a:pPr>
              <a:t>‹#›</a:t>
            </a:fld>
            <a:endParaRPr lang="en-US" sz="1200" b="0">
              <a:latin typeface="Book Antiqua" pitchFamily="18" charset="0"/>
            </a:endParaRPr>
          </a:p>
        </p:txBody>
      </p:sp>
    </p:spTree>
    <p:extLst>
      <p:ext uri="{BB962C8B-B14F-4D97-AF65-F5344CB8AC3E}">
        <p14:creationId xmlns:p14="http://schemas.microsoft.com/office/powerpoint/2010/main" val="90521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63127" y="3358115"/>
            <a:ext cx="6064065" cy="5342232"/>
          </a:xfrm>
          <a:prstGeom prst="rect">
            <a:avLst/>
          </a:prstGeom>
          <a:noFill/>
          <a:ln w="12700">
            <a:noFill/>
            <a:miter lim="800000"/>
            <a:headEnd/>
            <a:tailEnd/>
          </a:ln>
          <a:effectLst/>
        </p:spPr>
        <p:txBody>
          <a:bodyPr vert="horz" wrap="square" lIns="91989" tIns="45188" rIns="91989" bIns="45188"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p:cNvSpPr>
          <p:nvPr/>
        </p:nvSpPr>
        <p:spPr bwMode="auto">
          <a:xfrm>
            <a:off x="3104104" y="8873513"/>
            <a:ext cx="741910" cy="257458"/>
          </a:xfrm>
          <a:prstGeom prst="rect">
            <a:avLst/>
          </a:prstGeom>
          <a:noFill/>
          <a:ln w="12700">
            <a:noFill/>
            <a:miter lim="800000"/>
            <a:headEnd/>
            <a:tailEnd/>
          </a:ln>
          <a:effectLst/>
        </p:spPr>
        <p:txBody>
          <a:bodyPr wrap="none" lIns="88761" tIns="45188" rIns="88761" bIns="45188">
            <a:spAutoFit/>
          </a:bodyPr>
          <a:lstStyle/>
          <a:p>
            <a:pPr algn="ctr" defTabSz="882778">
              <a:lnSpc>
                <a:spcPct val="90000"/>
              </a:lnSpc>
            </a:pPr>
            <a:r>
              <a:rPr lang="en-US" sz="1200" b="0">
                <a:latin typeface="Book Antiqua" pitchFamily="18" charset="0"/>
              </a:rPr>
              <a:t>Page </a:t>
            </a:r>
            <a:fld id="{C56C02D4-E0C2-4EA3-B48B-9ECC151A5D63}" type="slidenum">
              <a:rPr lang="en-US" sz="1200" b="0">
                <a:latin typeface="Book Antiqua" pitchFamily="18" charset="0"/>
              </a:rPr>
              <a:pPr algn="ctr" defTabSz="882778">
                <a:lnSpc>
                  <a:spcPct val="90000"/>
                </a:lnSpc>
              </a:pPr>
              <a:t>‹#›</a:t>
            </a:fld>
            <a:endParaRPr lang="en-US" sz="1200" b="0">
              <a:latin typeface="Book Antiqua" pitchFamily="18" charset="0"/>
            </a:endParaRPr>
          </a:p>
        </p:txBody>
      </p:sp>
      <p:sp>
        <p:nvSpPr>
          <p:cNvPr id="2052" name="Rectangle 4"/>
          <p:cNvSpPr>
            <a:spLocks noGrp="1" noRot="1" noChangeAspect="1" noChangeArrowheads="1" noTextEdit="1"/>
          </p:cNvSpPr>
          <p:nvPr>
            <p:ph type="sldImg" idx="2"/>
          </p:nvPr>
        </p:nvSpPr>
        <p:spPr bwMode="auto">
          <a:xfrm>
            <a:off x="1295400" y="31750"/>
            <a:ext cx="4244975" cy="318452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09038957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ln/>
        </p:spPr>
        <p:txBody>
          <a:bodyPr/>
          <a:lstStyle/>
          <a:p>
            <a:endParaRPr lang="de-DE"/>
          </a:p>
        </p:txBody>
      </p:sp>
      <p:sp>
        <p:nvSpPr>
          <p:cNvPr id="238595"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334000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964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161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body" idx="1"/>
          </p:nvPr>
        </p:nvSpPr>
        <p:spPr>
          <a:ln/>
        </p:spPr>
        <p:txBody>
          <a:bodyPr/>
          <a:lstStyle/>
          <a:p>
            <a:endParaRPr lang="de-DE"/>
          </a:p>
        </p:txBody>
      </p:sp>
      <p:sp>
        <p:nvSpPr>
          <p:cNvPr id="297987"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1004235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xfrm>
            <a:off x="1296988" y="31750"/>
            <a:ext cx="4243387" cy="3184525"/>
          </a:xfrm>
          <a:ln/>
        </p:spPr>
      </p:sp>
      <p:sp>
        <p:nvSpPr>
          <p:cNvPr id="3000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51147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a:ln/>
        </p:spPr>
        <p:txBody>
          <a:bodyPr/>
          <a:lstStyle/>
          <a:p>
            <a:endParaRPr lang="de-DE"/>
          </a:p>
        </p:txBody>
      </p:sp>
      <p:sp>
        <p:nvSpPr>
          <p:cNvPr id="302083"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1881134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61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143000" y="698500"/>
            <a:ext cx="4660900" cy="3495675"/>
          </a:xfrm>
          <a:ln/>
        </p:spPr>
      </p:sp>
      <p:sp>
        <p:nvSpPr>
          <p:cNvPr id="389123"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03663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1143000" y="698500"/>
            <a:ext cx="4660900" cy="3495675"/>
          </a:xfrm>
          <a:ln/>
        </p:spPr>
      </p:sp>
      <p:sp>
        <p:nvSpPr>
          <p:cNvPr id="391171"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984853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143000" y="698500"/>
            <a:ext cx="4660900" cy="3495675"/>
          </a:xfrm>
          <a:ln/>
        </p:spPr>
      </p:sp>
      <p:sp>
        <p:nvSpPr>
          <p:cNvPr id="393219"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14225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1143000" y="698500"/>
            <a:ext cx="4660900" cy="3495675"/>
          </a:xfrm>
          <a:ln/>
        </p:spPr>
      </p:sp>
      <p:sp>
        <p:nvSpPr>
          <p:cNvPr id="395267"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44840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209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1143000" y="698500"/>
            <a:ext cx="4660900" cy="3495675"/>
          </a:xfrm>
          <a:ln/>
        </p:spPr>
      </p:sp>
      <p:sp>
        <p:nvSpPr>
          <p:cNvPr id="397315"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1808662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ChangeArrowheads="1" noTextEdit="1"/>
          </p:cNvSpPr>
          <p:nvPr>
            <p:ph type="sldImg"/>
          </p:nvPr>
        </p:nvSpPr>
        <p:spPr>
          <a:xfrm>
            <a:off x="1143000" y="698500"/>
            <a:ext cx="4660900" cy="3495675"/>
          </a:xfrm>
          <a:ln/>
        </p:spPr>
      </p:sp>
      <p:sp>
        <p:nvSpPr>
          <p:cNvPr id="399363"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881719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ChangeArrowheads="1" noTextEdit="1"/>
          </p:cNvSpPr>
          <p:nvPr>
            <p:ph type="sldImg"/>
          </p:nvPr>
        </p:nvSpPr>
        <p:spPr>
          <a:xfrm>
            <a:off x="1143000" y="698500"/>
            <a:ext cx="4660900" cy="3495675"/>
          </a:xfrm>
          <a:ln/>
        </p:spPr>
      </p:sp>
      <p:sp>
        <p:nvSpPr>
          <p:cNvPr id="401411"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708423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1143000" y="698500"/>
            <a:ext cx="4660900" cy="3495675"/>
          </a:xfrm>
          <a:ln/>
        </p:spPr>
      </p:sp>
      <p:sp>
        <p:nvSpPr>
          <p:cNvPr id="403459"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4270550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1143000" y="698500"/>
            <a:ext cx="4660900" cy="3495675"/>
          </a:xfrm>
          <a:ln/>
        </p:spPr>
      </p:sp>
      <p:sp>
        <p:nvSpPr>
          <p:cNvPr id="405507"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3902983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1304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noTextEdit="1"/>
          </p:cNvSpPr>
          <p:nvPr>
            <p:ph type="sldImg"/>
          </p:nvPr>
        </p:nvSpPr>
        <p:spPr>
          <a:xfrm>
            <a:off x="1143000" y="698500"/>
            <a:ext cx="4660900" cy="3495675"/>
          </a:xfrm>
          <a:ln/>
        </p:spPr>
      </p:sp>
      <p:sp>
        <p:nvSpPr>
          <p:cNvPr id="407555" name="Rectangle 3"/>
          <p:cNvSpPr>
            <a:spLocks noGrp="1" noChangeArrowheads="1"/>
          </p:cNvSpPr>
          <p:nvPr>
            <p:ph type="body" idx="1"/>
          </p:nvPr>
        </p:nvSpPr>
        <p:spPr>
          <a:xfrm>
            <a:off x="694690" y="4427855"/>
            <a:ext cx="5557520" cy="4194810"/>
          </a:xfrm>
        </p:spPr>
        <p:txBody>
          <a:bodyPr/>
          <a:lstStyle/>
          <a:p>
            <a:endParaRPr lang="en-US"/>
          </a:p>
        </p:txBody>
      </p:sp>
    </p:spTree>
    <p:extLst>
      <p:ext uri="{BB962C8B-B14F-4D97-AF65-F5344CB8AC3E}">
        <p14:creationId xmlns:p14="http://schemas.microsoft.com/office/powerpoint/2010/main" val="115618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1"/>
          </p:nvPr>
        </p:nvSpPr>
        <p:spPr>
          <a:ln/>
        </p:spPr>
        <p:txBody>
          <a:bodyPr/>
          <a:lstStyle/>
          <a:p>
            <a:endParaRPr lang="de-DE"/>
          </a:p>
        </p:txBody>
      </p:sp>
      <p:sp>
        <p:nvSpPr>
          <p:cNvPr id="271363"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415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51273" y="3961765"/>
            <a:ext cx="5583249" cy="4738582"/>
          </a:xfrm>
          <a:noFill/>
          <a:ln/>
        </p:spPr>
        <p:txBody>
          <a:bodyPr/>
          <a:lstStyle/>
          <a:p>
            <a:r>
              <a:rPr lang="en-US" b="1"/>
              <a:t>What is Software Engineering?</a:t>
            </a:r>
            <a:r>
              <a:rPr lang="en-US"/>
              <a:t> The goal is to produce high quality software to satisfy a set of functional and nonfunctional requirements. How do we do that?</a:t>
            </a:r>
          </a:p>
          <a:p>
            <a:r>
              <a:rPr lang="en-US"/>
              <a:t>First, and foremost, by acknowledging that it is a problem solving activity.  That is, it has to rely on well known techniques that are used all over the world for solving problems. There are two major parts of any problem solving process:</a:t>
            </a:r>
          </a:p>
          <a:p>
            <a:r>
              <a:rPr lang="en-US" b="1"/>
              <a:t>Analysis: </a:t>
            </a:r>
            <a:r>
              <a:rPr lang="en-US"/>
              <a:t>Understand the nature of the problem. This is done by looking at the problem and trying to see if there are subaspects that can be solved independently from each other. This means, that we need to identify the pieces of the puzzle (In object-oriented development, we will call this object identification).</a:t>
            </a:r>
          </a:p>
          <a:p>
            <a:r>
              <a:rPr lang="en-US" b="1"/>
              <a:t>Synthesis: </a:t>
            </a:r>
            <a:r>
              <a:rPr lang="en-US"/>
              <a:t>Once you have identified the pieces, you want to put them back together into a larger structure, usually by keeping some type of structure within the structure.</a:t>
            </a:r>
          </a:p>
          <a:p>
            <a:r>
              <a:rPr lang="en-US" b="1"/>
              <a:t>Techniques, Methodologies and Tools: </a:t>
            </a:r>
            <a:r>
              <a:rPr lang="en-US"/>
              <a:t>To aid you in the analysis and synthesis you are using 3 types of weapons: Techniques are well known procedures that you know will produce a result (Algorithms, cook book recipes are examples of techniques). Some people use the word “method” instead of technique, but this word is already reserved in our object-oriented development language, so we won’t use it here. A collection of techniques is called a methodology. (A cookbook is a methodology). A Tool is an instrument that helps you to accomplish a method. Examples of tools are: Pans, pots and stove. Note that these weapons are not enough to make a really good sauce. That is only possible if you are a good cook. In our case, if you are a good software engineer.  Techniques, methodologies and tools are the domain of discourse for computer scientists as well. What is the difference?</a:t>
            </a:r>
          </a:p>
        </p:txBody>
      </p:sp>
      <p:sp>
        <p:nvSpPr>
          <p:cNvPr id="18435" name="Rectangle 3"/>
          <p:cNvSpPr>
            <a:spLocks noGrp="1" noRot="1" noChangeAspect="1" noChangeArrowheads="1" noTextEdit="1"/>
          </p:cNvSpPr>
          <p:nvPr>
            <p:ph type="sldImg"/>
          </p:nvPr>
        </p:nvSpPr>
        <p:spPr>
          <a:xfrm>
            <a:off x="1230313" y="463550"/>
            <a:ext cx="4659312" cy="3495675"/>
          </a:xfrm>
          <a:ln cap="flat"/>
        </p:spPr>
      </p:sp>
    </p:spTree>
    <p:extLst>
      <p:ext uri="{BB962C8B-B14F-4D97-AF65-F5344CB8AC3E}">
        <p14:creationId xmlns:p14="http://schemas.microsoft.com/office/powerpoint/2010/main" val="2723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a:xfrm>
            <a:off x="668961" y="3892176"/>
            <a:ext cx="5547872" cy="4738582"/>
          </a:xfrm>
          <a:noFill/>
          <a:ln/>
        </p:spPr>
        <p:txBody>
          <a:bodyPr/>
          <a:lstStyle/>
          <a:p>
            <a:r>
              <a:rPr lang="en-US"/>
              <a:t>The problem domain is sometimes difficult, just because we are not experts in it. That is, it might not be intellectually challenging, but because you are not an expert in it, you have to learn it. Couple this with learning several problem domains, and that is what you will have to do as a software engineer, and the problem becomes obvious.</a:t>
            </a:r>
          </a:p>
          <a:p>
            <a:r>
              <a:rPr lang="en-US"/>
              <a:t>The development process is very difficult to manage. This has taken some time and some billion dollars to learn, but we are now starting to accept the fact, that software development is a complex activity. One of the assumptions that managers have made in the past, is that software development can be managed as a set of steps in linear fashion, for example: Requirements Specification, followed by System Design followed by Implementation followed by Testing and Delivery. </a:t>
            </a:r>
          </a:p>
          <a:p>
            <a:r>
              <a:rPr lang="en-US"/>
              <a:t>In reality this is not that easy. Software Development does not follow a linear process. It is highly nonlinear. There are dependencies between the way you design a system and the functionality you require it to have. Moreover, and that makes it really tricky, some of these dependencies cannot be formulated unless you try the design.</a:t>
            </a:r>
          </a:p>
          <a:p>
            <a:r>
              <a:rPr lang="en-US"/>
              <a:t>Another issue: Software is extremely flexible. We can change almost anything that we have designed in software. While it is hard to change the layout of a washing machine, it is extremely easy to change the program running it. </a:t>
            </a:r>
          </a:p>
          <a:p>
            <a:r>
              <a:rPr lang="en-US"/>
              <a:t>Here is another problem: When you are sitting in a plane in a window seat, and you push a button to call the steward for a drink, you don’t expect the system to take a hard left turn and dive down into the pacific. This can happen with digital systems. One of the reasons: While you can decompose the system into subsystems, say “Call Steward” and “Flight Control” subsystems, if you don’t follow good design rules, you might have used some global variable for each of these subsystems. And one of these variables used by the flight control subsystem might have been overwritten by the Call Steward SubSystem. </a:t>
            </a:r>
          </a:p>
        </p:txBody>
      </p:sp>
      <p:sp>
        <p:nvSpPr>
          <p:cNvPr id="283651"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102255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body" idx="1"/>
          </p:nvPr>
        </p:nvSpPr>
        <p:spPr>
          <a:ln/>
        </p:spPr>
        <p:txBody>
          <a:bodyPr/>
          <a:lstStyle/>
          <a:p>
            <a:endParaRPr lang="de-DE"/>
          </a:p>
        </p:txBody>
      </p:sp>
      <p:sp>
        <p:nvSpPr>
          <p:cNvPr id="279555" name="Rectangle 3"/>
          <p:cNvSpPr>
            <a:spLocks noGrp="1" noRot="1" noChangeAspect="1" noChangeArrowheads="1" noTextEdit="1"/>
          </p:cNvSpPr>
          <p:nvPr>
            <p:ph type="sldImg"/>
          </p:nvPr>
        </p:nvSpPr>
        <p:spPr>
          <a:xfrm>
            <a:off x="1296988" y="31750"/>
            <a:ext cx="4243387" cy="3184525"/>
          </a:xfrm>
          <a:ln cap="flat"/>
        </p:spPr>
      </p:sp>
    </p:spTree>
    <p:extLst>
      <p:ext uri="{BB962C8B-B14F-4D97-AF65-F5344CB8AC3E}">
        <p14:creationId xmlns:p14="http://schemas.microsoft.com/office/powerpoint/2010/main" val="276596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892175" y="96838"/>
            <a:ext cx="4660900" cy="3495675"/>
          </a:xfrm>
          <a:ln cap="flat"/>
        </p:spPr>
      </p:sp>
      <p:sp>
        <p:nvSpPr>
          <p:cNvPr id="287747" name="Rectangle 3"/>
          <p:cNvSpPr>
            <a:spLocks noGrp="1" noChangeArrowheads="1"/>
          </p:cNvSpPr>
          <p:nvPr>
            <p:ph type="body" idx="1"/>
          </p:nvPr>
        </p:nvSpPr>
        <p:spPr>
          <a:xfrm>
            <a:off x="990577" y="5903807"/>
            <a:ext cx="3229022" cy="1364285"/>
          </a:xfrm>
          <a:noFill/>
          <a:ln/>
        </p:spPr>
        <p:txBody>
          <a:bodyPr wrap="none" lIns="19366" tIns="27435" rIns="19366" bIns="27435"/>
          <a:lstStyle/>
          <a:p>
            <a:pPr>
              <a:lnSpc>
                <a:spcPts val="1627"/>
              </a:lnSpc>
              <a:spcBef>
                <a:spcPct val="0"/>
              </a:spcBef>
              <a:buClr>
                <a:srgbClr val="000000"/>
              </a:buClr>
              <a:buFont typeface="Times" charset="0"/>
              <a:buChar char=" "/>
              <a:tabLst>
                <a:tab pos="929579" algn="l"/>
                <a:tab pos="1394369" algn="l"/>
              </a:tabLst>
            </a:pPr>
            <a:r>
              <a:rPr lang="en-US" sz="1400">
                <a:solidFill>
                  <a:srgbClr val="000000"/>
                </a:solidFill>
              </a:rPr>
              <a:t>Hierarchy (Booch 17):</a:t>
            </a:r>
          </a:p>
          <a:p>
            <a:pPr lvl="1">
              <a:lnSpc>
                <a:spcPts val="1627"/>
              </a:lnSpc>
              <a:spcBef>
                <a:spcPts val="407"/>
              </a:spcBef>
              <a:buClr>
                <a:srgbClr val="000000"/>
              </a:buClr>
              <a:buFontTx/>
              <a:buChar char="•"/>
              <a:tabLst>
                <a:tab pos="929579" algn="l"/>
                <a:tab pos="1394369" algn="l"/>
              </a:tabLst>
            </a:pPr>
            <a:r>
              <a:rPr lang="en-US" sz="1400">
                <a:solidFill>
                  <a:srgbClr val="000000"/>
                </a:solidFill>
              </a:rPr>
              <a:t>Object model is called object structure </a:t>
            </a:r>
            <a:br>
              <a:rPr lang="en-US" sz="1400">
                <a:solidFill>
                  <a:srgbClr val="000000"/>
                </a:solidFill>
              </a:rPr>
            </a:br>
            <a:r>
              <a:rPr lang="en-US" sz="1400">
                <a:solidFill>
                  <a:srgbClr val="000000"/>
                </a:solidFill>
              </a:rPr>
              <a:t>by Booch</a:t>
            </a:r>
          </a:p>
        </p:txBody>
      </p:sp>
    </p:spTree>
    <p:extLst>
      <p:ext uri="{BB962C8B-B14F-4D97-AF65-F5344CB8AC3E}">
        <p14:creationId xmlns:p14="http://schemas.microsoft.com/office/powerpoint/2010/main" val="341574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901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63127" y="3845243"/>
            <a:ext cx="6064065" cy="4855104"/>
          </a:xfrm>
          <a:noFill/>
          <a:ln/>
        </p:spPr>
        <p:txBody>
          <a:bodyPr/>
          <a:lstStyle/>
          <a:p>
            <a:r>
              <a:rPr lang="en-US"/>
              <a:t>Which decomposition is the right one? If you think you are politically correct, you probably want to answer: Object-oriented. But that is actually wrong.  Both views are important</a:t>
            </a:r>
          </a:p>
          <a:p>
            <a:pPr lvl="1"/>
            <a:r>
              <a:rPr lang="en-US"/>
              <a:t>Functional decomposition emphasises the ordering of operations, very useful at requirements engineering stage and high level description of the system.</a:t>
            </a:r>
          </a:p>
          <a:p>
            <a:pPr lvl="1"/>
            <a:endParaRPr lang="en-US"/>
          </a:p>
          <a:p>
            <a:pPr lvl="1"/>
            <a:r>
              <a:rPr lang="en-US"/>
              <a:t>Object-oriented decomposition emphasizes the agents that cause the operations. Very useful after initial functional description. Helps to deal with change (usually object don’t change often, but the functions attached to them do).</a:t>
            </a:r>
          </a:p>
        </p:txBody>
      </p:sp>
      <p:sp>
        <p:nvSpPr>
          <p:cNvPr id="40963" name="Rectangle 3"/>
          <p:cNvSpPr>
            <a:spLocks noGrp="1" noRot="1" noChangeAspect="1" noChangeArrowheads="1" noTextEdit="1"/>
          </p:cNvSpPr>
          <p:nvPr>
            <p:ph type="sldImg"/>
          </p:nvPr>
        </p:nvSpPr>
        <p:spPr>
          <a:xfrm>
            <a:off x="892175" y="96838"/>
            <a:ext cx="4660900" cy="3495675"/>
          </a:xfrm>
          <a:ln cap="flat"/>
        </p:spPr>
      </p:sp>
    </p:spTree>
    <p:extLst>
      <p:ext uri="{BB962C8B-B14F-4D97-AF65-F5344CB8AC3E}">
        <p14:creationId xmlns:p14="http://schemas.microsoft.com/office/powerpoint/2010/main" val="1891539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4611" name="Rectangle 3"/>
          <p:cNvSpPr>
            <a:spLocks noGrp="1" noChangeArrowheads="1"/>
          </p:cNvSpPr>
          <p:nvPr>
            <p:ph type="ctrTitle"/>
          </p:nvPr>
        </p:nvSpPr>
        <p:spPr>
          <a:xfrm>
            <a:off x="1409700" y="320675"/>
            <a:ext cx="6858000" cy="822325"/>
          </a:xfrm>
        </p:spPr>
        <p:txBody>
          <a:bodyPr/>
          <a:lstStyle>
            <a:lvl1pPr algn="ctr">
              <a:defRPr sz="4000" i="0"/>
            </a:lvl1pPr>
          </a:lstStyle>
          <a:p>
            <a:r>
              <a:rPr lang="en-US"/>
              <a:t>Click to edit Master title style</a:t>
            </a:r>
          </a:p>
        </p:txBody>
      </p:sp>
      <p:sp>
        <p:nvSpPr>
          <p:cNvPr id="324612" name="Rectangle 4"/>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324613" name="Text Box 5"/>
          <p:cNvSpPr txBox="1">
            <a:spLocks noChangeArrowheads="1"/>
          </p:cNvSpPr>
          <p:nvPr/>
        </p:nvSpPr>
        <p:spPr bwMode="auto">
          <a:xfrm rot="16200000">
            <a:off x="-2655888" y="3168651"/>
            <a:ext cx="6405563" cy="519112"/>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dirty="0" err="1" smtClean="0"/>
              <a:t>Masoud</a:t>
            </a:r>
            <a:r>
              <a:rPr lang="en-US" dirty="0" smtClean="0"/>
              <a:t> </a:t>
            </a:r>
            <a:r>
              <a:rPr lang="en-US" dirty="0" err="1" smtClean="0"/>
              <a:t>Milani</a:t>
            </a:r>
            <a:endParaRPr lang="en-US" dirty="0"/>
          </a:p>
        </p:txBody>
      </p:sp>
      <p:sp>
        <p:nvSpPr>
          <p:cNvPr id="3" name="Text Placeholder 2"/>
          <p:cNvSpPr>
            <a:spLocks noGrp="1"/>
          </p:cNvSpPr>
          <p:nvPr>
            <p:ph type="body" idx="1" hasCustomPrompt="1"/>
          </p:nvPr>
        </p:nvSpPr>
        <p:spPr>
          <a:xfrm>
            <a:off x="457200" y="2906713"/>
            <a:ext cx="8445500" cy="1500187"/>
          </a:xfrm>
        </p:spPr>
        <p:txBody>
          <a:bodyPr anchor="b"/>
          <a:lstStyle>
            <a:lvl1pPr marL="0" indent="0">
              <a:buNone/>
              <a:defRPr sz="4000" b="1" baseline="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Introduction to software Engineering</a:t>
            </a:r>
          </a:p>
          <a:p>
            <a:pPr lvl="0"/>
            <a:r>
              <a:rPr lang="en-US" dirty="0" smtClean="0"/>
              <a:t>CEN4010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3586" name="Rectangle 2"/>
          <p:cNvSpPr>
            <a:spLocks noGrp="1" noChangeArrowheads="1"/>
          </p:cNvSpPr>
          <p:nvPr>
            <p:ph type="body" idx="1"/>
          </p:nvPr>
        </p:nvSpPr>
        <p:spPr bwMode="auto">
          <a:xfrm>
            <a:off x="355600" y="1295400"/>
            <a:ext cx="8255000" cy="49212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3587" name="Rectangle 3"/>
          <p:cNvSpPr>
            <a:spLocks noChangeArrowheads="1"/>
          </p:cNvSpPr>
          <p:nvPr/>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498483AC-0926-4719-8EF6-588E49F9D0DE}" type="slidenum">
              <a:rPr lang="en-US" sz="800"/>
              <a:pPr algn="ctr" defTabSz="514350"/>
              <a:t>‹#›</a:t>
            </a:fld>
            <a:endParaRPr lang="en-US" sz="800"/>
          </a:p>
        </p:txBody>
      </p:sp>
      <p:sp>
        <p:nvSpPr>
          <p:cNvPr id="323588" name="Rectangle 4"/>
          <p:cNvSpPr>
            <a:spLocks noGrp="1" noChangeArrowheads="1"/>
          </p:cNvSpPr>
          <p:nvPr>
            <p:ph type="title"/>
          </p:nvPr>
        </p:nvSpPr>
        <p:spPr bwMode="auto">
          <a:xfrm>
            <a:off x="419100" y="222250"/>
            <a:ext cx="8153400" cy="704850"/>
          </a:xfrm>
          <a:prstGeom prst="rect">
            <a:avLst/>
          </a:prstGeom>
          <a:noFill/>
          <a:ln w="12700">
            <a:noFill/>
            <a:miter lim="800000"/>
            <a:headEnd/>
            <a:tailEnd/>
          </a:ln>
          <a:effectLst/>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90000"/>
        </a:lnSpc>
        <a:spcBef>
          <a:spcPct val="0"/>
        </a:spcBef>
        <a:spcAft>
          <a:spcPct val="0"/>
        </a:spcAft>
        <a:defRPr sz="2800" b="1" i="1">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charset="0"/>
        </a:defRPr>
      </a:lvl2pPr>
      <a:lvl3pPr algn="l" rtl="0" eaLnBrk="0" fontAlgn="base" hangingPunct="0">
        <a:lnSpc>
          <a:spcPct val="90000"/>
        </a:lnSpc>
        <a:spcBef>
          <a:spcPct val="0"/>
        </a:spcBef>
        <a:spcAft>
          <a:spcPct val="0"/>
        </a:spcAft>
        <a:defRPr sz="2800" b="1" i="1">
          <a:solidFill>
            <a:schemeClr val="tx2"/>
          </a:solidFill>
          <a:latin typeface="Times" charset="0"/>
        </a:defRPr>
      </a:lvl3pPr>
      <a:lvl4pPr algn="l" rtl="0" eaLnBrk="0" fontAlgn="base" hangingPunct="0">
        <a:lnSpc>
          <a:spcPct val="90000"/>
        </a:lnSpc>
        <a:spcBef>
          <a:spcPct val="0"/>
        </a:spcBef>
        <a:spcAft>
          <a:spcPct val="0"/>
        </a:spcAft>
        <a:defRPr sz="2800" b="1" i="1">
          <a:solidFill>
            <a:schemeClr val="tx2"/>
          </a:solidFill>
          <a:latin typeface="Times" charset="0"/>
        </a:defRPr>
      </a:lvl4pPr>
      <a:lvl5pPr algn="l" rtl="0" eaLnBrk="0" fontAlgn="base" hangingPunct="0">
        <a:lnSpc>
          <a:spcPct val="90000"/>
        </a:lnSpc>
        <a:spcBef>
          <a:spcPct val="0"/>
        </a:spcBef>
        <a:spcAft>
          <a:spcPct val="0"/>
        </a:spcAft>
        <a:defRPr sz="2800" b="1" i="1">
          <a:solidFill>
            <a:schemeClr val="tx2"/>
          </a:solidFill>
          <a:latin typeface="Times" charset="0"/>
        </a:defRPr>
      </a:lvl5pPr>
      <a:lvl6pPr marL="457200" algn="l" rtl="0" eaLnBrk="0" fontAlgn="base" hangingPunct="0">
        <a:lnSpc>
          <a:spcPct val="90000"/>
        </a:lnSpc>
        <a:spcBef>
          <a:spcPct val="0"/>
        </a:spcBef>
        <a:spcAft>
          <a:spcPct val="0"/>
        </a:spcAft>
        <a:defRPr sz="2800" b="1" i="1">
          <a:solidFill>
            <a:schemeClr val="tx2"/>
          </a:solidFill>
          <a:latin typeface="Times" charset="0"/>
        </a:defRPr>
      </a:lvl6pPr>
      <a:lvl7pPr marL="914400" algn="l" rtl="0" eaLnBrk="0" fontAlgn="base" hangingPunct="0">
        <a:lnSpc>
          <a:spcPct val="90000"/>
        </a:lnSpc>
        <a:spcBef>
          <a:spcPct val="0"/>
        </a:spcBef>
        <a:spcAft>
          <a:spcPct val="0"/>
        </a:spcAft>
        <a:defRPr sz="2800" b="1" i="1">
          <a:solidFill>
            <a:schemeClr val="tx2"/>
          </a:solidFill>
          <a:latin typeface="Times" charset="0"/>
        </a:defRPr>
      </a:lvl7pPr>
      <a:lvl8pPr marL="1371600" algn="l" rtl="0" eaLnBrk="0" fontAlgn="base" hangingPunct="0">
        <a:lnSpc>
          <a:spcPct val="90000"/>
        </a:lnSpc>
        <a:spcBef>
          <a:spcPct val="0"/>
        </a:spcBef>
        <a:spcAft>
          <a:spcPct val="0"/>
        </a:spcAft>
        <a:defRPr sz="2800" b="1" i="1">
          <a:solidFill>
            <a:schemeClr val="tx2"/>
          </a:solidFill>
          <a:latin typeface="Times" charset="0"/>
        </a:defRPr>
      </a:lvl8pPr>
      <a:lvl9pPr marL="1828800" algn="l" rtl="0" eaLnBrk="0" fontAlgn="base" hangingPunct="0">
        <a:lnSpc>
          <a:spcPct val="90000"/>
        </a:lnSpc>
        <a:spcBef>
          <a:spcPct val="0"/>
        </a:spcBef>
        <a:spcAft>
          <a:spcPct val="0"/>
        </a:spcAft>
        <a:defRPr sz="2800" b="1" i="1">
          <a:solidFill>
            <a:schemeClr val="tx2"/>
          </a:solidFill>
          <a:latin typeface="Times"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itchFamily="18" charset="2"/>
        <a:buChar char="¨"/>
        <a:defRPr sz="24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itchFamily="2" charset="2"/>
        <a:buChar char="w"/>
        <a:defRPr sz="2000" b="1">
          <a:solidFill>
            <a:schemeClr val="tx1"/>
          </a:solidFill>
          <a:latin typeface="+mn-lt"/>
        </a:defRPr>
      </a:lvl2pPr>
      <a:lvl3pPr marL="1143000" indent="-228600" algn="l" rtl="0" eaLnBrk="0" fontAlgn="base" hangingPunct="0">
        <a:lnSpc>
          <a:spcPct val="90000"/>
        </a:lnSpc>
        <a:spcBef>
          <a:spcPct val="30000"/>
        </a:spcBef>
        <a:spcAft>
          <a:spcPct val="0"/>
        </a:spcAft>
        <a:buClr>
          <a:schemeClr val="tx2"/>
        </a:buClr>
        <a:buSzPct val="60000"/>
        <a:buFont typeface="Wingdings" pitchFamily="2" charset="2"/>
        <a:buChar char="t"/>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type="body" idx="1"/>
          </p:nvPr>
        </p:nvSpPr>
        <p:spPr>
          <a:xfrm>
            <a:off x="457200" y="1371601"/>
            <a:ext cx="8445500" cy="3035300"/>
          </a:xfrm>
        </p:spPr>
        <p:txBody>
          <a:bodyPr/>
          <a:lstStyle/>
          <a:p>
            <a:r>
              <a:rPr lang="en-US" dirty="0" smtClean="0"/>
              <a:t>Introduction to Software Engineering</a:t>
            </a:r>
          </a:p>
          <a:p>
            <a:r>
              <a:rPr lang="en-US" dirty="0" smtClean="0"/>
              <a:t>CEN 4010</a:t>
            </a:r>
            <a:endParaRPr lang="en-US" dirty="0"/>
          </a:p>
        </p:txBody>
      </p:sp>
    </p:spTree>
    <p:extLst>
      <p:ext uri="{BB962C8B-B14F-4D97-AF65-F5344CB8AC3E}">
        <p14:creationId xmlns:p14="http://schemas.microsoft.com/office/powerpoint/2010/main" val="675618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5" name="Rectangle 9"/>
          <p:cNvSpPr>
            <a:spLocks noGrp="1" noChangeArrowheads="1"/>
          </p:cNvSpPr>
          <p:nvPr>
            <p:ph type="title"/>
          </p:nvPr>
        </p:nvSpPr>
        <p:spPr/>
        <p:txBody>
          <a:bodyPr/>
          <a:lstStyle/>
          <a:p>
            <a:r>
              <a:rPr lang="en-US"/>
              <a:t>2. Decomposition</a:t>
            </a:r>
          </a:p>
        </p:txBody>
      </p:sp>
      <p:sp>
        <p:nvSpPr>
          <p:cNvPr id="39946" name="Rectangle 10"/>
          <p:cNvSpPr>
            <a:spLocks noGrp="1" noChangeArrowheads="1"/>
          </p:cNvSpPr>
          <p:nvPr>
            <p:ph type="body" idx="1"/>
          </p:nvPr>
        </p:nvSpPr>
        <p:spPr/>
        <p:txBody>
          <a:bodyPr/>
          <a:lstStyle/>
          <a:p>
            <a:r>
              <a:rPr lang="en-US"/>
              <a:t>A technique used to master complexity (“divide and conquer”)</a:t>
            </a:r>
          </a:p>
          <a:p>
            <a:r>
              <a:rPr lang="en-US"/>
              <a:t>Functional decomposition</a:t>
            </a:r>
          </a:p>
          <a:p>
            <a:pPr lvl="1"/>
            <a:r>
              <a:rPr lang="en-US"/>
              <a:t>The system is decomposed into modules</a:t>
            </a:r>
          </a:p>
          <a:p>
            <a:pPr lvl="1"/>
            <a:r>
              <a:rPr lang="en-US"/>
              <a:t>Each module is a major processing step (function) in the application domain</a:t>
            </a:r>
          </a:p>
          <a:p>
            <a:pPr lvl="1"/>
            <a:r>
              <a:rPr lang="en-US"/>
              <a:t>Modules can be decomposed into smaller modules</a:t>
            </a:r>
          </a:p>
          <a:p>
            <a:r>
              <a:rPr lang="en-US"/>
              <a:t>Object-oriented decomposition</a:t>
            </a:r>
          </a:p>
          <a:p>
            <a:pPr lvl="1"/>
            <a:r>
              <a:rPr lang="en-US"/>
              <a:t>The system is decomposed into classes (“objects”) </a:t>
            </a:r>
          </a:p>
          <a:p>
            <a:pPr lvl="1"/>
            <a:r>
              <a:rPr lang="en-US"/>
              <a:t>Each class is a major abstraction in the application domain</a:t>
            </a:r>
          </a:p>
          <a:p>
            <a:pPr lvl="1"/>
            <a:r>
              <a:rPr lang="en-US"/>
              <a:t>Classes can be decomposed into smaller classes</a:t>
            </a:r>
          </a:p>
          <a:p>
            <a:endParaRPr lang="en-US"/>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9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99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9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994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994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99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99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noFill/>
          <a:ln/>
        </p:spPr>
        <p:txBody>
          <a:bodyPr lIns="92407" tIns="45420" rIns="92407" bIns="45420"/>
          <a:lstStyle/>
          <a:p>
            <a:r>
              <a:rPr lang="en-US"/>
              <a:t>Functional Decomposition</a:t>
            </a:r>
          </a:p>
        </p:txBody>
      </p:sp>
      <p:sp>
        <p:nvSpPr>
          <p:cNvPr id="187395" name="Rectangle 3"/>
          <p:cNvSpPr>
            <a:spLocks noChangeArrowheads="1"/>
          </p:cNvSpPr>
          <p:nvPr/>
        </p:nvSpPr>
        <p:spPr bwMode="auto">
          <a:xfrm>
            <a:off x="6867525" y="1096963"/>
            <a:ext cx="2279650" cy="366712"/>
          </a:xfrm>
          <a:prstGeom prst="rect">
            <a:avLst/>
          </a:prstGeom>
          <a:noFill/>
          <a:ln w="12700">
            <a:noFill/>
            <a:miter lim="800000"/>
            <a:headEnd/>
            <a:tailEnd/>
          </a:ln>
          <a:effectLst/>
        </p:spPr>
        <p:txBody>
          <a:bodyPr wrap="none" lIns="92407" tIns="45420" rIns="92407" bIns="45420">
            <a:spAutoFit/>
          </a:bodyPr>
          <a:lstStyle/>
          <a:p>
            <a:pPr defTabSz="911225"/>
            <a:r>
              <a:rPr lang="en-US"/>
              <a:t>Top Level functions</a:t>
            </a:r>
          </a:p>
        </p:txBody>
      </p:sp>
      <p:sp>
        <p:nvSpPr>
          <p:cNvPr id="187396" name="Rectangle 4"/>
          <p:cNvSpPr>
            <a:spLocks noChangeArrowheads="1"/>
          </p:cNvSpPr>
          <p:nvPr/>
        </p:nvSpPr>
        <p:spPr bwMode="auto">
          <a:xfrm>
            <a:off x="6867525" y="2062163"/>
            <a:ext cx="2032000" cy="366712"/>
          </a:xfrm>
          <a:prstGeom prst="rect">
            <a:avLst/>
          </a:prstGeom>
          <a:noFill/>
          <a:ln w="12700">
            <a:noFill/>
            <a:miter lim="800000"/>
            <a:headEnd/>
            <a:tailEnd/>
          </a:ln>
          <a:effectLst/>
        </p:spPr>
        <p:txBody>
          <a:bodyPr wrap="none" lIns="92407" tIns="45420" rIns="92407" bIns="45420">
            <a:spAutoFit/>
          </a:bodyPr>
          <a:lstStyle/>
          <a:p>
            <a:pPr defTabSz="911225"/>
            <a:r>
              <a:rPr lang="en-US"/>
              <a:t>Level 1  functions</a:t>
            </a:r>
          </a:p>
        </p:txBody>
      </p:sp>
      <p:sp>
        <p:nvSpPr>
          <p:cNvPr id="187397" name="Rectangle 5"/>
          <p:cNvSpPr>
            <a:spLocks noChangeArrowheads="1"/>
          </p:cNvSpPr>
          <p:nvPr/>
        </p:nvSpPr>
        <p:spPr bwMode="auto">
          <a:xfrm>
            <a:off x="6867525" y="3078163"/>
            <a:ext cx="1974850" cy="366712"/>
          </a:xfrm>
          <a:prstGeom prst="rect">
            <a:avLst/>
          </a:prstGeom>
          <a:noFill/>
          <a:ln w="12700">
            <a:noFill/>
            <a:miter lim="800000"/>
            <a:headEnd/>
            <a:tailEnd/>
          </a:ln>
          <a:effectLst/>
        </p:spPr>
        <p:txBody>
          <a:bodyPr wrap="none" lIns="92407" tIns="45420" rIns="92407" bIns="45420">
            <a:spAutoFit/>
          </a:bodyPr>
          <a:lstStyle/>
          <a:p>
            <a:pPr defTabSz="911225"/>
            <a:r>
              <a:rPr lang="en-US"/>
              <a:t>Level 2 functions</a:t>
            </a:r>
          </a:p>
        </p:txBody>
      </p:sp>
      <p:sp>
        <p:nvSpPr>
          <p:cNvPr id="187398" name="Rectangle 6"/>
          <p:cNvSpPr>
            <a:spLocks noChangeArrowheads="1"/>
          </p:cNvSpPr>
          <p:nvPr/>
        </p:nvSpPr>
        <p:spPr bwMode="auto">
          <a:xfrm>
            <a:off x="6729413" y="5572125"/>
            <a:ext cx="2413000" cy="366713"/>
          </a:xfrm>
          <a:prstGeom prst="rect">
            <a:avLst/>
          </a:prstGeom>
          <a:noFill/>
          <a:ln w="12700">
            <a:noFill/>
            <a:miter lim="800000"/>
            <a:headEnd/>
            <a:tailEnd/>
          </a:ln>
          <a:effectLst/>
        </p:spPr>
        <p:txBody>
          <a:bodyPr wrap="none" lIns="92407" tIns="45420" rIns="92407" bIns="45420">
            <a:spAutoFit/>
          </a:bodyPr>
          <a:lstStyle/>
          <a:p>
            <a:pPr defTabSz="911225"/>
            <a:r>
              <a:rPr lang="en-US"/>
              <a:t>Machine Instructions</a:t>
            </a:r>
          </a:p>
        </p:txBody>
      </p:sp>
      <p:sp>
        <p:nvSpPr>
          <p:cNvPr id="187400" name="Oval 8"/>
          <p:cNvSpPr>
            <a:spLocks noChangeArrowheads="1"/>
          </p:cNvSpPr>
          <p:nvPr/>
        </p:nvSpPr>
        <p:spPr bwMode="auto">
          <a:xfrm>
            <a:off x="3556000" y="896938"/>
            <a:ext cx="1354138" cy="604837"/>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System </a:t>
            </a:r>
          </a:p>
          <a:p>
            <a:pPr algn="ctr" defTabSz="901700"/>
            <a:r>
              <a:rPr lang="en-US"/>
              <a:t>Function</a:t>
            </a:r>
          </a:p>
        </p:txBody>
      </p:sp>
      <p:sp>
        <p:nvSpPr>
          <p:cNvPr id="187401" name="Rectangle 9"/>
          <p:cNvSpPr>
            <a:spLocks noChangeArrowheads="1"/>
          </p:cNvSpPr>
          <p:nvPr/>
        </p:nvSpPr>
        <p:spPr bwMode="auto">
          <a:xfrm>
            <a:off x="158750" y="1039813"/>
            <a:ext cx="241300" cy="366712"/>
          </a:xfrm>
          <a:prstGeom prst="rect">
            <a:avLst/>
          </a:prstGeom>
          <a:noFill/>
          <a:ln w="12700">
            <a:noFill/>
            <a:miter lim="800000"/>
            <a:headEnd/>
            <a:tailEnd/>
          </a:ln>
          <a:effectLst/>
        </p:spPr>
        <p:txBody>
          <a:bodyPr wrap="none" lIns="92407" tIns="45420" rIns="92407" bIns="45420">
            <a:spAutoFit/>
          </a:bodyPr>
          <a:lstStyle/>
          <a:p>
            <a:pPr defTabSz="911225"/>
            <a:r>
              <a:rPr lang="en-US" b="0">
                <a:solidFill>
                  <a:srgbClr val="000000"/>
                </a:solidFill>
              </a:rPr>
              <a:t> </a:t>
            </a:r>
          </a:p>
        </p:txBody>
      </p:sp>
      <p:grpSp>
        <p:nvGrpSpPr>
          <p:cNvPr id="187439" name="Group 47"/>
          <p:cNvGrpSpPr>
            <a:grpSpLocks/>
          </p:cNvGrpSpPr>
          <p:nvPr/>
        </p:nvGrpSpPr>
        <p:grpSpPr bwMode="auto">
          <a:xfrm>
            <a:off x="2466975" y="4325938"/>
            <a:ext cx="3482975" cy="512762"/>
            <a:chOff x="1554" y="2725"/>
            <a:chExt cx="2194" cy="323"/>
          </a:xfrm>
        </p:grpSpPr>
        <p:sp>
          <p:nvSpPr>
            <p:cNvPr id="187407" name="Oval 15"/>
            <p:cNvSpPr>
              <a:spLocks noChangeArrowheads="1"/>
            </p:cNvSpPr>
            <p:nvPr/>
          </p:nvSpPr>
          <p:spPr bwMode="auto">
            <a:xfrm>
              <a:off x="1554" y="2977"/>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08" name="Oval 16"/>
            <p:cNvSpPr>
              <a:spLocks noChangeArrowheads="1"/>
            </p:cNvSpPr>
            <p:nvPr/>
          </p:nvSpPr>
          <p:spPr bwMode="auto">
            <a:xfrm>
              <a:off x="1554" y="2843"/>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09" name="Oval 17"/>
            <p:cNvSpPr>
              <a:spLocks noChangeArrowheads="1"/>
            </p:cNvSpPr>
            <p:nvPr/>
          </p:nvSpPr>
          <p:spPr bwMode="auto">
            <a:xfrm>
              <a:off x="1554" y="2725"/>
              <a:ext cx="32" cy="4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10" name="Oval 18"/>
            <p:cNvSpPr>
              <a:spLocks noChangeArrowheads="1"/>
            </p:cNvSpPr>
            <p:nvPr/>
          </p:nvSpPr>
          <p:spPr bwMode="auto">
            <a:xfrm>
              <a:off x="3716" y="3001"/>
              <a:ext cx="32" cy="4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11" name="Oval 19"/>
            <p:cNvSpPr>
              <a:spLocks noChangeArrowheads="1"/>
            </p:cNvSpPr>
            <p:nvPr/>
          </p:nvSpPr>
          <p:spPr bwMode="auto">
            <a:xfrm>
              <a:off x="3716" y="2867"/>
              <a:ext cx="32" cy="4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12" name="Oval 20"/>
            <p:cNvSpPr>
              <a:spLocks noChangeArrowheads="1"/>
            </p:cNvSpPr>
            <p:nvPr/>
          </p:nvSpPr>
          <p:spPr bwMode="auto">
            <a:xfrm>
              <a:off x="3716" y="2748"/>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grpSp>
      <p:grpSp>
        <p:nvGrpSpPr>
          <p:cNvPr id="187440" name="Group 48"/>
          <p:cNvGrpSpPr>
            <a:grpSpLocks/>
          </p:cNvGrpSpPr>
          <p:nvPr/>
        </p:nvGrpSpPr>
        <p:grpSpPr bwMode="auto">
          <a:xfrm>
            <a:off x="652463" y="5551488"/>
            <a:ext cx="5861050" cy="519112"/>
            <a:chOff x="411" y="3497"/>
            <a:chExt cx="3692" cy="327"/>
          </a:xfrm>
        </p:grpSpPr>
        <p:grpSp>
          <p:nvGrpSpPr>
            <p:cNvPr id="187402" name="Group 10"/>
            <p:cNvGrpSpPr>
              <a:grpSpLocks/>
            </p:cNvGrpSpPr>
            <p:nvPr/>
          </p:nvGrpSpPr>
          <p:grpSpPr bwMode="auto">
            <a:xfrm>
              <a:off x="2316" y="3609"/>
              <a:ext cx="505" cy="48"/>
              <a:chOff x="2348" y="3656"/>
              <a:chExt cx="512" cy="48"/>
            </a:xfrm>
          </p:grpSpPr>
          <p:sp>
            <p:nvSpPr>
              <p:cNvPr id="187403" name="Oval 11"/>
              <p:cNvSpPr>
                <a:spLocks noChangeArrowheads="1"/>
              </p:cNvSpPr>
              <p:nvPr/>
            </p:nvSpPr>
            <p:spPr bwMode="auto">
              <a:xfrm>
                <a:off x="2348" y="3656"/>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04" name="Oval 12"/>
              <p:cNvSpPr>
                <a:spLocks noChangeArrowheads="1"/>
              </p:cNvSpPr>
              <p:nvPr/>
            </p:nvSpPr>
            <p:spPr bwMode="auto">
              <a:xfrm>
                <a:off x="2484" y="3656"/>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05" name="Oval 13"/>
              <p:cNvSpPr>
                <a:spLocks noChangeArrowheads="1"/>
              </p:cNvSpPr>
              <p:nvPr/>
            </p:nvSpPr>
            <p:spPr bwMode="auto">
              <a:xfrm>
                <a:off x="2652" y="3656"/>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87406" name="Oval 14"/>
              <p:cNvSpPr>
                <a:spLocks noChangeArrowheads="1"/>
              </p:cNvSpPr>
              <p:nvPr/>
            </p:nvSpPr>
            <p:spPr bwMode="auto">
              <a:xfrm>
                <a:off x="2828" y="3656"/>
                <a:ext cx="32" cy="48"/>
              </a:xfrm>
              <a:prstGeom prst="ellipse">
                <a:avLst/>
              </a:prstGeom>
              <a:solidFill>
                <a:schemeClr val="bg1"/>
              </a:solidFill>
              <a:ln w="12700">
                <a:solidFill>
                  <a:schemeClr val="tx1"/>
                </a:solidFill>
                <a:round/>
                <a:headEnd/>
                <a:tailEnd/>
              </a:ln>
              <a:effectLst/>
            </p:spPr>
            <p:txBody>
              <a:bodyPr wrap="none" anchor="ctr"/>
              <a:lstStyle/>
              <a:p>
                <a:endParaRPr lang="en-US"/>
              </a:p>
            </p:txBody>
          </p:sp>
        </p:grpSp>
        <p:sp>
          <p:nvSpPr>
            <p:cNvPr id="187415" name="Oval 23"/>
            <p:cNvSpPr>
              <a:spLocks noChangeArrowheads="1"/>
            </p:cNvSpPr>
            <p:nvPr/>
          </p:nvSpPr>
          <p:spPr bwMode="auto">
            <a:xfrm>
              <a:off x="411" y="3512"/>
              <a:ext cx="946" cy="312"/>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Load R10</a:t>
              </a:r>
            </a:p>
          </p:txBody>
        </p:sp>
        <p:sp>
          <p:nvSpPr>
            <p:cNvPr id="187416" name="Oval 24"/>
            <p:cNvSpPr>
              <a:spLocks noChangeArrowheads="1"/>
            </p:cNvSpPr>
            <p:nvPr/>
          </p:nvSpPr>
          <p:spPr bwMode="auto">
            <a:xfrm>
              <a:off x="3157" y="3497"/>
              <a:ext cx="946" cy="312"/>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Add R1, R10</a:t>
              </a:r>
            </a:p>
          </p:txBody>
        </p:sp>
      </p:grpSp>
      <p:grpSp>
        <p:nvGrpSpPr>
          <p:cNvPr id="187441" name="Group 49"/>
          <p:cNvGrpSpPr>
            <a:grpSpLocks/>
          </p:cNvGrpSpPr>
          <p:nvPr/>
        </p:nvGrpSpPr>
        <p:grpSpPr bwMode="auto">
          <a:xfrm>
            <a:off x="1643063" y="1441450"/>
            <a:ext cx="2101850" cy="1081088"/>
            <a:chOff x="1035" y="908"/>
            <a:chExt cx="1324" cy="681"/>
          </a:xfrm>
        </p:grpSpPr>
        <p:sp>
          <p:nvSpPr>
            <p:cNvPr id="187399" name="Oval 7"/>
            <p:cNvSpPr>
              <a:spLocks noChangeArrowheads="1"/>
            </p:cNvSpPr>
            <p:nvPr/>
          </p:nvSpPr>
          <p:spPr bwMode="auto">
            <a:xfrm>
              <a:off x="1035" y="1277"/>
              <a:ext cx="945" cy="312"/>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Read Input</a:t>
              </a:r>
            </a:p>
          </p:txBody>
        </p:sp>
        <p:sp>
          <p:nvSpPr>
            <p:cNvPr id="187417" name="Line 25"/>
            <p:cNvSpPr>
              <a:spLocks noChangeShapeType="1"/>
            </p:cNvSpPr>
            <p:nvPr/>
          </p:nvSpPr>
          <p:spPr bwMode="auto">
            <a:xfrm flipH="1">
              <a:off x="1515" y="908"/>
              <a:ext cx="844" cy="356"/>
            </a:xfrm>
            <a:prstGeom prst="line">
              <a:avLst/>
            </a:prstGeom>
            <a:noFill/>
            <a:ln w="12700">
              <a:solidFill>
                <a:schemeClr val="tx1"/>
              </a:solidFill>
              <a:round/>
              <a:headEnd/>
              <a:tailEnd/>
            </a:ln>
            <a:effectLst/>
          </p:spPr>
          <p:txBody>
            <a:bodyPr wrap="none" anchor="ctr"/>
            <a:lstStyle/>
            <a:p>
              <a:endParaRPr lang="en-US"/>
            </a:p>
          </p:txBody>
        </p:sp>
      </p:grpSp>
      <p:grpSp>
        <p:nvGrpSpPr>
          <p:cNvPr id="187442" name="Group 50"/>
          <p:cNvGrpSpPr>
            <a:grpSpLocks/>
          </p:cNvGrpSpPr>
          <p:nvPr/>
        </p:nvGrpSpPr>
        <p:grpSpPr bwMode="auto">
          <a:xfrm>
            <a:off x="3321050" y="1517650"/>
            <a:ext cx="1501775" cy="992188"/>
            <a:chOff x="2092" y="956"/>
            <a:chExt cx="946" cy="625"/>
          </a:xfrm>
        </p:grpSpPr>
        <p:sp>
          <p:nvSpPr>
            <p:cNvPr id="187413" name="Oval 21"/>
            <p:cNvSpPr>
              <a:spLocks noChangeArrowheads="1"/>
            </p:cNvSpPr>
            <p:nvPr/>
          </p:nvSpPr>
          <p:spPr bwMode="auto">
            <a:xfrm>
              <a:off x="2092" y="1270"/>
              <a:ext cx="946" cy="311"/>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Transform</a:t>
              </a:r>
            </a:p>
          </p:txBody>
        </p:sp>
        <p:sp>
          <p:nvSpPr>
            <p:cNvPr id="187418" name="Line 26"/>
            <p:cNvSpPr>
              <a:spLocks noChangeShapeType="1"/>
            </p:cNvSpPr>
            <p:nvPr/>
          </p:nvSpPr>
          <p:spPr bwMode="auto">
            <a:xfrm flipH="1">
              <a:off x="2596" y="956"/>
              <a:ext cx="71" cy="292"/>
            </a:xfrm>
            <a:prstGeom prst="line">
              <a:avLst/>
            </a:prstGeom>
            <a:noFill/>
            <a:ln w="12700">
              <a:solidFill>
                <a:schemeClr val="tx1"/>
              </a:solidFill>
              <a:round/>
              <a:headEnd/>
              <a:tailEnd/>
            </a:ln>
            <a:effectLst/>
          </p:spPr>
          <p:txBody>
            <a:bodyPr wrap="none" anchor="ctr"/>
            <a:lstStyle/>
            <a:p>
              <a:endParaRPr lang="en-US"/>
            </a:p>
          </p:txBody>
        </p:sp>
      </p:grpSp>
      <p:grpSp>
        <p:nvGrpSpPr>
          <p:cNvPr id="187443" name="Group 51"/>
          <p:cNvGrpSpPr>
            <a:grpSpLocks/>
          </p:cNvGrpSpPr>
          <p:nvPr/>
        </p:nvGrpSpPr>
        <p:grpSpPr bwMode="auto">
          <a:xfrm>
            <a:off x="4765675" y="1428750"/>
            <a:ext cx="1785938" cy="1106488"/>
            <a:chOff x="3002" y="900"/>
            <a:chExt cx="1125" cy="697"/>
          </a:xfrm>
        </p:grpSpPr>
        <p:sp>
          <p:nvSpPr>
            <p:cNvPr id="187414" name="Oval 22"/>
            <p:cNvSpPr>
              <a:spLocks noChangeArrowheads="1"/>
            </p:cNvSpPr>
            <p:nvPr/>
          </p:nvSpPr>
          <p:spPr bwMode="auto">
            <a:xfrm>
              <a:off x="3181" y="1244"/>
              <a:ext cx="946" cy="353"/>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Produce</a:t>
              </a:r>
            </a:p>
            <a:p>
              <a:pPr algn="ctr" defTabSz="901700"/>
              <a:r>
                <a:rPr lang="en-US"/>
                <a:t>Output</a:t>
              </a:r>
            </a:p>
          </p:txBody>
        </p:sp>
        <p:sp>
          <p:nvSpPr>
            <p:cNvPr id="187419" name="Line 27"/>
            <p:cNvSpPr>
              <a:spLocks noChangeShapeType="1"/>
            </p:cNvSpPr>
            <p:nvPr/>
          </p:nvSpPr>
          <p:spPr bwMode="auto">
            <a:xfrm>
              <a:off x="3002" y="900"/>
              <a:ext cx="545" cy="340"/>
            </a:xfrm>
            <a:prstGeom prst="line">
              <a:avLst/>
            </a:prstGeom>
            <a:noFill/>
            <a:ln w="12700">
              <a:solidFill>
                <a:schemeClr val="tx1"/>
              </a:solidFill>
              <a:round/>
              <a:headEnd/>
              <a:tailEnd/>
            </a:ln>
            <a:effectLst/>
          </p:spPr>
          <p:txBody>
            <a:bodyPr wrap="none" anchor="ctr"/>
            <a:lstStyle/>
            <a:p>
              <a:endParaRPr lang="en-US"/>
            </a:p>
          </p:txBody>
        </p:sp>
      </p:grpSp>
      <p:grpSp>
        <p:nvGrpSpPr>
          <p:cNvPr id="187446" name="Group 54"/>
          <p:cNvGrpSpPr>
            <a:grpSpLocks/>
          </p:cNvGrpSpPr>
          <p:nvPr/>
        </p:nvGrpSpPr>
        <p:grpSpPr bwMode="auto">
          <a:xfrm>
            <a:off x="1892300" y="2532063"/>
            <a:ext cx="1501775" cy="1144587"/>
            <a:chOff x="1192" y="1595"/>
            <a:chExt cx="946" cy="721"/>
          </a:xfrm>
        </p:grpSpPr>
        <p:sp>
          <p:nvSpPr>
            <p:cNvPr id="187421" name="Oval 29"/>
            <p:cNvSpPr>
              <a:spLocks noChangeArrowheads="1"/>
            </p:cNvSpPr>
            <p:nvPr/>
          </p:nvSpPr>
          <p:spPr bwMode="auto">
            <a:xfrm>
              <a:off x="1192" y="2004"/>
              <a:ext cx="946" cy="312"/>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Transform</a:t>
              </a:r>
            </a:p>
          </p:txBody>
        </p:sp>
        <p:sp>
          <p:nvSpPr>
            <p:cNvPr id="187424" name="Line 32"/>
            <p:cNvSpPr>
              <a:spLocks noChangeShapeType="1"/>
            </p:cNvSpPr>
            <p:nvPr/>
          </p:nvSpPr>
          <p:spPr bwMode="auto">
            <a:xfrm>
              <a:off x="1574" y="1595"/>
              <a:ext cx="79" cy="387"/>
            </a:xfrm>
            <a:prstGeom prst="line">
              <a:avLst/>
            </a:prstGeom>
            <a:noFill/>
            <a:ln w="12700">
              <a:solidFill>
                <a:schemeClr val="tx1"/>
              </a:solidFill>
              <a:round/>
              <a:headEnd/>
              <a:tailEnd/>
            </a:ln>
            <a:effectLst/>
          </p:spPr>
          <p:txBody>
            <a:bodyPr wrap="none" anchor="ctr"/>
            <a:lstStyle/>
            <a:p>
              <a:endParaRPr lang="en-US"/>
            </a:p>
          </p:txBody>
        </p:sp>
      </p:grpSp>
      <p:grpSp>
        <p:nvGrpSpPr>
          <p:cNvPr id="187447" name="Group 55"/>
          <p:cNvGrpSpPr>
            <a:grpSpLocks/>
          </p:cNvGrpSpPr>
          <p:nvPr/>
        </p:nvGrpSpPr>
        <p:grpSpPr bwMode="auto">
          <a:xfrm>
            <a:off x="2624138" y="2544763"/>
            <a:ext cx="2498725" cy="1157287"/>
            <a:chOff x="1653" y="1603"/>
            <a:chExt cx="1574" cy="729"/>
          </a:xfrm>
        </p:grpSpPr>
        <p:sp>
          <p:nvSpPr>
            <p:cNvPr id="187422" name="Oval 30"/>
            <p:cNvSpPr>
              <a:spLocks noChangeArrowheads="1"/>
            </p:cNvSpPr>
            <p:nvPr/>
          </p:nvSpPr>
          <p:spPr bwMode="auto">
            <a:xfrm>
              <a:off x="2281" y="1978"/>
              <a:ext cx="946" cy="354"/>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Produce</a:t>
              </a:r>
            </a:p>
            <a:p>
              <a:pPr algn="ctr" defTabSz="901700"/>
              <a:r>
                <a:rPr lang="en-US"/>
                <a:t>Output</a:t>
              </a:r>
            </a:p>
          </p:txBody>
        </p:sp>
        <p:sp>
          <p:nvSpPr>
            <p:cNvPr id="187425" name="Line 33"/>
            <p:cNvSpPr>
              <a:spLocks noChangeShapeType="1"/>
            </p:cNvSpPr>
            <p:nvPr/>
          </p:nvSpPr>
          <p:spPr bwMode="auto">
            <a:xfrm>
              <a:off x="1653" y="1603"/>
              <a:ext cx="1120" cy="379"/>
            </a:xfrm>
            <a:prstGeom prst="line">
              <a:avLst/>
            </a:prstGeom>
            <a:noFill/>
            <a:ln w="12700">
              <a:solidFill>
                <a:schemeClr val="tx1"/>
              </a:solidFill>
              <a:round/>
              <a:headEnd/>
              <a:tailEnd/>
            </a:ln>
            <a:effectLst/>
          </p:spPr>
          <p:txBody>
            <a:bodyPr wrap="none" anchor="ctr"/>
            <a:lstStyle/>
            <a:p>
              <a:endParaRPr lang="en-US"/>
            </a:p>
          </p:txBody>
        </p:sp>
      </p:grpSp>
      <p:grpSp>
        <p:nvGrpSpPr>
          <p:cNvPr id="187445" name="Group 53"/>
          <p:cNvGrpSpPr>
            <a:grpSpLocks/>
          </p:cNvGrpSpPr>
          <p:nvPr/>
        </p:nvGrpSpPr>
        <p:grpSpPr bwMode="auto">
          <a:xfrm>
            <a:off x="214313" y="2532063"/>
            <a:ext cx="2065337" cy="1157287"/>
            <a:chOff x="135" y="1595"/>
            <a:chExt cx="1301" cy="729"/>
          </a:xfrm>
        </p:grpSpPr>
        <p:sp>
          <p:nvSpPr>
            <p:cNvPr id="187420" name="Oval 28"/>
            <p:cNvSpPr>
              <a:spLocks noChangeArrowheads="1"/>
            </p:cNvSpPr>
            <p:nvPr/>
          </p:nvSpPr>
          <p:spPr bwMode="auto">
            <a:xfrm>
              <a:off x="135" y="2012"/>
              <a:ext cx="946" cy="312"/>
            </a:xfrm>
            <a:prstGeom prst="ellipse">
              <a:avLst/>
            </a:prstGeom>
            <a:noFill/>
            <a:ln w="25400">
              <a:solidFill>
                <a:srgbClr val="000000"/>
              </a:solidFill>
              <a:round/>
              <a:headEnd/>
              <a:tailEnd/>
            </a:ln>
            <a:effectLst/>
          </p:spPr>
          <p:txBody>
            <a:bodyPr wrap="none" lIns="89274" tIns="43854" rIns="89274" bIns="43854" anchor="ctr"/>
            <a:lstStyle/>
            <a:p>
              <a:pPr algn="ctr" defTabSz="901700"/>
              <a:r>
                <a:rPr lang="en-US"/>
                <a:t>Read Input</a:t>
              </a:r>
            </a:p>
          </p:txBody>
        </p:sp>
        <p:sp>
          <p:nvSpPr>
            <p:cNvPr id="187423" name="Line 31"/>
            <p:cNvSpPr>
              <a:spLocks noChangeShapeType="1"/>
            </p:cNvSpPr>
            <p:nvPr/>
          </p:nvSpPr>
          <p:spPr bwMode="auto">
            <a:xfrm flipH="1">
              <a:off x="655" y="1595"/>
              <a:ext cx="781" cy="411"/>
            </a:xfrm>
            <a:prstGeom prst="line">
              <a:avLst/>
            </a:prstGeom>
            <a:noFill/>
            <a:ln w="12700">
              <a:solidFill>
                <a:schemeClr val="tx1"/>
              </a:solidFill>
              <a:round/>
              <a:headEnd/>
              <a:tailEnd/>
            </a:ln>
            <a:effectLst/>
          </p:spPr>
          <p:txBody>
            <a:bodyPr wrap="none" anchor="ctr"/>
            <a:lstStyle/>
            <a:p>
              <a:endParaRPr lang="en-US"/>
            </a:p>
          </p:txBody>
        </p:sp>
      </p:grpSp>
      <p:grpSp>
        <p:nvGrpSpPr>
          <p:cNvPr id="187448" name="Group 56"/>
          <p:cNvGrpSpPr>
            <a:grpSpLocks/>
          </p:cNvGrpSpPr>
          <p:nvPr/>
        </p:nvGrpSpPr>
        <p:grpSpPr bwMode="auto">
          <a:xfrm>
            <a:off x="576263" y="3698875"/>
            <a:ext cx="920750" cy="312738"/>
            <a:chOff x="363" y="2330"/>
            <a:chExt cx="580" cy="197"/>
          </a:xfrm>
        </p:grpSpPr>
        <p:sp>
          <p:nvSpPr>
            <p:cNvPr id="187426" name="Line 34"/>
            <p:cNvSpPr>
              <a:spLocks noChangeShapeType="1"/>
            </p:cNvSpPr>
            <p:nvPr/>
          </p:nvSpPr>
          <p:spPr bwMode="auto">
            <a:xfrm flipH="1">
              <a:off x="363" y="2346"/>
              <a:ext cx="189" cy="165"/>
            </a:xfrm>
            <a:prstGeom prst="line">
              <a:avLst/>
            </a:prstGeom>
            <a:noFill/>
            <a:ln w="12700">
              <a:solidFill>
                <a:schemeClr val="tx1"/>
              </a:solidFill>
              <a:round/>
              <a:headEnd/>
              <a:tailEnd/>
            </a:ln>
            <a:effectLst/>
          </p:spPr>
          <p:txBody>
            <a:bodyPr wrap="none" anchor="ctr"/>
            <a:lstStyle/>
            <a:p>
              <a:endParaRPr lang="en-US"/>
            </a:p>
          </p:txBody>
        </p:sp>
        <p:sp>
          <p:nvSpPr>
            <p:cNvPr id="187427" name="Line 35"/>
            <p:cNvSpPr>
              <a:spLocks noChangeShapeType="1"/>
            </p:cNvSpPr>
            <p:nvPr/>
          </p:nvSpPr>
          <p:spPr bwMode="auto">
            <a:xfrm>
              <a:off x="639" y="2330"/>
              <a:ext cx="0" cy="197"/>
            </a:xfrm>
            <a:prstGeom prst="line">
              <a:avLst/>
            </a:prstGeom>
            <a:noFill/>
            <a:ln w="12700">
              <a:solidFill>
                <a:schemeClr val="tx1"/>
              </a:solidFill>
              <a:round/>
              <a:headEnd/>
              <a:tailEnd/>
            </a:ln>
            <a:effectLst/>
          </p:spPr>
          <p:txBody>
            <a:bodyPr wrap="none" anchor="ctr"/>
            <a:lstStyle/>
            <a:p>
              <a:endParaRPr lang="en-US"/>
            </a:p>
          </p:txBody>
        </p:sp>
        <p:sp>
          <p:nvSpPr>
            <p:cNvPr id="187428" name="Line 36"/>
            <p:cNvSpPr>
              <a:spLocks noChangeShapeType="1"/>
            </p:cNvSpPr>
            <p:nvPr/>
          </p:nvSpPr>
          <p:spPr bwMode="auto">
            <a:xfrm>
              <a:off x="714" y="2330"/>
              <a:ext cx="229" cy="174"/>
            </a:xfrm>
            <a:prstGeom prst="line">
              <a:avLst/>
            </a:prstGeom>
            <a:noFill/>
            <a:ln w="12700">
              <a:solidFill>
                <a:schemeClr val="tx1"/>
              </a:solidFill>
              <a:round/>
              <a:headEnd/>
              <a:tailEnd/>
            </a:ln>
            <a:effectLst/>
          </p:spPr>
          <p:txBody>
            <a:bodyPr wrap="none" anchor="ctr"/>
            <a:lstStyle/>
            <a:p>
              <a:endParaRPr lang="en-US"/>
            </a:p>
          </p:txBody>
        </p:sp>
      </p:grpSp>
      <p:grpSp>
        <p:nvGrpSpPr>
          <p:cNvPr id="187449" name="Group 57"/>
          <p:cNvGrpSpPr>
            <a:grpSpLocks/>
          </p:cNvGrpSpPr>
          <p:nvPr/>
        </p:nvGrpSpPr>
        <p:grpSpPr bwMode="auto">
          <a:xfrm>
            <a:off x="2241550" y="3711575"/>
            <a:ext cx="896938" cy="263525"/>
            <a:chOff x="1412" y="2338"/>
            <a:chExt cx="565" cy="166"/>
          </a:xfrm>
        </p:grpSpPr>
        <p:sp>
          <p:nvSpPr>
            <p:cNvPr id="187429" name="Line 37"/>
            <p:cNvSpPr>
              <a:spLocks noChangeShapeType="1"/>
            </p:cNvSpPr>
            <p:nvPr/>
          </p:nvSpPr>
          <p:spPr bwMode="auto">
            <a:xfrm flipH="1">
              <a:off x="1412" y="2338"/>
              <a:ext cx="206" cy="166"/>
            </a:xfrm>
            <a:prstGeom prst="line">
              <a:avLst/>
            </a:prstGeom>
            <a:noFill/>
            <a:ln w="12700">
              <a:solidFill>
                <a:schemeClr val="tx1"/>
              </a:solidFill>
              <a:round/>
              <a:headEnd/>
              <a:tailEnd/>
            </a:ln>
            <a:effectLst/>
          </p:spPr>
          <p:txBody>
            <a:bodyPr wrap="none" anchor="ctr"/>
            <a:lstStyle/>
            <a:p>
              <a:endParaRPr lang="en-US"/>
            </a:p>
          </p:txBody>
        </p:sp>
        <p:sp>
          <p:nvSpPr>
            <p:cNvPr id="187430" name="Line 38"/>
            <p:cNvSpPr>
              <a:spLocks noChangeShapeType="1"/>
            </p:cNvSpPr>
            <p:nvPr/>
          </p:nvSpPr>
          <p:spPr bwMode="auto">
            <a:xfrm>
              <a:off x="1700" y="2338"/>
              <a:ext cx="8" cy="158"/>
            </a:xfrm>
            <a:prstGeom prst="line">
              <a:avLst/>
            </a:prstGeom>
            <a:noFill/>
            <a:ln w="12700">
              <a:solidFill>
                <a:schemeClr val="tx1"/>
              </a:solidFill>
              <a:round/>
              <a:headEnd/>
              <a:tailEnd/>
            </a:ln>
            <a:effectLst/>
          </p:spPr>
          <p:txBody>
            <a:bodyPr wrap="none" anchor="ctr"/>
            <a:lstStyle/>
            <a:p>
              <a:endParaRPr lang="en-US"/>
            </a:p>
          </p:txBody>
        </p:sp>
        <p:sp>
          <p:nvSpPr>
            <p:cNvPr id="187431" name="Line 39"/>
            <p:cNvSpPr>
              <a:spLocks noChangeShapeType="1"/>
            </p:cNvSpPr>
            <p:nvPr/>
          </p:nvSpPr>
          <p:spPr bwMode="auto">
            <a:xfrm>
              <a:off x="1740" y="2338"/>
              <a:ext cx="237" cy="126"/>
            </a:xfrm>
            <a:prstGeom prst="line">
              <a:avLst/>
            </a:prstGeom>
            <a:noFill/>
            <a:ln w="12700">
              <a:solidFill>
                <a:schemeClr val="tx1"/>
              </a:solidFill>
              <a:round/>
              <a:headEnd/>
              <a:tailEnd/>
            </a:ln>
            <a:effectLst/>
          </p:spPr>
          <p:txBody>
            <a:bodyPr wrap="none" anchor="ctr"/>
            <a:lstStyle/>
            <a:p>
              <a:endParaRPr lang="en-US"/>
            </a:p>
          </p:txBody>
        </p:sp>
      </p:grpSp>
      <p:grpSp>
        <p:nvGrpSpPr>
          <p:cNvPr id="187450" name="Group 58"/>
          <p:cNvGrpSpPr>
            <a:grpSpLocks/>
          </p:cNvGrpSpPr>
          <p:nvPr/>
        </p:nvGrpSpPr>
        <p:grpSpPr bwMode="auto">
          <a:xfrm>
            <a:off x="4159250" y="3724275"/>
            <a:ext cx="782638" cy="238125"/>
            <a:chOff x="2620" y="2346"/>
            <a:chExt cx="493" cy="150"/>
          </a:xfrm>
        </p:grpSpPr>
        <p:sp>
          <p:nvSpPr>
            <p:cNvPr id="187432" name="Line 40"/>
            <p:cNvSpPr>
              <a:spLocks noChangeShapeType="1"/>
            </p:cNvSpPr>
            <p:nvPr/>
          </p:nvSpPr>
          <p:spPr bwMode="auto">
            <a:xfrm flipH="1">
              <a:off x="2620" y="2346"/>
              <a:ext cx="126" cy="150"/>
            </a:xfrm>
            <a:prstGeom prst="line">
              <a:avLst/>
            </a:prstGeom>
            <a:noFill/>
            <a:ln w="12700">
              <a:solidFill>
                <a:schemeClr val="tx1"/>
              </a:solidFill>
              <a:round/>
              <a:headEnd/>
              <a:tailEnd/>
            </a:ln>
            <a:effectLst/>
          </p:spPr>
          <p:txBody>
            <a:bodyPr wrap="none" anchor="ctr"/>
            <a:lstStyle/>
            <a:p>
              <a:endParaRPr lang="en-US"/>
            </a:p>
          </p:txBody>
        </p:sp>
        <p:sp>
          <p:nvSpPr>
            <p:cNvPr id="187433" name="Line 41"/>
            <p:cNvSpPr>
              <a:spLocks noChangeShapeType="1"/>
            </p:cNvSpPr>
            <p:nvPr/>
          </p:nvSpPr>
          <p:spPr bwMode="auto">
            <a:xfrm>
              <a:off x="2797" y="2346"/>
              <a:ext cx="32" cy="150"/>
            </a:xfrm>
            <a:prstGeom prst="line">
              <a:avLst/>
            </a:prstGeom>
            <a:noFill/>
            <a:ln w="12700">
              <a:solidFill>
                <a:schemeClr val="tx1"/>
              </a:solidFill>
              <a:round/>
              <a:headEnd/>
              <a:tailEnd/>
            </a:ln>
            <a:effectLst/>
          </p:spPr>
          <p:txBody>
            <a:bodyPr wrap="none" anchor="ctr"/>
            <a:lstStyle/>
            <a:p>
              <a:endParaRPr lang="en-US"/>
            </a:p>
          </p:txBody>
        </p:sp>
        <p:sp>
          <p:nvSpPr>
            <p:cNvPr id="187434" name="Line 42"/>
            <p:cNvSpPr>
              <a:spLocks noChangeShapeType="1"/>
            </p:cNvSpPr>
            <p:nvPr/>
          </p:nvSpPr>
          <p:spPr bwMode="auto">
            <a:xfrm>
              <a:off x="2829" y="2346"/>
              <a:ext cx="284" cy="110"/>
            </a:xfrm>
            <a:prstGeom prst="line">
              <a:avLst/>
            </a:prstGeom>
            <a:noFill/>
            <a:ln w="12700">
              <a:solidFill>
                <a:schemeClr val="tx1"/>
              </a:solidFill>
              <a:round/>
              <a:headEnd/>
              <a:tailEnd/>
            </a:ln>
            <a:effectLst/>
          </p:spPr>
          <p:txBody>
            <a:bodyPr wrap="none" anchor="ctr"/>
            <a:lstStyle/>
            <a:p>
              <a:endParaRPr lang="en-US"/>
            </a:p>
          </p:txBody>
        </p:sp>
      </p:grpSp>
      <p:grpSp>
        <p:nvGrpSpPr>
          <p:cNvPr id="187451" name="Group 59"/>
          <p:cNvGrpSpPr>
            <a:grpSpLocks/>
          </p:cNvGrpSpPr>
          <p:nvPr/>
        </p:nvGrpSpPr>
        <p:grpSpPr bwMode="auto">
          <a:xfrm>
            <a:off x="3886200" y="2581275"/>
            <a:ext cx="782638" cy="238125"/>
            <a:chOff x="2620" y="2346"/>
            <a:chExt cx="493" cy="150"/>
          </a:xfrm>
        </p:grpSpPr>
        <p:sp>
          <p:nvSpPr>
            <p:cNvPr id="187452" name="Line 60"/>
            <p:cNvSpPr>
              <a:spLocks noChangeShapeType="1"/>
            </p:cNvSpPr>
            <p:nvPr/>
          </p:nvSpPr>
          <p:spPr bwMode="auto">
            <a:xfrm flipH="1">
              <a:off x="2620" y="2346"/>
              <a:ext cx="126" cy="150"/>
            </a:xfrm>
            <a:prstGeom prst="line">
              <a:avLst/>
            </a:prstGeom>
            <a:noFill/>
            <a:ln w="12700">
              <a:solidFill>
                <a:schemeClr val="tx1"/>
              </a:solidFill>
              <a:round/>
              <a:headEnd/>
              <a:tailEnd/>
            </a:ln>
            <a:effectLst/>
          </p:spPr>
          <p:txBody>
            <a:bodyPr wrap="none" anchor="ctr"/>
            <a:lstStyle/>
            <a:p>
              <a:endParaRPr lang="en-US"/>
            </a:p>
          </p:txBody>
        </p:sp>
        <p:sp>
          <p:nvSpPr>
            <p:cNvPr id="187453" name="Line 61"/>
            <p:cNvSpPr>
              <a:spLocks noChangeShapeType="1"/>
            </p:cNvSpPr>
            <p:nvPr/>
          </p:nvSpPr>
          <p:spPr bwMode="auto">
            <a:xfrm>
              <a:off x="2797" y="2346"/>
              <a:ext cx="32" cy="150"/>
            </a:xfrm>
            <a:prstGeom prst="line">
              <a:avLst/>
            </a:prstGeom>
            <a:noFill/>
            <a:ln w="12700">
              <a:solidFill>
                <a:schemeClr val="tx1"/>
              </a:solidFill>
              <a:round/>
              <a:headEnd/>
              <a:tailEnd/>
            </a:ln>
            <a:effectLst/>
          </p:spPr>
          <p:txBody>
            <a:bodyPr wrap="none" anchor="ctr"/>
            <a:lstStyle/>
            <a:p>
              <a:endParaRPr lang="en-US"/>
            </a:p>
          </p:txBody>
        </p:sp>
        <p:sp>
          <p:nvSpPr>
            <p:cNvPr id="187454" name="Line 62"/>
            <p:cNvSpPr>
              <a:spLocks noChangeShapeType="1"/>
            </p:cNvSpPr>
            <p:nvPr/>
          </p:nvSpPr>
          <p:spPr bwMode="auto">
            <a:xfrm>
              <a:off x="2829" y="2346"/>
              <a:ext cx="284" cy="110"/>
            </a:xfrm>
            <a:prstGeom prst="line">
              <a:avLst/>
            </a:prstGeom>
            <a:noFill/>
            <a:ln w="12700">
              <a:solidFill>
                <a:schemeClr val="tx1"/>
              </a:solidFill>
              <a:round/>
              <a:headEnd/>
              <a:tailEnd/>
            </a:ln>
            <a:effectLst/>
          </p:spPr>
          <p:txBody>
            <a:bodyPr wrap="none" anchor="ctr"/>
            <a:lstStyle/>
            <a:p>
              <a:endParaRPr lang="en-US"/>
            </a:p>
          </p:txBody>
        </p:sp>
      </p:grpSp>
      <p:grpSp>
        <p:nvGrpSpPr>
          <p:cNvPr id="187455" name="Group 63"/>
          <p:cNvGrpSpPr>
            <a:grpSpLocks/>
          </p:cNvGrpSpPr>
          <p:nvPr/>
        </p:nvGrpSpPr>
        <p:grpSpPr bwMode="auto">
          <a:xfrm>
            <a:off x="5715000" y="2590800"/>
            <a:ext cx="782638" cy="238125"/>
            <a:chOff x="2620" y="2346"/>
            <a:chExt cx="493" cy="150"/>
          </a:xfrm>
        </p:grpSpPr>
        <p:sp>
          <p:nvSpPr>
            <p:cNvPr id="187456" name="Line 64"/>
            <p:cNvSpPr>
              <a:spLocks noChangeShapeType="1"/>
            </p:cNvSpPr>
            <p:nvPr/>
          </p:nvSpPr>
          <p:spPr bwMode="auto">
            <a:xfrm flipH="1">
              <a:off x="2620" y="2346"/>
              <a:ext cx="126" cy="150"/>
            </a:xfrm>
            <a:prstGeom prst="line">
              <a:avLst/>
            </a:prstGeom>
            <a:noFill/>
            <a:ln w="12700">
              <a:solidFill>
                <a:schemeClr val="tx1"/>
              </a:solidFill>
              <a:round/>
              <a:headEnd/>
              <a:tailEnd/>
            </a:ln>
            <a:effectLst/>
          </p:spPr>
          <p:txBody>
            <a:bodyPr wrap="none" anchor="ctr"/>
            <a:lstStyle/>
            <a:p>
              <a:endParaRPr lang="en-US"/>
            </a:p>
          </p:txBody>
        </p:sp>
        <p:sp>
          <p:nvSpPr>
            <p:cNvPr id="187457" name="Line 65"/>
            <p:cNvSpPr>
              <a:spLocks noChangeShapeType="1"/>
            </p:cNvSpPr>
            <p:nvPr/>
          </p:nvSpPr>
          <p:spPr bwMode="auto">
            <a:xfrm>
              <a:off x="2797" y="2346"/>
              <a:ext cx="32" cy="150"/>
            </a:xfrm>
            <a:prstGeom prst="line">
              <a:avLst/>
            </a:prstGeom>
            <a:noFill/>
            <a:ln w="12700">
              <a:solidFill>
                <a:schemeClr val="tx1"/>
              </a:solidFill>
              <a:round/>
              <a:headEnd/>
              <a:tailEnd/>
            </a:ln>
            <a:effectLst/>
          </p:spPr>
          <p:txBody>
            <a:bodyPr wrap="none" anchor="ctr"/>
            <a:lstStyle/>
            <a:p>
              <a:endParaRPr lang="en-US"/>
            </a:p>
          </p:txBody>
        </p:sp>
        <p:sp>
          <p:nvSpPr>
            <p:cNvPr id="187458" name="Line 66"/>
            <p:cNvSpPr>
              <a:spLocks noChangeShapeType="1"/>
            </p:cNvSpPr>
            <p:nvPr/>
          </p:nvSpPr>
          <p:spPr bwMode="auto">
            <a:xfrm>
              <a:off x="2829" y="2346"/>
              <a:ext cx="284" cy="110"/>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7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7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7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74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74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874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874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74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874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74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874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874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74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739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8739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87397">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873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P spid="187396" grpId="0" build="p" autoUpdateAnimBg="0"/>
      <p:bldP spid="187397" grpId="0" build="p" autoUpdateAnimBg="0"/>
      <p:bldP spid="18739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6" name="Rectangle 16"/>
          <p:cNvSpPr>
            <a:spLocks noGrp="1" noChangeArrowheads="1"/>
          </p:cNvSpPr>
          <p:nvPr>
            <p:ph type="title"/>
          </p:nvPr>
        </p:nvSpPr>
        <p:spPr/>
        <p:txBody>
          <a:bodyPr/>
          <a:lstStyle/>
          <a:p>
            <a:r>
              <a:rPr lang="en-US"/>
              <a:t>Functional Decomposition</a:t>
            </a:r>
          </a:p>
        </p:txBody>
      </p:sp>
      <p:sp>
        <p:nvSpPr>
          <p:cNvPr id="184337" name="Rectangle 17"/>
          <p:cNvSpPr>
            <a:spLocks noGrp="1" noChangeArrowheads="1"/>
          </p:cNvSpPr>
          <p:nvPr>
            <p:ph type="body" idx="1"/>
          </p:nvPr>
        </p:nvSpPr>
        <p:spPr/>
        <p:txBody>
          <a:bodyPr/>
          <a:lstStyle/>
          <a:p>
            <a:r>
              <a:rPr lang="en-US" dirty="0"/>
              <a:t>Functionality is spread all over the system</a:t>
            </a:r>
          </a:p>
          <a:p>
            <a:r>
              <a:rPr lang="en-US" dirty="0"/>
              <a:t>Maintainer must understand the whole system to make a single change to the system</a:t>
            </a:r>
          </a:p>
          <a:p>
            <a:r>
              <a:rPr lang="en-US" dirty="0"/>
              <a:t>Consequence:  </a:t>
            </a:r>
          </a:p>
          <a:p>
            <a:pPr lvl="1"/>
            <a:r>
              <a:rPr lang="en-US" dirty="0"/>
              <a:t>Codes are hard to understand</a:t>
            </a:r>
          </a:p>
          <a:p>
            <a:pPr lvl="1"/>
            <a:r>
              <a:rPr lang="en-US" dirty="0"/>
              <a:t>Code </a:t>
            </a:r>
            <a:r>
              <a:rPr lang="en-US" dirty="0" smtClean="0"/>
              <a:t>is </a:t>
            </a:r>
            <a:r>
              <a:rPr lang="en-US" dirty="0"/>
              <a:t>complex and </a:t>
            </a:r>
            <a:r>
              <a:rPr lang="en-US" dirty="0" smtClean="0"/>
              <a:t>difficult to </a:t>
            </a:r>
            <a:r>
              <a:rPr lang="en-US" dirty="0"/>
              <a:t>maintain</a:t>
            </a:r>
          </a:p>
          <a:p>
            <a:pPr lvl="1"/>
            <a:r>
              <a:rPr lang="en-US" dirty="0"/>
              <a:t>User interface is often awkward and non-intuitive</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title"/>
          </p:nvPr>
        </p:nvSpPr>
        <p:spPr/>
        <p:txBody>
          <a:bodyPr/>
          <a:lstStyle/>
          <a:p>
            <a:r>
              <a:rPr lang="en-US"/>
              <a:t>3. Hierarchy</a:t>
            </a:r>
          </a:p>
        </p:txBody>
      </p:sp>
      <p:sp>
        <p:nvSpPr>
          <p:cNvPr id="296966" name="Rectangle 6"/>
          <p:cNvSpPr>
            <a:spLocks noGrp="1" noChangeArrowheads="1"/>
          </p:cNvSpPr>
          <p:nvPr>
            <p:ph type="body" idx="1"/>
          </p:nvPr>
        </p:nvSpPr>
        <p:spPr/>
        <p:txBody>
          <a:bodyPr/>
          <a:lstStyle/>
          <a:p>
            <a:r>
              <a:rPr lang="en-US" dirty="0" smtClean="0"/>
              <a:t>Hierarchy describes relationships between abstractions:</a:t>
            </a:r>
          </a:p>
          <a:p>
            <a:pPr lvl="1"/>
            <a:r>
              <a:rPr lang="en-US" dirty="0" smtClean="0"/>
              <a:t>"</a:t>
            </a:r>
            <a:r>
              <a:rPr lang="en-US" dirty="0"/>
              <a:t>Part of" </a:t>
            </a:r>
            <a:r>
              <a:rPr lang="en-US" dirty="0" smtClean="0"/>
              <a:t>hierarchy</a:t>
            </a:r>
          </a:p>
          <a:p>
            <a:pPr marL="457200" lvl="1" indent="0">
              <a:buNone/>
            </a:pPr>
            <a:endParaRPr lang="en-US" dirty="0"/>
          </a:p>
          <a:p>
            <a:pPr lvl="1"/>
            <a:r>
              <a:rPr lang="en-US" dirty="0"/>
              <a:t>"</a:t>
            </a:r>
            <a:r>
              <a:rPr lang="en-US" dirty="0" smtClean="0"/>
              <a:t>Is-kind-of“ (</a:t>
            </a:r>
            <a:r>
              <a:rPr lang="en-US" dirty="0" err="1" smtClean="0"/>
              <a:t>isA</a:t>
            </a:r>
            <a:r>
              <a:rPr lang="en-US" dirty="0" smtClean="0"/>
              <a:t>) </a:t>
            </a:r>
            <a:r>
              <a:rPr lang="en-US" dirty="0"/>
              <a:t>hierarchy</a:t>
            </a:r>
          </a:p>
        </p:txBody>
      </p:sp>
    </p:spTree>
  </p:cSld>
  <p:clrMapOvr>
    <a:masterClrMapping/>
  </p:clrMapOvr>
  <p:transition advTm="2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noFill/>
          <a:ln/>
        </p:spPr>
        <p:txBody>
          <a:bodyPr/>
          <a:lstStyle/>
          <a:p>
            <a:r>
              <a:rPr lang="en-US"/>
              <a:t>Part of Hierarchy</a:t>
            </a:r>
          </a:p>
        </p:txBody>
      </p:sp>
      <p:sp>
        <p:nvSpPr>
          <p:cNvPr id="299011" name="Rectangle 3"/>
          <p:cNvSpPr>
            <a:spLocks noChangeArrowheads="1"/>
          </p:cNvSpPr>
          <p:nvPr/>
        </p:nvSpPr>
        <p:spPr bwMode="auto">
          <a:xfrm>
            <a:off x="3749675" y="1206500"/>
            <a:ext cx="1638300" cy="855663"/>
          </a:xfrm>
          <a:prstGeom prst="rect">
            <a:avLst/>
          </a:prstGeom>
          <a:noFill/>
          <a:ln w="25400">
            <a:solidFill>
              <a:srgbClr val="000000"/>
            </a:solidFill>
            <a:miter lim="800000"/>
            <a:headEnd/>
            <a:tailEnd/>
          </a:ln>
          <a:effectLst/>
        </p:spPr>
        <p:txBody>
          <a:bodyPr wrap="none" anchor="ctr"/>
          <a:lstStyle/>
          <a:p>
            <a:endParaRPr lang="en-US"/>
          </a:p>
        </p:txBody>
      </p:sp>
      <p:sp>
        <p:nvSpPr>
          <p:cNvPr id="299014" name="Rectangle 6"/>
          <p:cNvSpPr>
            <a:spLocks noChangeArrowheads="1"/>
          </p:cNvSpPr>
          <p:nvPr/>
        </p:nvSpPr>
        <p:spPr bwMode="auto">
          <a:xfrm>
            <a:off x="3819525" y="1262063"/>
            <a:ext cx="1381125" cy="396875"/>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Computer</a:t>
            </a:r>
          </a:p>
        </p:txBody>
      </p:sp>
      <p:grpSp>
        <p:nvGrpSpPr>
          <p:cNvPr id="299049" name="Group 41"/>
          <p:cNvGrpSpPr>
            <a:grpSpLocks/>
          </p:cNvGrpSpPr>
          <p:nvPr/>
        </p:nvGrpSpPr>
        <p:grpSpPr bwMode="auto">
          <a:xfrm>
            <a:off x="1227138" y="2068513"/>
            <a:ext cx="6340475" cy="2024062"/>
            <a:chOff x="773" y="1303"/>
            <a:chExt cx="3994" cy="1275"/>
          </a:xfrm>
        </p:grpSpPr>
        <p:sp>
          <p:nvSpPr>
            <p:cNvPr id="299015" name="AutoShape 7"/>
            <p:cNvSpPr>
              <a:spLocks noChangeArrowheads="1"/>
            </p:cNvSpPr>
            <p:nvPr/>
          </p:nvSpPr>
          <p:spPr bwMode="auto">
            <a:xfrm>
              <a:off x="2805" y="1303"/>
              <a:ext cx="87" cy="87"/>
            </a:xfrm>
            <a:prstGeom prst="diamond">
              <a:avLst/>
            </a:prstGeom>
            <a:solidFill>
              <a:schemeClr val="bg1"/>
            </a:solidFill>
            <a:ln w="12700">
              <a:solidFill>
                <a:schemeClr val="tx1"/>
              </a:solidFill>
              <a:miter lim="800000"/>
              <a:headEnd/>
              <a:tailEnd/>
            </a:ln>
            <a:effectLst/>
          </p:spPr>
          <p:txBody>
            <a:bodyPr wrap="none" anchor="ctr"/>
            <a:lstStyle/>
            <a:p>
              <a:endParaRPr lang="en-US"/>
            </a:p>
          </p:txBody>
        </p:sp>
        <p:sp>
          <p:nvSpPr>
            <p:cNvPr id="299016" name="Line 8"/>
            <p:cNvSpPr>
              <a:spLocks noChangeShapeType="1"/>
            </p:cNvSpPr>
            <p:nvPr/>
          </p:nvSpPr>
          <p:spPr bwMode="auto">
            <a:xfrm>
              <a:off x="2848" y="1398"/>
              <a:ext cx="0" cy="642"/>
            </a:xfrm>
            <a:prstGeom prst="line">
              <a:avLst/>
            </a:prstGeom>
            <a:noFill/>
            <a:ln w="12700">
              <a:solidFill>
                <a:schemeClr val="tx1"/>
              </a:solidFill>
              <a:round/>
              <a:headEnd/>
              <a:tailEnd/>
            </a:ln>
            <a:effectLst/>
          </p:spPr>
          <p:txBody>
            <a:bodyPr wrap="none" anchor="ctr"/>
            <a:lstStyle/>
            <a:p>
              <a:endParaRPr lang="en-US"/>
            </a:p>
          </p:txBody>
        </p:sp>
        <p:sp>
          <p:nvSpPr>
            <p:cNvPr id="299017" name="Rectangle 9"/>
            <p:cNvSpPr>
              <a:spLocks noChangeArrowheads="1"/>
            </p:cNvSpPr>
            <p:nvPr/>
          </p:nvSpPr>
          <p:spPr bwMode="auto">
            <a:xfrm>
              <a:off x="773" y="2040"/>
              <a:ext cx="1011" cy="538"/>
            </a:xfrm>
            <a:prstGeom prst="rect">
              <a:avLst/>
            </a:prstGeom>
            <a:noFill/>
            <a:ln w="25400">
              <a:solidFill>
                <a:srgbClr val="000000"/>
              </a:solidFill>
              <a:miter lim="800000"/>
              <a:headEnd/>
              <a:tailEnd/>
            </a:ln>
            <a:effectLst/>
          </p:spPr>
          <p:txBody>
            <a:bodyPr wrap="none" anchor="ctr"/>
            <a:lstStyle/>
            <a:p>
              <a:endParaRPr lang="en-US"/>
            </a:p>
          </p:txBody>
        </p:sp>
        <p:sp>
          <p:nvSpPr>
            <p:cNvPr id="299020" name="Rectangle 12"/>
            <p:cNvSpPr>
              <a:spLocks noChangeArrowheads="1"/>
            </p:cNvSpPr>
            <p:nvPr/>
          </p:nvSpPr>
          <p:spPr bwMode="auto">
            <a:xfrm>
              <a:off x="828" y="2075"/>
              <a:ext cx="975" cy="250"/>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I/O Devices</a:t>
              </a:r>
            </a:p>
          </p:txBody>
        </p:sp>
        <p:sp>
          <p:nvSpPr>
            <p:cNvPr id="299021" name="Rectangle 13"/>
            <p:cNvSpPr>
              <a:spLocks noChangeArrowheads="1"/>
            </p:cNvSpPr>
            <p:nvPr/>
          </p:nvSpPr>
          <p:spPr bwMode="auto">
            <a:xfrm>
              <a:off x="2277" y="2040"/>
              <a:ext cx="1022" cy="538"/>
            </a:xfrm>
            <a:prstGeom prst="rect">
              <a:avLst/>
            </a:prstGeom>
            <a:noFill/>
            <a:ln w="25400">
              <a:solidFill>
                <a:srgbClr val="000000"/>
              </a:solidFill>
              <a:miter lim="800000"/>
              <a:headEnd/>
              <a:tailEnd/>
            </a:ln>
            <a:effectLst/>
          </p:spPr>
          <p:txBody>
            <a:bodyPr wrap="none" anchor="ctr"/>
            <a:lstStyle/>
            <a:p>
              <a:endParaRPr lang="en-US"/>
            </a:p>
          </p:txBody>
        </p:sp>
        <p:sp>
          <p:nvSpPr>
            <p:cNvPr id="299024" name="Rectangle 16"/>
            <p:cNvSpPr>
              <a:spLocks noChangeArrowheads="1"/>
            </p:cNvSpPr>
            <p:nvPr/>
          </p:nvSpPr>
          <p:spPr bwMode="auto">
            <a:xfrm>
              <a:off x="2579" y="2065"/>
              <a:ext cx="453" cy="250"/>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CPU</a:t>
              </a:r>
            </a:p>
          </p:txBody>
        </p:sp>
        <p:sp>
          <p:nvSpPr>
            <p:cNvPr id="299025" name="Rectangle 17"/>
            <p:cNvSpPr>
              <a:spLocks noChangeArrowheads="1"/>
            </p:cNvSpPr>
            <p:nvPr/>
          </p:nvSpPr>
          <p:spPr bwMode="auto">
            <a:xfrm>
              <a:off x="3751" y="2040"/>
              <a:ext cx="1016" cy="538"/>
            </a:xfrm>
            <a:prstGeom prst="rect">
              <a:avLst/>
            </a:prstGeom>
            <a:noFill/>
            <a:ln w="25400">
              <a:solidFill>
                <a:srgbClr val="000000"/>
              </a:solidFill>
              <a:miter lim="800000"/>
              <a:headEnd/>
              <a:tailEnd/>
            </a:ln>
            <a:effectLst/>
          </p:spPr>
          <p:txBody>
            <a:bodyPr wrap="none" anchor="ctr"/>
            <a:lstStyle/>
            <a:p>
              <a:endParaRPr lang="en-US"/>
            </a:p>
          </p:txBody>
        </p:sp>
        <p:sp>
          <p:nvSpPr>
            <p:cNvPr id="299028" name="Rectangle 20"/>
            <p:cNvSpPr>
              <a:spLocks noChangeArrowheads="1"/>
            </p:cNvSpPr>
            <p:nvPr/>
          </p:nvSpPr>
          <p:spPr bwMode="auto">
            <a:xfrm>
              <a:off x="3853" y="2096"/>
              <a:ext cx="727" cy="250"/>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Memory</a:t>
              </a:r>
            </a:p>
          </p:txBody>
        </p:sp>
        <p:sp>
          <p:nvSpPr>
            <p:cNvPr id="299029" name="Line 21"/>
            <p:cNvSpPr>
              <a:spLocks noChangeShapeType="1"/>
            </p:cNvSpPr>
            <p:nvPr/>
          </p:nvSpPr>
          <p:spPr bwMode="auto">
            <a:xfrm>
              <a:off x="1274" y="1781"/>
              <a:ext cx="2880" cy="0"/>
            </a:xfrm>
            <a:prstGeom prst="line">
              <a:avLst/>
            </a:prstGeom>
            <a:noFill/>
            <a:ln w="12700">
              <a:solidFill>
                <a:schemeClr val="tx1"/>
              </a:solidFill>
              <a:round/>
              <a:headEnd/>
              <a:tailEnd/>
            </a:ln>
            <a:effectLst/>
          </p:spPr>
          <p:txBody>
            <a:bodyPr wrap="none" anchor="ctr"/>
            <a:lstStyle/>
            <a:p>
              <a:endParaRPr lang="en-US"/>
            </a:p>
          </p:txBody>
        </p:sp>
        <p:sp>
          <p:nvSpPr>
            <p:cNvPr id="299030" name="Line 22"/>
            <p:cNvSpPr>
              <a:spLocks noChangeShapeType="1"/>
            </p:cNvSpPr>
            <p:nvPr/>
          </p:nvSpPr>
          <p:spPr bwMode="auto">
            <a:xfrm>
              <a:off x="4158" y="1785"/>
              <a:ext cx="0" cy="229"/>
            </a:xfrm>
            <a:prstGeom prst="line">
              <a:avLst/>
            </a:prstGeom>
            <a:noFill/>
            <a:ln w="12700">
              <a:solidFill>
                <a:schemeClr val="tx1"/>
              </a:solidFill>
              <a:round/>
              <a:headEnd/>
              <a:tailEnd/>
            </a:ln>
            <a:effectLst/>
          </p:spPr>
          <p:txBody>
            <a:bodyPr wrap="none" anchor="ctr"/>
            <a:lstStyle/>
            <a:p>
              <a:endParaRPr lang="en-US"/>
            </a:p>
          </p:txBody>
        </p:sp>
        <p:sp>
          <p:nvSpPr>
            <p:cNvPr id="299031" name="Line 23"/>
            <p:cNvSpPr>
              <a:spLocks noChangeShapeType="1"/>
            </p:cNvSpPr>
            <p:nvPr/>
          </p:nvSpPr>
          <p:spPr bwMode="auto">
            <a:xfrm>
              <a:off x="1270" y="1785"/>
              <a:ext cx="0" cy="276"/>
            </a:xfrm>
            <a:prstGeom prst="line">
              <a:avLst/>
            </a:prstGeom>
            <a:noFill/>
            <a:ln w="12700">
              <a:solidFill>
                <a:schemeClr val="tx1"/>
              </a:solidFill>
              <a:round/>
              <a:headEnd/>
              <a:tailEnd/>
            </a:ln>
            <a:effectLst/>
          </p:spPr>
          <p:txBody>
            <a:bodyPr wrap="none" anchor="ctr"/>
            <a:lstStyle/>
            <a:p>
              <a:endParaRPr lang="en-US"/>
            </a:p>
          </p:txBody>
        </p:sp>
      </p:grpSp>
      <p:grpSp>
        <p:nvGrpSpPr>
          <p:cNvPr id="299050" name="Group 42"/>
          <p:cNvGrpSpPr>
            <a:grpSpLocks/>
          </p:cNvGrpSpPr>
          <p:nvPr/>
        </p:nvGrpSpPr>
        <p:grpSpPr bwMode="auto">
          <a:xfrm>
            <a:off x="1160463" y="4038600"/>
            <a:ext cx="6338887" cy="2216150"/>
            <a:chOff x="731" y="2544"/>
            <a:chExt cx="3993" cy="1396"/>
          </a:xfrm>
        </p:grpSpPr>
        <p:sp>
          <p:nvSpPr>
            <p:cNvPr id="299032" name="AutoShape 24"/>
            <p:cNvSpPr>
              <a:spLocks noChangeArrowheads="1"/>
            </p:cNvSpPr>
            <p:nvPr/>
          </p:nvSpPr>
          <p:spPr bwMode="auto">
            <a:xfrm>
              <a:off x="2763" y="2544"/>
              <a:ext cx="86" cy="87"/>
            </a:xfrm>
            <a:prstGeom prst="diamond">
              <a:avLst/>
            </a:prstGeom>
            <a:solidFill>
              <a:schemeClr val="bg1"/>
            </a:solidFill>
            <a:ln w="12700">
              <a:solidFill>
                <a:schemeClr val="tx1"/>
              </a:solidFill>
              <a:miter lim="800000"/>
              <a:headEnd/>
              <a:tailEnd/>
            </a:ln>
            <a:effectLst/>
          </p:spPr>
          <p:txBody>
            <a:bodyPr wrap="none" anchor="ctr"/>
            <a:lstStyle/>
            <a:p>
              <a:endParaRPr lang="en-US"/>
            </a:p>
          </p:txBody>
        </p:sp>
        <p:sp>
          <p:nvSpPr>
            <p:cNvPr id="299033" name="Line 25"/>
            <p:cNvSpPr>
              <a:spLocks noChangeShapeType="1"/>
            </p:cNvSpPr>
            <p:nvPr/>
          </p:nvSpPr>
          <p:spPr bwMode="auto">
            <a:xfrm>
              <a:off x="2806" y="2639"/>
              <a:ext cx="0" cy="643"/>
            </a:xfrm>
            <a:prstGeom prst="line">
              <a:avLst/>
            </a:prstGeom>
            <a:noFill/>
            <a:ln w="12700">
              <a:solidFill>
                <a:schemeClr val="tx1"/>
              </a:solidFill>
              <a:round/>
              <a:headEnd/>
              <a:tailEnd/>
            </a:ln>
            <a:effectLst/>
          </p:spPr>
          <p:txBody>
            <a:bodyPr wrap="none" anchor="ctr"/>
            <a:lstStyle/>
            <a:p>
              <a:endParaRPr lang="en-US"/>
            </a:p>
          </p:txBody>
        </p:sp>
        <p:sp>
          <p:nvSpPr>
            <p:cNvPr id="299034" name="Rectangle 26"/>
            <p:cNvSpPr>
              <a:spLocks noChangeArrowheads="1"/>
            </p:cNvSpPr>
            <p:nvPr/>
          </p:nvSpPr>
          <p:spPr bwMode="auto">
            <a:xfrm>
              <a:off x="731" y="3281"/>
              <a:ext cx="1011" cy="539"/>
            </a:xfrm>
            <a:prstGeom prst="rect">
              <a:avLst/>
            </a:prstGeom>
            <a:noFill/>
            <a:ln w="25400">
              <a:solidFill>
                <a:srgbClr val="000000"/>
              </a:solidFill>
              <a:miter lim="800000"/>
              <a:headEnd/>
              <a:tailEnd/>
            </a:ln>
            <a:effectLst/>
          </p:spPr>
          <p:txBody>
            <a:bodyPr wrap="none" anchor="ctr"/>
            <a:lstStyle/>
            <a:p>
              <a:endParaRPr lang="en-US"/>
            </a:p>
          </p:txBody>
        </p:sp>
        <p:sp>
          <p:nvSpPr>
            <p:cNvPr id="299035" name="Rectangle 27"/>
            <p:cNvSpPr>
              <a:spLocks noChangeArrowheads="1"/>
            </p:cNvSpPr>
            <p:nvPr/>
          </p:nvSpPr>
          <p:spPr bwMode="auto">
            <a:xfrm>
              <a:off x="1027" y="3305"/>
              <a:ext cx="595" cy="250"/>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Cache</a:t>
              </a:r>
            </a:p>
          </p:txBody>
        </p:sp>
        <p:sp>
          <p:nvSpPr>
            <p:cNvPr id="299036" name="Rectangle 28"/>
            <p:cNvSpPr>
              <a:spLocks noChangeArrowheads="1"/>
            </p:cNvSpPr>
            <p:nvPr/>
          </p:nvSpPr>
          <p:spPr bwMode="auto">
            <a:xfrm>
              <a:off x="2235" y="3281"/>
              <a:ext cx="1022" cy="539"/>
            </a:xfrm>
            <a:prstGeom prst="rect">
              <a:avLst/>
            </a:prstGeom>
            <a:noFill/>
            <a:ln w="25400">
              <a:solidFill>
                <a:srgbClr val="000000"/>
              </a:solidFill>
              <a:miter lim="800000"/>
              <a:headEnd/>
              <a:tailEnd/>
            </a:ln>
            <a:effectLst/>
          </p:spPr>
          <p:txBody>
            <a:bodyPr wrap="none" anchor="ctr"/>
            <a:lstStyle/>
            <a:p>
              <a:endParaRPr lang="en-US"/>
            </a:p>
          </p:txBody>
        </p:sp>
        <p:sp>
          <p:nvSpPr>
            <p:cNvPr id="299039" name="Rectangle 31"/>
            <p:cNvSpPr>
              <a:spLocks noChangeArrowheads="1"/>
            </p:cNvSpPr>
            <p:nvPr/>
          </p:nvSpPr>
          <p:spPr bwMode="auto">
            <a:xfrm>
              <a:off x="2600" y="3316"/>
              <a:ext cx="444" cy="250"/>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ALU</a:t>
              </a:r>
            </a:p>
          </p:txBody>
        </p:sp>
        <p:sp>
          <p:nvSpPr>
            <p:cNvPr id="299040" name="Rectangle 32"/>
            <p:cNvSpPr>
              <a:spLocks noChangeArrowheads="1"/>
            </p:cNvSpPr>
            <p:nvPr/>
          </p:nvSpPr>
          <p:spPr bwMode="auto">
            <a:xfrm>
              <a:off x="3709" y="3281"/>
              <a:ext cx="1015" cy="659"/>
            </a:xfrm>
            <a:prstGeom prst="rect">
              <a:avLst/>
            </a:prstGeom>
            <a:noFill/>
            <a:ln w="25400">
              <a:solidFill>
                <a:srgbClr val="000000"/>
              </a:solidFill>
              <a:miter lim="800000"/>
              <a:headEnd/>
              <a:tailEnd/>
            </a:ln>
            <a:effectLst/>
          </p:spPr>
          <p:txBody>
            <a:bodyPr wrap="none" anchor="ctr"/>
            <a:lstStyle/>
            <a:p>
              <a:endParaRPr lang="en-US"/>
            </a:p>
          </p:txBody>
        </p:sp>
        <p:sp>
          <p:nvSpPr>
            <p:cNvPr id="299043" name="Rectangle 35"/>
            <p:cNvSpPr>
              <a:spLocks noChangeArrowheads="1"/>
            </p:cNvSpPr>
            <p:nvPr/>
          </p:nvSpPr>
          <p:spPr bwMode="auto">
            <a:xfrm>
              <a:off x="3769" y="3337"/>
              <a:ext cx="772" cy="442"/>
            </a:xfrm>
            <a:prstGeom prst="rect">
              <a:avLst/>
            </a:prstGeom>
            <a:noFill/>
            <a:ln w="12700">
              <a:noFill/>
              <a:miter lim="800000"/>
              <a:headEnd/>
              <a:tailEnd/>
            </a:ln>
            <a:effectLst/>
          </p:spPr>
          <p:txBody>
            <a:bodyPr wrap="none" lIns="90487" tIns="46037" rIns="90487" bIns="46037">
              <a:spAutoFit/>
            </a:bodyPr>
            <a:lstStyle/>
            <a:p>
              <a:pPr defTabSz="904875"/>
              <a:r>
                <a:rPr lang="en-US" sz="2000">
                  <a:solidFill>
                    <a:srgbClr val="000000"/>
                  </a:solidFill>
                  <a:latin typeface="Helvetica" charset="0"/>
                </a:rPr>
                <a:t>Program</a:t>
              </a:r>
            </a:p>
            <a:p>
              <a:pPr defTabSz="904875"/>
              <a:r>
                <a:rPr lang="en-US" sz="2000">
                  <a:solidFill>
                    <a:srgbClr val="000000"/>
                  </a:solidFill>
                  <a:latin typeface="Helvetica" charset="0"/>
                </a:rPr>
                <a:t> Counter</a:t>
              </a:r>
            </a:p>
          </p:txBody>
        </p:sp>
        <p:sp>
          <p:nvSpPr>
            <p:cNvPr id="299044" name="Line 36"/>
            <p:cNvSpPr>
              <a:spLocks noChangeShapeType="1"/>
            </p:cNvSpPr>
            <p:nvPr/>
          </p:nvSpPr>
          <p:spPr bwMode="auto">
            <a:xfrm>
              <a:off x="1232" y="3022"/>
              <a:ext cx="2880" cy="0"/>
            </a:xfrm>
            <a:prstGeom prst="line">
              <a:avLst/>
            </a:prstGeom>
            <a:noFill/>
            <a:ln w="12700">
              <a:solidFill>
                <a:schemeClr val="tx1"/>
              </a:solidFill>
              <a:round/>
              <a:headEnd/>
              <a:tailEnd/>
            </a:ln>
            <a:effectLst/>
          </p:spPr>
          <p:txBody>
            <a:bodyPr wrap="none" anchor="ctr"/>
            <a:lstStyle/>
            <a:p>
              <a:endParaRPr lang="en-US"/>
            </a:p>
          </p:txBody>
        </p:sp>
        <p:sp>
          <p:nvSpPr>
            <p:cNvPr id="299045" name="Line 37"/>
            <p:cNvSpPr>
              <a:spLocks noChangeShapeType="1"/>
            </p:cNvSpPr>
            <p:nvPr/>
          </p:nvSpPr>
          <p:spPr bwMode="auto">
            <a:xfrm>
              <a:off x="4116" y="3026"/>
              <a:ext cx="0" cy="229"/>
            </a:xfrm>
            <a:prstGeom prst="line">
              <a:avLst/>
            </a:prstGeom>
            <a:noFill/>
            <a:ln w="12700">
              <a:solidFill>
                <a:schemeClr val="tx1"/>
              </a:solidFill>
              <a:round/>
              <a:headEnd/>
              <a:tailEnd/>
            </a:ln>
            <a:effectLst/>
          </p:spPr>
          <p:txBody>
            <a:bodyPr wrap="none" anchor="ctr"/>
            <a:lstStyle/>
            <a:p>
              <a:endParaRPr lang="en-US"/>
            </a:p>
          </p:txBody>
        </p:sp>
        <p:sp>
          <p:nvSpPr>
            <p:cNvPr id="299046" name="Line 38"/>
            <p:cNvSpPr>
              <a:spLocks noChangeShapeType="1"/>
            </p:cNvSpPr>
            <p:nvPr/>
          </p:nvSpPr>
          <p:spPr bwMode="auto">
            <a:xfrm>
              <a:off x="1228" y="3026"/>
              <a:ext cx="0" cy="276"/>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90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9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title"/>
          </p:nvPr>
        </p:nvSpPr>
        <p:spPr>
          <a:noFill/>
          <a:ln/>
        </p:spPr>
        <p:txBody>
          <a:bodyPr/>
          <a:lstStyle/>
          <a:p>
            <a:r>
              <a:rPr lang="en-US" dirty="0"/>
              <a:t>Is-Kind-of </a:t>
            </a:r>
            <a:r>
              <a:rPr lang="en-US" dirty="0" smtClean="0"/>
              <a:t>Hierarchy</a:t>
            </a:r>
            <a:endParaRPr lang="en-US" dirty="0"/>
          </a:p>
        </p:txBody>
      </p:sp>
      <p:grpSp>
        <p:nvGrpSpPr>
          <p:cNvPr id="301128" name="Group 72"/>
          <p:cNvGrpSpPr>
            <a:grpSpLocks/>
          </p:cNvGrpSpPr>
          <p:nvPr/>
        </p:nvGrpSpPr>
        <p:grpSpPr bwMode="auto">
          <a:xfrm>
            <a:off x="4119563" y="1582738"/>
            <a:ext cx="525462" cy="544512"/>
            <a:chOff x="2595" y="997"/>
            <a:chExt cx="331" cy="343"/>
          </a:xfrm>
        </p:grpSpPr>
        <p:sp>
          <p:nvSpPr>
            <p:cNvPr id="301061" name="Rectangle 5"/>
            <p:cNvSpPr>
              <a:spLocks noChangeArrowheads="1"/>
            </p:cNvSpPr>
            <p:nvPr/>
          </p:nvSpPr>
          <p:spPr bwMode="auto">
            <a:xfrm>
              <a:off x="2595" y="997"/>
              <a:ext cx="331" cy="343"/>
            </a:xfrm>
            <a:prstGeom prst="rect">
              <a:avLst/>
            </a:prstGeom>
            <a:noFill/>
            <a:ln w="25400">
              <a:solidFill>
                <a:srgbClr val="000000"/>
              </a:solidFill>
              <a:miter lim="800000"/>
              <a:headEnd/>
              <a:tailEnd/>
            </a:ln>
            <a:effectLst/>
          </p:spPr>
          <p:txBody>
            <a:bodyPr wrap="none" anchor="ctr"/>
            <a:lstStyle/>
            <a:p>
              <a:endParaRPr lang="en-US"/>
            </a:p>
          </p:txBody>
        </p:sp>
        <p:sp>
          <p:nvSpPr>
            <p:cNvPr id="301064" name="Rectangle 8"/>
            <p:cNvSpPr>
              <a:spLocks noChangeArrowheads="1"/>
            </p:cNvSpPr>
            <p:nvPr/>
          </p:nvSpPr>
          <p:spPr bwMode="auto">
            <a:xfrm>
              <a:off x="2605" y="1032"/>
              <a:ext cx="319"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Cell</a:t>
              </a:r>
            </a:p>
          </p:txBody>
        </p:sp>
      </p:grpSp>
      <p:grpSp>
        <p:nvGrpSpPr>
          <p:cNvPr id="301129" name="Group 73"/>
          <p:cNvGrpSpPr>
            <a:grpSpLocks/>
          </p:cNvGrpSpPr>
          <p:nvPr/>
        </p:nvGrpSpPr>
        <p:grpSpPr bwMode="auto">
          <a:xfrm>
            <a:off x="1647825" y="2138363"/>
            <a:ext cx="5773738" cy="1719262"/>
            <a:chOff x="1038" y="1347"/>
            <a:chExt cx="3637" cy="1083"/>
          </a:xfrm>
        </p:grpSpPr>
        <p:sp>
          <p:nvSpPr>
            <p:cNvPr id="301103" name="Line 47"/>
            <p:cNvSpPr>
              <a:spLocks noChangeShapeType="1"/>
            </p:cNvSpPr>
            <p:nvPr/>
          </p:nvSpPr>
          <p:spPr bwMode="auto">
            <a:xfrm>
              <a:off x="2763" y="1347"/>
              <a:ext cx="0" cy="371"/>
            </a:xfrm>
            <a:prstGeom prst="line">
              <a:avLst/>
            </a:prstGeom>
            <a:noFill/>
            <a:ln w="12700">
              <a:solidFill>
                <a:schemeClr val="tx1"/>
              </a:solidFill>
              <a:round/>
              <a:headEnd/>
              <a:tailEnd/>
            </a:ln>
            <a:effectLst/>
          </p:spPr>
          <p:txBody>
            <a:bodyPr wrap="none" anchor="ctr"/>
            <a:lstStyle/>
            <a:p>
              <a:endParaRPr lang="en-US"/>
            </a:p>
          </p:txBody>
        </p:sp>
        <p:sp>
          <p:nvSpPr>
            <p:cNvPr id="301104" name="AutoShape 48"/>
            <p:cNvSpPr>
              <a:spLocks noChangeArrowheads="1"/>
            </p:cNvSpPr>
            <p:nvPr/>
          </p:nvSpPr>
          <p:spPr bwMode="auto">
            <a:xfrm>
              <a:off x="2665" y="1719"/>
              <a:ext cx="187" cy="69"/>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grpSp>
          <p:nvGrpSpPr>
            <p:cNvPr id="301127" name="Group 71"/>
            <p:cNvGrpSpPr>
              <a:grpSpLocks/>
            </p:cNvGrpSpPr>
            <p:nvPr/>
          </p:nvGrpSpPr>
          <p:grpSpPr bwMode="auto">
            <a:xfrm>
              <a:off x="1038" y="1780"/>
              <a:ext cx="3637" cy="650"/>
              <a:chOff x="1038" y="1796"/>
              <a:chExt cx="3637" cy="650"/>
            </a:xfrm>
          </p:grpSpPr>
          <p:sp>
            <p:nvSpPr>
              <p:cNvPr id="301065" name="Rectangle 9"/>
              <p:cNvSpPr>
                <a:spLocks noChangeArrowheads="1"/>
              </p:cNvSpPr>
              <p:nvPr/>
            </p:nvSpPr>
            <p:spPr bwMode="auto">
              <a:xfrm>
                <a:off x="1063" y="2091"/>
                <a:ext cx="662" cy="342"/>
              </a:xfrm>
              <a:prstGeom prst="rect">
                <a:avLst/>
              </a:prstGeom>
              <a:noFill/>
              <a:ln w="25400">
                <a:solidFill>
                  <a:srgbClr val="000000"/>
                </a:solidFill>
                <a:miter lim="800000"/>
                <a:headEnd/>
                <a:tailEnd/>
              </a:ln>
              <a:effectLst/>
            </p:spPr>
            <p:txBody>
              <a:bodyPr wrap="none" anchor="ctr"/>
              <a:lstStyle/>
              <a:p>
                <a:endParaRPr lang="en-US"/>
              </a:p>
            </p:txBody>
          </p:sp>
          <p:sp>
            <p:nvSpPr>
              <p:cNvPr id="301068" name="Rectangle 12"/>
              <p:cNvSpPr>
                <a:spLocks noChangeArrowheads="1"/>
              </p:cNvSpPr>
              <p:nvPr/>
            </p:nvSpPr>
            <p:spPr bwMode="auto">
              <a:xfrm>
                <a:off x="1038" y="2126"/>
                <a:ext cx="728"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Muscle Cell</a:t>
                </a:r>
              </a:p>
            </p:txBody>
          </p:sp>
          <p:sp>
            <p:nvSpPr>
              <p:cNvPr id="301070" name="Rectangle 14"/>
              <p:cNvSpPr>
                <a:spLocks noChangeArrowheads="1"/>
              </p:cNvSpPr>
              <p:nvPr/>
            </p:nvSpPr>
            <p:spPr bwMode="auto">
              <a:xfrm>
                <a:off x="2340" y="2104"/>
                <a:ext cx="575" cy="342"/>
              </a:xfrm>
              <a:prstGeom prst="rect">
                <a:avLst/>
              </a:prstGeom>
              <a:noFill/>
              <a:ln w="25400">
                <a:solidFill>
                  <a:srgbClr val="000000"/>
                </a:solidFill>
                <a:miter lim="800000"/>
                <a:headEnd/>
                <a:tailEnd/>
              </a:ln>
              <a:effectLst/>
            </p:spPr>
            <p:txBody>
              <a:bodyPr wrap="none" anchor="ctr"/>
              <a:lstStyle/>
              <a:p>
                <a:endParaRPr lang="en-US"/>
              </a:p>
            </p:txBody>
          </p:sp>
          <p:sp>
            <p:nvSpPr>
              <p:cNvPr id="301073" name="Rectangle 17"/>
              <p:cNvSpPr>
                <a:spLocks noChangeArrowheads="1"/>
              </p:cNvSpPr>
              <p:nvPr/>
            </p:nvSpPr>
            <p:spPr bwMode="auto">
              <a:xfrm>
                <a:off x="2304" y="2138"/>
                <a:ext cx="666"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Blood Cell</a:t>
                </a:r>
              </a:p>
            </p:txBody>
          </p:sp>
          <p:sp>
            <p:nvSpPr>
              <p:cNvPr id="301075" name="Rectangle 19"/>
              <p:cNvSpPr>
                <a:spLocks noChangeArrowheads="1"/>
              </p:cNvSpPr>
              <p:nvPr/>
            </p:nvSpPr>
            <p:spPr bwMode="auto">
              <a:xfrm>
                <a:off x="4036" y="2066"/>
                <a:ext cx="612" cy="344"/>
              </a:xfrm>
              <a:prstGeom prst="rect">
                <a:avLst/>
              </a:prstGeom>
              <a:noFill/>
              <a:ln w="25400">
                <a:solidFill>
                  <a:srgbClr val="000000"/>
                </a:solidFill>
                <a:miter lim="800000"/>
                <a:headEnd/>
                <a:tailEnd/>
              </a:ln>
              <a:effectLst/>
            </p:spPr>
            <p:txBody>
              <a:bodyPr wrap="none" anchor="ctr"/>
              <a:lstStyle/>
              <a:p>
                <a:endParaRPr lang="en-US"/>
              </a:p>
            </p:txBody>
          </p:sp>
          <p:sp>
            <p:nvSpPr>
              <p:cNvPr id="301078" name="Rectangle 22"/>
              <p:cNvSpPr>
                <a:spLocks noChangeArrowheads="1"/>
              </p:cNvSpPr>
              <p:nvPr/>
            </p:nvSpPr>
            <p:spPr bwMode="auto">
              <a:xfrm>
                <a:off x="4014" y="2101"/>
                <a:ext cx="661"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Nerve Cell</a:t>
                </a:r>
              </a:p>
            </p:txBody>
          </p:sp>
          <p:sp>
            <p:nvSpPr>
              <p:cNvPr id="301105" name="Line 49"/>
              <p:cNvSpPr>
                <a:spLocks noChangeShapeType="1"/>
              </p:cNvSpPr>
              <p:nvPr/>
            </p:nvSpPr>
            <p:spPr bwMode="auto">
              <a:xfrm flipH="1">
                <a:off x="1337" y="1798"/>
                <a:ext cx="2997" cy="0"/>
              </a:xfrm>
              <a:prstGeom prst="line">
                <a:avLst/>
              </a:prstGeom>
              <a:noFill/>
              <a:ln w="12700">
                <a:solidFill>
                  <a:schemeClr val="tx1"/>
                </a:solidFill>
                <a:round/>
                <a:headEnd/>
                <a:tailEnd/>
              </a:ln>
              <a:effectLst/>
            </p:spPr>
            <p:txBody>
              <a:bodyPr wrap="none" anchor="ctr"/>
              <a:lstStyle/>
              <a:p>
                <a:endParaRPr lang="en-US"/>
              </a:p>
            </p:txBody>
          </p:sp>
          <p:sp>
            <p:nvSpPr>
              <p:cNvPr id="301106" name="Line 50"/>
              <p:cNvSpPr>
                <a:spLocks noChangeShapeType="1"/>
              </p:cNvSpPr>
              <p:nvPr/>
            </p:nvSpPr>
            <p:spPr bwMode="auto">
              <a:xfrm>
                <a:off x="1337" y="1802"/>
                <a:ext cx="0" cy="289"/>
              </a:xfrm>
              <a:prstGeom prst="line">
                <a:avLst/>
              </a:prstGeom>
              <a:noFill/>
              <a:ln w="12700">
                <a:solidFill>
                  <a:schemeClr val="tx1"/>
                </a:solidFill>
                <a:round/>
                <a:headEnd/>
                <a:tailEnd/>
              </a:ln>
              <a:effectLst/>
            </p:spPr>
            <p:txBody>
              <a:bodyPr wrap="none" anchor="ctr"/>
              <a:lstStyle/>
              <a:p>
                <a:endParaRPr lang="en-US"/>
              </a:p>
            </p:txBody>
          </p:sp>
          <p:sp>
            <p:nvSpPr>
              <p:cNvPr id="301107" name="Line 51"/>
              <p:cNvSpPr>
                <a:spLocks noChangeShapeType="1"/>
              </p:cNvSpPr>
              <p:nvPr/>
            </p:nvSpPr>
            <p:spPr bwMode="auto">
              <a:xfrm>
                <a:off x="2595" y="1808"/>
                <a:ext cx="0" cy="289"/>
              </a:xfrm>
              <a:prstGeom prst="line">
                <a:avLst/>
              </a:prstGeom>
              <a:noFill/>
              <a:ln w="12700">
                <a:solidFill>
                  <a:schemeClr val="tx1"/>
                </a:solidFill>
                <a:round/>
                <a:headEnd/>
                <a:tailEnd/>
              </a:ln>
              <a:effectLst/>
            </p:spPr>
            <p:txBody>
              <a:bodyPr wrap="none" anchor="ctr"/>
              <a:lstStyle/>
              <a:p>
                <a:endParaRPr lang="en-US"/>
              </a:p>
            </p:txBody>
          </p:sp>
          <p:sp>
            <p:nvSpPr>
              <p:cNvPr id="301108" name="Line 52"/>
              <p:cNvSpPr>
                <a:spLocks noChangeShapeType="1"/>
              </p:cNvSpPr>
              <p:nvPr/>
            </p:nvSpPr>
            <p:spPr bwMode="auto">
              <a:xfrm>
                <a:off x="4340" y="1796"/>
                <a:ext cx="0" cy="253"/>
              </a:xfrm>
              <a:prstGeom prst="line">
                <a:avLst/>
              </a:prstGeom>
              <a:noFill/>
              <a:ln w="12700">
                <a:solidFill>
                  <a:schemeClr val="tx1"/>
                </a:solidFill>
                <a:round/>
                <a:headEnd/>
                <a:tailEnd/>
              </a:ln>
              <a:effectLst/>
            </p:spPr>
            <p:txBody>
              <a:bodyPr wrap="none" anchor="ctr"/>
              <a:lstStyle/>
              <a:p>
                <a:endParaRPr lang="en-US"/>
              </a:p>
            </p:txBody>
          </p:sp>
        </p:grpSp>
      </p:grpSp>
      <p:grpSp>
        <p:nvGrpSpPr>
          <p:cNvPr id="301130" name="Group 74"/>
          <p:cNvGrpSpPr>
            <a:grpSpLocks/>
          </p:cNvGrpSpPr>
          <p:nvPr/>
        </p:nvGrpSpPr>
        <p:grpSpPr bwMode="auto">
          <a:xfrm>
            <a:off x="1016000" y="3862388"/>
            <a:ext cx="2062163" cy="1322387"/>
            <a:chOff x="640" y="2433"/>
            <a:chExt cx="1299" cy="833"/>
          </a:xfrm>
        </p:grpSpPr>
        <p:grpSp>
          <p:nvGrpSpPr>
            <p:cNvPr id="301125" name="Group 69"/>
            <p:cNvGrpSpPr>
              <a:grpSpLocks/>
            </p:cNvGrpSpPr>
            <p:nvPr/>
          </p:nvGrpSpPr>
          <p:grpSpPr bwMode="auto">
            <a:xfrm>
              <a:off x="640" y="2728"/>
              <a:ext cx="1299" cy="538"/>
              <a:chOff x="640" y="2751"/>
              <a:chExt cx="1299" cy="538"/>
            </a:xfrm>
          </p:grpSpPr>
          <p:sp>
            <p:nvSpPr>
              <p:cNvPr id="301079" name="Rectangle 23"/>
              <p:cNvSpPr>
                <a:spLocks noChangeArrowheads="1"/>
              </p:cNvSpPr>
              <p:nvPr/>
            </p:nvSpPr>
            <p:spPr bwMode="auto">
              <a:xfrm>
                <a:off x="659" y="2946"/>
                <a:ext cx="430" cy="343"/>
              </a:xfrm>
              <a:prstGeom prst="rect">
                <a:avLst/>
              </a:prstGeom>
              <a:noFill/>
              <a:ln w="25400">
                <a:solidFill>
                  <a:srgbClr val="000000"/>
                </a:solidFill>
                <a:miter lim="800000"/>
                <a:headEnd/>
                <a:tailEnd/>
              </a:ln>
              <a:effectLst/>
            </p:spPr>
            <p:txBody>
              <a:bodyPr wrap="none" anchor="ctr"/>
              <a:lstStyle/>
              <a:p>
                <a:endParaRPr lang="en-US"/>
              </a:p>
            </p:txBody>
          </p:sp>
          <p:sp>
            <p:nvSpPr>
              <p:cNvPr id="301082" name="Rectangle 26"/>
              <p:cNvSpPr>
                <a:spLocks noChangeArrowheads="1"/>
              </p:cNvSpPr>
              <p:nvPr/>
            </p:nvSpPr>
            <p:spPr bwMode="auto">
              <a:xfrm>
                <a:off x="640" y="2981"/>
                <a:ext cx="462"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Striate</a:t>
                </a:r>
              </a:p>
            </p:txBody>
          </p:sp>
          <p:sp>
            <p:nvSpPr>
              <p:cNvPr id="301083" name="Rectangle 27"/>
              <p:cNvSpPr>
                <a:spLocks noChangeArrowheads="1"/>
              </p:cNvSpPr>
              <p:nvPr/>
            </p:nvSpPr>
            <p:spPr bwMode="auto">
              <a:xfrm>
                <a:off x="1430" y="2922"/>
                <a:ext cx="478" cy="343"/>
              </a:xfrm>
              <a:prstGeom prst="rect">
                <a:avLst/>
              </a:prstGeom>
              <a:noFill/>
              <a:ln w="25400">
                <a:solidFill>
                  <a:srgbClr val="000000"/>
                </a:solidFill>
                <a:miter lim="800000"/>
                <a:headEnd/>
                <a:tailEnd/>
              </a:ln>
              <a:effectLst/>
            </p:spPr>
            <p:txBody>
              <a:bodyPr wrap="none" anchor="ctr"/>
              <a:lstStyle/>
              <a:p>
                <a:endParaRPr lang="en-US"/>
              </a:p>
            </p:txBody>
          </p:sp>
          <p:sp>
            <p:nvSpPr>
              <p:cNvPr id="301086" name="Rectangle 30"/>
              <p:cNvSpPr>
                <a:spLocks noChangeArrowheads="1"/>
              </p:cNvSpPr>
              <p:nvPr/>
            </p:nvSpPr>
            <p:spPr bwMode="auto">
              <a:xfrm>
                <a:off x="1409" y="2957"/>
                <a:ext cx="530"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Smooth</a:t>
                </a:r>
              </a:p>
            </p:txBody>
          </p:sp>
          <p:sp>
            <p:nvSpPr>
              <p:cNvPr id="301109" name="Line 53"/>
              <p:cNvSpPr>
                <a:spLocks noChangeShapeType="1"/>
              </p:cNvSpPr>
              <p:nvPr/>
            </p:nvSpPr>
            <p:spPr bwMode="auto">
              <a:xfrm flipH="1">
                <a:off x="869" y="2754"/>
                <a:ext cx="813" cy="0"/>
              </a:xfrm>
              <a:prstGeom prst="line">
                <a:avLst/>
              </a:prstGeom>
              <a:noFill/>
              <a:ln w="12700">
                <a:solidFill>
                  <a:schemeClr val="tx1"/>
                </a:solidFill>
                <a:round/>
                <a:headEnd/>
                <a:tailEnd/>
              </a:ln>
              <a:effectLst/>
            </p:spPr>
            <p:txBody>
              <a:bodyPr wrap="none" anchor="ctr"/>
              <a:lstStyle/>
              <a:p>
                <a:endParaRPr lang="en-US"/>
              </a:p>
            </p:txBody>
          </p:sp>
          <p:sp>
            <p:nvSpPr>
              <p:cNvPr id="301110" name="Line 54"/>
              <p:cNvSpPr>
                <a:spLocks noChangeShapeType="1"/>
              </p:cNvSpPr>
              <p:nvPr/>
            </p:nvSpPr>
            <p:spPr bwMode="auto">
              <a:xfrm>
                <a:off x="863" y="2751"/>
                <a:ext cx="0" cy="201"/>
              </a:xfrm>
              <a:prstGeom prst="line">
                <a:avLst/>
              </a:prstGeom>
              <a:noFill/>
              <a:ln w="12700">
                <a:solidFill>
                  <a:schemeClr val="tx1"/>
                </a:solidFill>
                <a:round/>
                <a:headEnd/>
                <a:tailEnd/>
              </a:ln>
              <a:effectLst/>
            </p:spPr>
            <p:txBody>
              <a:bodyPr wrap="none" anchor="ctr"/>
              <a:lstStyle/>
              <a:p>
                <a:endParaRPr lang="en-US"/>
              </a:p>
            </p:txBody>
          </p:sp>
          <p:sp>
            <p:nvSpPr>
              <p:cNvPr id="301111" name="Line 55"/>
              <p:cNvSpPr>
                <a:spLocks noChangeShapeType="1"/>
              </p:cNvSpPr>
              <p:nvPr/>
            </p:nvSpPr>
            <p:spPr bwMode="auto">
              <a:xfrm>
                <a:off x="1688" y="2751"/>
                <a:ext cx="0" cy="165"/>
              </a:xfrm>
              <a:prstGeom prst="line">
                <a:avLst/>
              </a:prstGeom>
              <a:noFill/>
              <a:ln w="12700">
                <a:solidFill>
                  <a:schemeClr val="tx1"/>
                </a:solidFill>
                <a:round/>
                <a:headEnd/>
                <a:tailEnd/>
              </a:ln>
              <a:effectLst/>
            </p:spPr>
            <p:txBody>
              <a:bodyPr wrap="none" anchor="ctr"/>
              <a:lstStyle/>
              <a:p>
                <a:endParaRPr lang="en-US"/>
              </a:p>
            </p:txBody>
          </p:sp>
        </p:grpSp>
        <p:sp>
          <p:nvSpPr>
            <p:cNvPr id="301118" name="Line 62"/>
            <p:cNvSpPr>
              <a:spLocks noChangeShapeType="1"/>
            </p:cNvSpPr>
            <p:nvPr/>
          </p:nvSpPr>
          <p:spPr bwMode="auto">
            <a:xfrm>
              <a:off x="1326" y="2433"/>
              <a:ext cx="0" cy="176"/>
            </a:xfrm>
            <a:prstGeom prst="line">
              <a:avLst/>
            </a:prstGeom>
            <a:noFill/>
            <a:ln w="12700">
              <a:solidFill>
                <a:schemeClr val="tx1"/>
              </a:solidFill>
              <a:round/>
              <a:headEnd/>
              <a:tailEnd/>
            </a:ln>
            <a:effectLst/>
          </p:spPr>
          <p:txBody>
            <a:bodyPr wrap="none" anchor="ctr"/>
            <a:lstStyle/>
            <a:p>
              <a:endParaRPr lang="en-US"/>
            </a:p>
          </p:txBody>
        </p:sp>
        <p:sp>
          <p:nvSpPr>
            <p:cNvPr id="301121" name="AutoShape 65"/>
            <p:cNvSpPr>
              <a:spLocks noChangeArrowheads="1"/>
            </p:cNvSpPr>
            <p:nvPr/>
          </p:nvSpPr>
          <p:spPr bwMode="auto">
            <a:xfrm>
              <a:off x="1264" y="2623"/>
              <a:ext cx="123" cy="104"/>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grpSp>
      <p:grpSp>
        <p:nvGrpSpPr>
          <p:cNvPr id="301131" name="Group 75"/>
          <p:cNvGrpSpPr>
            <a:grpSpLocks/>
          </p:cNvGrpSpPr>
          <p:nvPr/>
        </p:nvGrpSpPr>
        <p:grpSpPr bwMode="auto">
          <a:xfrm>
            <a:off x="3397250" y="3890963"/>
            <a:ext cx="1563688" cy="1227137"/>
            <a:chOff x="2140" y="2451"/>
            <a:chExt cx="985" cy="773"/>
          </a:xfrm>
        </p:grpSpPr>
        <p:grpSp>
          <p:nvGrpSpPr>
            <p:cNvPr id="301124" name="Group 68"/>
            <p:cNvGrpSpPr>
              <a:grpSpLocks/>
            </p:cNvGrpSpPr>
            <p:nvPr/>
          </p:nvGrpSpPr>
          <p:grpSpPr bwMode="auto">
            <a:xfrm>
              <a:off x="2140" y="2711"/>
              <a:ext cx="985" cy="513"/>
              <a:chOff x="2140" y="2727"/>
              <a:chExt cx="985" cy="513"/>
            </a:xfrm>
          </p:grpSpPr>
          <p:sp>
            <p:nvSpPr>
              <p:cNvPr id="301087" name="Rectangle 31"/>
              <p:cNvSpPr>
                <a:spLocks noChangeArrowheads="1"/>
              </p:cNvSpPr>
              <p:nvPr/>
            </p:nvSpPr>
            <p:spPr bwMode="auto">
              <a:xfrm>
                <a:off x="2140" y="2896"/>
                <a:ext cx="332" cy="331"/>
              </a:xfrm>
              <a:prstGeom prst="rect">
                <a:avLst/>
              </a:prstGeom>
              <a:noFill/>
              <a:ln w="25400">
                <a:solidFill>
                  <a:srgbClr val="000000"/>
                </a:solidFill>
                <a:miter lim="800000"/>
                <a:headEnd/>
                <a:tailEnd/>
              </a:ln>
              <a:effectLst/>
            </p:spPr>
            <p:txBody>
              <a:bodyPr wrap="none" anchor="ctr"/>
              <a:lstStyle/>
              <a:p>
                <a:endParaRPr lang="en-US"/>
              </a:p>
            </p:txBody>
          </p:sp>
          <p:sp>
            <p:nvSpPr>
              <p:cNvPr id="301090" name="Rectangle 34"/>
              <p:cNvSpPr>
                <a:spLocks noChangeArrowheads="1"/>
              </p:cNvSpPr>
              <p:nvPr/>
            </p:nvSpPr>
            <p:spPr bwMode="auto">
              <a:xfrm>
                <a:off x="2144" y="2931"/>
                <a:ext cx="325"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Red</a:t>
                </a:r>
              </a:p>
            </p:txBody>
          </p:sp>
          <p:sp>
            <p:nvSpPr>
              <p:cNvPr id="301091" name="Rectangle 35"/>
              <p:cNvSpPr>
                <a:spLocks noChangeArrowheads="1"/>
              </p:cNvSpPr>
              <p:nvPr/>
            </p:nvSpPr>
            <p:spPr bwMode="auto">
              <a:xfrm>
                <a:off x="2740" y="2896"/>
                <a:ext cx="343" cy="344"/>
              </a:xfrm>
              <a:prstGeom prst="rect">
                <a:avLst/>
              </a:prstGeom>
              <a:noFill/>
              <a:ln w="25400">
                <a:solidFill>
                  <a:srgbClr val="000000"/>
                </a:solidFill>
                <a:miter lim="800000"/>
                <a:headEnd/>
                <a:tailEnd/>
              </a:ln>
              <a:effectLst/>
            </p:spPr>
            <p:txBody>
              <a:bodyPr wrap="none" anchor="ctr"/>
              <a:lstStyle/>
              <a:p>
                <a:endParaRPr lang="en-US"/>
              </a:p>
            </p:txBody>
          </p:sp>
          <p:sp>
            <p:nvSpPr>
              <p:cNvPr id="301094" name="Rectangle 38"/>
              <p:cNvSpPr>
                <a:spLocks noChangeArrowheads="1"/>
              </p:cNvSpPr>
              <p:nvPr/>
            </p:nvSpPr>
            <p:spPr bwMode="auto">
              <a:xfrm>
                <a:off x="2707" y="2931"/>
                <a:ext cx="418"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White</a:t>
                </a:r>
              </a:p>
            </p:txBody>
          </p:sp>
          <p:sp>
            <p:nvSpPr>
              <p:cNvPr id="301112" name="Line 56"/>
              <p:cNvSpPr>
                <a:spLocks noChangeShapeType="1"/>
              </p:cNvSpPr>
              <p:nvPr/>
            </p:nvSpPr>
            <p:spPr bwMode="auto">
              <a:xfrm flipH="1">
                <a:off x="2299" y="2728"/>
                <a:ext cx="611" cy="0"/>
              </a:xfrm>
              <a:prstGeom prst="line">
                <a:avLst/>
              </a:prstGeom>
              <a:noFill/>
              <a:ln w="12700">
                <a:solidFill>
                  <a:schemeClr val="tx1"/>
                </a:solidFill>
                <a:round/>
                <a:headEnd/>
                <a:tailEnd/>
              </a:ln>
              <a:effectLst/>
            </p:spPr>
            <p:txBody>
              <a:bodyPr wrap="none" anchor="ctr"/>
              <a:lstStyle/>
              <a:p>
                <a:endParaRPr lang="en-US"/>
              </a:p>
            </p:txBody>
          </p:sp>
          <p:sp>
            <p:nvSpPr>
              <p:cNvPr id="301113" name="Line 57"/>
              <p:cNvSpPr>
                <a:spLocks noChangeShapeType="1"/>
              </p:cNvSpPr>
              <p:nvPr/>
            </p:nvSpPr>
            <p:spPr bwMode="auto">
              <a:xfrm>
                <a:off x="2299" y="2738"/>
                <a:ext cx="0" cy="153"/>
              </a:xfrm>
              <a:prstGeom prst="line">
                <a:avLst/>
              </a:prstGeom>
              <a:noFill/>
              <a:ln w="12700">
                <a:solidFill>
                  <a:schemeClr val="tx1"/>
                </a:solidFill>
                <a:round/>
                <a:headEnd/>
                <a:tailEnd/>
              </a:ln>
              <a:effectLst/>
            </p:spPr>
            <p:txBody>
              <a:bodyPr wrap="none" anchor="ctr"/>
              <a:lstStyle/>
              <a:p>
                <a:endParaRPr lang="en-US"/>
              </a:p>
            </p:txBody>
          </p:sp>
          <p:sp>
            <p:nvSpPr>
              <p:cNvPr id="301114" name="Line 58"/>
              <p:cNvSpPr>
                <a:spLocks noChangeShapeType="1"/>
              </p:cNvSpPr>
              <p:nvPr/>
            </p:nvSpPr>
            <p:spPr bwMode="auto">
              <a:xfrm>
                <a:off x="2916" y="2727"/>
                <a:ext cx="0" cy="164"/>
              </a:xfrm>
              <a:prstGeom prst="line">
                <a:avLst/>
              </a:prstGeom>
              <a:noFill/>
              <a:ln w="12700">
                <a:solidFill>
                  <a:schemeClr val="tx1"/>
                </a:solidFill>
                <a:round/>
                <a:headEnd/>
                <a:tailEnd/>
              </a:ln>
              <a:effectLst/>
            </p:spPr>
            <p:txBody>
              <a:bodyPr wrap="none" anchor="ctr"/>
              <a:lstStyle/>
              <a:p>
                <a:endParaRPr lang="en-US"/>
              </a:p>
            </p:txBody>
          </p:sp>
        </p:grpSp>
        <p:sp>
          <p:nvSpPr>
            <p:cNvPr id="301119" name="Line 63"/>
            <p:cNvSpPr>
              <a:spLocks noChangeShapeType="1"/>
            </p:cNvSpPr>
            <p:nvPr/>
          </p:nvSpPr>
          <p:spPr bwMode="auto">
            <a:xfrm>
              <a:off x="2613" y="2451"/>
              <a:ext cx="0" cy="158"/>
            </a:xfrm>
            <a:prstGeom prst="line">
              <a:avLst/>
            </a:prstGeom>
            <a:noFill/>
            <a:ln w="12700">
              <a:solidFill>
                <a:schemeClr val="tx1"/>
              </a:solidFill>
              <a:round/>
              <a:headEnd/>
              <a:tailEnd/>
            </a:ln>
            <a:effectLst/>
          </p:spPr>
          <p:txBody>
            <a:bodyPr wrap="none" anchor="ctr"/>
            <a:lstStyle/>
            <a:p>
              <a:endParaRPr lang="en-US"/>
            </a:p>
          </p:txBody>
        </p:sp>
        <p:sp>
          <p:nvSpPr>
            <p:cNvPr id="301122" name="AutoShape 66"/>
            <p:cNvSpPr>
              <a:spLocks noChangeArrowheads="1"/>
            </p:cNvSpPr>
            <p:nvPr/>
          </p:nvSpPr>
          <p:spPr bwMode="auto">
            <a:xfrm>
              <a:off x="2563" y="2629"/>
              <a:ext cx="105" cy="87"/>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grpSp>
      <p:grpSp>
        <p:nvGrpSpPr>
          <p:cNvPr id="301132" name="Group 76"/>
          <p:cNvGrpSpPr>
            <a:grpSpLocks/>
          </p:cNvGrpSpPr>
          <p:nvPr/>
        </p:nvGrpSpPr>
        <p:grpSpPr bwMode="auto">
          <a:xfrm>
            <a:off x="5734050" y="3797300"/>
            <a:ext cx="2324100" cy="1311275"/>
            <a:chOff x="3612" y="2392"/>
            <a:chExt cx="1464" cy="826"/>
          </a:xfrm>
        </p:grpSpPr>
        <p:grpSp>
          <p:nvGrpSpPr>
            <p:cNvPr id="301126" name="Group 70"/>
            <p:cNvGrpSpPr>
              <a:grpSpLocks/>
            </p:cNvGrpSpPr>
            <p:nvPr/>
          </p:nvGrpSpPr>
          <p:grpSpPr bwMode="auto">
            <a:xfrm>
              <a:off x="3612" y="2696"/>
              <a:ext cx="1464" cy="522"/>
              <a:chOff x="3612" y="2718"/>
              <a:chExt cx="1464" cy="522"/>
            </a:xfrm>
          </p:grpSpPr>
          <p:sp>
            <p:nvSpPr>
              <p:cNvPr id="301095" name="Rectangle 39"/>
              <p:cNvSpPr>
                <a:spLocks noChangeArrowheads="1"/>
              </p:cNvSpPr>
              <p:nvPr/>
            </p:nvSpPr>
            <p:spPr bwMode="auto">
              <a:xfrm>
                <a:off x="3645" y="2909"/>
                <a:ext cx="467" cy="331"/>
              </a:xfrm>
              <a:prstGeom prst="rect">
                <a:avLst/>
              </a:prstGeom>
              <a:noFill/>
              <a:ln w="25400">
                <a:solidFill>
                  <a:srgbClr val="000000"/>
                </a:solidFill>
                <a:miter lim="800000"/>
                <a:headEnd/>
                <a:tailEnd/>
              </a:ln>
              <a:effectLst/>
            </p:spPr>
            <p:txBody>
              <a:bodyPr wrap="none" anchor="ctr"/>
              <a:lstStyle/>
              <a:p>
                <a:endParaRPr lang="en-US"/>
              </a:p>
            </p:txBody>
          </p:sp>
          <p:sp>
            <p:nvSpPr>
              <p:cNvPr id="301098" name="Rectangle 42"/>
              <p:cNvSpPr>
                <a:spLocks noChangeArrowheads="1"/>
              </p:cNvSpPr>
              <p:nvPr/>
            </p:nvSpPr>
            <p:spPr bwMode="auto">
              <a:xfrm>
                <a:off x="3612" y="2944"/>
                <a:ext cx="530"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Cortical</a:t>
                </a:r>
              </a:p>
            </p:txBody>
          </p:sp>
          <p:sp>
            <p:nvSpPr>
              <p:cNvPr id="301099" name="Rectangle 43"/>
              <p:cNvSpPr>
                <a:spLocks noChangeArrowheads="1"/>
              </p:cNvSpPr>
              <p:nvPr/>
            </p:nvSpPr>
            <p:spPr bwMode="auto">
              <a:xfrm>
                <a:off x="4454" y="2898"/>
                <a:ext cx="588" cy="342"/>
              </a:xfrm>
              <a:prstGeom prst="rect">
                <a:avLst/>
              </a:prstGeom>
              <a:noFill/>
              <a:ln w="25400">
                <a:solidFill>
                  <a:srgbClr val="000000"/>
                </a:solidFill>
                <a:miter lim="800000"/>
                <a:headEnd/>
                <a:tailEnd/>
              </a:ln>
              <a:effectLst/>
            </p:spPr>
            <p:txBody>
              <a:bodyPr wrap="none" anchor="ctr"/>
              <a:lstStyle/>
              <a:p>
                <a:endParaRPr lang="en-US"/>
              </a:p>
            </p:txBody>
          </p:sp>
          <p:sp>
            <p:nvSpPr>
              <p:cNvPr id="301102" name="Rectangle 46"/>
              <p:cNvSpPr>
                <a:spLocks noChangeArrowheads="1"/>
              </p:cNvSpPr>
              <p:nvPr/>
            </p:nvSpPr>
            <p:spPr bwMode="auto">
              <a:xfrm>
                <a:off x="4427" y="2932"/>
                <a:ext cx="649" cy="192"/>
              </a:xfrm>
              <a:prstGeom prst="rect">
                <a:avLst/>
              </a:prstGeom>
              <a:noFill/>
              <a:ln w="12700">
                <a:noFill/>
                <a:miter lim="800000"/>
                <a:headEnd/>
                <a:tailEnd/>
              </a:ln>
              <a:effectLst/>
            </p:spPr>
            <p:txBody>
              <a:bodyPr wrap="none" lIns="90487" tIns="46037" rIns="90487" bIns="46037">
                <a:spAutoFit/>
              </a:bodyPr>
              <a:lstStyle/>
              <a:p>
                <a:pPr defTabSz="904875"/>
                <a:r>
                  <a:rPr lang="en-US" sz="1400">
                    <a:solidFill>
                      <a:srgbClr val="000000"/>
                    </a:solidFill>
                    <a:latin typeface="Helvetica" charset="0"/>
                  </a:rPr>
                  <a:t>Pyramidal</a:t>
                </a:r>
              </a:p>
            </p:txBody>
          </p:sp>
          <p:sp>
            <p:nvSpPr>
              <p:cNvPr id="301115" name="Line 59"/>
              <p:cNvSpPr>
                <a:spLocks noChangeShapeType="1"/>
              </p:cNvSpPr>
              <p:nvPr/>
            </p:nvSpPr>
            <p:spPr bwMode="auto">
              <a:xfrm flipH="1">
                <a:off x="3847" y="2718"/>
                <a:ext cx="849" cy="0"/>
              </a:xfrm>
              <a:prstGeom prst="line">
                <a:avLst/>
              </a:prstGeom>
              <a:noFill/>
              <a:ln w="12700">
                <a:solidFill>
                  <a:schemeClr val="tx1"/>
                </a:solidFill>
                <a:round/>
                <a:headEnd/>
                <a:tailEnd/>
              </a:ln>
              <a:effectLst/>
            </p:spPr>
            <p:txBody>
              <a:bodyPr wrap="none" anchor="ctr"/>
              <a:lstStyle/>
              <a:p>
                <a:endParaRPr lang="en-US"/>
              </a:p>
            </p:txBody>
          </p:sp>
          <p:sp>
            <p:nvSpPr>
              <p:cNvPr id="301116" name="Line 60"/>
              <p:cNvSpPr>
                <a:spLocks noChangeShapeType="1"/>
              </p:cNvSpPr>
              <p:nvPr/>
            </p:nvSpPr>
            <p:spPr bwMode="auto">
              <a:xfrm>
                <a:off x="3847" y="2734"/>
                <a:ext cx="0" cy="164"/>
              </a:xfrm>
              <a:prstGeom prst="line">
                <a:avLst/>
              </a:prstGeom>
              <a:noFill/>
              <a:ln w="12700">
                <a:solidFill>
                  <a:schemeClr val="tx1"/>
                </a:solidFill>
                <a:round/>
                <a:headEnd/>
                <a:tailEnd/>
              </a:ln>
              <a:effectLst/>
            </p:spPr>
            <p:txBody>
              <a:bodyPr wrap="none" anchor="ctr"/>
              <a:lstStyle/>
              <a:p>
                <a:endParaRPr lang="en-US"/>
              </a:p>
            </p:txBody>
          </p:sp>
          <p:sp>
            <p:nvSpPr>
              <p:cNvPr id="301117" name="Line 61"/>
              <p:cNvSpPr>
                <a:spLocks noChangeShapeType="1"/>
              </p:cNvSpPr>
              <p:nvPr/>
            </p:nvSpPr>
            <p:spPr bwMode="auto">
              <a:xfrm>
                <a:off x="4702" y="2722"/>
                <a:ext cx="0" cy="165"/>
              </a:xfrm>
              <a:prstGeom prst="line">
                <a:avLst/>
              </a:prstGeom>
              <a:noFill/>
              <a:ln w="12700">
                <a:solidFill>
                  <a:schemeClr val="tx1"/>
                </a:solidFill>
                <a:round/>
                <a:headEnd/>
                <a:tailEnd/>
              </a:ln>
              <a:effectLst/>
            </p:spPr>
            <p:txBody>
              <a:bodyPr wrap="none" anchor="ctr"/>
              <a:lstStyle/>
              <a:p>
                <a:endParaRPr lang="en-US"/>
              </a:p>
            </p:txBody>
          </p:sp>
        </p:grpSp>
        <p:sp>
          <p:nvSpPr>
            <p:cNvPr id="301120" name="Line 64"/>
            <p:cNvSpPr>
              <a:spLocks noChangeShapeType="1"/>
            </p:cNvSpPr>
            <p:nvPr/>
          </p:nvSpPr>
          <p:spPr bwMode="auto">
            <a:xfrm>
              <a:off x="4381" y="2392"/>
              <a:ext cx="0" cy="175"/>
            </a:xfrm>
            <a:prstGeom prst="line">
              <a:avLst/>
            </a:prstGeom>
            <a:noFill/>
            <a:ln w="12700">
              <a:solidFill>
                <a:schemeClr val="tx1"/>
              </a:solidFill>
              <a:round/>
              <a:headEnd/>
              <a:tailEnd/>
            </a:ln>
            <a:effectLst/>
          </p:spPr>
          <p:txBody>
            <a:bodyPr wrap="none" anchor="ctr"/>
            <a:lstStyle/>
            <a:p>
              <a:endParaRPr lang="en-US"/>
            </a:p>
          </p:txBody>
        </p:sp>
        <p:sp>
          <p:nvSpPr>
            <p:cNvPr id="301123" name="AutoShape 67"/>
            <p:cNvSpPr>
              <a:spLocks noChangeArrowheads="1"/>
            </p:cNvSpPr>
            <p:nvPr/>
          </p:nvSpPr>
          <p:spPr bwMode="auto">
            <a:xfrm>
              <a:off x="4326" y="2593"/>
              <a:ext cx="104" cy="105"/>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1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1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1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01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Software Lifecycle</a:t>
            </a:r>
          </a:p>
        </p:txBody>
      </p:sp>
      <p:sp>
        <p:nvSpPr>
          <p:cNvPr id="116741" name="Rectangle 5"/>
          <p:cNvSpPr>
            <a:spLocks noGrp="1" noChangeArrowheads="1"/>
          </p:cNvSpPr>
          <p:nvPr>
            <p:ph type="body" idx="1"/>
          </p:nvPr>
        </p:nvSpPr>
        <p:spPr/>
        <p:txBody>
          <a:bodyPr/>
          <a:lstStyle/>
          <a:p>
            <a:r>
              <a:rPr lang="en-US" dirty="0"/>
              <a:t>Software lifecycle:</a:t>
            </a:r>
          </a:p>
          <a:p>
            <a:pPr lvl="1"/>
            <a:r>
              <a:rPr lang="en-US" dirty="0"/>
              <a:t>Set of activities and their relationships to each other to support the development of a software system </a:t>
            </a:r>
          </a:p>
          <a:p>
            <a:pPr lvl="1"/>
            <a:endParaRPr lang="en-US" dirty="0"/>
          </a:p>
          <a:p>
            <a:r>
              <a:rPr lang="en-US" dirty="0"/>
              <a:t>Typical Lifecycle questions:</a:t>
            </a:r>
          </a:p>
          <a:p>
            <a:pPr lvl="1"/>
            <a:r>
              <a:rPr lang="en-US" dirty="0"/>
              <a:t>Which activities should I select for the software project?</a:t>
            </a:r>
          </a:p>
          <a:p>
            <a:pPr lvl="1"/>
            <a:r>
              <a:rPr lang="en-US" dirty="0"/>
              <a:t>What are the dependencies between activities? </a:t>
            </a:r>
          </a:p>
          <a:p>
            <a:pPr lvl="1"/>
            <a:r>
              <a:rPr lang="en-US" dirty="0"/>
              <a:t>How should I schedule the activities?</a:t>
            </a:r>
          </a:p>
          <a:p>
            <a:pPr lvl="1"/>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Software Process</a:t>
            </a:r>
          </a:p>
        </p:txBody>
      </p:sp>
      <p:sp>
        <p:nvSpPr>
          <p:cNvPr id="388099" name="Rectangle 3"/>
          <p:cNvSpPr>
            <a:spLocks noGrp="1" noChangeArrowheads="1"/>
          </p:cNvSpPr>
          <p:nvPr>
            <p:ph type="body" idx="1"/>
          </p:nvPr>
        </p:nvSpPr>
        <p:spPr/>
        <p:txBody>
          <a:bodyPr/>
          <a:lstStyle/>
          <a:p>
            <a:pPr>
              <a:spcBef>
                <a:spcPct val="40000"/>
              </a:spcBef>
            </a:pPr>
            <a:r>
              <a:rPr lang="en-US" sz="2100" b="1" i="1" dirty="0" smtClean="0"/>
              <a:t>Software </a:t>
            </a:r>
            <a:r>
              <a:rPr lang="en-US" sz="2100" b="1" i="1" dirty="0"/>
              <a:t>Specification</a:t>
            </a:r>
            <a:r>
              <a:rPr lang="en-US" sz="2100" dirty="0"/>
              <a:t> – requirements elicitation (</a:t>
            </a:r>
            <a:r>
              <a:rPr lang="en-US" sz="2100" dirty="0" smtClean="0"/>
              <a:t>functional and non-functional) </a:t>
            </a:r>
            <a:r>
              <a:rPr lang="en-US" sz="2100" dirty="0"/>
              <a:t>and analysis</a:t>
            </a:r>
            <a:r>
              <a:rPr lang="en-US" sz="2100" dirty="0" smtClean="0"/>
              <a:t>.</a:t>
            </a:r>
          </a:p>
          <a:p>
            <a:pPr>
              <a:spcBef>
                <a:spcPct val="40000"/>
              </a:spcBef>
            </a:pPr>
            <a:endParaRPr lang="en-US" sz="2100" dirty="0"/>
          </a:p>
          <a:p>
            <a:pPr>
              <a:spcBef>
                <a:spcPct val="40000"/>
              </a:spcBef>
            </a:pPr>
            <a:r>
              <a:rPr lang="en-US" sz="2100" b="1" i="1" dirty="0"/>
              <a:t>Software Development</a:t>
            </a:r>
            <a:r>
              <a:rPr lang="en-US" sz="2100" dirty="0"/>
              <a:t> – systems design, detailed design (OO design), implementation</a:t>
            </a:r>
            <a:r>
              <a:rPr lang="en-US" sz="2100" dirty="0" smtClean="0"/>
              <a:t>.</a:t>
            </a:r>
          </a:p>
          <a:p>
            <a:pPr>
              <a:spcBef>
                <a:spcPct val="40000"/>
              </a:spcBef>
            </a:pPr>
            <a:endParaRPr lang="en-US" sz="2100" dirty="0"/>
          </a:p>
          <a:p>
            <a:pPr>
              <a:spcBef>
                <a:spcPct val="40000"/>
              </a:spcBef>
            </a:pPr>
            <a:r>
              <a:rPr lang="en-US" sz="2100" b="1" i="1" dirty="0"/>
              <a:t>Software Validation</a:t>
            </a:r>
            <a:r>
              <a:rPr lang="en-US" sz="2100" dirty="0"/>
              <a:t> – validating system against requirements (testing</a:t>
            </a:r>
            <a:r>
              <a:rPr lang="en-US" sz="2100" dirty="0" smtClean="0"/>
              <a:t>).</a:t>
            </a:r>
          </a:p>
          <a:p>
            <a:pPr>
              <a:spcBef>
                <a:spcPct val="40000"/>
              </a:spcBef>
            </a:pPr>
            <a:endParaRPr lang="en-US" sz="2100" dirty="0"/>
          </a:p>
          <a:p>
            <a:pPr>
              <a:spcBef>
                <a:spcPct val="40000"/>
              </a:spcBef>
            </a:pPr>
            <a:r>
              <a:rPr lang="en-US" sz="2100" b="1" i="1" dirty="0"/>
              <a:t>Software Evolution</a:t>
            </a:r>
            <a:r>
              <a:rPr lang="en-US" sz="2100" dirty="0"/>
              <a:t> – meets changing customer needs and error correction (maintenance).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sz="2400" u="sng"/>
              <a:t>Software Specification</a:t>
            </a:r>
          </a:p>
        </p:txBody>
      </p:sp>
      <p:sp>
        <p:nvSpPr>
          <p:cNvPr id="390147" name="Rectangle 3"/>
          <p:cNvSpPr>
            <a:spLocks noGrp="1" noChangeArrowheads="1"/>
          </p:cNvSpPr>
          <p:nvPr>
            <p:ph type="body" idx="1"/>
          </p:nvPr>
        </p:nvSpPr>
        <p:spPr/>
        <p:txBody>
          <a:bodyPr/>
          <a:lstStyle/>
          <a:p>
            <a:pPr marL="609600" indent="-609600">
              <a:buFont typeface="Symbol" pitchFamily="18" charset="2"/>
              <a:buNone/>
            </a:pPr>
            <a:r>
              <a:rPr lang="en-US" sz="2000" dirty="0"/>
              <a:t>Functionality of the software and constraints (non-functional requirements) on its operation must be defined.</a:t>
            </a:r>
          </a:p>
          <a:p>
            <a:pPr marL="609600" indent="-609600">
              <a:buFont typeface="Symbol" pitchFamily="18" charset="2"/>
              <a:buNone/>
            </a:pPr>
            <a:r>
              <a:rPr lang="en-US" sz="2000" dirty="0"/>
              <a:t>Involves:</a:t>
            </a:r>
          </a:p>
          <a:p>
            <a:pPr marL="609600" indent="-609600">
              <a:buFont typeface="Symbol" pitchFamily="18" charset="2"/>
              <a:buNone/>
            </a:pPr>
            <a:r>
              <a:rPr lang="en-US" sz="2000" u="sng" dirty="0">
                <a:solidFill>
                  <a:srgbClr val="0006A3"/>
                </a:solidFill>
              </a:rPr>
              <a:t>Requirements elicitation</a:t>
            </a:r>
          </a:p>
          <a:p>
            <a:pPr marL="609600" indent="-609600"/>
            <a:r>
              <a:rPr lang="en-US" sz="1800" dirty="0"/>
              <a:t>The client and developers define the purpose of the system.  </a:t>
            </a:r>
          </a:p>
          <a:p>
            <a:pPr marL="609600" indent="-609600"/>
            <a:r>
              <a:rPr lang="en-US" sz="1800" dirty="0"/>
              <a:t>Output: a description of the system in terms of actors and uses cases.</a:t>
            </a:r>
          </a:p>
          <a:p>
            <a:pPr marL="609600" indent="-609600"/>
            <a:r>
              <a:rPr lang="en-US" sz="1800" b="1" i="1" dirty="0"/>
              <a:t>Actors</a:t>
            </a:r>
            <a:r>
              <a:rPr lang="en-US" sz="1800" dirty="0"/>
              <a:t> include roles such as end users and other computers the system needs.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533400" y="152400"/>
            <a:ext cx="8229600" cy="944563"/>
          </a:xfrm>
        </p:spPr>
        <p:txBody>
          <a:bodyPr/>
          <a:lstStyle/>
          <a:p>
            <a:r>
              <a:rPr lang="en-US" sz="2400" u="sng" dirty="0"/>
              <a:t>Software </a:t>
            </a:r>
            <a:r>
              <a:rPr lang="en-US" sz="2400" u="sng" dirty="0" smtClean="0"/>
              <a:t>Specification</a:t>
            </a:r>
            <a:endParaRPr lang="en-US" sz="2400" u="sng" dirty="0"/>
          </a:p>
        </p:txBody>
      </p:sp>
      <p:sp>
        <p:nvSpPr>
          <p:cNvPr id="392195" name="Rectangle 3"/>
          <p:cNvSpPr>
            <a:spLocks noGrp="1" noChangeArrowheads="1"/>
          </p:cNvSpPr>
          <p:nvPr>
            <p:ph type="body" idx="1"/>
          </p:nvPr>
        </p:nvSpPr>
        <p:spPr>
          <a:xfrm>
            <a:off x="457200" y="1143000"/>
            <a:ext cx="8229600" cy="4953000"/>
          </a:xfrm>
        </p:spPr>
        <p:txBody>
          <a:bodyPr/>
          <a:lstStyle/>
          <a:p>
            <a:pPr marL="609600" indent="-609600"/>
            <a:r>
              <a:rPr lang="en-US" sz="1800" b="1" i="1" dirty="0"/>
              <a:t>Uses cases</a:t>
            </a:r>
            <a:r>
              <a:rPr lang="en-US" sz="1800" dirty="0"/>
              <a:t> are general sequences of events that describe all possible actions between </a:t>
            </a:r>
            <a:r>
              <a:rPr lang="en-US" sz="1800" dirty="0" smtClean="0"/>
              <a:t>actors </a:t>
            </a:r>
            <a:r>
              <a:rPr lang="en-US" sz="1800" dirty="0"/>
              <a:t>and the system for a given </a:t>
            </a:r>
            <a:r>
              <a:rPr lang="en-US" sz="1800" dirty="0" smtClean="0"/>
              <a:t>functionality</a:t>
            </a:r>
            <a:r>
              <a:rPr lang="en-US" sz="1800" dirty="0"/>
              <a:t>. </a:t>
            </a:r>
          </a:p>
          <a:p>
            <a:pPr marL="609600" indent="-609600">
              <a:buFont typeface="Symbol" pitchFamily="18" charset="2"/>
              <a:buNone/>
            </a:pPr>
            <a:r>
              <a:rPr lang="en-US" sz="2000" u="sng" dirty="0">
                <a:solidFill>
                  <a:srgbClr val="0006A3"/>
                </a:solidFill>
              </a:rPr>
              <a:t>Analysis</a:t>
            </a:r>
          </a:p>
          <a:p>
            <a:pPr marL="609600" indent="-609600"/>
            <a:r>
              <a:rPr lang="en-US" sz="1800" dirty="0"/>
              <a:t>Objective: produce a model of the system that is </a:t>
            </a:r>
            <a:r>
              <a:rPr lang="en-US" sz="1800" i="1" dirty="0"/>
              <a:t>correct, complete, consistent, unambiguous, realistic</a:t>
            </a:r>
            <a:r>
              <a:rPr lang="en-US" sz="1800" dirty="0"/>
              <a:t>, and </a:t>
            </a:r>
            <a:r>
              <a:rPr lang="en-US" sz="1800" i="1" dirty="0"/>
              <a:t>verifiable</a:t>
            </a:r>
            <a:r>
              <a:rPr lang="en-US" sz="1800" dirty="0"/>
              <a:t>.</a:t>
            </a:r>
          </a:p>
          <a:p>
            <a:pPr marL="609600" indent="-609600"/>
            <a:r>
              <a:rPr lang="en-US" sz="1800" dirty="0" smtClean="0"/>
              <a:t>Model </a:t>
            </a:r>
            <a:r>
              <a:rPr lang="en-US" sz="1800" dirty="0"/>
              <a:t>is checked for ambiguities and inconsistencies. </a:t>
            </a:r>
          </a:p>
          <a:p>
            <a:pPr marL="609600" indent="-609600"/>
            <a:r>
              <a:rPr lang="en-US" sz="1800" dirty="0"/>
              <a:t>Output: system model annotated with attributes, operations, and associations.  Described in terms of structures and dynamic </a:t>
            </a:r>
            <a:r>
              <a:rPr lang="en-US" sz="1800" dirty="0" smtClean="0"/>
              <a:t>interoperation</a:t>
            </a:r>
          </a:p>
          <a:p>
            <a:pPr marL="0" indent="0">
              <a:buNone/>
            </a:pPr>
            <a:endParaRPr lang="en-US" sz="1800" dirty="0" smtClean="0"/>
          </a:p>
          <a:p>
            <a:pPr marL="1466850" lvl="2" indent="-609600"/>
            <a:r>
              <a:rPr lang="en-US" sz="1600" b="0" dirty="0" smtClean="0"/>
              <a:t>Functional model</a:t>
            </a:r>
          </a:p>
          <a:p>
            <a:pPr marL="1466850" lvl="2" indent="-609600"/>
            <a:r>
              <a:rPr lang="en-US" sz="1600" b="0" dirty="0" smtClean="0"/>
              <a:t>Object Model</a:t>
            </a:r>
          </a:p>
          <a:p>
            <a:pPr marL="1466850" lvl="2" indent="-609600"/>
            <a:r>
              <a:rPr lang="en-US" sz="1600" b="0" dirty="0" smtClean="0"/>
              <a:t>Dynamic Model</a:t>
            </a:r>
            <a:endParaRPr lang="en-US" sz="16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5" name="Rectangle 1031"/>
          <p:cNvSpPr>
            <a:spLocks noGrp="1" noChangeArrowheads="1"/>
          </p:cNvSpPr>
          <p:nvPr>
            <p:ph type="title"/>
          </p:nvPr>
        </p:nvSpPr>
        <p:spPr/>
        <p:txBody>
          <a:bodyPr/>
          <a:lstStyle/>
          <a:p>
            <a:r>
              <a:rPr lang="en-US"/>
              <a:t>Objectives of the Class</a:t>
            </a:r>
          </a:p>
        </p:txBody>
      </p:sp>
      <p:sp>
        <p:nvSpPr>
          <p:cNvPr id="237576" name="Rectangle 1032"/>
          <p:cNvSpPr>
            <a:spLocks noGrp="1" noChangeArrowheads="1"/>
          </p:cNvSpPr>
          <p:nvPr>
            <p:ph type="body" idx="1"/>
          </p:nvPr>
        </p:nvSpPr>
        <p:spPr/>
        <p:txBody>
          <a:bodyPr/>
          <a:lstStyle/>
          <a:p>
            <a:r>
              <a:rPr lang="en-US" sz="2800" dirty="0" smtClean="0"/>
              <a:t>Understand </a:t>
            </a:r>
            <a:r>
              <a:rPr lang="en-US" sz="2800" dirty="0"/>
              <a:t>how to</a:t>
            </a:r>
            <a:r>
              <a:rPr lang="en-US" dirty="0"/>
              <a:t> </a:t>
            </a:r>
          </a:p>
          <a:p>
            <a:pPr lvl="1"/>
            <a:r>
              <a:rPr lang="en-US" dirty="0"/>
              <a:t>produce a high quality software system within time</a:t>
            </a:r>
          </a:p>
          <a:p>
            <a:pPr lvl="1"/>
            <a:r>
              <a:rPr lang="en-US" dirty="0"/>
              <a:t>while dealing with complexity and </a:t>
            </a:r>
            <a:r>
              <a:rPr lang="en-US" dirty="0" smtClean="0"/>
              <a:t>change</a:t>
            </a:r>
            <a:endParaRPr lang="en-US" dirty="0"/>
          </a:p>
          <a:p>
            <a:r>
              <a:rPr lang="en-US" sz="2800" dirty="0"/>
              <a:t>Understand System Modeling</a:t>
            </a:r>
          </a:p>
          <a:p>
            <a:r>
              <a:rPr lang="en-US" sz="2800" dirty="0"/>
              <a:t>Learn UML (Unified Modeling Language)</a:t>
            </a:r>
          </a:p>
          <a:p>
            <a:pPr lvl="2"/>
            <a:r>
              <a:rPr lang="en-US" sz="2000" dirty="0" smtClean="0"/>
              <a:t>Use </a:t>
            </a:r>
            <a:r>
              <a:rPr lang="en-US" sz="2000" dirty="0"/>
              <a:t>Case modeling</a:t>
            </a:r>
          </a:p>
          <a:p>
            <a:pPr lvl="2"/>
            <a:r>
              <a:rPr lang="en-US" sz="2000" dirty="0"/>
              <a:t>Object Modeling</a:t>
            </a:r>
          </a:p>
          <a:p>
            <a:pPr lvl="2"/>
            <a:r>
              <a:rPr lang="en-US" sz="2000" dirty="0"/>
              <a:t>Dynamic Modeling</a:t>
            </a:r>
          </a:p>
          <a:p>
            <a:pPr lvl="1"/>
            <a:endParaRPr lang="en-US" dirty="0"/>
          </a:p>
        </p:txBody>
      </p:sp>
    </p:spTree>
  </p:cSld>
  <p:clrMapOvr>
    <a:masterClrMapping/>
  </p:clrMapOvr>
  <p:transition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u="sng"/>
              <a:t>Software Development</a:t>
            </a:r>
          </a:p>
        </p:txBody>
      </p:sp>
      <p:sp>
        <p:nvSpPr>
          <p:cNvPr id="394243" name="Rectangle 3"/>
          <p:cNvSpPr>
            <a:spLocks noGrp="1" noChangeArrowheads="1"/>
          </p:cNvSpPr>
          <p:nvPr>
            <p:ph type="body" idx="1"/>
          </p:nvPr>
        </p:nvSpPr>
        <p:spPr/>
        <p:txBody>
          <a:bodyPr/>
          <a:lstStyle/>
          <a:p>
            <a:pPr>
              <a:buFont typeface="Symbol" pitchFamily="18" charset="2"/>
              <a:buNone/>
            </a:pPr>
            <a:r>
              <a:rPr lang="en-US" dirty="0"/>
              <a:t>Software to meet the specification is produced.</a:t>
            </a:r>
          </a:p>
          <a:p>
            <a:pPr>
              <a:buFont typeface="Symbol" pitchFamily="18" charset="2"/>
              <a:buNone/>
            </a:pPr>
            <a:r>
              <a:rPr lang="en-US" sz="2000" u="sng" dirty="0">
                <a:solidFill>
                  <a:srgbClr val="0006A3"/>
                </a:solidFill>
              </a:rPr>
              <a:t>System Design</a:t>
            </a:r>
          </a:p>
          <a:p>
            <a:r>
              <a:rPr lang="en-US" sz="1800" dirty="0"/>
              <a:t>Goals of the project are defined.</a:t>
            </a:r>
          </a:p>
          <a:p>
            <a:r>
              <a:rPr lang="en-US" sz="1800" dirty="0"/>
              <a:t>System decomposed into smaller subsystems (</a:t>
            </a:r>
            <a:r>
              <a:rPr lang="en-US" sz="1800" i="1" dirty="0"/>
              <a:t>architectural model</a:t>
            </a:r>
            <a:r>
              <a:rPr lang="en-US" sz="1800" dirty="0"/>
              <a:t>).</a:t>
            </a:r>
          </a:p>
          <a:p>
            <a:r>
              <a:rPr lang="en-US" sz="1800" dirty="0"/>
              <a:t>Strategies to build system identified e.g., </a:t>
            </a:r>
            <a:r>
              <a:rPr lang="en-US" sz="1800" i="1" dirty="0" smtClean="0"/>
              <a:t>hardware </a:t>
            </a:r>
            <a:r>
              <a:rPr lang="en-US" sz="1800" i="1" dirty="0"/>
              <a:t>and </a:t>
            </a:r>
            <a:r>
              <a:rPr lang="en-US" sz="1800" i="1" dirty="0" smtClean="0"/>
              <a:t>software </a:t>
            </a:r>
            <a:r>
              <a:rPr lang="en-US" sz="1800" i="1" dirty="0"/>
              <a:t>platform, data management, control flow, and security</a:t>
            </a:r>
            <a:r>
              <a:rPr lang="en-US" sz="1800" dirty="0"/>
              <a:t>.</a:t>
            </a:r>
          </a:p>
          <a:p>
            <a:r>
              <a:rPr lang="en-US" sz="1800" dirty="0"/>
              <a:t>Output: model describing subsystem decomposition and system strategies.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u="sng" dirty="0"/>
              <a:t>Software </a:t>
            </a:r>
            <a:r>
              <a:rPr lang="en-US" u="sng" dirty="0" smtClean="0"/>
              <a:t>Development</a:t>
            </a:r>
            <a:endParaRPr lang="en-US" u="sng" dirty="0"/>
          </a:p>
        </p:txBody>
      </p:sp>
      <p:sp>
        <p:nvSpPr>
          <p:cNvPr id="396291" name="Rectangle 3"/>
          <p:cNvSpPr>
            <a:spLocks noGrp="1" noChangeArrowheads="1"/>
          </p:cNvSpPr>
          <p:nvPr>
            <p:ph type="body" idx="1"/>
          </p:nvPr>
        </p:nvSpPr>
        <p:spPr/>
        <p:txBody>
          <a:bodyPr/>
          <a:lstStyle/>
          <a:p>
            <a:pPr>
              <a:buFont typeface="Symbol" pitchFamily="18" charset="2"/>
              <a:buNone/>
            </a:pPr>
            <a:r>
              <a:rPr lang="en-US" sz="2000" u="sng">
                <a:solidFill>
                  <a:srgbClr val="0006A3"/>
                </a:solidFill>
              </a:rPr>
              <a:t>Object Design</a:t>
            </a:r>
          </a:p>
          <a:p>
            <a:r>
              <a:rPr lang="en-US" sz="1800"/>
              <a:t>Bridges the gap between analysis model and the strategies identified in the system design.</a:t>
            </a:r>
          </a:p>
          <a:p>
            <a:pPr lvl="1">
              <a:buFont typeface="Wingdings" pitchFamily="2" charset="2"/>
              <a:buNone/>
            </a:pPr>
            <a:r>
              <a:rPr lang="en-US" sz="1800"/>
              <a:t>Includes:</a:t>
            </a:r>
          </a:p>
          <a:p>
            <a:pPr lvl="1"/>
            <a:r>
              <a:rPr lang="en-US" sz="1800"/>
              <a:t>describing object and subsystem interfaces,</a:t>
            </a:r>
          </a:p>
          <a:p>
            <a:pPr lvl="1"/>
            <a:r>
              <a:rPr lang="en-US" sz="1800"/>
              <a:t>selecting off –the-shelf components,</a:t>
            </a:r>
          </a:p>
          <a:p>
            <a:pPr lvl="1"/>
            <a:r>
              <a:rPr lang="en-US" sz="1800"/>
              <a:t>Restructure object model to attain design goals e.g., extensibility, understandability, and required performance.</a:t>
            </a:r>
          </a:p>
          <a:p>
            <a:r>
              <a:rPr lang="en-US" sz="1800"/>
              <a:t>Output: detailed object model annotated with constraints and supporting documentation.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u="sng" dirty="0"/>
              <a:t>Software </a:t>
            </a:r>
            <a:r>
              <a:rPr lang="en-US" u="sng" dirty="0" smtClean="0"/>
              <a:t>Development</a:t>
            </a:r>
            <a:endParaRPr lang="en-US" u="sng" dirty="0"/>
          </a:p>
        </p:txBody>
      </p:sp>
      <p:sp>
        <p:nvSpPr>
          <p:cNvPr id="398339" name="Rectangle 3"/>
          <p:cNvSpPr>
            <a:spLocks noGrp="1" noChangeArrowheads="1"/>
          </p:cNvSpPr>
          <p:nvPr>
            <p:ph type="body" idx="1"/>
          </p:nvPr>
        </p:nvSpPr>
        <p:spPr/>
        <p:txBody>
          <a:bodyPr/>
          <a:lstStyle/>
          <a:p>
            <a:pPr>
              <a:buFont typeface="Symbol" pitchFamily="18" charset="2"/>
              <a:buNone/>
            </a:pPr>
            <a:r>
              <a:rPr lang="en-US" sz="2000" u="sng" dirty="0">
                <a:solidFill>
                  <a:srgbClr val="0006A3"/>
                </a:solidFill>
              </a:rPr>
              <a:t>Implementation</a:t>
            </a:r>
          </a:p>
          <a:p>
            <a:r>
              <a:rPr lang="en-US" sz="1800" dirty="0"/>
              <a:t>Translation of the solution model into source code.</a:t>
            </a:r>
          </a:p>
          <a:p>
            <a:r>
              <a:rPr lang="en-US" sz="1800" dirty="0"/>
              <a:t>Implements the attributes and methods of each object integrating all objects such that they function as a single system.</a:t>
            </a:r>
          </a:p>
          <a:p>
            <a:r>
              <a:rPr lang="en-US" sz="1800" dirty="0"/>
              <a:t>Spans the gap between the detailed object design model and a complete set of source code files</a:t>
            </a:r>
            <a:r>
              <a:rPr lang="en-US" sz="1800" dirty="0" smtClean="0"/>
              <a:t>.</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u="sng" dirty="0"/>
              <a:t>Software </a:t>
            </a:r>
            <a:r>
              <a:rPr lang="en-US" u="sng" dirty="0" smtClean="0"/>
              <a:t>Validation</a:t>
            </a:r>
            <a:endParaRPr lang="en-US" u="sng" dirty="0"/>
          </a:p>
        </p:txBody>
      </p:sp>
      <p:sp>
        <p:nvSpPr>
          <p:cNvPr id="400387" name="Rectangle 3"/>
          <p:cNvSpPr>
            <a:spLocks noGrp="1" noChangeArrowheads="1"/>
          </p:cNvSpPr>
          <p:nvPr>
            <p:ph type="body" idx="1"/>
          </p:nvPr>
        </p:nvSpPr>
        <p:spPr/>
        <p:txBody>
          <a:bodyPr/>
          <a:lstStyle/>
          <a:p>
            <a:pPr>
              <a:buFont typeface="Symbol" pitchFamily="18" charset="2"/>
              <a:buNone/>
            </a:pPr>
            <a:r>
              <a:rPr lang="en-US" sz="2000" dirty="0"/>
              <a:t>Ensures the software does what the customer want, i.e., that the software conforms to its specification and meets the expectations of the customer.</a:t>
            </a:r>
          </a:p>
          <a:p>
            <a:pPr>
              <a:buFont typeface="Symbol" pitchFamily="18" charset="2"/>
              <a:buNone/>
            </a:pPr>
            <a:r>
              <a:rPr lang="en-US" sz="2000" u="sng" dirty="0">
                <a:solidFill>
                  <a:srgbClr val="0006A3"/>
                </a:solidFill>
              </a:rPr>
              <a:t>Validation:</a:t>
            </a:r>
            <a:r>
              <a:rPr lang="en-US" sz="2000" u="sng" dirty="0"/>
              <a:t> </a:t>
            </a:r>
            <a:r>
              <a:rPr lang="en-US" sz="2000" dirty="0"/>
              <a:t>‘Are we building the right product?’</a:t>
            </a:r>
          </a:p>
          <a:p>
            <a:pPr lvl="1">
              <a:buFont typeface="Wingdings" pitchFamily="2" charset="2"/>
              <a:buNone/>
            </a:pPr>
            <a:r>
              <a:rPr lang="en-US" sz="1800" dirty="0"/>
              <a:t>Ensures the software meets the expectations of the customer. </a:t>
            </a:r>
          </a:p>
          <a:p>
            <a:pPr>
              <a:buFont typeface="Symbol" pitchFamily="18" charset="2"/>
              <a:buNone/>
            </a:pPr>
            <a:r>
              <a:rPr lang="en-US" sz="2000" u="sng" dirty="0">
                <a:solidFill>
                  <a:srgbClr val="0006A3"/>
                </a:solidFill>
              </a:rPr>
              <a:t>Verification:</a:t>
            </a:r>
            <a:r>
              <a:rPr lang="en-US" sz="2000" dirty="0"/>
              <a:t> ‘Are we building the product right?’</a:t>
            </a:r>
          </a:p>
          <a:p>
            <a:pPr lvl="1">
              <a:buFont typeface="Wingdings" pitchFamily="2" charset="2"/>
              <a:buNone/>
            </a:pPr>
            <a:r>
              <a:rPr lang="en-US" sz="1800" dirty="0"/>
              <a:t>Ensures the software conforms to the specification</a:t>
            </a:r>
            <a:r>
              <a:rPr lang="en-US" sz="1800" dirty="0" smtClean="0"/>
              <a:t>.</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19100" y="222250"/>
            <a:ext cx="8153400" cy="582613"/>
          </a:xfrm>
        </p:spPr>
        <p:txBody>
          <a:bodyPr/>
          <a:lstStyle/>
          <a:p>
            <a:r>
              <a:rPr lang="en-US" u="sng" dirty="0"/>
              <a:t>Software </a:t>
            </a:r>
            <a:r>
              <a:rPr lang="en-US" u="sng" dirty="0" smtClean="0"/>
              <a:t>Validation</a:t>
            </a:r>
            <a:endParaRPr lang="en-US" u="sng" dirty="0"/>
          </a:p>
        </p:txBody>
      </p:sp>
      <p:sp>
        <p:nvSpPr>
          <p:cNvPr id="402435" name="Rectangle 3"/>
          <p:cNvSpPr>
            <a:spLocks noGrp="1" noChangeArrowheads="1"/>
          </p:cNvSpPr>
          <p:nvPr>
            <p:ph type="body" idx="1"/>
          </p:nvPr>
        </p:nvSpPr>
        <p:spPr>
          <a:xfrm>
            <a:off x="457200" y="1371600"/>
            <a:ext cx="8229600" cy="4754563"/>
          </a:xfrm>
        </p:spPr>
        <p:txBody>
          <a:bodyPr/>
          <a:lstStyle/>
          <a:p>
            <a:pPr marL="609600" indent="-609600"/>
            <a:r>
              <a:rPr lang="en-US" sz="2000" dirty="0" smtClean="0"/>
              <a:t>Techniques</a:t>
            </a:r>
          </a:p>
          <a:p>
            <a:pPr marL="1009650" lvl="1" indent="-609600">
              <a:buFont typeface="+mj-lt"/>
              <a:buAutoNum type="arabicPeriod"/>
            </a:pPr>
            <a:r>
              <a:rPr lang="en-US" sz="1800" b="0" dirty="0"/>
              <a:t>Software inspections </a:t>
            </a:r>
            <a:r>
              <a:rPr lang="en-US" sz="1800" dirty="0"/>
              <a:t>(static): analyze and check system representations e.g., </a:t>
            </a:r>
            <a:r>
              <a:rPr lang="en-US" sz="1800" i="1" dirty="0"/>
              <a:t>requirements documents, design diagrams, </a:t>
            </a:r>
            <a:r>
              <a:rPr lang="en-US" sz="1800" dirty="0"/>
              <a:t>and</a:t>
            </a:r>
            <a:r>
              <a:rPr lang="en-US" sz="1800" i="1" dirty="0"/>
              <a:t> program source </a:t>
            </a:r>
            <a:r>
              <a:rPr lang="en-US" sz="1800" i="1" dirty="0" smtClean="0"/>
              <a:t>code.</a:t>
            </a:r>
          </a:p>
          <a:p>
            <a:pPr marL="1009650" lvl="1" indent="-609600">
              <a:buFont typeface="+mj-lt"/>
              <a:buAutoNum type="arabicPeriod"/>
            </a:pPr>
            <a:r>
              <a:rPr lang="en-US" sz="1800" b="0" dirty="0" smtClean="0"/>
              <a:t>Software </a:t>
            </a:r>
            <a:r>
              <a:rPr lang="en-US" sz="1800" b="0" dirty="0"/>
              <a:t>testing </a:t>
            </a:r>
            <a:r>
              <a:rPr lang="en-US" sz="1800" dirty="0"/>
              <a:t>(dynamic</a:t>
            </a:r>
            <a:r>
              <a:rPr lang="en-US" sz="1800" b="0" dirty="0"/>
              <a:t>)</a:t>
            </a:r>
            <a:r>
              <a:rPr lang="en-US" sz="1800" dirty="0"/>
              <a:t>: executing an implementation of the software with test data and examining the outputs against expected results.</a:t>
            </a:r>
          </a:p>
          <a:p>
            <a:pPr marL="609600" indent="-609600"/>
            <a:r>
              <a:rPr lang="en-US" sz="2000" dirty="0" smtClean="0"/>
              <a:t>establishes </a:t>
            </a:r>
            <a:r>
              <a:rPr lang="en-US" sz="2000" dirty="0"/>
              <a:t>the existence of defects.</a:t>
            </a:r>
          </a:p>
          <a:p>
            <a:pPr marL="609600" indent="-609600"/>
            <a:r>
              <a:rPr lang="en-US" sz="2000" dirty="0"/>
              <a:t>Debugging is a process that locates and corrects these defects.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457200" y="152400"/>
            <a:ext cx="8229600" cy="762000"/>
          </a:xfrm>
        </p:spPr>
        <p:txBody>
          <a:bodyPr/>
          <a:lstStyle/>
          <a:p>
            <a:r>
              <a:rPr lang="en-US" u="sng"/>
              <a:t>Software Evolution</a:t>
            </a:r>
          </a:p>
        </p:txBody>
      </p:sp>
      <p:sp>
        <p:nvSpPr>
          <p:cNvPr id="404483" name="Rectangle 3"/>
          <p:cNvSpPr>
            <a:spLocks noGrp="1" noChangeArrowheads="1"/>
          </p:cNvSpPr>
          <p:nvPr>
            <p:ph type="body" idx="1"/>
          </p:nvPr>
        </p:nvSpPr>
        <p:spPr>
          <a:xfrm>
            <a:off x="457200" y="1219200"/>
            <a:ext cx="8229600" cy="4906963"/>
          </a:xfrm>
        </p:spPr>
        <p:txBody>
          <a:bodyPr/>
          <a:lstStyle/>
          <a:p>
            <a:pPr>
              <a:buFont typeface="Symbol" pitchFamily="18" charset="2"/>
              <a:buNone/>
            </a:pPr>
            <a:r>
              <a:rPr lang="en-US"/>
              <a:t>Software must evolve to meet the customer needs.</a:t>
            </a:r>
          </a:p>
          <a:p>
            <a:pPr>
              <a:buFont typeface="Symbol" pitchFamily="18" charset="2"/>
              <a:buNone/>
            </a:pPr>
            <a:r>
              <a:rPr lang="en-US" sz="2000" i="1"/>
              <a:t>Software maintenance</a:t>
            </a:r>
            <a:r>
              <a:rPr lang="en-US" sz="2000"/>
              <a:t> is the process of changing a system after it has been delivered.  Reasons for maintenance:</a:t>
            </a:r>
          </a:p>
          <a:p>
            <a:pPr lvl="1"/>
            <a:r>
              <a:rPr lang="en-US" sz="1800"/>
              <a:t>to repair faults,</a:t>
            </a:r>
          </a:p>
          <a:p>
            <a:pPr lvl="1"/>
            <a:r>
              <a:rPr lang="en-US" sz="1800"/>
              <a:t>to adapt the software to a different operating environment, and</a:t>
            </a:r>
          </a:p>
          <a:p>
            <a:pPr lvl="1"/>
            <a:r>
              <a:rPr lang="en-US" sz="1800"/>
              <a:t>to add to or modify system’s functionality.</a:t>
            </a:r>
          </a:p>
          <a:p>
            <a:pPr>
              <a:buFont typeface="Symbol" pitchFamily="18" charset="2"/>
              <a:buNone/>
            </a:pP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noFill/>
          <a:ln/>
        </p:spPr>
        <p:txBody>
          <a:bodyPr lIns="92407" tIns="45420" rIns="92407" bIns="45420"/>
          <a:lstStyle/>
          <a:p>
            <a:r>
              <a:rPr lang="en-US"/>
              <a:t>Software Lifecycle Activities</a:t>
            </a:r>
          </a:p>
        </p:txBody>
      </p:sp>
      <p:sp>
        <p:nvSpPr>
          <p:cNvPr id="424963" name="Rectangle 3"/>
          <p:cNvSpPr>
            <a:spLocks noChangeArrowheads="1"/>
          </p:cNvSpPr>
          <p:nvPr/>
        </p:nvSpPr>
        <p:spPr bwMode="auto">
          <a:xfrm>
            <a:off x="1711325" y="1698625"/>
            <a:ext cx="6618288" cy="3862388"/>
          </a:xfrm>
          <a:prstGeom prst="rect">
            <a:avLst/>
          </a:prstGeom>
          <a:noFill/>
          <a:ln w="12700">
            <a:noFill/>
            <a:miter lim="800000"/>
            <a:headEnd/>
            <a:tailEnd/>
          </a:ln>
          <a:effectLst/>
        </p:spPr>
        <p:txBody>
          <a:bodyPr wrap="none" anchor="ctr"/>
          <a:lstStyle/>
          <a:p>
            <a:endParaRPr lang="en-US"/>
          </a:p>
        </p:txBody>
      </p:sp>
      <p:grpSp>
        <p:nvGrpSpPr>
          <p:cNvPr id="424964" name="Group 4"/>
          <p:cNvGrpSpPr>
            <a:grpSpLocks/>
          </p:cNvGrpSpPr>
          <p:nvPr/>
        </p:nvGrpSpPr>
        <p:grpSpPr bwMode="auto">
          <a:xfrm>
            <a:off x="2128838" y="3557588"/>
            <a:ext cx="3170237" cy="2308225"/>
            <a:chOff x="1341" y="2241"/>
            <a:chExt cx="1997" cy="1454"/>
          </a:xfrm>
        </p:grpSpPr>
        <p:sp>
          <p:nvSpPr>
            <p:cNvPr id="424965" name="Line 5"/>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ffectLst/>
          </p:spPr>
          <p:txBody>
            <a:bodyPr wrap="none" anchor="ctr"/>
            <a:lstStyle/>
            <a:p>
              <a:endParaRPr lang="en-US"/>
            </a:p>
          </p:txBody>
        </p:sp>
        <p:grpSp>
          <p:nvGrpSpPr>
            <p:cNvPr id="424966" name="Group 6"/>
            <p:cNvGrpSpPr>
              <a:grpSpLocks/>
            </p:cNvGrpSpPr>
            <p:nvPr/>
          </p:nvGrpSpPr>
          <p:grpSpPr bwMode="auto">
            <a:xfrm>
              <a:off x="1341" y="2241"/>
              <a:ext cx="1997" cy="1454"/>
              <a:chOff x="1341" y="2241"/>
              <a:chExt cx="1997" cy="1454"/>
            </a:xfrm>
          </p:grpSpPr>
          <p:sp>
            <p:nvSpPr>
              <p:cNvPr id="424967" name="Rectangle 7"/>
              <p:cNvSpPr>
                <a:spLocks noChangeArrowheads="1"/>
              </p:cNvSpPr>
              <p:nvPr/>
            </p:nvSpPr>
            <p:spPr bwMode="auto">
              <a:xfrm>
                <a:off x="2197" y="3483"/>
                <a:ext cx="1141" cy="212"/>
              </a:xfrm>
              <a:prstGeom prst="rect">
                <a:avLst/>
              </a:prstGeom>
              <a:noFill/>
              <a:ln w="12700">
                <a:noFill/>
                <a:miter lim="800000"/>
                <a:headEnd/>
                <a:tailEnd/>
              </a:ln>
              <a:effectLst/>
            </p:spPr>
            <p:txBody>
              <a:bodyPr lIns="92407" tIns="45420" rIns="92407" bIns="45420">
                <a:spAutoFit/>
              </a:bodyPr>
              <a:lstStyle/>
              <a:p>
                <a:pPr algn="ctr" defTabSz="911225"/>
                <a:r>
                  <a:rPr lang="en-US" sz="1600">
                    <a:solidFill>
                      <a:srgbClr val="0006A3"/>
                    </a:solidFill>
                    <a:latin typeface="Book Antiqua" pitchFamily="18" charset="0"/>
                  </a:rPr>
                  <a:t>Subsystems </a:t>
                </a:r>
              </a:p>
            </p:txBody>
          </p:sp>
          <p:sp>
            <p:nvSpPr>
              <p:cNvPr id="424968" name="Rectangle 8"/>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24969" name="Line 9"/>
              <p:cNvSpPr>
                <a:spLocks noChangeShapeType="1"/>
              </p:cNvSpPr>
              <p:nvPr/>
            </p:nvSpPr>
            <p:spPr bwMode="auto">
              <a:xfrm>
                <a:off x="2736" y="2997"/>
                <a:ext cx="22" cy="111"/>
              </a:xfrm>
              <a:prstGeom prst="line">
                <a:avLst/>
              </a:prstGeom>
              <a:noFill/>
              <a:ln w="12700">
                <a:solidFill>
                  <a:schemeClr val="tx1"/>
                </a:solidFill>
                <a:round/>
                <a:headEnd/>
                <a:tailEnd/>
              </a:ln>
              <a:effectLst/>
            </p:spPr>
            <p:txBody>
              <a:bodyPr wrap="none" anchor="ctr"/>
              <a:lstStyle/>
              <a:p>
                <a:endParaRPr lang="en-US"/>
              </a:p>
            </p:txBody>
          </p:sp>
          <p:sp>
            <p:nvSpPr>
              <p:cNvPr id="424970" name="Line 10"/>
              <p:cNvSpPr>
                <a:spLocks noChangeShapeType="1"/>
              </p:cNvSpPr>
              <p:nvPr/>
            </p:nvSpPr>
            <p:spPr bwMode="auto">
              <a:xfrm>
                <a:off x="2810" y="3160"/>
                <a:ext cx="110" cy="15"/>
              </a:xfrm>
              <a:prstGeom prst="line">
                <a:avLst/>
              </a:prstGeom>
              <a:noFill/>
              <a:ln w="12700">
                <a:solidFill>
                  <a:schemeClr val="tx1"/>
                </a:solidFill>
                <a:round/>
                <a:headEnd/>
                <a:tailEnd/>
              </a:ln>
              <a:effectLst/>
            </p:spPr>
            <p:txBody>
              <a:bodyPr wrap="none" anchor="ctr"/>
              <a:lstStyle/>
              <a:p>
                <a:endParaRPr lang="en-US"/>
              </a:p>
            </p:txBody>
          </p:sp>
          <p:sp>
            <p:nvSpPr>
              <p:cNvPr id="424971" name="Line 11"/>
              <p:cNvSpPr>
                <a:spLocks noChangeShapeType="1"/>
              </p:cNvSpPr>
              <p:nvPr/>
            </p:nvSpPr>
            <p:spPr bwMode="auto">
              <a:xfrm flipH="1" flipV="1">
                <a:off x="2945" y="3045"/>
                <a:ext cx="9" cy="104"/>
              </a:xfrm>
              <a:prstGeom prst="line">
                <a:avLst/>
              </a:prstGeom>
              <a:noFill/>
              <a:ln w="12700">
                <a:solidFill>
                  <a:schemeClr val="tx1"/>
                </a:solidFill>
                <a:round/>
                <a:headEnd/>
                <a:tailEnd/>
              </a:ln>
              <a:effectLst/>
            </p:spPr>
            <p:txBody>
              <a:bodyPr wrap="none" anchor="ctr"/>
              <a:lstStyle/>
              <a:p>
                <a:endParaRPr lang="en-US"/>
              </a:p>
            </p:txBody>
          </p:sp>
          <p:sp>
            <p:nvSpPr>
              <p:cNvPr id="424972" name="AutoShape 12"/>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424973" name="AutoShape 13"/>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424974" name="AutoShape 14"/>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424975" name="AutoShape 15"/>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a:effectLst/>
            </p:spPr>
            <p:txBody>
              <a:bodyPr wrap="none" anchor="ctr"/>
              <a:lstStyle/>
              <a:p>
                <a:endParaRPr lang="en-US"/>
              </a:p>
            </p:txBody>
          </p:sp>
          <p:sp>
            <p:nvSpPr>
              <p:cNvPr id="424976" name="Line 16"/>
              <p:cNvSpPr>
                <a:spLocks noChangeShapeType="1"/>
              </p:cNvSpPr>
              <p:nvPr/>
            </p:nvSpPr>
            <p:spPr bwMode="auto">
              <a:xfrm>
                <a:off x="1341" y="2241"/>
                <a:ext cx="1457" cy="0"/>
              </a:xfrm>
              <a:prstGeom prst="line">
                <a:avLst/>
              </a:prstGeom>
              <a:noFill/>
              <a:ln w="25400">
                <a:solidFill>
                  <a:schemeClr val="tx1"/>
                </a:solidFill>
                <a:round/>
                <a:headEnd/>
                <a:tailEnd/>
              </a:ln>
              <a:effectLst/>
            </p:spPr>
            <p:txBody>
              <a:bodyPr wrap="none" anchor="ctr"/>
              <a:lstStyle/>
              <a:p>
                <a:endParaRPr lang="en-US"/>
              </a:p>
            </p:txBody>
          </p:sp>
          <p:sp>
            <p:nvSpPr>
              <p:cNvPr id="424977" name="Line 17"/>
              <p:cNvSpPr>
                <a:spLocks noChangeShapeType="1"/>
              </p:cNvSpPr>
              <p:nvPr/>
            </p:nvSpPr>
            <p:spPr bwMode="auto">
              <a:xfrm>
                <a:off x="2806" y="2249"/>
                <a:ext cx="0" cy="556"/>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4978" name="Rectangle 18"/>
              <p:cNvSpPr>
                <a:spLocks noChangeArrowheads="1"/>
              </p:cNvSpPr>
              <p:nvPr/>
            </p:nvSpPr>
            <p:spPr bwMode="auto">
              <a:xfrm>
                <a:off x="2363" y="2384"/>
                <a:ext cx="837" cy="192"/>
              </a:xfrm>
              <a:prstGeom prst="rect">
                <a:avLst/>
              </a:prstGeom>
              <a:solidFill>
                <a:schemeClr val="bg1"/>
              </a:solidFill>
              <a:ln w="25400">
                <a:noFill/>
                <a:miter lim="800000"/>
                <a:headEnd/>
                <a:tailEnd/>
              </a:ln>
              <a:effectLst/>
            </p:spPr>
            <p:txBody>
              <a:bodyPr lIns="92407" tIns="45420" rIns="92407" bIns="45420">
                <a:spAutoFit/>
              </a:bodyPr>
              <a:lstStyle/>
              <a:p>
                <a:pPr algn="ctr" defTabSz="911225"/>
                <a:r>
                  <a:rPr lang="en-US" sz="1400" b="0">
                    <a:latin typeface="ITCCheltenham BookCond" charset="0"/>
                  </a:rPr>
                  <a:t>Structured By</a:t>
                </a:r>
              </a:p>
            </p:txBody>
          </p:sp>
        </p:grpSp>
      </p:grpSp>
      <p:grpSp>
        <p:nvGrpSpPr>
          <p:cNvPr id="424979" name="Group 19"/>
          <p:cNvGrpSpPr>
            <a:grpSpLocks/>
          </p:cNvGrpSpPr>
          <p:nvPr/>
        </p:nvGrpSpPr>
        <p:grpSpPr bwMode="auto">
          <a:xfrm>
            <a:off x="2116138" y="3282950"/>
            <a:ext cx="5580062" cy="2817813"/>
            <a:chOff x="1333" y="2068"/>
            <a:chExt cx="3515" cy="1775"/>
          </a:xfrm>
        </p:grpSpPr>
        <p:grpSp>
          <p:nvGrpSpPr>
            <p:cNvPr id="424980" name="Group 20"/>
            <p:cNvGrpSpPr>
              <a:grpSpLocks/>
            </p:cNvGrpSpPr>
            <p:nvPr/>
          </p:nvGrpSpPr>
          <p:grpSpPr bwMode="auto">
            <a:xfrm>
              <a:off x="4131" y="2854"/>
              <a:ext cx="438" cy="415"/>
              <a:chOff x="4188" y="2891"/>
              <a:chExt cx="410" cy="420"/>
            </a:xfrm>
          </p:grpSpPr>
          <p:sp>
            <p:nvSpPr>
              <p:cNvPr id="424981" name="Rectangle 21"/>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p:spPr>
            <p:txBody>
              <a:bodyPr wrap="none" lIns="92407" tIns="45420" rIns="92407" bIns="45420">
                <a:spAutoFit/>
              </a:bodyPr>
              <a:lstStyle/>
              <a:p>
                <a:endParaRPr lang="en-US"/>
              </a:p>
            </p:txBody>
          </p:sp>
          <p:sp>
            <p:nvSpPr>
              <p:cNvPr id="424982" name="Rectangle 22"/>
              <p:cNvSpPr>
                <a:spLocks noChangeArrowheads="1"/>
              </p:cNvSpPr>
              <p:nvPr/>
            </p:nvSpPr>
            <p:spPr bwMode="auto">
              <a:xfrm>
                <a:off x="4188" y="2903"/>
                <a:ext cx="408" cy="408"/>
              </a:xfrm>
              <a:prstGeom prst="rect">
                <a:avLst/>
              </a:prstGeom>
              <a:noFill/>
              <a:ln w="12700">
                <a:noFill/>
                <a:miter lim="800000"/>
                <a:headEnd/>
                <a:tailEnd/>
              </a:ln>
              <a:effectLst/>
            </p:spPr>
            <p:txBody>
              <a:bodyPr wrap="none" lIns="92407" tIns="45420" rIns="92407" bIns="45420">
                <a:spAutoFit/>
              </a:bodyPr>
              <a:lstStyle/>
              <a:p>
                <a:pPr defTabSz="911225"/>
                <a:r>
                  <a:rPr lang="en-US" sz="1200">
                    <a:latin typeface="Helvetica" charset="0"/>
                  </a:rPr>
                  <a:t>class...</a:t>
                </a:r>
              </a:p>
              <a:p>
                <a:pPr defTabSz="911225"/>
                <a:r>
                  <a:rPr lang="en-US" sz="1200">
                    <a:latin typeface="Helvetica" charset="0"/>
                  </a:rPr>
                  <a:t>class...</a:t>
                </a:r>
              </a:p>
              <a:p>
                <a:pPr defTabSz="911225"/>
                <a:r>
                  <a:rPr lang="en-US" sz="1200">
                    <a:latin typeface="Helvetica" charset="0"/>
                  </a:rPr>
                  <a:t>class...</a:t>
                </a:r>
              </a:p>
            </p:txBody>
          </p:sp>
        </p:grpSp>
        <p:sp>
          <p:nvSpPr>
            <p:cNvPr id="424983" name="Rectangle 23"/>
            <p:cNvSpPr>
              <a:spLocks noChangeArrowheads="1"/>
            </p:cNvSpPr>
            <p:nvPr/>
          </p:nvSpPr>
          <p:spPr bwMode="auto">
            <a:xfrm>
              <a:off x="4147" y="3477"/>
              <a:ext cx="549" cy="366"/>
            </a:xfrm>
            <a:prstGeom prst="rect">
              <a:avLst/>
            </a:prstGeom>
            <a:noFill/>
            <a:ln w="12700">
              <a:noFill/>
              <a:miter lim="800000"/>
              <a:headEnd/>
              <a:tailEnd/>
            </a:ln>
            <a:effectLst/>
          </p:spPr>
          <p:txBody>
            <a:bodyPr wrap="none" lIns="92407" tIns="45420" rIns="92407" bIns="45420">
              <a:spAutoFit/>
            </a:bodyPr>
            <a:lstStyle/>
            <a:p>
              <a:pPr algn="ctr" defTabSz="911225"/>
              <a:r>
                <a:rPr lang="en-US" sz="1600">
                  <a:solidFill>
                    <a:srgbClr val="0006A3"/>
                  </a:solidFill>
                  <a:latin typeface="Book Antiqua" pitchFamily="18" charset="0"/>
                </a:rPr>
                <a:t>Source</a:t>
              </a:r>
            </a:p>
            <a:p>
              <a:pPr algn="ctr" defTabSz="911225"/>
              <a:r>
                <a:rPr lang="en-US" sz="1600">
                  <a:solidFill>
                    <a:srgbClr val="0006A3"/>
                  </a:solidFill>
                  <a:latin typeface="Book Antiqua" pitchFamily="18" charset="0"/>
                </a:rPr>
                <a:t>Code</a:t>
              </a:r>
            </a:p>
          </p:txBody>
        </p:sp>
        <p:sp>
          <p:nvSpPr>
            <p:cNvPr id="424984" name="Line 24"/>
            <p:cNvSpPr>
              <a:spLocks noChangeShapeType="1"/>
            </p:cNvSpPr>
            <p:nvPr/>
          </p:nvSpPr>
          <p:spPr bwMode="auto">
            <a:xfrm>
              <a:off x="1333" y="2068"/>
              <a:ext cx="3004" cy="0"/>
            </a:xfrm>
            <a:prstGeom prst="line">
              <a:avLst/>
            </a:prstGeom>
            <a:noFill/>
            <a:ln w="25400">
              <a:solidFill>
                <a:schemeClr val="tx1"/>
              </a:solidFill>
              <a:round/>
              <a:headEnd/>
              <a:tailEnd/>
            </a:ln>
            <a:effectLst/>
          </p:spPr>
          <p:txBody>
            <a:bodyPr wrap="none" anchor="ctr"/>
            <a:lstStyle/>
            <a:p>
              <a:endParaRPr lang="en-US"/>
            </a:p>
          </p:txBody>
        </p:sp>
        <p:sp>
          <p:nvSpPr>
            <p:cNvPr id="424985" name="Line 25"/>
            <p:cNvSpPr>
              <a:spLocks noChangeShapeType="1"/>
            </p:cNvSpPr>
            <p:nvPr/>
          </p:nvSpPr>
          <p:spPr bwMode="auto">
            <a:xfrm>
              <a:off x="4340" y="2076"/>
              <a:ext cx="1" cy="759"/>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4986" name="Rectangle 26"/>
            <p:cNvSpPr>
              <a:spLocks noChangeArrowheads="1"/>
            </p:cNvSpPr>
            <p:nvPr/>
          </p:nvSpPr>
          <p:spPr bwMode="auto">
            <a:xfrm>
              <a:off x="3946" y="2158"/>
              <a:ext cx="902" cy="326"/>
            </a:xfrm>
            <a:prstGeom prst="rect">
              <a:avLst/>
            </a:prstGeom>
            <a:solidFill>
              <a:schemeClr val="bg1"/>
            </a:solidFill>
            <a:ln w="12700">
              <a:noFill/>
              <a:miter lim="800000"/>
              <a:headEnd/>
              <a:tailEnd/>
            </a:ln>
            <a:effectLst/>
          </p:spPr>
          <p:txBody>
            <a:bodyPr lIns="92407" tIns="45420" rIns="92407" bIns="45420">
              <a:spAutoFit/>
            </a:bodyPr>
            <a:lstStyle/>
            <a:p>
              <a:pPr algn="ctr" defTabSz="911225"/>
              <a:r>
                <a:rPr lang="en-US" sz="1400" b="0">
                  <a:latin typeface="ITCCheltenham BookCond" charset="0"/>
                </a:rPr>
                <a:t>Implemented</a:t>
              </a:r>
            </a:p>
            <a:p>
              <a:pPr algn="ctr" defTabSz="911225"/>
              <a:r>
                <a:rPr lang="en-US" sz="1400" b="0">
                  <a:latin typeface="ITCCheltenham BookCond" charset="0"/>
                </a:rPr>
                <a:t> By</a:t>
              </a:r>
            </a:p>
          </p:txBody>
        </p:sp>
      </p:grpSp>
      <p:grpSp>
        <p:nvGrpSpPr>
          <p:cNvPr id="424987" name="Group 27"/>
          <p:cNvGrpSpPr>
            <a:grpSpLocks/>
          </p:cNvGrpSpPr>
          <p:nvPr/>
        </p:nvGrpSpPr>
        <p:grpSpPr bwMode="auto">
          <a:xfrm>
            <a:off x="2116138" y="3414713"/>
            <a:ext cx="4560887" cy="2805112"/>
            <a:chOff x="1333" y="2151"/>
            <a:chExt cx="2873" cy="1767"/>
          </a:xfrm>
        </p:grpSpPr>
        <p:sp>
          <p:nvSpPr>
            <p:cNvPr id="424988" name="Rectangle 28"/>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24989" name="Line 29"/>
            <p:cNvSpPr>
              <a:spLocks noChangeShapeType="1"/>
            </p:cNvSpPr>
            <p:nvPr/>
          </p:nvSpPr>
          <p:spPr bwMode="auto">
            <a:xfrm>
              <a:off x="3593" y="2974"/>
              <a:ext cx="98" cy="197"/>
            </a:xfrm>
            <a:prstGeom prst="line">
              <a:avLst/>
            </a:prstGeom>
            <a:noFill/>
            <a:ln w="12700">
              <a:solidFill>
                <a:schemeClr val="tx1"/>
              </a:solidFill>
              <a:round/>
              <a:headEnd/>
              <a:tailEnd/>
            </a:ln>
            <a:effectLst/>
          </p:spPr>
          <p:txBody>
            <a:bodyPr wrap="none" anchor="ctr"/>
            <a:lstStyle/>
            <a:p>
              <a:endParaRPr lang="en-US"/>
            </a:p>
          </p:txBody>
        </p:sp>
        <p:sp>
          <p:nvSpPr>
            <p:cNvPr id="424990" name="Line 30"/>
            <p:cNvSpPr>
              <a:spLocks noChangeShapeType="1"/>
            </p:cNvSpPr>
            <p:nvPr/>
          </p:nvSpPr>
          <p:spPr bwMode="auto">
            <a:xfrm flipV="1">
              <a:off x="3681" y="3052"/>
              <a:ext cx="118" cy="144"/>
            </a:xfrm>
            <a:prstGeom prst="line">
              <a:avLst/>
            </a:prstGeom>
            <a:noFill/>
            <a:ln w="12700">
              <a:solidFill>
                <a:schemeClr val="tx1"/>
              </a:solidFill>
              <a:round/>
              <a:headEnd/>
              <a:tailEnd/>
            </a:ln>
            <a:effectLst/>
          </p:spPr>
          <p:txBody>
            <a:bodyPr wrap="none" anchor="ctr"/>
            <a:lstStyle/>
            <a:p>
              <a:endParaRPr lang="en-US"/>
            </a:p>
          </p:txBody>
        </p:sp>
        <p:sp>
          <p:nvSpPr>
            <p:cNvPr id="424991" name="Rectangle 31" descr="Light horizontal"/>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4992" name="Rectangle 32" descr="Light horizontal"/>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4993" name="Rectangle 33" descr="Light horizontal"/>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4994" name="Rectangle 34"/>
            <p:cNvSpPr>
              <a:spLocks noChangeArrowheads="1"/>
            </p:cNvSpPr>
            <p:nvPr/>
          </p:nvSpPr>
          <p:spPr bwMode="auto">
            <a:xfrm>
              <a:off x="3243" y="3398"/>
              <a:ext cx="885" cy="520"/>
            </a:xfrm>
            <a:prstGeom prst="rect">
              <a:avLst/>
            </a:prstGeom>
            <a:noFill/>
            <a:ln w="12700">
              <a:noFill/>
              <a:miter lim="800000"/>
              <a:headEnd/>
              <a:tailEnd/>
            </a:ln>
            <a:effectLst/>
          </p:spPr>
          <p:txBody>
            <a:bodyPr lIns="92407" tIns="45420" rIns="92407" bIns="45420">
              <a:spAutoFit/>
            </a:bodyPr>
            <a:lstStyle/>
            <a:p>
              <a:pPr algn="ctr" defTabSz="911225"/>
              <a:r>
                <a:rPr lang="en-US" sz="1600">
                  <a:solidFill>
                    <a:srgbClr val="0006A3"/>
                  </a:solidFill>
                  <a:latin typeface="Book Antiqua" pitchFamily="18" charset="0"/>
                </a:rPr>
                <a:t>Solution Domain </a:t>
              </a:r>
            </a:p>
            <a:p>
              <a:pPr algn="ctr" defTabSz="911225"/>
              <a:r>
                <a:rPr lang="en-US" sz="1600">
                  <a:solidFill>
                    <a:srgbClr val="0006A3"/>
                  </a:solidFill>
                  <a:latin typeface="Book Antiqua" pitchFamily="18" charset="0"/>
                </a:rPr>
                <a:t>Objects</a:t>
              </a:r>
            </a:p>
          </p:txBody>
        </p:sp>
        <p:sp>
          <p:nvSpPr>
            <p:cNvPr id="424995" name="Line 35"/>
            <p:cNvSpPr>
              <a:spLocks noChangeShapeType="1"/>
            </p:cNvSpPr>
            <p:nvPr/>
          </p:nvSpPr>
          <p:spPr bwMode="auto">
            <a:xfrm>
              <a:off x="3094" y="3066"/>
              <a:ext cx="34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4996" name="Line 36"/>
            <p:cNvSpPr>
              <a:spLocks noChangeShapeType="1"/>
            </p:cNvSpPr>
            <p:nvPr/>
          </p:nvSpPr>
          <p:spPr bwMode="auto">
            <a:xfrm>
              <a:off x="1333" y="2151"/>
              <a:ext cx="2340" cy="0"/>
            </a:xfrm>
            <a:prstGeom prst="line">
              <a:avLst/>
            </a:prstGeom>
            <a:noFill/>
            <a:ln w="25400">
              <a:solidFill>
                <a:schemeClr val="tx1"/>
              </a:solidFill>
              <a:round/>
              <a:headEnd/>
              <a:tailEnd/>
            </a:ln>
            <a:effectLst/>
          </p:spPr>
          <p:txBody>
            <a:bodyPr wrap="none" anchor="ctr"/>
            <a:lstStyle/>
            <a:p>
              <a:endParaRPr lang="en-US"/>
            </a:p>
          </p:txBody>
        </p:sp>
        <p:sp>
          <p:nvSpPr>
            <p:cNvPr id="424997" name="Line 37"/>
            <p:cNvSpPr>
              <a:spLocks noChangeShapeType="1"/>
            </p:cNvSpPr>
            <p:nvPr/>
          </p:nvSpPr>
          <p:spPr bwMode="auto">
            <a:xfrm>
              <a:off x="3677" y="2152"/>
              <a:ext cx="0" cy="653"/>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4998" name="Rectangle 38"/>
            <p:cNvSpPr>
              <a:spLocks noChangeArrowheads="1"/>
            </p:cNvSpPr>
            <p:nvPr/>
          </p:nvSpPr>
          <p:spPr bwMode="auto">
            <a:xfrm>
              <a:off x="3226" y="2423"/>
              <a:ext cx="980" cy="192"/>
            </a:xfrm>
            <a:prstGeom prst="rect">
              <a:avLst/>
            </a:prstGeom>
            <a:solidFill>
              <a:schemeClr val="bg1"/>
            </a:solidFill>
            <a:ln w="12700">
              <a:noFill/>
              <a:miter lim="800000"/>
              <a:headEnd/>
              <a:tailEnd/>
            </a:ln>
            <a:effectLst/>
          </p:spPr>
          <p:txBody>
            <a:bodyPr lIns="92407" tIns="45420" rIns="92407" bIns="45420">
              <a:spAutoFit/>
            </a:bodyPr>
            <a:lstStyle/>
            <a:p>
              <a:pPr defTabSz="911225"/>
              <a:r>
                <a:rPr lang="en-US" sz="1400" b="0">
                  <a:latin typeface="ITCCheltenham BookCond" charset="0"/>
                </a:rPr>
                <a:t>Realized By</a:t>
              </a:r>
            </a:p>
          </p:txBody>
        </p:sp>
      </p:grpSp>
      <p:sp>
        <p:nvSpPr>
          <p:cNvPr id="424999" name="Rectangle 39"/>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System</a:t>
            </a:r>
          </a:p>
          <a:p>
            <a:pPr algn="ctr" defTabSz="901700"/>
            <a:r>
              <a:rPr lang="en-US"/>
              <a:t>Design</a:t>
            </a:r>
          </a:p>
        </p:txBody>
      </p:sp>
      <p:sp>
        <p:nvSpPr>
          <p:cNvPr id="425000" name="Rectangle 40"/>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Object</a:t>
            </a:r>
          </a:p>
          <a:p>
            <a:pPr algn="ctr" defTabSz="901700"/>
            <a:r>
              <a:rPr lang="en-US"/>
              <a:t>Design</a:t>
            </a:r>
          </a:p>
        </p:txBody>
      </p:sp>
      <p:sp>
        <p:nvSpPr>
          <p:cNvPr id="425001" name="Rectangle 41"/>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Implemen-</a:t>
            </a:r>
          </a:p>
          <a:p>
            <a:pPr algn="ctr" defTabSz="901700"/>
            <a:r>
              <a:rPr lang="en-US"/>
              <a:t>tation</a:t>
            </a:r>
          </a:p>
        </p:txBody>
      </p:sp>
      <p:sp>
        <p:nvSpPr>
          <p:cNvPr id="425002" name="Rectangle 42"/>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Testing</a:t>
            </a:r>
          </a:p>
        </p:txBody>
      </p:sp>
      <p:grpSp>
        <p:nvGrpSpPr>
          <p:cNvPr id="425003" name="Group 43"/>
          <p:cNvGrpSpPr>
            <a:grpSpLocks/>
          </p:cNvGrpSpPr>
          <p:nvPr/>
        </p:nvGrpSpPr>
        <p:grpSpPr bwMode="auto">
          <a:xfrm>
            <a:off x="2141538" y="3651250"/>
            <a:ext cx="1709737" cy="2524125"/>
            <a:chOff x="1349" y="2300"/>
            <a:chExt cx="1077" cy="1590"/>
          </a:xfrm>
        </p:grpSpPr>
        <p:sp>
          <p:nvSpPr>
            <p:cNvPr id="425004" name="Rectangle 44"/>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25005" name="Rectangle 45" descr="Light horizontal"/>
            <p:cNvSpPr>
              <a:spLocks noChangeArrowheads="1"/>
            </p:cNvSpPr>
            <p:nvPr/>
          </p:nvSpPr>
          <p:spPr bwMode="auto">
            <a:xfrm>
              <a:off x="1970" y="2880"/>
              <a:ext cx="87" cy="89"/>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5006" name="Rectangle 46" descr="Light horizontal"/>
            <p:cNvSpPr>
              <a:spLocks noChangeArrowheads="1"/>
            </p:cNvSpPr>
            <p:nvPr/>
          </p:nvSpPr>
          <p:spPr bwMode="auto">
            <a:xfrm>
              <a:off x="2054" y="3089"/>
              <a:ext cx="87" cy="91"/>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5007" name="Rectangle 47" descr="Light horizontal"/>
            <p:cNvSpPr>
              <a:spLocks noChangeArrowheads="1"/>
            </p:cNvSpPr>
            <p:nvPr/>
          </p:nvSpPr>
          <p:spPr bwMode="auto">
            <a:xfrm>
              <a:off x="1870" y="3087"/>
              <a:ext cx="78" cy="92"/>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sp>
          <p:nvSpPr>
            <p:cNvPr id="425008" name="Rectangle 48"/>
            <p:cNvSpPr>
              <a:spLocks noChangeArrowheads="1"/>
            </p:cNvSpPr>
            <p:nvPr/>
          </p:nvSpPr>
          <p:spPr bwMode="auto">
            <a:xfrm>
              <a:off x="1558" y="3370"/>
              <a:ext cx="845" cy="520"/>
            </a:xfrm>
            <a:prstGeom prst="rect">
              <a:avLst/>
            </a:prstGeom>
            <a:noFill/>
            <a:ln w="12700">
              <a:noFill/>
              <a:miter lim="800000"/>
              <a:headEnd/>
              <a:tailEnd/>
            </a:ln>
            <a:effectLst/>
          </p:spPr>
          <p:txBody>
            <a:bodyPr lIns="92407" tIns="45420" rIns="92407" bIns="45420">
              <a:spAutoFit/>
            </a:bodyPr>
            <a:lstStyle/>
            <a:p>
              <a:pPr algn="ctr" defTabSz="911225"/>
              <a:r>
                <a:rPr lang="en-US" sz="1600">
                  <a:solidFill>
                    <a:srgbClr val="0006A3"/>
                  </a:solidFill>
                  <a:latin typeface="Book Antiqua" pitchFamily="18" charset="0"/>
                </a:rPr>
                <a:t>Application</a:t>
              </a:r>
            </a:p>
            <a:p>
              <a:pPr algn="ctr" defTabSz="911225"/>
              <a:r>
                <a:rPr lang="en-US" sz="1600">
                  <a:solidFill>
                    <a:srgbClr val="0006A3"/>
                  </a:solidFill>
                  <a:latin typeface="Book Antiqua" pitchFamily="18" charset="0"/>
                </a:rPr>
                <a:t>Domain </a:t>
              </a:r>
            </a:p>
            <a:p>
              <a:pPr algn="ctr" defTabSz="911225"/>
              <a:r>
                <a:rPr lang="en-US" sz="1600">
                  <a:solidFill>
                    <a:srgbClr val="0006A3"/>
                  </a:solidFill>
                  <a:latin typeface="Book Antiqua" pitchFamily="18" charset="0"/>
                </a:rPr>
                <a:t>Objects</a:t>
              </a:r>
            </a:p>
          </p:txBody>
        </p:sp>
        <p:sp>
          <p:nvSpPr>
            <p:cNvPr id="425009" name="Line 49"/>
            <p:cNvSpPr>
              <a:spLocks noChangeShapeType="1"/>
            </p:cNvSpPr>
            <p:nvPr/>
          </p:nvSpPr>
          <p:spPr bwMode="auto">
            <a:xfrm>
              <a:off x="1963" y="2317"/>
              <a:ext cx="0" cy="501"/>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5010" name="Rectangle 50"/>
            <p:cNvSpPr>
              <a:spLocks noChangeArrowheads="1"/>
            </p:cNvSpPr>
            <p:nvPr/>
          </p:nvSpPr>
          <p:spPr bwMode="auto">
            <a:xfrm>
              <a:off x="1442" y="2348"/>
              <a:ext cx="984" cy="326"/>
            </a:xfrm>
            <a:prstGeom prst="rect">
              <a:avLst/>
            </a:prstGeom>
            <a:solidFill>
              <a:schemeClr val="bg1"/>
            </a:solidFill>
            <a:ln w="25400">
              <a:noFill/>
              <a:miter lim="800000"/>
              <a:headEnd/>
              <a:tailEnd/>
            </a:ln>
            <a:effectLst/>
          </p:spPr>
          <p:txBody>
            <a:bodyPr lIns="92407" tIns="45420" rIns="92407" bIns="45420">
              <a:spAutoFit/>
            </a:bodyPr>
            <a:lstStyle/>
            <a:p>
              <a:pPr algn="ctr" defTabSz="911225"/>
              <a:r>
                <a:rPr lang="en-US" sz="1400" b="0">
                  <a:latin typeface="ITCCheltenham BookCond" charset="0"/>
                </a:rPr>
                <a:t>Expressed in Terms Of</a:t>
              </a:r>
            </a:p>
          </p:txBody>
        </p:sp>
        <p:sp>
          <p:nvSpPr>
            <p:cNvPr id="425011" name="Line 51"/>
            <p:cNvSpPr>
              <a:spLocks noChangeShapeType="1"/>
            </p:cNvSpPr>
            <p:nvPr/>
          </p:nvSpPr>
          <p:spPr bwMode="auto">
            <a:xfrm>
              <a:off x="1349" y="2300"/>
              <a:ext cx="603" cy="0"/>
            </a:xfrm>
            <a:prstGeom prst="line">
              <a:avLst/>
            </a:prstGeom>
            <a:noFill/>
            <a:ln w="25400">
              <a:solidFill>
                <a:schemeClr val="tx1"/>
              </a:solidFill>
              <a:round/>
              <a:headEnd/>
              <a:tailEnd/>
            </a:ln>
            <a:effectLst/>
          </p:spPr>
          <p:txBody>
            <a:bodyPr wrap="none" anchor="ctr"/>
            <a:lstStyle/>
            <a:p>
              <a:endParaRPr lang="en-US"/>
            </a:p>
          </p:txBody>
        </p:sp>
        <p:sp>
          <p:nvSpPr>
            <p:cNvPr id="425012" name="Line 52"/>
            <p:cNvSpPr>
              <a:spLocks noChangeShapeType="1"/>
            </p:cNvSpPr>
            <p:nvPr/>
          </p:nvSpPr>
          <p:spPr bwMode="auto">
            <a:xfrm>
              <a:off x="1920" y="3021"/>
              <a:ext cx="191" cy="0"/>
            </a:xfrm>
            <a:prstGeom prst="line">
              <a:avLst/>
            </a:prstGeom>
            <a:noFill/>
            <a:ln w="12700">
              <a:solidFill>
                <a:schemeClr val="tx1"/>
              </a:solidFill>
              <a:round/>
              <a:headEnd/>
              <a:tailEnd/>
            </a:ln>
            <a:effectLst/>
          </p:spPr>
          <p:txBody>
            <a:bodyPr wrap="none" anchor="ctr"/>
            <a:lstStyle/>
            <a:p>
              <a:endParaRPr lang="en-US"/>
            </a:p>
          </p:txBody>
        </p:sp>
        <p:sp>
          <p:nvSpPr>
            <p:cNvPr id="425013" name="Line 53"/>
            <p:cNvSpPr>
              <a:spLocks noChangeShapeType="1"/>
            </p:cNvSpPr>
            <p:nvPr/>
          </p:nvSpPr>
          <p:spPr bwMode="auto">
            <a:xfrm>
              <a:off x="2115" y="3032"/>
              <a:ext cx="0" cy="55"/>
            </a:xfrm>
            <a:prstGeom prst="line">
              <a:avLst/>
            </a:prstGeom>
            <a:noFill/>
            <a:ln w="12700">
              <a:solidFill>
                <a:schemeClr val="tx1"/>
              </a:solidFill>
              <a:round/>
              <a:headEnd/>
              <a:tailEnd/>
            </a:ln>
            <a:effectLst/>
          </p:spPr>
          <p:txBody>
            <a:bodyPr wrap="none" anchor="ctr"/>
            <a:lstStyle/>
            <a:p>
              <a:endParaRPr lang="en-US"/>
            </a:p>
          </p:txBody>
        </p:sp>
        <p:sp>
          <p:nvSpPr>
            <p:cNvPr id="425014" name="Line 54"/>
            <p:cNvSpPr>
              <a:spLocks noChangeShapeType="1"/>
            </p:cNvSpPr>
            <p:nvPr/>
          </p:nvSpPr>
          <p:spPr bwMode="auto">
            <a:xfrm>
              <a:off x="1909" y="3025"/>
              <a:ext cx="0" cy="41"/>
            </a:xfrm>
            <a:prstGeom prst="line">
              <a:avLst/>
            </a:prstGeom>
            <a:noFill/>
            <a:ln w="12700">
              <a:solidFill>
                <a:schemeClr val="tx1"/>
              </a:solidFill>
              <a:round/>
              <a:headEnd/>
              <a:tailEnd/>
            </a:ln>
            <a:effectLst/>
          </p:spPr>
          <p:txBody>
            <a:bodyPr wrap="none" anchor="ctr"/>
            <a:lstStyle/>
            <a:p>
              <a:endParaRPr lang="en-US"/>
            </a:p>
          </p:txBody>
        </p:sp>
        <p:sp>
          <p:nvSpPr>
            <p:cNvPr id="425015" name="Line 55"/>
            <p:cNvSpPr>
              <a:spLocks noChangeShapeType="1"/>
            </p:cNvSpPr>
            <p:nvPr/>
          </p:nvSpPr>
          <p:spPr bwMode="auto">
            <a:xfrm>
              <a:off x="2008" y="2975"/>
              <a:ext cx="0" cy="42"/>
            </a:xfrm>
            <a:prstGeom prst="line">
              <a:avLst/>
            </a:prstGeom>
            <a:noFill/>
            <a:ln w="12700">
              <a:solidFill>
                <a:schemeClr val="tx1"/>
              </a:solidFill>
              <a:round/>
              <a:headEnd/>
              <a:tailEnd/>
            </a:ln>
            <a:effectLst/>
          </p:spPr>
          <p:txBody>
            <a:bodyPr wrap="none" anchor="ctr"/>
            <a:lstStyle/>
            <a:p>
              <a:endParaRPr lang="en-US"/>
            </a:p>
          </p:txBody>
        </p:sp>
      </p:grpSp>
      <p:grpSp>
        <p:nvGrpSpPr>
          <p:cNvPr id="425016" name="Group 56"/>
          <p:cNvGrpSpPr>
            <a:grpSpLocks/>
          </p:cNvGrpSpPr>
          <p:nvPr/>
        </p:nvGrpSpPr>
        <p:grpSpPr bwMode="auto">
          <a:xfrm>
            <a:off x="2105025" y="3141663"/>
            <a:ext cx="6634163" cy="3036887"/>
            <a:chOff x="1326" y="1979"/>
            <a:chExt cx="4179" cy="1913"/>
          </a:xfrm>
        </p:grpSpPr>
        <p:sp>
          <p:nvSpPr>
            <p:cNvPr id="425017" name="Rectangle 57"/>
            <p:cNvSpPr>
              <a:spLocks noChangeArrowheads="1"/>
            </p:cNvSpPr>
            <p:nvPr/>
          </p:nvSpPr>
          <p:spPr bwMode="auto">
            <a:xfrm>
              <a:off x="4874" y="3526"/>
              <a:ext cx="492" cy="366"/>
            </a:xfrm>
            <a:prstGeom prst="rect">
              <a:avLst/>
            </a:prstGeom>
            <a:noFill/>
            <a:ln w="12700">
              <a:noFill/>
              <a:miter lim="800000"/>
              <a:headEnd/>
              <a:tailEnd/>
            </a:ln>
            <a:effectLst/>
          </p:spPr>
          <p:txBody>
            <a:bodyPr wrap="none" lIns="92407" tIns="45420" rIns="92407" bIns="45420">
              <a:spAutoFit/>
            </a:bodyPr>
            <a:lstStyle/>
            <a:p>
              <a:pPr algn="ctr" defTabSz="911225"/>
              <a:r>
                <a:rPr lang="en-US" sz="1600">
                  <a:solidFill>
                    <a:srgbClr val="0006A3"/>
                  </a:solidFill>
                  <a:latin typeface="Book Antiqua" pitchFamily="18" charset="0"/>
                </a:rPr>
                <a:t>Test </a:t>
              </a:r>
            </a:p>
            <a:p>
              <a:pPr algn="ctr" defTabSz="911225"/>
              <a:r>
                <a:rPr lang="en-US" sz="1600">
                  <a:solidFill>
                    <a:srgbClr val="0006A3"/>
                  </a:solidFill>
                  <a:latin typeface="Book Antiqua" pitchFamily="18" charset="0"/>
                </a:rPr>
                <a:t>Cases</a:t>
              </a:r>
            </a:p>
          </p:txBody>
        </p:sp>
        <p:sp>
          <p:nvSpPr>
            <p:cNvPr id="425018" name="Rectangle 58"/>
            <p:cNvSpPr>
              <a:spLocks noChangeArrowheads="1"/>
            </p:cNvSpPr>
            <p:nvPr/>
          </p:nvSpPr>
          <p:spPr bwMode="auto">
            <a:xfrm>
              <a:off x="4854" y="2847"/>
              <a:ext cx="651" cy="630"/>
            </a:xfrm>
            <a:prstGeom prst="rect">
              <a:avLst/>
            </a:prstGeom>
            <a:noFill/>
            <a:ln w="12700">
              <a:solidFill>
                <a:schemeClr val="tx1"/>
              </a:solidFill>
              <a:miter lim="800000"/>
              <a:headEnd/>
              <a:tailEnd/>
            </a:ln>
            <a:effectLst/>
          </p:spPr>
          <p:txBody>
            <a:bodyPr wrap="none" anchor="ctr"/>
            <a:lstStyle/>
            <a:p>
              <a:endParaRPr lang="en-US"/>
            </a:p>
          </p:txBody>
        </p:sp>
        <p:sp>
          <p:nvSpPr>
            <p:cNvPr id="425019" name="AutoShape 59"/>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ffectLst/>
          </p:spPr>
          <p:txBody>
            <a:bodyPr wrap="none" anchor="ctr"/>
            <a:lstStyle/>
            <a:p>
              <a:endParaRPr lang="en-US"/>
            </a:p>
          </p:txBody>
        </p:sp>
        <p:sp>
          <p:nvSpPr>
            <p:cNvPr id="425020" name="Oval 60" descr="50%"/>
            <p:cNvSpPr>
              <a:spLocks noChangeArrowheads="1"/>
            </p:cNvSpPr>
            <p:nvPr/>
          </p:nvSpPr>
          <p:spPr bwMode="auto">
            <a:xfrm>
              <a:off x="4983" y="2892"/>
              <a:ext cx="138" cy="63"/>
            </a:xfrm>
            <a:prstGeom prst="ellipse">
              <a:avLst/>
            </a:prstGeom>
            <a:pattFill prst="pct50">
              <a:fgClr>
                <a:schemeClr val="tx1"/>
              </a:fgClr>
              <a:bgClr>
                <a:schemeClr val="bg1"/>
              </a:bgClr>
            </a:pattFill>
            <a:ln w="12700">
              <a:solidFill>
                <a:schemeClr val="tx1"/>
              </a:solidFill>
              <a:round/>
              <a:headEnd/>
              <a:tailEnd/>
            </a:ln>
            <a:effectLst/>
          </p:spPr>
          <p:txBody>
            <a:bodyPr wrap="none" anchor="ctr"/>
            <a:lstStyle/>
            <a:p>
              <a:endParaRPr lang="en-US"/>
            </a:p>
          </p:txBody>
        </p:sp>
        <p:sp>
          <p:nvSpPr>
            <p:cNvPr id="425021" name="Rectangle 61"/>
            <p:cNvSpPr>
              <a:spLocks noChangeArrowheads="1"/>
            </p:cNvSpPr>
            <p:nvPr/>
          </p:nvSpPr>
          <p:spPr bwMode="auto">
            <a:xfrm>
              <a:off x="5219" y="3086"/>
              <a:ext cx="228" cy="212"/>
            </a:xfrm>
            <a:prstGeom prst="rect">
              <a:avLst/>
            </a:prstGeom>
            <a:noFill/>
            <a:ln w="12700">
              <a:noFill/>
              <a:miter lim="800000"/>
              <a:headEnd/>
              <a:tailEnd/>
            </a:ln>
            <a:effectLst/>
          </p:spPr>
          <p:txBody>
            <a:bodyPr lIns="92407" tIns="45420" rIns="92407" bIns="45420">
              <a:spAutoFit/>
            </a:bodyPr>
            <a:lstStyle/>
            <a:p>
              <a:pPr defTabSz="911225"/>
              <a:r>
                <a:rPr lang="en-US" sz="1600">
                  <a:latin typeface="Book Antiqua" pitchFamily="18" charset="0"/>
                </a:rPr>
                <a:t>? </a:t>
              </a:r>
            </a:p>
          </p:txBody>
        </p:sp>
        <p:sp>
          <p:nvSpPr>
            <p:cNvPr id="425022" name="Freeform 62"/>
            <p:cNvSpPr>
              <a:spLocks/>
            </p:cNvSpPr>
            <p:nvPr/>
          </p:nvSpPr>
          <p:spPr bwMode="auto">
            <a:xfrm>
              <a:off x="5228" y="3007"/>
              <a:ext cx="106" cy="77"/>
            </a:xfrm>
            <a:custGeom>
              <a:avLst/>
              <a:gdLst/>
              <a:ahLst/>
              <a:cxnLst>
                <a:cxn ang="0">
                  <a:pos x="0" y="15"/>
                </a:cxn>
                <a:cxn ang="0">
                  <a:pos x="15" y="77"/>
                </a:cxn>
                <a:cxn ang="0">
                  <a:pos x="106" y="0"/>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425023" name="Freeform 63"/>
            <p:cNvSpPr>
              <a:spLocks/>
            </p:cNvSpPr>
            <p:nvPr/>
          </p:nvSpPr>
          <p:spPr bwMode="auto">
            <a:xfrm>
              <a:off x="5228" y="2895"/>
              <a:ext cx="105" cy="76"/>
            </a:xfrm>
            <a:custGeom>
              <a:avLst/>
              <a:gdLst/>
              <a:ahLst/>
              <a:cxnLst>
                <a:cxn ang="0">
                  <a:pos x="0" y="15"/>
                </a:cxn>
                <a:cxn ang="0">
                  <a:pos x="15" y="76"/>
                </a:cxn>
                <a:cxn ang="0">
                  <a:pos x="105" y="0"/>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425024" name="Line 64"/>
            <p:cNvSpPr>
              <a:spLocks noChangeShapeType="1"/>
            </p:cNvSpPr>
            <p:nvPr/>
          </p:nvSpPr>
          <p:spPr bwMode="auto">
            <a:xfrm>
              <a:off x="1326" y="1986"/>
              <a:ext cx="3835" cy="0"/>
            </a:xfrm>
            <a:prstGeom prst="line">
              <a:avLst/>
            </a:prstGeom>
            <a:noFill/>
            <a:ln w="25400">
              <a:solidFill>
                <a:schemeClr val="tx1"/>
              </a:solidFill>
              <a:round/>
              <a:headEnd/>
              <a:tailEnd/>
            </a:ln>
            <a:effectLst/>
          </p:spPr>
          <p:txBody>
            <a:bodyPr wrap="none" anchor="ctr"/>
            <a:lstStyle/>
            <a:p>
              <a:endParaRPr lang="en-US"/>
            </a:p>
          </p:txBody>
        </p:sp>
        <p:sp>
          <p:nvSpPr>
            <p:cNvPr id="425025" name="Line 65"/>
            <p:cNvSpPr>
              <a:spLocks noChangeShapeType="1"/>
            </p:cNvSpPr>
            <p:nvPr/>
          </p:nvSpPr>
          <p:spPr bwMode="auto">
            <a:xfrm>
              <a:off x="5172" y="1979"/>
              <a:ext cx="0" cy="841"/>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5026" name="Rectangle 66"/>
            <p:cNvSpPr>
              <a:spLocks noChangeArrowheads="1"/>
            </p:cNvSpPr>
            <p:nvPr/>
          </p:nvSpPr>
          <p:spPr bwMode="auto">
            <a:xfrm>
              <a:off x="4891" y="2468"/>
              <a:ext cx="526" cy="326"/>
            </a:xfrm>
            <a:prstGeom prst="rect">
              <a:avLst/>
            </a:prstGeom>
            <a:solidFill>
              <a:schemeClr val="bg1"/>
            </a:solidFill>
            <a:ln w="25400">
              <a:noFill/>
              <a:miter lim="800000"/>
              <a:headEnd/>
              <a:tailEnd/>
            </a:ln>
            <a:effectLst/>
          </p:spPr>
          <p:txBody>
            <a:bodyPr wrap="none" lIns="92407" tIns="45420" rIns="92407" bIns="45420">
              <a:spAutoFit/>
            </a:bodyPr>
            <a:lstStyle/>
            <a:p>
              <a:pPr algn="ctr" defTabSz="911225"/>
              <a:r>
                <a:rPr lang="en-US" sz="1400" b="0">
                  <a:latin typeface="ITCCheltenham BookCond" charset="0"/>
                </a:rPr>
                <a:t>Verified </a:t>
              </a:r>
            </a:p>
            <a:p>
              <a:pPr algn="ctr" defTabSz="911225"/>
              <a:r>
                <a:rPr lang="en-US" sz="1400" b="0">
                  <a:latin typeface="ITCCheltenham BookCond" charset="0"/>
                </a:rPr>
                <a:t>By</a:t>
              </a:r>
            </a:p>
          </p:txBody>
        </p:sp>
        <p:sp>
          <p:nvSpPr>
            <p:cNvPr id="425027" name="Rectangle 67" descr="Light horizontal"/>
            <p:cNvSpPr>
              <a:spLocks noChangeArrowheads="1"/>
            </p:cNvSpPr>
            <p:nvPr/>
          </p:nvSpPr>
          <p:spPr bwMode="auto">
            <a:xfrm>
              <a:off x="5004" y="3013"/>
              <a:ext cx="87" cy="90"/>
            </a:xfrm>
            <a:prstGeom prst="rect">
              <a:avLst/>
            </a:prstGeom>
            <a:pattFill prst="ltHorz">
              <a:fgClr>
                <a:schemeClr val="tx1"/>
              </a:fgClr>
              <a:bgClr>
                <a:schemeClr val="bg1"/>
              </a:bgClr>
            </a:pattFill>
            <a:ln w="12700">
              <a:solidFill>
                <a:schemeClr val="tx1"/>
              </a:solidFill>
              <a:miter lim="800000"/>
              <a:headEnd/>
              <a:tailEnd/>
            </a:ln>
            <a:effectLst/>
          </p:spPr>
          <p:txBody>
            <a:bodyPr wrap="none" anchor="ctr"/>
            <a:lstStyle/>
            <a:p>
              <a:endParaRPr lang="en-US"/>
            </a:p>
          </p:txBody>
        </p:sp>
        <p:grpSp>
          <p:nvGrpSpPr>
            <p:cNvPr id="425028" name="Group 68"/>
            <p:cNvGrpSpPr>
              <a:grpSpLocks/>
            </p:cNvGrpSpPr>
            <p:nvPr/>
          </p:nvGrpSpPr>
          <p:grpSpPr bwMode="auto">
            <a:xfrm>
              <a:off x="4865" y="3268"/>
              <a:ext cx="463" cy="184"/>
              <a:chOff x="4933" y="3310"/>
              <a:chExt cx="469" cy="187"/>
            </a:xfrm>
          </p:grpSpPr>
          <p:sp>
            <p:nvSpPr>
              <p:cNvPr id="425029" name="Rectangle 69"/>
              <p:cNvSpPr>
                <a:spLocks noChangeArrowheads="1"/>
              </p:cNvSpPr>
              <p:nvPr/>
            </p:nvSpPr>
            <p:spPr bwMode="auto">
              <a:xfrm>
                <a:off x="4943" y="3323"/>
                <a:ext cx="404" cy="174"/>
              </a:xfrm>
              <a:prstGeom prst="rect">
                <a:avLst/>
              </a:prstGeom>
              <a:noFill/>
              <a:ln w="12700">
                <a:noFill/>
                <a:miter lim="800000"/>
                <a:headEnd/>
                <a:tailEnd/>
              </a:ln>
              <a:effectLst/>
            </p:spPr>
            <p:txBody>
              <a:bodyPr wrap="none" lIns="92407" tIns="45420" rIns="92407" bIns="45420">
                <a:spAutoFit/>
              </a:bodyPr>
              <a:lstStyle/>
              <a:p>
                <a:endParaRPr lang="en-US"/>
              </a:p>
            </p:txBody>
          </p:sp>
          <p:sp>
            <p:nvSpPr>
              <p:cNvPr id="425030" name="Rectangle 70"/>
              <p:cNvSpPr>
                <a:spLocks noChangeArrowheads="1"/>
              </p:cNvSpPr>
              <p:nvPr/>
            </p:nvSpPr>
            <p:spPr bwMode="auto">
              <a:xfrm>
                <a:off x="4933" y="3310"/>
                <a:ext cx="469" cy="176"/>
              </a:xfrm>
              <a:prstGeom prst="rect">
                <a:avLst/>
              </a:prstGeom>
              <a:noFill/>
              <a:ln w="12700">
                <a:noFill/>
                <a:miter lim="800000"/>
                <a:headEnd/>
                <a:tailEnd/>
              </a:ln>
              <a:effectLst/>
            </p:spPr>
            <p:txBody>
              <a:bodyPr wrap="none" lIns="92407" tIns="45420" rIns="92407" bIns="45420">
                <a:spAutoFit/>
              </a:bodyPr>
              <a:lstStyle/>
              <a:p>
                <a:pPr defTabSz="911225"/>
                <a:r>
                  <a:rPr lang="en-US" sz="1200">
                    <a:latin typeface="Helvetica" charset="0"/>
                  </a:rPr>
                  <a:t>class....</a:t>
                </a:r>
              </a:p>
            </p:txBody>
          </p:sp>
        </p:grpSp>
        <p:sp>
          <p:nvSpPr>
            <p:cNvPr id="425031" name="Rectangle 71"/>
            <p:cNvSpPr>
              <a:spLocks noChangeArrowheads="1"/>
            </p:cNvSpPr>
            <p:nvPr/>
          </p:nvSpPr>
          <p:spPr bwMode="auto">
            <a:xfrm>
              <a:off x="5219" y="3256"/>
              <a:ext cx="228" cy="212"/>
            </a:xfrm>
            <a:prstGeom prst="rect">
              <a:avLst/>
            </a:prstGeom>
            <a:noFill/>
            <a:ln w="12700">
              <a:noFill/>
              <a:miter lim="800000"/>
              <a:headEnd/>
              <a:tailEnd/>
            </a:ln>
            <a:effectLst/>
          </p:spPr>
          <p:txBody>
            <a:bodyPr lIns="92407" tIns="45420" rIns="92407" bIns="45420">
              <a:spAutoFit/>
            </a:bodyPr>
            <a:lstStyle/>
            <a:p>
              <a:pPr defTabSz="911225"/>
              <a:r>
                <a:rPr lang="en-US" sz="1600">
                  <a:latin typeface="Book Antiqua" pitchFamily="18" charset="0"/>
                </a:rPr>
                <a:t>? </a:t>
              </a:r>
            </a:p>
          </p:txBody>
        </p:sp>
      </p:grpSp>
      <p:sp>
        <p:nvSpPr>
          <p:cNvPr id="425032" name="Rectangle 72"/>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Requirements</a:t>
            </a:r>
          </a:p>
          <a:p>
            <a:pPr algn="ctr" defTabSz="901700"/>
            <a:r>
              <a:rPr lang="en-US"/>
              <a:t>Elicitation</a:t>
            </a:r>
          </a:p>
        </p:txBody>
      </p:sp>
      <p:grpSp>
        <p:nvGrpSpPr>
          <p:cNvPr id="425033" name="Group 73"/>
          <p:cNvGrpSpPr>
            <a:grpSpLocks/>
          </p:cNvGrpSpPr>
          <p:nvPr/>
        </p:nvGrpSpPr>
        <p:grpSpPr bwMode="auto">
          <a:xfrm>
            <a:off x="752475" y="3095625"/>
            <a:ext cx="1409700" cy="2898775"/>
            <a:chOff x="474" y="1950"/>
            <a:chExt cx="888" cy="1826"/>
          </a:xfrm>
        </p:grpSpPr>
        <p:sp>
          <p:nvSpPr>
            <p:cNvPr id="425034" name="Rectangle 74"/>
            <p:cNvSpPr>
              <a:spLocks noChangeArrowheads="1"/>
            </p:cNvSpPr>
            <p:nvPr/>
          </p:nvSpPr>
          <p:spPr bwMode="auto">
            <a:xfrm>
              <a:off x="474" y="3410"/>
              <a:ext cx="888" cy="366"/>
            </a:xfrm>
            <a:prstGeom prst="rect">
              <a:avLst/>
            </a:prstGeom>
            <a:noFill/>
            <a:ln w="12700">
              <a:noFill/>
              <a:miter lim="800000"/>
              <a:headEnd/>
              <a:tailEnd/>
            </a:ln>
            <a:effectLst/>
          </p:spPr>
          <p:txBody>
            <a:bodyPr lIns="92407" tIns="45420" rIns="92407" bIns="45420">
              <a:spAutoFit/>
            </a:bodyPr>
            <a:lstStyle/>
            <a:p>
              <a:pPr algn="ctr" defTabSz="911225"/>
              <a:r>
                <a:rPr lang="en-US" sz="1600">
                  <a:solidFill>
                    <a:srgbClr val="0006A3"/>
                  </a:solidFill>
                  <a:latin typeface="Book Antiqua" pitchFamily="18" charset="0"/>
                </a:rPr>
                <a:t>Use Case</a:t>
              </a:r>
            </a:p>
            <a:p>
              <a:pPr algn="ctr" defTabSz="911225"/>
              <a:r>
                <a:rPr lang="en-US" sz="1600">
                  <a:solidFill>
                    <a:srgbClr val="0006A3"/>
                  </a:solidFill>
                  <a:latin typeface="Book Antiqua" pitchFamily="18" charset="0"/>
                </a:rPr>
                <a:t>Model</a:t>
              </a:r>
            </a:p>
          </p:txBody>
        </p:sp>
        <p:grpSp>
          <p:nvGrpSpPr>
            <p:cNvPr id="425035" name="Group 75"/>
            <p:cNvGrpSpPr>
              <a:grpSpLocks/>
            </p:cNvGrpSpPr>
            <p:nvPr/>
          </p:nvGrpSpPr>
          <p:grpSpPr bwMode="auto">
            <a:xfrm>
              <a:off x="602" y="1950"/>
              <a:ext cx="727" cy="352"/>
              <a:chOff x="602" y="1950"/>
              <a:chExt cx="727" cy="352"/>
            </a:xfrm>
          </p:grpSpPr>
          <p:sp>
            <p:nvSpPr>
              <p:cNvPr id="425036" name="Rectangle 76"/>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25037" name="Oval 77"/>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25038" name="Oval 78"/>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a:effectLst/>
            </p:spPr>
            <p:txBody>
              <a:bodyPr wrap="none" anchor="ctr"/>
              <a:lstStyle/>
              <a:p>
                <a:endParaRPr lang="en-US"/>
              </a:p>
            </p:txBody>
          </p:sp>
          <p:grpSp>
            <p:nvGrpSpPr>
              <p:cNvPr id="425039" name="Group 79"/>
              <p:cNvGrpSpPr>
                <a:grpSpLocks/>
              </p:cNvGrpSpPr>
              <p:nvPr/>
            </p:nvGrpSpPr>
            <p:grpSpPr bwMode="auto">
              <a:xfrm>
                <a:off x="1082" y="1994"/>
                <a:ext cx="90" cy="137"/>
                <a:chOff x="1097" y="2020"/>
                <a:chExt cx="91" cy="139"/>
              </a:xfrm>
            </p:grpSpPr>
            <p:sp>
              <p:nvSpPr>
                <p:cNvPr id="425040" name="Oval 80"/>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25041" name="Line 81"/>
                <p:cNvSpPr>
                  <a:spLocks noChangeShapeType="1"/>
                </p:cNvSpPr>
                <p:nvPr/>
              </p:nvSpPr>
              <p:spPr bwMode="auto">
                <a:xfrm>
                  <a:off x="1097" y="2090"/>
                  <a:ext cx="91" cy="0"/>
                </a:xfrm>
                <a:prstGeom prst="line">
                  <a:avLst/>
                </a:prstGeom>
                <a:noFill/>
                <a:ln w="12700">
                  <a:solidFill>
                    <a:schemeClr val="tx1"/>
                  </a:solidFill>
                  <a:round/>
                  <a:headEnd/>
                  <a:tailEnd/>
                </a:ln>
                <a:effectLst/>
              </p:spPr>
              <p:txBody>
                <a:bodyPr wrap="none" anchor="ctr"/>
                <a:lstStyle/>
                <a:p>
                  <a:endParaRPr lang="en-US"/>
                </a:p>
              </p:txBody>
            </p:sp>
            <p:sp>
              <p:nvSpPr>
                <p:cNvPr id="425042" name="Line 82"/>
                <p:cNvSpPr>
                  <a:spLocks noChangeShapeType="1"/>
                </p:cNvSpPr>
                <p:nvPr/>
              </p:nvSpPr>
              <p:spPr bwMode="auto">
                <a:xfrm>
                  <a:off x="1139" y="2070"/>
                  <a:ext cx="0" cy="46"/>
                </a:xfrm>
                <a:prstGeom prst="line">
                  <a:avLst/>
                </a:prstGeom>
                <a:noFill/>
                <a:ln w="12700">
                  <a:solidFill>
                    <a:schemeClr val="tx1"/>
                  </a:solidFill>
                  <a:round/>
                  <a:headEnd/>
                  <a:tailEnd/>
                </a:ln>
                <a:effectLst/>
              </p:spPr>
              <p:txBody>
                <a:bodyPr wrap="none" anchor="ctr"/>
                <a:lstStyle/>
                <a:p>
                  <a:endParaRPr lang="en-US"/>
                </a:p>
              </p:txBody>
            </p:sp>
            <p:sp>
              <p:nvSpPr>
                <p:cNvPr id="425043" name="Line 83"/>
                <p:cNvSpPr>
                  <a:spLocks noChangeShapeType="1"/>
                </p:cNvSpPr>
                <p:nvPr/>
              </p:nvSpPr>
              <p:spPr bwMode="auto">
                <a:xfrm flipH="1">
                  <a:off x="1099" y="2126"/>
                  <a:ext cx="37" cy="31"/>
                </a:xfrm>
                <a:prstGeom prst="line">
                  <a:avLst/>
                </a:prstGeom>
                <a:noFill/>
                <a:ln w="12700">
                  <a:solidFill>
                    <a:schemeClr val="tx1"/>
                  </a:solidFill>
                  <a:round/>
                  <a:headEnd/>
                  <a:tailEnd/>
                </a:ln>
                <a:effectLst/>
              </p:spPr>
              <p:txBody>
                <a:bodyPr wrap="none" anchor="ctr"/>
                <a:lstStyle/>
                <a:p>
                  <a:endParaRPr lang="en-US"/>
                </a:p>
              </p:txBody>
            </p:sp>
            <p:sp>
              <p:nvSpPr>
                <p:cNvPr id="425044" name="Line 84"/>
                <p:cNvSpPr>
                  <a:spLocks noChangeShapeType="1"/>
                </p:cNvSpPr>
                <p:nvPr/>
              </p:nvSpPr>
              <p:spPr bwMode="auto">
                <a:xfrm>
                  <a:off x="1143" y="2124"/>
                  <a:ext cx="33" cy="35"/>
                </a:xfrm>
                <a:prstGeom prst="line">
                  <a:avLst/>
                </a:prstGeom>
                <a:noFill/>
                <a:ln w="12700">
                  <a:solidFill>
                    <a:schemeClr val="tx1"/>
                  </a:solidFill>
                  <a:round/>
                  <a:headEnd/>
                  <a:tailEnd/>
                </a:ln>
                <a:effectLst/>
              </p:spPr>
              <p:txBody>
                <a:bodyPr wrap="none" anchor="ctr"/>
                <a:lstStyle/>
                <a:p>
                  <a:endParaRPr lang="en-US"/>
                </a:p>
              </p:txBody>
            </p:sp>
          </p:grpSp>
          <p:sp>
            <p:nvSpPr>
              <p:cNvPr id="425045" name="Line 85"/>
              <p:cNvSpPr>
                <a:spLocks noChangeShapeType="1"/>
              </p:cNvSpPr>
              <p:nvPr/>
            </p:nvSpPr>
            <p:spPr bwMode="auto">
              <a:xfrm flipH="1" flipV="1">
                <a:off x="915" y="2072"/>
                <a:ext cx="157" cy="7"/>
              </a:xfrm>
              <a:prstGeom prst="line">
                <a:avLst/>
              </a:prstGeom>
              <a:noFill/>
              <a:ln w="12700">
                <a:solidFill>
                  <a:schemeClr val="tx1"/>
                </a:solidFill>
                <a:round/>
                <a:headEnd/>
                <a:tailEnd/>
              </a:ln>
              <a:effectLst/>
            </p:spPr>
            <p:txBody>
              <a:bodyPr wrap="none" anchor="ctr"/>
              <a:lstStyle/>
              <a:p>
                <a:endParaRPr lang="en-US"/>
              </a:p>
            </p:txBody>
          </p:sp>
          <p:sp>
            <p:nvSpPr>
              <p:cNvPr id="425046" name="Line 86"/>
              <p:cNvSpPr>
                <a:spLocks noChangeShapeType="1"/>
              </p:cNvSpPr>
              <p:nvPr/>
            </p:nvSpPr>
            <p:spPr bwMode="auto">
              <a:xfrm>
                <a:off x="1128" y="2154"/>
                <a:ext cx="7" cy="41"/>
              </a:xfrm>
              <a:prstGeom prst="line">
                <a:avLst/>
              </a:prstGeom>
              <a:noFill/>
              <a:ln w="12700">
                <a:solidFill>
                  <a:schemeClr val="tx1"/>
                </a:solidFill>
                <a:round/>
                <a:headEnd/>
                <a:tailEnd/>
              </a:ln>
              <a:effectLst/>
            </p:spPr>
            <p:txBody>
              <a:bodyPr wrap="none" anchor="ctr"/>
              <a:lstStyle/>
              <a:p>
                <a:endParaRPr lang="en-US"/>
              </a:p>
            </p:txBody>
          </p:sp>
          <p:grpSp>
            <p:nvGrpSpPr>
              <p:cNvPr id="425047" name="Group 87"/>
              <p:cNvGrpSpPr>
                <a:grpSpLocks/>
              </p:cNvGrpSpPr>
              <p:nvPr/>
            </p:nvGrpSpPr>
            <p:grpSpPr bwMode="auto">
              <a:xfrm>
                <a:off x="905" y="2151"/>
                <a:ext cx="91" cy="135"/>
                <a:chOff x="918" y="2179"/>
                <a:chExt cx="92" cy="137"/>
              </a:xfrm>
            </p:grpSpPr>
            <p:sp>
              <p:nvSpPr>
                <p:cNvPr id="425048" name="Oval 88"/>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25049" name="Line 89"/>
                <p:cNvSpPr>
                  <a:spLocks noChangeShapeType="1"/>
                </p:cNvSpPr>
                <p:nvPr/>
              </p:nvSpPr>
              <p:spPr bwMode="auto">
                <a:xfrm>
                  <a:off x="918" y="2247"/>
                  <a:ext cx="92" cy="0"/>
                </a:xfrm>
                <a:prstGeom prst="line">
                  <a:avLst/>
                </a:prstGeom>
                <a:noFill/>
                <a:ln w="12700">
                  <a:solidFill>
                    <a:schemeClr val="tx1"/>
                  </a:solidFill>
                  <a:round/>
                  <a:headEnd/>
                  <a:tailEnd/>
                </a:ln>
                <a:effectLst/>
              </p:spPr>
              <p:txBody>
                <a:bodyPr wrap="none" anchor="ctr"/>
                <a:lstStyle/>
                <a:p>
                  <a:endParaRPr lang="en-US"/>
                </a:p>
              </p:txBody>
            </p:sp>
            <p:sp>
              <p:nvSpPr>
                <p:cNvPr id="425050" name="Line 90"/>
                <p:cNvSpPr>
                  <a:spLocks noChangeShapeType="1"/>
                </p:cNvSpPr>
                <p:nvPr/>
              </p:nvSpPr>
              <p:spPr bwMode="auto">
                <a:xfrm>
                  <a:off x="960" y="2227"/>
                  <a:ext cx="0" cy="46"/>
                </a:xfrm>
                <a:prstGeom prst="line">
                  <a:avLst/>
                </a:prstGeom>
                <a:noFill/>
                <a:ln w="12700">
                  <a:solidFill>
                    <a:schemeClr val="tx1"/>
                  </a:solidFill>
                  <a:round/>
                  <a:headEnd/>
                  <a:tailEnd/>
                </a:ln>
                <a:effectLst/>
              </p:spPr>
              <p:txBody>
                <a:bodyPr wrap="none" anchor="ctr"/>
                <a:lstStyle/>
                <a:p>
                  <a:endParaRPr lang="en-US"/>
                </a:p>
              </p:txBody>
            </p:sp>
            <p:sp>
              <p:nvSpPr>
                <p:cNvPr id="425051" name="Line 91"/>
                <p:cNvSpPr>
                  <a:spLocks noChangeShapeType="1"/>
                </p:cNvSpPr>
                <p:nvPr/>
              </p:nvSpPr>
              <p:spPr bwMode="auto">
                <a:xfrm flipH="1">
                  <a:off x="921" y="2283"/>
                  <a:ext cx="36" cy="31"/>
                </a:xfrm>
                <a:prstGeom prst="line">
                  <a:avLst/>
                </a:prstGeom>
                <a:noFill/>
                <a:ln w="12700">
                  <a:solidFill>
                    <a:schemeClr val="tx1"/>
                  </a:solidFill>
                  <a:round/>
                  <a:headEnd/>
                  <a:tailEnd/>
                </a:ln>
                <a:effectLst/>
              </p:spPr>
              <p:txBody>
                <a:bodyPr wrap="none" anchor="ctr"/>
                <a:lstStyle/>
                <a:p>
                  <a:endParaRPr lang="en-US"/>
                </a:p>
              </p:txBody>
            </p:sp>
            <p:sp>
              <p:nvSpPr>
                <p:cNvPr id="425052" name="Line 92"/>
                <p:cNvSpPr>
                  <a:spLocks noChangeShapeType="1"/>
                </p:cNvSpPr>
                <p:nvPr/>
              </p:nvSpPr>
              <p:spPr bwMode="auto">
                <a:xfrm>
                  <a:off x="964" y="2281"/>
                  <a:ext cx="33" cy="35"/>
                </a:xfrm>
                <a:prstGeom prst="line">
                  <a:avLst/>
                </a:prstGeom>
                <a:noFill/>
                <a:ln w="12700">
                  <a:solidFill>
                    <a:schemeClr val="tx1"/>
                  </a:solidFill>
                  <a:round/>
                  <a:headEnd/>
                  <a:tailEnd/>
                </a:ln>
                <a:effectLst/>
              </p:spPr>
              <p:txBody>
                <a:bodyPr wrap="none" anchor="ctr"/>
                <a:lstStyle/>
                <a:p>
                  <a:endParaRPr lang="en-US"/>
                </a:p>
              </p:txBody>
            </p:sp>
          </p:grpSp>
          <p:sp>
            <p:nvSpPr>
              <p:cNvPr id="425053" name="Line 93"/>
              <p:cNvSpPr>
                <a:spLocks noChangeShapeType="1"/>
              </p:cNvSpPr>
              <p:nvPr/>
            </p:nvSpPr>
            <p:spPr bwMode="auto">
              <a:xfrm flipH="1" flipV="1">
                <a:off x="811" y="2128"/>
                <a:ext cx="85" cy="121"/>
              </a:xfrm>
              <a:prstGeom prst="line">
                <a:avLst/>
              </a:prstGeom>
              <a:noFill/>
              <a:ln w="12700">
                <a:solidFill>
                  <a:schemeClr val="tx1"/>
                </a:solidFill>
                <a:round/>
                <a:headEnd/>
                <a:tailEnd/>
              </a:ln>
              <a:effectLst/>
            </p:spPr>
            <p:txBody>
              <a:bodyPr wrap="none" anchor="ctr"/>
              <a:lstStyle/>
              <a:p>
                <a:endParaRPr lang="en-US"/>
              </a:p>
            </p:txBody>
          </p:sp>
        </p:grpSp>
      </p:grpSp>
      <p:sp>
        <p:nvSpPr>
          <p:cNvPr id="425054" name="Rectangle 94"/>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p:spPr>
        <p:txBody>
          <a:bodyPr wrap="none" lIns="89274" tIns="43854" rIns="89274" bIns="43854" anchor="ctr"/>
          <a:lstStyle/>
          <a:p>
            <a:pPr algn="ctr" defTabSz="901700"/>
            <a:r>
              <a:rPr lang="en-US"/>
              <a:t>Analysis</a:t>
            </a:r>
          </a:p>
        </p:txBody>
      </p:sp>
      <p:sp>
        <p:nvSpPr>
          <p:cNvPr id="425055" name="Rectangle 95"/>
          <p:cNvSpPr>
            <a:spLocks noChangeArrowheads="1"/>
          </p:cNvSpPr>
          <p:nvPr/>
        </p:nvSpPr>
        <p:spPr bwMode="auto">
          <a:xfrm>
            <a:off x="5410200" y="215900"/>
            <a:ext cx="3505200" cy="863600"/>
          </a:xfrm>
          <a:prstGeom prst="rect">
            <a:avLst/>
          </a:prstGeom>
          <a:noFill/>
          <a:ln w="12700">
            <a:noFill/>
            <a:miter lim="800000"/>
            <a:headEnd/>
            <a:tailEnd/>
          </a:ln>
          <a:effectLst/>
        </p:spPr>
        <p:txBody>
          <a:bodyPr lIns="92407" tIns="45420" rIns="92407" bIns="45420" anchor="ctr"/>
          <a:lstStyle/>
          <a:p>
            <a:r>
              <a:rPr lang="en-US" sz="2400" b="0"/>
              <a:t>...and their models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5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4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5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50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50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505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250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250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249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249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249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25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99" grpId="0" animBg="1" autoUpdateAnimBg="0"/>
      <p:bldP spid="425000" grpId="0" animBg="1" autoUpdateAnimBg="0"/>
      <p:bldP spid="425001" grpId="0" animBg="1" autoUpdateAnimBg="0"/>
      <p:bldP spid="425002" grpId="0" animBg="1" autoUpdateAnimBg="0"/>
      <p:bldP spid="425032" grpId="0" animBg="1" autoUpdateAnimBg="0"/>
      <p:bldP spid="425054" grpId="0" animBg="1" autoUpdateAnimBg="0"/>
      <p:bldP spid="4250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19100" y="222250"/>
            <a:ext cx="8153400" cy="630238"/>
          </a:xfrm>
        </p:spPr>
        <p:txBody>
          <a:bodyPr/>
          <a:lstStyle/>
          <a:p>
            <a:r>
              <a:rPr lang="en-US" u="sng"/>
              <a:t>Attributes of Good Software</a:t>
            </a:r>
          </a:p>
        </p:txBody>
      </p:sp>
      <p:sp>
        <p:nvSpPr>
          <p:cNvPr id="406531" name="Rectangle 3"/>
          <p:cNvSpPr>
            <a:spLocks noGrp="1" noChangeArrowheads="1"/>
          </p:cNvSpPr>
          <p:nvPr>
            <p:ph type="body" idx="1"/>
          </p:nvPr>
        </p:nvSpPr>
        <p:spPr/>
        <p:txBody>
          <a:bodyPr/>
          <a:lstStyle/>
          <a:p>
            <a:r>
              <a:rPr lang="en-US" sz="2000"/>
              <a:t>Maintainability</a:t>
            </a:r>
          </a:p>
          <a:p>
            <a:pPr lvl="1"/>
            <a:r>
              <a:rPr lang="en-US" sz="1800"/>
              <a:t>Ease of changing the software to meets the changing needs of the customer.</a:t>
            </a:r>
          </a:p>
          <a:p>
            <a:r>
              <a:rPr lang="en-US" sz="2000"/>
              <a:t>Dependability</a:t>
            </a:r>
          </a:p>
          <a:p>
            <a:pPr lvl="1"/>
            <a:r>
              <a:rPr lang="en-US" sz="1800"/>
              <a:t>Reliability, security and safety.</a:t>
            </a:r>
          </a:p>
          <a:p>
            <a:r>
              <a:rPr lang="en-US" sz="2000"/>
              <a:t>Efficiency</a:t>
            </a:r>
          </a:p>
          <a:p>
            <a:pPr lvl="1"/>
            <a:r>
              <a:rPr lang="en-US" sz="1800"/>
              <a:t>Responsiveness, processing time, and memory usage. </a:t>
            </a:r>
          </a:p>
          <a:p>
            <a:r>
              <a:rPr lang="en-US" sz="2000"/>
              <a:t>Usability</a:t>
            </a:r>
          </a:p>
          <a:p>
            <a:pPr lvl="1"/>
            <a:r>
              <a:rPr lang="en-US" sz="1800"/>
              <a:t>Appropriate user interface and adequate documentation.</a:t>
            </a:r>
          </a:p>
          <a:p>
            <a:r>
              <a:rPr lang="en-US" sz="2000"/>
              <a:t>Reusability</a:t>
            </a:r>
          </a:p>
          <a:p>
            <a:pPr lvl="1"/>
            <a:r>
              <a:rPr lang="en-US" sz="1800"/>
              <a:t>The ability to reuse components of the system in future software development projects</a:t>
            </a:r>
          </a:p>
          <a:p>
            <a:pPr lvl="1"/>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Course outcomes</a:t>
            </a:r>
          </a:p>
        </p:txBody>
      </p:sp>
      <p:sp>
        <p:nvSpPr>
          <p:cNvPr id="377859" name="Rectangle 3"/>
          <p:cNvSpPr>
            <a:spLocks noGrp="1" noChangeArrowheads="1"/>
          </p:cNvSpPr>
          <p:nvPr>
            <p:ph type="body" idx="1"/>
          </p:nvPr>
        </p:nvSpPr>
        <p:spPr/>
        <p:txBody>
          <a:bodyPr/>
          <a:lstStyle/>
          <a:p>
            <a:r>
              <a:rPr lang="en-US" b="1" dirty="0"/>
              <a:t>Course Outcomes: At the end of this semester you will:</a:t>
            </a:r>
            <a:r>
              <a:rPr lang="en-US" b="1" i="1" dirty="0"/>
              <a:t> </a:t>
            </a:r>
            <a:endParaRPr lang="en-US" dirty="0"/>
          </a:p>
          <a:p>
            <a:pPr lvl="1"/>
            <a:r>
              <a:rPr lang="en-US" dirty="0"/>
              <a:t>Be familiar with the Software Development Life Cycle</a:t>
            </a:r>
          </a:p>
          <a:p>
            <a:pPr lvl="1"/>
            <a:r>
              <a:rPr lang="en-US" dirty="0"/>
              <a:t>Master the techniques to gather and specify the requirements of a medium-size software system using UML</a:t>
            </a:r>
          </a:p>
          <a:p>
            <a:pPr lvl="1"/>
            <a:r>
              <a:rPr lang="en-US" dirty="0"/>
              <a:t>Master the techniques to design and implement a medium-size software system </a:t>
            </a:r>
          </a:p>
          <a:p>
            <a:pPr lvl="1"/>
            <a:r>
              <a:rPr lang="en-US" dirty="0"/>
              <a:t>Be familiar with software testing techniques</a:t>
            </a:r>
          </a:p>
          <a:p>
            <a:pPr lvl="1"/>
            <a:r>
              <a:rPr lang="en-US" dirty="0"/>
              <a:t>Be familiar with system walkthroughs</a:t>
            </a:r>
          </a:p>
          <a:p>
            <a:pPr lvl="1"/>
            <a:r>
              <a:rPr lang="en-US" dirty="0"/>
              <a:t>Be familiar with software documentation </a:t>
            </a:r>
          </a:p>
          <a:p>
            <a:pPr lvl="1"/>
            <a:r>
              <a:rPr lang="en-US" dirty="0"/>
              <a:t>Be familiar with working in a small software development team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1027"/>
          <p:cNvSpPr>
            <a:spLocks noChangeArrowheads="1"/>
          </p:cNvSpPr>
          <p:nvPr/>
        </p:nvSpPr>
        <p:spPr bwMode="auto">
          <a:xfrm>
            <a:off x="8355013" y="6532563"/>
            <a:ext cx="274637" cy="274637"/>
          </a:xfrm>
          <a:prstGeom prst="rect">
            <a:avLst/>
          </a:prstGeom>
          <a:noFill/>
          <a:ln w="12700">
            <a:noFill/>
            <a:miter lim="800000"/>
            <a:headEnd/>
            <a:tailEnd/>
          </a:ln>
          <a:effectLst/>
        </p:spPr>
        <p:txBody>
          <a:bodyPr wrap="none" lIns="19050" tIns="26987" rIns="19050" bIns="26987"/>
          <a:lstStyle/>
          <a:p>
            <a:pPr defTabSz="904875">
              <a:lnSpc>
                <a:spcPts val="1200"/>
              </a:lnSpc>
            </a:pPr>
            <a:r>
              <a:rPr lang="en-US" sz="1000" b="0">
                <a:solidFill>
                  <a:srgbClr val="000000"/>
                </a:solidFill>
                <a:latin typeface="Helvetica" charset="0"/>
              </a:rPr>
              <a:t>20</a:t>
            </a:r>
          </a:p>
        </p:txBody>
      </p:sp>
      <p:sp>
        <p:nvSpPr>
          <p:cNvPr id="270344" name="Rectangle 1032"/>
          <p:cNvSpPr>
            <a:spLocks noGrp="1" noChangeArrowheads="1"/>
          </p:cNvSpPr>
          <p:nvPr>
            <p:ph type="title"/>
          </p:nvPr>
        </p:nvSpPr>
        <p:spPr/>
        <p:txBody>
          <a:bodyPr/>
          <a:lstStyle/>
          <a:p>
            <a:r>
              <a:rPr lang="en-US"/>
              <a:t>Software Engineering: Definition</a:t>
            </a:r>
          </a:p>
        </p:txBody>
      </p:sp>
      <p:sp>
        <p:nvSpPr>
          <p:cNvPr id="270345" name="Rectangle 1033"/>
          <p:cNvSpPr>
            <a:spLocks noGrp="1" noChangeArrowheads="1"/>
          </p:cNvSpPr>
          <p:nvPr>
            <p:ph type="body" idx="1"/>
          </p:nvPr>
        </p:nvSpPr>
        <p:spPr/>
        <p:txBody>
          <a:bodyPr/>
          <a:lstStyle/>
          <a:p>
            <a:pPr>
              <a:buFont typeface="Symbol" pitchFamily="18" charset="2"/>
              <a:buNone/>
            </a:pPr>
            <a:r>
              <a:rPr lang="en-US" dirty="0"/>
              <a:t>Software Engineering is a collection of techniques,</a:t>
            </a:r>
          </a:p>
          <a:p>
            <a:pPr>
              <a:buFont typeface="Symbol" pitchFamily="18" charset="2"/>
              <a:buNone/>
            </a:pPr>
            <a:r>
              <a:rPr lang="en-US" dirty="0"/>
              <a:t>methodologies and tools that help </a:t>
            </a:r>
          </a:p>
          <a:p>
            <a:pPr>
              <a:buFont typeface="Symbol" pitchFamily="18" charset="2"/>
              <a:buNone/>
            </a:pPr>
            <a:r>
              <a:rPr lang="en-US" dirty="0"/>
              <a:t>with the production of</a:t>
            </a:r>
          </a:p>
          <a:p>
            <a:endParaRPr lang="en-US" dirty="0"/>
          </a:p>
          <a:p>
            <a:r>
              <a:rPr lang="en-US" dirty="0"/>
              <a:t>a </a:t>
            </a:r>
            <a:r>
              <a:rPr lang="en-US" dirty="0">
                <a:solidFill>
                  <a:srgbClr val="FF0000"/>
                </a:solidFill>
              </a:rPr>
              <a:t>high quality software  </a:t>
            </a:r>
            <a:r>
              <a:rPr lang="en-US" dirty="0"/>
              <a:t>system </a:t>
            </a:r>
          </a:p>
          <a:p>
            <a:r>
              <a:rPr lang="en-US" dirty="0"/>
              <a:t>with a  given </a:t>
            </a:r>
            <a:r>
              <a:rPr lang="en-US" dirty="0">
                <a:solidFill>
                  <a:srgbClr val="FF0000"/>
                </a:solidFill>
              </a:rPr>
              <a:t>budget </a:t>
            </a:r>
            <a:r>
              <a:rPr lang="en-US" dirty="0"/>
              <a:t> </a:t>
            </a:r>
          </a:p>
          <a:p>
            <a:r>
              <a:rPr lang="en-US" dirty="0"/>
              <a:t>before a given </a:t>
            </a:r>
            <a:r>
              <a:rPr lang="en-US" dirty="0">
                <a:solidFill>
                  <a:srgbClr val="FF0000"/>
                </a:solidFill>
              </a:rPr>
              <a:t>deadline</a:t>
            </a:r>
          </a:p>
          <a:p>
            <a:endParaRPr lang="en-US" dirty="0"/>
          </a:p>
          <a:p>
            <a:pPr>
              <a:buFont typeface="Symbol" pitchFamily="18" charset="2"/>
              <a:buNone/>
            </a:pPr>
            <a:r>
              <a:rPr lang="en-US" dirty="0"/>
              <a:t>   while </a:t>
            </a:r>
            <a:r>
              <a:rPr lang="en-US" dirty="0">
                <a:solidFill>
                  <a:srgbClr val="FF0000"/>
                </a:solidFill>
              </a:rPr>
              <a:t>change</a:t>
            </a:r>
            <a:r>
              <a:rPr lang="en-US" dirty="0"/>
              <a:t> occurs.</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7"/>
          <p:cNvSpPr>
            <a:spLocks noGrp="1" noChangeArrowheads="1"/>
          </p:cNvSpPr>
          <p:nvPr>
            <p:ph type="title"/>
          </p:nvPr>
        </p:nvSpPr>
        <p:spPr/>
        <p:txBody>
          <a:bodyPr/>
          <a:lstStyle/>
          <a:p>
            <a:r>
              <a:rPr lang="en-US"/>
              <a:t>Software Engineering: A Problem Solving Activity</a:t>
            </a:r>
          </a:p>
        </p:txBody>
      </p:sp>
      <p:sp>
        <p:nvSpPr>
          <p:cNvPr id="17416" name="Rectangle 8"/>
          <p:cNvSpPr>
            <a:spLocks noGrp="1" noChangeArrowheads="1"/>
          </p:cNvSpPr>
          <p:nvPr>
            <p:ph type="body" idx="1"/>
          </p:nvPr>
        </p:nvSpPr>
        <p:spPr/>
        <p:txBody>
          <a:bodyPr/>
          <a:lstStyle/>
          <a:p>
            <a:pPr>
              <a:lnSpc>
                <a:spcPct val="80000"/>
              </a:lnSpc>
            </a:pPr>
            <a:r>
              <a:rPr lang="en-US" b="1" dirty="0"/>
              <a:t>Analysis</a:t>
            </a:r>
            <a:r>
              <a:rPr lang="en-US" dirty="0"/>
              <a:t>: Understand the nature of the problem and break the  problem into pieces</a:t>
            </a:r>
          </a:p>
          <a:p>
            <a:pPr>
              <a:lnSpc>
                <a:spcPct val="80000"/>
              </a:lnSpc>
            </a:pPr>
            <a:r>
              <a:rPr lang="en-US" b="1" dirty="0"/>
              <a:t>Synthesis</a:t>
            </a:r>
            <a:r>
              <a:rPr lang="en-US" dirty="0"/>
              <a:t>: Put the pieces together into a large structure</a:t>
            </a:r>
          </a:p>
          <a:p>
            <a:pPr>
              <a:lnSpc>
                <a:spcPct val="80000"/>
              </a:lnSpc>
            </a:pPr>
            <a:endParaRPr lang="en-US" dirty="0"/>
          </a:p>
          <a:p>
            <a:pPr>
              <a:lnSpc>
                <a:spcPct val="80000"/>
              </a:lnSpc>
              <a:buFont typeface="Symbol" pitchFamily="18" charset="2"/>
              <a:buNone/>
            </a:pPr>
            <a:r>
              <a:rPr lang="en-US" dirty="0"/>
              <a:t>For problem solving we use   </a:t>
            </a:r>
          </a:p>
          <a:p>
            <a:pPr>
              <a:lnSpc>
                <a:spcPct val="80000"/>
              </a:lnSpc>
            </a:pPr>
            <a:r>
              <a:rPr lang="en-US" dirty="0"/>
              <a:t>Techniques (methods):  </a:t>
            </a:r>
          </a:p>
          <a:p>
            <a:pPr lvl="1">
              <a:lnSpc>
                <a:spcPct val="80000"/>
              </a:lnSpc>
            </a:pPr>
            <a:r>
              <a:rPr lang="en-US" dirty="0"/>
              <a:t>Formal procedures for producing results using some </a:t>
            </a:r>
            <a:r>
              <a:rPr lang="en-US" dirty="0" smtClean="0"/>
              <a:t>well-defined </a:t>
            </a:r>
            <a:r>
              <a:rPr lang="en-US" dirty="0"/>
              <a:t>notation</a:t>
            </a:r>
          </a:p>
          <a:p>
            <a:pPr>
              <a:lnSpc>
                <a:spcPct val="80000"/>
              </a:lnSpc>
            </a:pPr>
            <a:r>
              <a:rPr lang="en-US" dirty="0"/>
              <a:t>Methodologies:  </a:t>
            </a:r>
          </a:p>
          <a:p>
            <a:pPr lvl="1">
              <a:lnSpc>
                <a:spcPct val="80000"/>
              </a:lnSpc>
            </a:pPr>
            <a:r>
              <a:rPr lang="en-US" dirty="0"/>
              <a:t>Collection of techniques applied across software development  and unified by a philosophical approach</a:t>
            </a:r>
          </a:p>
          <a:p>
            <a:pPr>
              <a:lnSpc>
                <a:spcPct val="80000"/>
              </a:lnSpc>
            </a:pPr>
            <a:r>
              <a:rPr lang="en-US" dirty="0"/>
              <a:t>Tools: </a:t>
            </a:r>
          </a:p>
          <a:p>
            <a:pPr lvl="1">
              <a:lnSpc>
                <a:spcPct val="80000"/>
              </a:lnSpc>
            </a:pPr>
            <a:r>
              <a:rPr lang="en-US" dirty="0"/>
              <a:t>A</a:t>
            </a:r>
            <a:r>
              <a:rPr lang="en-US" dirty="0" smtClean="0"/>
              <a:t>utomated </a:t>
            </a:r>
            <a:r>
              <a:rPr lang="en-US" dirty="0"/>
              <a:t>systems to accomplish a </a:t>
            </a:r>
            <a:r>
              <a:rPr lang="en-US" dirty="0" smtClean="0"/>
              <a:t>task</a:t>
            </a:r>
            <a:endParaRPr lang="en-US" dirty="0"/>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1027"/>
          <p:cNvSpPr>
            <a:spLocks noChangeArrowheads="1"/>
          </p:cNvSpPr>
          <p:nvPr/>
        </p:nvSpPr>
        <p:spPr bwMode="auto">
          <a:xfrm>
            <a:off x="312738" y="200025"/>
            <a:ext cx="6400800" cy="727075"/>
          </a:xfrm>
          <a:prstGeom prst="rect">
            <a:avLst/>
          </a:prstGeom>
          <a:noFill/>
          <a:ln w="12700">
            <a:noFill/>
            <a:miter lim="800000"/>
            <a:headEnd/>
            <a:tailEnd/>
          </a:ln>
          <a:effectLst/>
        </p:spPr>
        <p:txBody>
          <a:bodyPr wrap="none" anchor="ctr"/>
          <a:lstStyle/>
          <a:p>
            <a:endParaRPr lang="en-US"/>
          </a:p>
        </p:txBody>
      </p:sp>
      <p:sp>
        <p:nvSpPr>
          <p:cNvPr id="282630" name="Rectangle 1030"/>
          <p:cNvSpPr>
            <a:spLocks noGrp="1" noChangeArrowheads="1"/>
          </p:cNvSpPr>
          <p:nvPr>
            <p:ph type="title"/>
          </p:nvPr>
        </p:nvSpPr>
        <p:spPr/>
        <p:txBody>
          <a:bodyPr/>
          <a:lstStyle/>
          <a:p>
            <a:r>
              <a:rPr lang="en-US" dirty="0"/>
              <a:t>Why  are software </a:t>
            </a:r>
            <a:r>
              <a:rPr lang="en-US" dirty="0" smtClean="0"/>
              <a:t>engineering is difficult?</a:t>
            </a:r>
            <a:endParaRPr lang="en-US" dirty="0"/>
          </a:p>
        </p:txBody>
      </p:sp>
      <p:sp>
        <p:nvSpPr>
          <p:cNvPr id="282631" name="Rectangle 1031"/>
          <p:cNvSpPr>
            <a:spLocks noGrp="1" noChangeArrowheads="1"/>
          </p:cNvSpPr>
          <p:nvPr>
            <p:ph type="body" idx="1"/>
          </p:nvPr>
        </p:nvSpPr>
        <p:spPr/>
        <p:txBody>
          <a:bodyPr/>
          <a:lstStyle/>
          <a:p>
            <a:r>
              <a:rPr lang="en-US" dirty="0"/>
              <a:t>The problem domain is </a:t>
            </a:r>
            <a:r>
              <a:rPr lang="en-US" dirty="0" smtClean="0"/>
              <a:t>complex</a:t>
            </a:r>
          </a:p>
          <a:p>
            <a:endParaRPr lang="en-US" dirty="0"/>
          </a:p>
          <a:p>
            <a:endParaRPr lang="en-US" dirty="0"/>
          </a:p>
          <a:p>
            <a:r>
              <a:rPr lang="en-US" dirty="0"/>
              <a:t>The development process is very difficult to </a:t>
            </a:r>
            <a:r>
              <a:rPr lang="en-US" dirty="0" smtClean="0"/>
              <a:t>manage</a:t>
            </a:r>
          </a:p>
          <a:p>
            <a:endParaRPr lang="en-US" dirty="0"/>
          </a:p>
          <a:p>
            <a:endParaRPr lang="en-US" dirty="0"/>
          </a:p>
          <a:p>
            <a:r>
              <a:rPr lang="en-US" dirty="0"/>
              <a:t>Software offers extreme </a:t>
            </a:r>
            <a:r>
              <a:rPr lang="en-US" dirty="0" smtClean="0"/>
              <a:t>flexibility</a:t>
            </a:r>
            <a:endParaRPr lang="en-US" dirty="0"/>
          </a:p>
        </p:txBody>
      </p:sp>
    </p:spTree>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2" name="Rectangle 4"/>
          <p:cNvSpPr>
            <a:spLocks noGrp="1" noChangeArrowheads="1"/>
          </p:cNvSpPr>
          <p:nvPr>
            <p:ph type="title"/>
          </p:nvPr>
        </p:nvSpPr>
        <p:spPr/>
        <p:txBody>
          <a:bodyPr/>
          <a:lstStyle/>
          <a:p>
            <a:r>
              <a:rPr lang="en-US"/>
              <a:t>Factors affecting the quality of a software system</a:t>
            </a:r>
          </a:p>
        </p:txBody>
      </p:sp>
      <p:sp>
        <p:nvSpPr>
          <p:cNvPr id="278533" name="Rectangle 5"/>
          <p:cNvSpPr>
            <a:spLocks noGrp="1" noChangeArrowheads="1"/>
          </p:cNvSpPr>
          <p:nvPr>
            <p:ph type="body" idx="1"/>
          </p:nvPr>
        </p:nvSpPr>
        <p:spPr>
          <a:xfrm>
            <a:off x="355600" y="1028700"/>
            <a:ext cx="8382000" cy="5422900"/>
          </a:xfrm>
        </p:spPr>
        <p:txBody>
          <a:bodyPr/>
          <a:lstStyle/>
          <a:p>
            <a:r>
              <a:rPr lang="en-US" sz="2000" b="1" dirty="0"/>
              <a:t>Complexity:</a:t>
            </a:r>
            <a:endParaRPr lang="en-US" sz="2000" dirty="0"/>
          </a:p>
          <a:p>
            <a:pPr lvl="1"/>
            <a:r>
              <a:rPr lang="en-US" b="0" dirty="0"/>
              <a:t>The system is so complex that </a:t>
            </a:r>
            <a:r>
              <a:rPr lang="en-US" b="0" dirty="0" smtClean="0"/>
              <a:t>nobody can </a:t>
            </a:r>
            <a:r>
              <a:rPr lang="en-US" b="0" dirty="0"/>
              <a:t>understand </a:t>
            </a:r>
            <a:r>
              <a:rPr lang="en-US" b="0" dirty="0" smtClean="0"/>
              <a:t>the entire system</a:t>
            </a:r>
            <a:endParaRPr lang="en-US" b="0" dirty="0"/>
          </a:p>
          <a:p>
            <a:pPr lvl="1"/>
            <a:r>
              <a:rPr lang="en-US" b="0" dirty="0"/>
              <a:t>The introduction of one bug fix causes another </a:t>
            </a:r>
            <a:r>
              <a:rPr lang="en-US" b="0" dirty="0" smtClean="0"/>
              <a:t>bug</a:t>
            </a:r>
            <a:endParaRPr lang="en-US" b="0" dirty="0"/>
          </a:p>
          <a:p>
            <a:r>
              <a:rPr lang="en-US" sz="2000" b="1" dirty="0"/>
              <a:t>Change:</a:t>
            </a:r>
            <a:r>
              <a:rPr lang="en-US" sz="2000" dirty="0"/>
              <a:t> </a:t>
            </a:r>
          </a:p>
          <a:p>
            <a:pPr lvl="1"/>
            <a:r>
              <a:rPr lang="en-US" b="0" dirty="0"/>
              <a:t>The complexity of a software system increases with each change: Each implemented change erodes the structure of the system which makes the next change even more expensive </a:t>
            </a:r>
          </a:p>
          <a:p>
            <a:pPr lvl="1"/>
            <a:r>
              <a:rPr lang="en-US" b="0" dirty="0"/>
              <a:t>As time goes on, the cost to implement a change will be too high, and the system will then be unable to support its intended task. This is true of all systems, independent of their application domain or technological base</a:t>
            </a:r>
            <a:r>
              <a:rPr lang="en-US" b="0" dirty="0" smtClean="0"/>
              <a:t>.</a:t>
            </a:r>
          </a:p>
          <a:p>
            <a:r>
              <a:rPr lang="en-US" sz="2000" b="1" dirty="0" smtClean="0"/>
              <a:t>Conformity:</a:t>
            </a:r>
          </a:p>
          <a:p>
            <a:pPr lvl="1"/>
            <a:r>
              <a:rPr lang="en-US" b="0" dirty="0" smtClean="0"/>
              <a:t>Must conform to arbitrary rules</a:t>
            </a:r>
          </a:p>
          <a:p>
            <a:r>
              <a:rPr lang="en-US" sz="2000" b="1" dirty="0" smtClean="0"/>
              <a:t>Invisibility:</a:t>
            </a:r>
          </a:p>
          <a:p>
            <a:pPr lvl="1"/>
            <a:r>
              <a:rPr lang="en-US" b="0" dirty="0" smtClean="0"/>
              <a:t>Software  can not be seen. Only different aspects can be described</a:t>
            </a:r>
          </a:p>
          <a:p>
            <a:pPr lvl="1"/>
            <a:endParaRPr lang="en-US" b="0" dirty="0"/>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85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85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85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8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1029"/>
          <p:cNvSpPr>
            <a:spLocks noGrp="1" noChangeArrowheads="1"/>
          </p:cNvSpPr>
          <p:nvPr>
            <p:ph type="title"/>
          </p:nvPr>
        </p:nvSpPr>
        <p:spPr/>
        <p:txBody>
          <a:bodyPr/>
          <a:lstStyle/>
          <a:p>
            <a:r>
              <a:rPr lang="en-US"/>
              <a:t>Dealing with Complexity</a:t>
            </a:r>
          </a:p>
        </p:txBody>
      </p:sp>
      <p:sp>
        <p:nvSpPr>
          <p:cNvPr id="286726" name="Rectangle 1030"/>
          <p:cNvSpPr>
            <a:spLocks noGrp="1" noChangeArrowheads="1"/>
          </p:cNvSpPr>
          <p:nvPr>
            <p:ph type="body" idx="1"/>
          </p:nvPr>
        </p:nvSpPr>
        <p:spPr/>
        <p:txBody>
          <a:bodyPr/>
          <a:lstStyle/>
          <a:p>
            <a:r>
              <a:rPr lang="en-US" dirty="0" smtClean="0"/>
              <a:t>Abstraction</a:t>
            </a:r>
          </a:p>
          <a:p>
            <a:endParaRPr lang="en-US" dirty="0"/>
          </a:p>
          <a:p>
            <a:endParaRPr lang="en-US" dirty="0"/>
          </a:p>
          <a:p>
            <a:r>
              <a:rPr lang="en-US" dirty="0" smtClean="0"/>
              <a:t>Decomposition</a:t>
            </a:r>
          </a:p>
          <a:p>
            <a:endParaRPr lang="en-US" dirty="0"/>
          </a:p>
          <a:p>
            <a:endParaRPr lang="en-US" dirty="0"/>
          </a:p>
          <a:p>
            <a:r>
              <a:rPr lang="en-US" dirty="0"/>
              <a:t>Hierarchy</a:t>
            </a:r>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4" name="Rectangle 8"/>
          <p:cNvSpPr>
            <a:spLocks noGrp="1" noChangeArrowheads="1"/>
          </p:cNvSpPr>
          <p:nvPr>
            <p:ph type="title"/>
          </p:nvPr>
        </p:nvSpPr>
        <p:spPr/>
        <p:txBody>
          <a:bodyPr/>
          <a:lstStyle/>
          <a:p>
            <a:r>
              <a:rPr lang="en-US"/>
              <a:t>Models are used to provide abstractions</a:t>
            </a:r>
          </a:p>
        </p:txBody>
      </p:sp>
      <p:sp>
        <p:nvSpPr>
          <p:cNvPr id="75785" name="Rectangle 9"/>
          <p:cNvSpPr>
            <a:spLocks noGrp="1" noChangeArrowheads="1"/>
          </p:cNvSpPr>
          <p:nvPr>
            <p:ph type="body" idx="1"/>
          </p:nvPr>
        </p:nvSpPr>
        <p:spPr/>
        <p:txBody>
          <a:bodyPr/>
          <a:lstStyle/>
          <a:p>
            <a:pPr>
              <a:lnSpc>
                <a:spcPct val="80000"/>
              </a:lnSpc>
            </a:pPr>
            <a:r>
              <a:rPr lang="en-US"/>
              <a:t>System Model:</a:t>
            </a:r>
          </a:p>
          <a:p>
            <a:pPr lvl="1">
              <a:lnSpc>
                <a:spcPct val="80000"/>
              </a:lnSpc>
            </a:pPr>
            <a:r>
              <a:rPr lang="en-US"/>
              <a:t>Object Model: What is the structure of the system?  What are the objects and how are they related?</a:t>
            </a:r>
          </a:p>
          <a:p>
            <a:pPr lvl="1">
              <a:lnSpc>
                <a:spcPct val="80000"/>
              </a:lnSpc>
            </a:pPr>
            <a:r>
              <a:rPr lang="en-US"/>
              <a:t>Functional model: What are the functions of the system? How is data flowing through the system?</a:t>
            </a:r>
          </a:p>
          <a:p>
            <a:pPr lvl="1">
              <a:lnSpc>
                <a:spcPct val="80000"/>
              </a:lnSpc>
            </a:pPr>
            <a:r>
              <a:rPr lang="en-US"/>
              <a:t>Dynamic model: How does the system react to external events? How is the event flow in the system ?</a:t>
            </a:r>
          </a:p>
          <a:p>
            <a:pPr>
              <a:lnSpc>
                <a:spcPct val="80000"/>
              </a:lnSpc>
            </a:pPr>
            <a:r>
              <a:rPr lang="en-US"/>
              <a:t>Task Model:</a:t>
            </a:r>
          </a:p>
          <a:p>
            <a:pPr lvl="1">
              <a:lnSpc>
                <a:spcPct val="80000"/>
              </a:lnSpc>
            </a:pPr>
            <a:r>
              <a:rPr lang="en-US"/>
              <a:t>PERT Chart: What are the dependencies between the tasks?</a:t>
            </a:r>
          </a:p>
          <a:p>
            <a:pPr lvl="1">
              <a:lnSpc>
                <a:spcPct val="80000"/>
              </a:lnSpc>
            </a:pPr>
            <a:r>
              <a:rPr lang="en-US"/>
              <a:t>Schedule: How can this be done within the time limit?</a:t>
            </a:r>
          </a:p>
          <a:p>
            <a:pPr lvl="1">
              <a:lnSpc>
                <a:spcPct val="80000"/>
              </a:lnSpc>
            </a:pPr>
            <a:r>
              <a:rPr lang="en-US"/>
              <a:t>Org Chart: What are the roles in the project or organization?</a:t>
            </a:r>
          </a:p>
          <a:p>
            <a:pPr>
              <a:lnSpc>
                <a:spcPct val="80000"/>
              </a:lnSpc>
            </a:pPr>
            <a:r>
              <a:rPr lang="en-US"/>
              <a:t>Issues Model:</a:t>
            </a:r>
          </a:p>
          <a:p>
            <a:pPr lvl="1">
              <a:lnSpc>
                <a:spcPct val="80000"/>
              </a:lnSpc>
            </a:pPr>
            <a:r>
              <a:rPr lang="en-US"/>
              <a:t>What are the open and closed issues? What constraints were posed by the client? What resolutions were made?</a:t>
            </a:r>
          </a:p>
          <a:p>
            <a:pPr lvl="1">
              <a:lnSpc>
                <a:spcPct val="80000"/>
              </a:lnSpc>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57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578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78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578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8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578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578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8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57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build="p" autoUpdateAnimBg="0"/>
    </p:bldLst>
  </p:timing>
</p:sld>
</file>

<file path=ppt/theme/theme1.xml><?xml version="1.0" encoding="utf-8"?>
<a:theme xmlns:a="http://schemas.openxmlformats.org/drawingml/2006/main" name="ch8lect3">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8lect3">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charset="0"/>
          </a:defRPr>
        </a:defPPr>
      </a:lstStyle>
    </a:lnDef>
  </a:objectDefaults>
  <a:extraClrSchemeLst>
    <a:extraClrScheme>
      <a:clrScheme name="ch8lect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8lec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8lect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8lect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8lec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8lec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8lec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286</TotalTime>
  <Pages>33</Pages>
  <Words>2263</Words>
  <Application>Microsoft Office PowerPoint</Application>
  <PresentationFormat>Letter Paper (8.5x11 in)</PresentationFormat>
  <Paragraphs>275</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Book Antiqua</vt:lpstr>
      <vt:lpstr>Helvetica</vt:lpstr>
      <vt:lpstr>ITCCheltenham BookCond</vt:lpstr>
      <vt:lpstr>Symbol</vt:lpstr>
      <vt:lpstr>Times</vt:lpstr>
      <vt:lpstr>Wingdings</vt:lpstr>
      <vt:lpstr>ch8lect3</vt:lpstr>
      <vt:lpstr>PowerPoint Presentation</vt:lpstr>
      <vt:lpstr>Objectives of the Class</vt:lpstr>
      <vt:lpstr>Course outcomes</vt:lpstr>
      <vt:lpstr>Software Engineering: Definition</vt:lpstr>
      <vt:lpstr>Software Engineering: A Problem Solving Activity</vt:lpstr>
      <vt:lpstr>Why  are software engineering is difficult?</vt:lpstr>
      <vt:lpstr>Factors affecting the quality of a software system</vt:lpstr>
      <vt:lpstr>Dealing with Complexity</vt:lpstr>
      <vt:lpstr>Models are used to provide abstractions</vt:lpstr>
      <vt:lpstr>2. Decomposition</vt:lpstr>
      <vt:lpstr>Functional Decomposition</vt:lpstr>
      <vt:lpstr>Functional Decomposition</vt:lpstr>
      <vt:lpstr>3. Hierarchy</vt:lpstr>
      <vt:lpstr>Part of Hierarchy</vt:lpstr>
      <vt:lpstr>Is-Kind-of Hierarchy</vt:lpstr>
      <vt:lpstr>Software Lifecycle</vt:lpstr>
      <vt:lpstr>Software Process</vt:lpstr>
      <vt:lpstr>Software Specification</vt:lpstr>
      <vt:lpstr>Software Specification</vt:lpstr>
      <vt:lpstr>Software Development</vt:lpstr>
      <vt:lpstr>Software Development</vt:lpstr>
      <vt:lpstr>Software Development</vt:lpstr>
      <vt:lpstr>Software Validation</vt:lpstr>
      <vt:lpstr>Software Validation</vt:lpstr>
      <vt:lpstr>Software Evolution</vt:lpstr>
      <vt:lpstr>Software Lifecycle Activities</vt:lpstr>
      <vt:lpstr>Attributes of Good Software</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 Introduction to Software Engineering</dc:title>
  <dc:subject>Object-Oriented Software Engineering</dc:subject>
  <dc:creator>Bernd Bruegge &amp; Allen Dutoit</dc:creator>
  <cp:lastModifiedBy>Masoud Milani</cp:lastModifiedBy>
  <cp:revision>202</cp:revision>
  <cp:lastPrinted>2015-01-13T21:44:12Z</cp:lastPrinted>
  <dcterms:created xsi:type="dcterms:W3CDTF">1997-08-28T08:24:40Z</dcterms:created>
  <dcterms:modified xsi:type="dcterms:W3CDTF">2015-01-15T20:22:39Z</dcterms:modified>
</cp:coreProperties>
</file>