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3" d="100"/>
          <a:sy n="103" d="100"/>
        </p:scale>
        <p:origin x="15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4343C-BF78-4AFD-8475-C873F0A80496}"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3D7CD-3143-47AC-95D7-E6FFD1D5C122}" type="slidenum">
              <a:rPr lang="en-US" smtClean="0"/>
              <a:t>‹#›</a:t>
            </a:fld>
            <a:endParaRPr lang="en-US"/>
          </a:p>
        </p:txBody>
      </p:sp>
    </p:spTree>
    <p:extLst>
      <p:ext uri="{BB962C8B-B14F-4D97-AF65-F5344CB8AC3E}">
        <p14:creationId xmlns:p14="http://schemas.microsoft.com/office/powerpoint/2010/main" val="341254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anose="020B0600070205080204" pitchFamily="34" charset="-128"/>
            </a:endParaRPr>
          </a:p>
        </p:txBody>
      </p:sp>
    </p:spTree>
    <p:extLst>
      <p:ext uri="{BB962C8B-B14F-4D97-AF65-F5344CB8AC3E}">
        <p14:creationId xmlns:p14="http://schemas.microsoft.com/office/powerpoint/2010/main" val="2272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anose="020B0600070205080204" pitchFamily="34" charset="-128"/>
            </a:endParaRPr>
          </a:p>
        </p:txBody>
      </p:sp>
    </p:spTree>
    <p:extLst>
      <p:ext uri="{BB962C8B-B14F-4D97-AF65-F5344CB8AC3E}">
        <p14:creationId xmlns:p14="http://schemas.microsoft.com/office/powerpoint/2010/main" val="43883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anose="020B0600070205080204" pitchFamily="34" charset="-128"/>
            </a:endParaRPr>
          </a:p>
        </p:txBody>
      </p:sp>
    </p:spTree>
    <p:extLst>
      <p:ext uri="{BB962C8B-B14F-4D97-AF65-F5344CB8AC3E}">
        <p14:creationId xmlns:p14="http://schemas.microsoft.com/office/powerpoint/2010/main" val="349417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anose="020B0600070205080204" pitchFamily="34" charset="-128"/>
            </a:endParaRPr>
          </a:p>
        </p:txBody>
      </p:sp>
    </p:spTree>
    <p:extLst>
      <p:ext uri="{BB962C8B-B14F-4D97-AF65-F5344CB8AC3E}">
        <p14:creationId xmlns:p14="http://schemas.microsoft.com/office/powerpoint/2010/main" val="3305673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panose="020B0600070205080204" pitchFamily="34" charset="-128"/>
              </a:rPr>
              <a:t>Counter examples</a:t>
            </a:r>
          </a:p>
          <a:p>
            <a:pPr lvl="1"/>
            <a:r>
              <a:rPr lang="en-US" altLang="en-US" smtClean="0">
                <a:latin typeface="Palatino" charset="0"/>
                <a:ea typeface="ＭＳ Ｐゴシック" panose="020B0600070205080204" pitchFamily="34" charset="-128"/>
              </a:rPr>
              <a:t>“Add Participants”,</a:t>
            </a:r>
          </a:p>
          <a:p>
            <a:pPr lvl="1"/>
            <a:r>
              <a:rPr lang="en-US" altLang="en-US" smtClean="0">
                <a:latin typeface="Palatino" charset="0"/>
                <a:ea typeface="ＭＳ Ｐゴシック" panose="020B0600070205080204" pitchFamily="34" charset="-128"/>
              </a:rPr>
              <a:t> “Add Date To Exclusion Set”, ...</a:t>
            </a:r>
            <a:r>
              <a:rPr lang="en-US" altLang="en-US" smtClean="0">
                <a:solidFill>
                  <a:srgbClr val="000000"/>
                </a:solidFill>
                <a:latin typeface="Helvetica" panose="020B0604020202020204" pitchFamily="34" charset="0"/>
                <a:ea typeface="ＭＳ Ｐゴシック" panose="020B0600070205080204" pitchFamily="34" charset="-128"/>
              </a:rPr>
              <a:t> </a:t>
            </a:r>
          </a:p>
          <a:p>
            <a:pPr lvl="1"/>
            <a:endParaRPr lang="en-US" altLang="en-US" smtClean="0">
              <a:solidFill>
                <a:srgbClr val="000000"/>
              </a:solidFill>
              <a:latin typeface="Helvetica" panose="020B0604020202020204" pitchFamily="34" charset="0"/>
              <a:ea typeface="ＭＳ Ｐゴシック" panose="020B0600070205080204" pitchFamily="34" charset="-128"/>
            </a:endParaRPr>
          </a:p>
          <a:p>
            <a:pPr lvl="1"/>
            <a:r>
              <a:rPr lang="en-US" altLang="en-US" smtClean="0">
                <a:solidFill>
                  <a:srgbClr val="000000"/>
                </a:solidFill>
                <a:latin typeface="Helvetica" panose="020B0604020202020204" pitchFamily="34" charset="0"/>
                <a:ea typeface="ＭＳ Ｐゴシック" panose="020B0600070205080204" pitchFamily="34" charset="-128"/>
              </a:rPr>
              <a:t>"Add Participants" is a counter example because it should be rewritten to cover both the actions for adding and removing participants to a meeting.</a:t>
            </a:r>
          </a:p>
          <a:p>
            <a:pPr>
              <a:lnSpc>
                <a:spcPct val="110000"/>
              </a:lnSpc>
              <a:buFontTx/>
              <a:buChar char="-"/>
            </a:pPr>
            <a:r>
              <a:rPr lang="en-US" altLang="en-US" smtClean="0">
                <a:solidFill>
                  <a:srgbClr val="000000"/>
                </a:solidFill>
                <a:latin typeface="Helvetica" panose="020B0604020202020204" pitchFamily="34" charset="0"/>
                <a:ea typeface="ＭＳ Ｐゴシック" panose="020B0600070205080204" pitchFamily="34" charset="-128"/>
              </a:rPr>
              <a:t> "Add Date To Exclusion Set" is a counter example because it is too small of a use case to be described   in 1-2 A4 pages.</a:t>
            </a:r>
          </a:p>
        </p:txBody>
      </p:sp>
    </p:spTree>
    <p:extLst>
      <p:ext uri="{BB962C8B-B14F-4D97-AF65-F5344CB8AC3E}">
        <p14:creationId xmlns:p14="http://schemas.microsoft.com/office/powerpoint/2010/main" val="403634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panose="020B0600070205080204" pitchFamily="34" charset="-128"/>
              </a:rPr>
              <a:t>Instead of “The active voice should be used”</a:t>
            </a:r>
          </a:p>
        </p:txBody>
      </p:sp>
    </p:spTree>
    <p:extLst>
      <p:ext uri="{BB962C8B-B14F-4D97-AF65-F5344CB8AC3E}">
        <p14:creationId xmlns:p14="http://schemas.microsoft.com/office/powerpoint/2010/main" val="407139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anose="020B0600070205080204" pitchFamily="34" charset="-128"/>
            </a:endParaRPr>
          </a:p>
        </p:txBody>
      </p:sp>
    </p:spTree>
    <p:extLst>
      <p:ext uri="{BB962C8B-B14F-4D97-AF65-F5344CB8AC3E}">
        <p14:creationId xmlns:p14="http://schemas.microsoft.com/office/powerpoint/2010/main" val="172525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Palatino" charset="0"/>
                <a:ea typeface="ＭＳ Ｐゴシック" panose="020B0600070205080204" pitchFamily="34" charset="-128"/>
              </a:rPr>
              <a:t>What is wrong with this use case? It contains no actors and it</a:t>
            </a:r>
            <a:r>
              <a:rPr lang="en-US" altLang="en-US" smtClean="0">
                <a:solidFill>
                  <a:srgbClr val="000000"/>
                </a:solidFill>
                <a:latin typeface="Helvetica" panose="020B0604020202020204" pitchFamily="34" charset="0"/>
                <a:ea typeface="ＭＳ Ｐゴシック" panose="020B0600070205080204" pitchFamily="34" charset="-128"/>
              </a:rPr>
              <a:t> is not a complete transaction.</a:t>
            </a:r>
          </a:p>
          <a:p>
            <a:r>
              <a:rPr lang="en-US" altLang="en-US" smtClean="0">
                <a:solidFill>
                  <a:srgbClr val="000000"/>
                </a:solidFill>
                <a:latin typeface="Helvetica" panose="020B0604020202020204" pitchFamily="34" charset="0"/>
                <a:ea typeface="ＭＳ Ｐゴシック" panose="020B0600070205080204" pitchFamily="34" charset="-128"/>
              </a:rPr>
              <a:t>It is not clear which action triggered the ticket being issued</a:t>
            </a:r>
          </a:p>
          <a:p>
            <a:r>
              <a:rPr lang="en-US" altLang="en-US" smtClean="0">
                <a:solidFill>
                  <a:srgbClr val="000000"/>
                </a:solidFill>
                <a:latin typeface="Helvetica" panose="020B0604020202020204" pitchFamily="34" charset="0"/>
                <a:ea typeface="ＭＳ Ｐゴシック" panose="020B0600070205080204" pitchFamily="34" charset="-128"/>
              </a:rPr>
              <a:t>Because of the passive form, it is not explicit who opens the gate  (The driver? The computer? A gate keeper?)</a:t>
            </a:r>
          </a:p>
          <a:p>
            <a:r>
              <a:rPr lang="en-US" altLang="en-US" smtClean="0">
                <a:solidFill>
                  <a:srgbClr val="000000"/>
                </a:solidFill>
                <a:latin typeface="Helvetica" panose="020B0604020202020204" pitchFamily="34" charset="0"/>
                <a:ea typeface="ＭＳ Ｐゴシック" panose="020B0600070205080204" pitchFamily="34" charset="-128"/>
              </a:rPr>
              <a:t>A complete transaction would also describe the driver paying for the parking and riving out of the parking.</a:t>
            </a:r>
          </a:p>
          <a:p>
            <a:endParaRPr lang="en-US" altLang="en-US" smtClean="0">
              <a:latin typeface="Palatino" charset="0"/>
              <a:ea typeface="ＭＳ Ｐゴシック" panose="020B0600070205080204" pitchFamily="34" charset="-128"/>
            </a:endParaRPr>
          </a:p>
          <a:p>
            <a:endParaRPr lang="en-US" altLang="en-US" smtClean="0">
              <a:latin typeface="Palatino" charset="0"/>
              <a:ea typeface="ＭＳ Ｐゴシック" panose="020B0600070205080204" pitchFamily="34" charset="-128"/>
            </a:endParaRPr>
          </a:p>
          <a:p>
            <a:endParaRPr lang="en-US" altLang="en-US" smtClean="0">
              <a:latin typeface="Palatino" charset="0"/>
              <a:ea typeface="ＭＳ Ｐゴシック" panose="020B0600070205080204" pitchFamily="34" charset="-128"/>
            </a:endParaRPr>
          </a:p>
          <a:p>
            <a:endParaRPr lang="en-US" altLang="en-US" smtClean="0">
              <a:latin typeface="Palatino" charset="0"/>
              <a:ea typeface="ＭＳ Ｐゴシック" panose="020B0600070205080204" pitchFamily="34" charset="-128"/>
            </a:endParaRPr>
          </a:p>
        </p:txBody>
      </p:sp>
    </p:spTree>
    <p:extLst>
      <p:ext uri="{BB962C8B-B14F-4D97-AF65-F5344CB8AC3E}">
        <p14:creationId xmlns:p14="http://schemas.microsoft.com/office/powerpoint/2010/main" val="5643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Palatino" charset="0"/>
              <a:ea typeface="ＭＳ Ｐゴシック" panose="020B0600070205080204" pitchFamily="34" charset="-128"/>
            </a:endParaRPr>
          </a:p>
        </p:txBody>
      </p:sp>
    </p:spTree>
    <p:extLst>
      <p:ext uri="{BB962C8B-B14F-4D97-AF65-F5344CB8AC3E}">
        <p14:creationId xmlns:p14="http://schemas.microsoft.com/office/powerpoint/2010/main" val="149093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F95AF0-2286-438B-B69B-FEBD21EF426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73264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5AF0-2286-438B-B69B-FEBD21EF426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347392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5AF0-2286-438B-B69B-FEBD21EF426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132158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95AF0-2286-438B-B69B-FEBD21EF426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210563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95AF0-2286-438B-B69B-FEBD21EF426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978725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F95AF0-2286-438B-B69B-FEBD21EF426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9209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95AF0-2286-438B-B69B-FEBD21EF4263}"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8427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95AF0-2286-438B-B69B-FEBD21EF4263}"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12746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95AF0-2286-438B-B69B-FEBD21EF4263}"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200129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95AF0-2286-438B-B69B-FEBD21EF426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313211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95AF0-2286-438B-B69B-FEBD21EF426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09062-2C12-485E-92A8-8A97B994E121}" type="slidenum">
              <a:rPr lang="en-US" smtClean="0"/>
              <a:t>‹#›</a:t>
            </a:fld>
            <a:endParaRPr lang="en-US"/>
          </a:p>
        </p:txBody>
      </p:sp>
    </p:spTree>
    <p:extLst>
      <p:ext uri="{BB962C8B-B14F-4D97-AF65-F5344CB8AC3E}">
        <p14:creationId xmlns:p14="http://schemas.microsoft.com/office/powerpoint/2010/main" val="217680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95AF0-2286-438B-B69B-FEBD21EF4263}"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09062-2C12-485E-92A8-8A97B994E121}" type="slidenum">
              <a:rPr lang="en-US" smtClean="0"/>
              <a:t>‹#›</a:t>
            </a:fld>
            <a:endParaRPr lang="en-US"/>
          </a:p>
        </p:txBody>
      </p:sp>
    </p:spTree>
    <p:extLst>
      <p:ext uri="{BB962C8B-B14F-4D97-AF65-F5344CB8AC3E}">
        <p14:creationId xmlns:p14="http://schemas.microsoft.com/office/powerpoint/2010/main" val="3723201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11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vert="horz" lIns="92407" tIns="45420" rIns="92407" bIns="45420" rtlCol="0" anchor="ctr">
            <a:normAutofit/>
          </a:bodyPr>
          <a:lstStyle/>
          <a:p>
            <a:r>
              <a:rPr lang="en-US" altLang="en-US" smtClean="0">
                <a:ea typeface="ＭＳ Ｐゴシック" panose="020B0600070205080204" pitchFamily="34" charset="-128"/>
              </a:rPr>
              <a:t>How to write a use case (Summary)</a:t>
            </a:r>
          </a:p>
        </p:txBody>
      </p:sp>
      <p:sp>
        <p:nvSpPr>
          <p:cNvPr id="66563" name="Rectangle 3"/>
          <p:cNvSpPr>
            <a:spLocks noGrp="1" noChangeArrowheads="1"/>
          </p:cNvSpPr>
          <p:nvPr>
            <p:ph type="body" idx="1"/>
          </p:nvPr>
        </p:nvSpPr>
        <p:spPr>
          <a:xfrm>
            <a:off x="1981200" y="1104900"/>
            <a:ext cx="8255000" cy="4921250"/>
          </a:xfrm>
          <a:noFill/>
        </p:spPr>
        <p:txBody>
          <a:bodyPr vert="horz" lIns="92407" tIns="45420" rIns="92407" bIns="45420" rtlCol="0">
            <a:normAutofit lnSpcReduction="10000"/>
          </a:bodyPr>
          <a:lstStyle/>
          <a:p>
            <a:pPr>
              <a:lnSpc>
                <a:spcPct val="80000"/>
              </a:lnSpc>
            </a:pPr>
            <a:r>
              <a:rPr lang="en-US" altLang="en-US" smtClean="0">
                <a:ea typeface="ＭＳ Ｐゴシック" panose="020B0600070205080204" pitchFamily="34" charset="-128"/>
              </a:rPr>
              <a:t>Name of Use Case</a:t>
            </a:r>
            <a:endParaRPr lang="en-US" altLang="en-US" u="sng" smtClean="0">
              <a:ea typeface="ＭＳ Ｐゴシック" panose="020B0600070205080204" pitchFamily="34" charset="-128"/>
            </a:endParaRPr>
          </a:p>
          <a:p>
            <a:pPr>
              <a:lnSpc>
                <a:spcPct val="80000"/>
              </a:lnSpc>
            </a:pPr>
            <a:r>
              <a:rPr lang="en-US" altLang="en-US" smtClean="0">
                <a:ea typeface="ＭＳ Ｐゴシック" panose="020B0600070205080204" pitchFamily="34" charset="-128"/>
              </a:rPr>
              <a:t>Actors </a:t>
            </a:r>
          </a:p>
          <a:p>
            <a:pPr lvl="1">
              <a:lnSpc>
                <a:spcPct val="80000"/>
              </a:lnSpc>
            </a:pPr>
            <a:r>
              <a:rPr lang="en-US" altLang="en-US" smtClean="0">
                <a:ea typeface="ＭＳ Ｐゴシック" panose="020B0600070205080204" pitchFamily="34" charset="-128"/>
              </a:rPr>
              <a:t>Description of Actors involved in use case</a:t>
            </a:r>
          </a:p>
          <a:p>
            <a:pPr>
              <a:lnSpc>
                <a:spcPct val="80000"/>
              </a:lnSpc>
            </a:pPr>
            <a:r>
              <a:rPr lang="en-US" altLang="en-US" smtClean="0">
                <a:ea typeface="ＭＳ Ｐゴシック" panose="020B0600070205080204" pitchFamily="34" charset="-128"/>
              </a:rPr>
              <a:t>Entry condition</a:t>
            </a:r>
            <a:r>
              <a:rPr lang="en-US" altLang="en-US" u="sng" smtClean="0">
                <a:ea typeface="ＭＳ Ｐゴシック" panose="020B0600070205080204" pitchFamily="34" charset="-128"/>
              </a:rPr>
              <a:t> </a:t>
            </a:r>
          </a:p>
          <a:p>
            <a:pPr lvl="1">
              <a:lnSpc>
                <a:spcPct val="80000"/>
              </a:lnSpc>
            </a:pPr>
            <a:r>
              <a:rPr lang="en-US" altLang="en-US" smtClean="0">
                <a:ea typeface="ＭＳ Ｐゴシック" panose="020B0600070205080204" pitchFamily="34" charset="-128"/>
              </a:rPr>
              <a:t>“This use case starts when…”</a:t>
            </a:r>
          </a:p>
          <a:p>
            <a:pPr>
              <a:lnSpc>
                <a:spcPct val="80000"/>
              </a:lnSpc>
            </a:pPr>
            <a:r>
              <a:rPr lang="en-US" altLang="en-US" smtClean="0">
                <a:ea typeface="ＭＳ Ｐゴシック" panose="020B0600070205080204" pitchFamily="34" charset="-128"/>
              </a:rPr>
              <a:t>Flow of Events </a:t>
            </a:r>
          </a:p>
          <a:p>
            <a:pPr lvl="1">
              <a:lnSpc>
                <a:spcPct val="80000"/>
              </a:lnSpc>
            </a:pPr>
            <a:r>
              <a:rPr lang="en-US" altLang="en-US" smtClean="0">
                <a:ea typeface="ＭＳ Ｐゴシック" panose="020B0600070205080204" pitchFamily="34" charset="-128"/>
              </a:rPr>
              <a:t>Free form,  informal natural language</a:t>
            </a:r>
          </a:p>
          <a:p>
            <a:pPr>
              <a:lnSpc>
                <a:spcPct val="80000"/>
              </a:lnSpc>
            </a:pPr>
            <a:r>
              <a:rPr lang="en-US" altLang="en-US" smtClean="0">
                <a:ea typeface="ＭＳ Ｐゴシック" panose="020B0600070205080204" pitchFamily="34" charset="-128"/>
              </a:rPr>
              <a:t>Exit condition </a:t>
            </a:r>
          </a:p>
          <a:p>
            <a:pPr lvl="1">
              <a:lnSpc>
                <a:spcPct val="80000"/>
              </a:lnSpc>
            </a:pPr>
            <a:r>
              <a:rPr lang="en-US" altLang="en-US" smtClean="0">
                <a:ea typeface="ＭＳ Ｐゴシック" panose="020B0600070205080204" pitchFamily="34" charset="-128"/>
              </a:rPr>
              <a:t>“This use cases terminates when…”</a:t>
            </a:r>
          </a:p>
          <a:p>
            <a:pPr>
              <a:lnSpc>
                <a:spcPct val="80000"/>
              </a:lnSpc>
            </a:pPr>
            <a:r>
              <a:rPr lang="en-US" altLang="en-US" smtClean="0">
                <a:ea typeface="ＭＳ Ｐゴシック" panose="020B0600070205080204" pitchFamily="34" charset="-128"/>
              </a:rPr>
              <a:t>Exceptions </a:t>
            </a:r>
          </a:p>
          <a:p>
            <a:pPr lvl="1">
              <a:lnSpc>
                <a:spcPct val="80000"/>
              </a:lnSpc>
            </a:pPr>
            <a:r>
              <a:rPr lang="en-US" altLang="en-US" smtClean="0">
                <a:ea typeface="ＭＳ Ｐゴシック" panose="020B0600070205080204" pitchFamily="34" charset="-128"/>
              </a:rPr>
              <a:t>Describe what happens if things go wrong</a:t>
            </a:r>
          </a:p>
          <a:p>
            <a:pPr>
              <a:lnSpc>
                <a:spcPct val="80000"/>
              </a:lnSpc>
            </a:pPr>
            <a:r>
              <a:rPr lang="en-US" altLang="en-US" smtClean="0">
                <a:ea typeface="ＭＳ Ｐゴシック" panose="020B0600070205080204" pitchFamily="34" charset="-128"/>
              </a:rPr>
              <a:t>Quality Requirements </a:t>
            </a:r>
          </a:p>
          <a:p>
            <a:pPr lvl="1">
              <a:lnSpc>
                <a:spcPct val="80000"/>
              </a:lnSpc>
            </a:pPr>
            <a:r>
              <a:rPr lang="en-US" altLang="en-US" smtClean="0">
                <a:ea typeface="ＭＳ Ｐゴシック" panose="020B0600070205080204" pitchFamily="34" charset="-128"/>
              </a:rPr>
              <a:t>Nonfunctional Requirements, Constraints</a:t>
            </a:r>
            <a:endParaRPr lang="en-US" altLang="en-US" u="sng" smtClean="0">
              <a:ea typeface="ＭＳ Ｐゴシック" panose="020B0600070205080204" pitchFamily="34" charset="-128"/>
            </a:endParaRPr>
          </a:p>
        </p:txBody>
      </p:sp>
    </p:spTree>
    <p:extLst>
      <p:ext uri="{BB962C8B-B14F-4D97-AF65-F5344CB8AC3E}">
        <p14:creationId xmlns:p14="http://schemas.microsoft.com/office/powerpoint/2010/main" val="42326067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Use case example</a:t>
            </a:r>
            <a:endParaRPr lang="en-US" altLang="en-US" dirty="0" smtClean="0">
              <a:ea typeface="ＭＳ Ｐゴシック" panose="020B0600070205080204" pitchFamily="34" charset="-128"/>
            </a:endParaRPr>
          </a:p>
        </p:txBody>
      </p:sp>
      <p:sp>
        <p:nvSpPr>
          <p:cNvPr id="44035" name="Rectangle 3"/>
          <p:cNvSpPr>
            <a:spLocks noGrp="1" noChangeArrowheads="1"/>
          </p:cNvSpPr>
          <p:nvPr>
            <p:ph type="body" idx="1"/>
          </p:nvPr>
        </p:nvSpPr>
        <p:spPr>
          <a:xfrm>
            <a:off x="2057400" y="1295400"/>
            <a:ext cx="8001000" cy="5054600"/>
          </a:xfrm>
        </p:spPr>
        <p:txBody>
          <a:bodyPr/>
          <a:lstStyle/>
          <a:p>
            <a:pPr>
              <a:buFont typeface="Times" panose="02020603050405020304" pitchFamily="18" charset="0"/>
              <a:buNone/>
            </a:pPr>
            <a:r>
              <a:rPr lang="en-US" altLang="en-US" b="1" smtClean="0">
                <a:solidFill>
                  <a:srgbClr val="FF6600"/>
                </a:solidFill>
                <a:ea typeface="ＭＳ Ｐゴシック" panose="020B0600070205080204" pitchFamily="34" charset="-128"/>
              </a:rPr>
              <a:t>Flow of Events</a:t>
            </a:r>
            <a:endParaRPr lang="en-US" altLang="en-US" smtClean="0">
              <a:ea typeface="ＭＳ Ｐゴシック" panose="020B0600070205080204" pitchFamily="34" charset="-128"/>
            </a:endParaRPr>
          </a:p>
          <a:p>
            <a:r>
              <a:rPr lang="en-US" altLang="en-US" smtClean="0">
                <a:ea typeface="ＭＳ Ｐゴシック" panose="020B0600070205080204" pitchFamily="34" charset="-128"/>
              </a:rPr>
              <a:t>The Bank Customer specifies a Account and provides credentials to the Bank proving that he is authorized to access the Bank Account</a:t>
            </a:r>
          </a:p>
          <a:p>
            <a:r>
              <a:rPr lang="en-US" altLang="en-US" smtClean="0">
                <a:ea typeface="ＭＳ Ｐゴシック" panose="020B0600070205080204" pitchFamily="34" charset="-128"/>
              </a:rPr>
              <a:t>The Bank Customer specifies the amount of money he wishes to withdraw</a:t>
            </a:r>
          </a:p>
          <a:p>
            <a:r>
              <a:rPr lang="en-US" altLang="en-US" smtClean="0">
                <a:ea typeface="ＭＳ Ｐゴシック" panose="020B0600070205080204" pitchFamily="34" charset="-128"/>
              </a:rPr>
              <a:t>The Bank checks if the amount is consistent with the rules of the Bank and the state of the Bank Customer’s account. If that is the case, the Bank Customer receives the money in cash.</a:t>
            </a:r>
          </a:p>
        </p:txBody>
      </p:sp>
    </p:spTree>
    <p:extLst>
      <p:ext uri="{BB962C8B-B14F-4D97-AF65-F5344CB8AC3E}">
        <p14:creationId xmlns:p14="http://schemas.microsoft.com/office/powerpoint/2010/main" val="3345215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ea typeface="ＭＳ Ｐゴシック" panose="020B0600070205080204" pitchFamily="34" charset="-128"/>
              </a:rPr>
              <a:t>Use Case Attributes</a:t>
            </a:r>
          </a:p>
        </p:txBody>
      </p:sp>
      <p:sp>
        <p:nvSpPr>
          <p:cNvPr id="93187" name="Rectangle 3"/>
          <p:cNvSpPr>
            <a:spLocks noGrp="1" noChangeArrowheads="1"/>
          </p:cNvSpPr>
          <p:nvPr>
            <p:ph type="body" idx="1"/>
          </p:nvPr>
        </p:nvSpPr>
        <p:spPr>
          <a:xfrm>
            <a:off x="1879600" y="1244600"/>
            <a:ext cx="8255000" cy="4921250"/>
          </a:xfrm>
        </p:spPr>
        <p:txBody>
          <a:bodyPr>
            <a:normAutofit lnSpcReduction="10000"/>
          </a:bodyPr>
          <a:lstStyle/>
          <a:p>
            <a:pPr>
              <a:lnSpc>
                <a:spcPct val="80000"/>
              </a:lnSpc>
              <a:buFont typeface="Times" panose="02020603050405020304" pitchFamily="18" charset="0"/>
              <a:buNone/>
            </a:pPr>
            <a:r>
              <a:rPr lang="en-US" altLang="en-US" dirty="0" smtClean="0">
                <a:solidFill>
                  <a:srgbClr val="FF6600"/>
                </a:solidFill>
                <a:ea typeface="ＭＳ Ｐゴシック" panose="020B0600070205080204" pitchFamily="34" charset="-128"/>
              </a:rPr>
              <a:t>Use Case </a:t>
            </a:r>
            <a:r>
              <a:rPr lang="en-US" altLang="en-US" dirty="0" smtClean="0">
                <a:ea typeface="ＭＳ Ｐゴシック" panose="020B0600070205080204" pitchFamily="34" charset="-128"/>
              </a:rPr>
              <a:t>Name </a:t>
            </a:r>
            <a:r>
              <a:rPr lang="en-US" altLang="en-US" b="1" dirty="0" smtClean="0">
                <a:ea typeface="ＭＳ Ｐゴシック" panose="020B0600070205080204" pitchFamily="34" charset="-128"/>
              </a:rPr>
              <a:t>Withdraw Money Using ATM</a:t>
            </a:r>
            <a:endParaRPr lang="en-US" altLang="en-US" dirty="0" smtClean="0">
              <a:ea typeface="ＭＳ Ｐゴシック" panose="020B0600070205080204" pitchFamily="34" charset="-128"/>
            </a:endParaRPr>
          </a:p>
          <a:p>
            <a:pPr>
              <a:lnSpc>
                <a:spcPct val="40000"/>
              </a:lnSpc>
              <a:buFont typeface="Times" panose="02020603050405020304" pitchFamily="18" charset="0"/>
              <a:buNone/>
            </a:pPr>
            <a:endParaRPr lang="en-US" altLang="en-US" i="1" dirty="0" smtClean="0">
              <a:ea typeface="ＭＳ Ｐゴシック" panose="020B0600070205080204" pitchFamily="34" charset="-128"/>
            </a:endParaRPr>
          </a:p>
          <a:p>
            <a:pPr>
              <a:lnSpc>
                <a:spcPct val="80000"/>
              </a:lnSpc>
              <a:buFont typeface="Times" panose="02020603050405020304" pitchFamily="18" charset="0"/>
              <a:buNone/>
            </a:pPr>
            <a:r>
              <a:rPr lang="en-US" altLang="en-US" dirty="0" smtClean="0">
                <a:solidFill>
                  <a:srgbClr val="FF6600"/>
                </a:solidFill>
                <a:ea typeface="ＭＳ Ｐゴシック" panose="020B0600070205080204" pitchFamily="34" charset="-128"/>
              </a:rPr>
              <a:t>Participating Actor:</a:t>
            </a:r>
            <a:r>
              <a:rPr lang="en-US" altLang="en-US" i="1" dirty="0" smtClean="0">
                <a:solidFill>
                  <a:srgbClr val="FF6600"/>
                </a:solidFill>
                <a:ea typeface="ＭＳ Ｐゴシック" panose="020B0600070205080204" pitchFamily="34" charset="-128"/>
              </a:rPr>
              <a:t> </a:t>
            </a:r>
            <a:r>
              <a:rPr lang="en-US" altLang="en-US" dirty="0" smtClean="0">
                <a:ea typeface="ＭＳ Ｐゴシック" panose="020B0600070205080204" pitchFamily="34" charset="-128"/>
              </a:rPr>
              <a:t>Bank Customer</a:t>
            </a:r>
          </a:p>
          <a:p>
            <a:pPr>
              <a:lnSpc>
                <a:spcPct val="30000"/>
              </a:lnSpc>
              <a:buFont typeface="Times" panose="02020603050405020304" pitchFamily="18" charset="0"/>
              <a:buNone/>
            </a:pPr>
            <a:endParaRPr lang="en-US" altLang="en-US" dirty="0" smtClean="0">
              <a:ea typeface="ＭＳ Ｐゴシック" panose="020B0600070205080204" pitchFamily="34" charset="-128"/>
            </a:endParaRPr>
          </a:p>
          <a:p>
            <a:pPr>
              <a:lnSpc>
                <a:spcPct val="80000"/>
              </a:lnSpc>
              <a:buFont typeface="Times" panose="02020603050405020304" pitchFamily="18" charset="0"/>
              <a:buNone/>
            </a:pPr>
            <a:r>
              <a:rPr lang="en-US" altLang="en-US" dirty="0" smtClean="0">
                <a:solidFill>
                  <a:srgbClr val="FF6600"/>
                </a:solidFill>
                <a:ea typeface="ＭＳ Ｐゴシック" panose="020B0600070205080204" pitchFamily="34" charset="-128"/>
              </a:rPr>
              <a:t>Entry condition:</a:t>
            </a:r>
            <a:endParaRPr lang="en-US" altLang="en-US" i="1" dirty="0" smtClean="0">
              <a:solidFill>
                <a:srgbClr val="FF6600"/>
              </a:solidFill>
              <a:ea typeface="ＭＳ Ｐゴシック" panose="020B0600070205080204" pitchFamily="34" charset="-128"/>
            </a:endParaRPr>
          </a:p>
          <a:p>
            <a:pPr>
              <a:lnSpc>
                <a:spcPct val="80000"/>
              </a:lnSpc>
            </a:pPr>
            <a:r>
              <a:rPr lang="en-US" altLang="en-US" dirty="0" smtClean="0">
                <a:ea typeface="ＭＳ Ｐゴシック" panose="020B0600070205080204" pitchFamily="34" charset="-128"/>
              </a:rPr>
              <a:t>Bank Customer has opened a Bank Account with the Bank </a:t>
            </a:r>
            <a:r>
              <a:rPr lang="en-US" altLang="en-US" b="1" i="1" dirty="0" smtClean="0">
                <a:ea typeface="ＭＳ Ｐゴシック" panose="020B0600070205080204" pitchFamily="34" charset="-128"/>
              </a:rPr>
              <a:t>and</a:t>
            </a:r>
            <a:r>
              <a:rPr lang="en-US" altLang="en-US" dirty="0" smtClean="0">
                <a:ea typeface="ＭＳ Ｐゴシック" panose="020B0600070205080204" pitchFamily="34" charset="-128"/>
              </a:rPr>
              <a:t> </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Bank Customer has received an ATM Card and PIN</a:t>
            </a:r>
          </a:p>
          <a:p>
            <a:pPr>
              <a:lnSpc>
                <a:spcPct val="20000"/>
              </a:lnSpc>
            </a:pPr>
            <a:endParaRPr lang="en-US" altLang="en-US" dirty="0" smtClean="0">
              <a:ea typeface="ＭＳ Ｐゴシック" panose="020B0600070205080204" pitchFamily="34" charset="-128"/>
            </a:endParaRPr>
          </a:p>
          <a:p>
            <a:pPr>
              <a:lnSpc>
                <a:spcPct val="80000"/>
              </a:lnSpc>
              <a:buFont typeface="Times" panose="02020603050405020304" pitchFamily="18" charset="0"/>
              <a:buNone/>
            </a:pPr>
            <a:r>
              <a:rPr lang="en-US" altLang="en-US" dirty="0" smtClean="0">
                <a:solidFill>
                  <a:srgbClr val="FF6600"/>
                </a:solidFill>
                <a:ea typeface="ＭＳ Ｐゴシック" panose="020B0600070205080204" pitchFamily="34" charset="-128"/>
              </a:rPr>
              <a:t>Exit condition:</a:t>
            </a:r>
            <a:endParaRPr lang="en-US" altLang="en-US" i="1" dirty="0" smtClean="0">
              <a:solidFill>
                <a:srgbClr val="FF6600"/>
              </a:solidFill>
              <a:ea typeface="ＭＳ Ｐゴシック" panose="020B0600070205080204" pitchFamily="34" charset="-128"/>
            </a:endParaRPr>
          </a:p>
          <a:p>
            <a:pPr>
              <a:lnSpc>
                <a:spcPct val="80000"/>
              </a:lnSpc>
            </a:pPr>
            <a:r>
              <a:rPr lang="en-US" altLang="en-US" dirty="0" smtClean="0">
                <a:ea typeface="ＭＳ Ｐゴシック" panose="020B0600070205080204" pitchFamily="34" charset="-128"/>
              </a:rPr>
              <a:t>Bank Customer has the requested cash </a:t>
            </a:r>
            <a:r>
              <a:rPr lang="en-US" altLang="en-US" b="1" i="1" dirty="0" smtClean="0">
                <a:ea typeface="ＭＳ Ｐゴシック" panose="020B0600070205080204" pitchFamily="34" charset="-128"/>
              </a:rPr>
              <a:t>or</a:t>
            </a:r>
            <a:endParaRPr lang="en-US" altLang="en-US" dirty="0" smtClean="0">
              <a:ea typeface="ＭＳ Ｐゴシック" panose="020B0600070205080204" pitchFamily="34" charset="-128"/>
            </a:endParaRPr>
          </a:p>
          <a:p>
            <a:pPr>
              <a:lnSpc>
                <a:spcPct val="80000"/>
              </a:lnSpc>
              <a:buFont typeface="Times" panose="02020603050405020304" pitchFamily="18" charset="0"/>
              <a:buNone/>
            </a:pPr>
            <a:r>
              <a:rPr lang="en-US" altLang="en-US" dirty="0" smtClean="0">
                <a:ea typeface="ＭＳ Ｐゴシック" panose="020B0600070205080204" pitchFamily="34" charset="-128"/>
              </a:rPr>
              <a:t>   Bank Customer receives an explanation from the ATM about why the cash could not be dispensed.</a:t>
            </a:r>
          </a:p>
        </p:txBody>
      </p:sp>
    </p:spTree>
    <p:extLst>
      <p:ext uri="{BB962C8B-B14F-4D97-AF65-F5344CB8AC3E}">
        <p14:creationId xmlns:p14="http://schemas.microsoft.com/office/powerpoint/2010/main" val="189082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1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18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1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31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1879600" y="5364164"/>
            <a:ext cx="40513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dirty="0">
                <a:latin typeface="Verdana" panose="020B0604030504040204" pitchFamily="34" charset="0"/>
              </a:rPr>
              <a:t>7. The Bank Customer inputs an amount</a:t>
            </a:r>
          </a:p>
        </p:txBody>
      </p:sp>
      <p:sp>
        <p:nvSpPr>
          <p:cNvPr id="94211" name="Rectangle 3"/>
          <p:cNvSpPr>
            <a:spLocks noGrp="1" noChangeArrowheads="1"/>
          </p:cNvSpPr>
          <p:nvPr>
            <p:ph type="body" sz="half" idx="1"/>
          </p:nvPr>
        </p:nvSpPr>
        <p:spPr>
          <a:xfrm>
            <a:off x="1879600" y="2643189"/>
            <a:ext cx="3925888" cy="674687"/>
          </a:xfrm>
        </p:spPr>
        <p:txBody>
          <a:bodyPr/>
          <a:lstStyle/>
          <a:p>
            <a:pPr>
              <a:buFont typeface="Times" panose="02020603050405020304" pitchFamily="18" charset="0"/>
              <a:buNone/>
            </a:pPr>
            <a:r>
              <a:rPr lang="en-US" altLang="en-US" sz="1800">
                <a:ea typeface="ＭＳ Ｐゴシック" panose="020B0600070205080204" pitchFamily="34" charset="-128"/>
              </a:rPr>
              <a:t>3.	The Bank Customer types in PIN</a:t>
            </a:r>
          </a:p>
        </p:txBody>
      </p:sp>
      <p:sp>
        <p:nvSpPr>
          <p:cNvPr id="94212" name="Rectangle 4"/>
          <p:cNvSpPr>
            <a:spLocks noChangeArrowheads="1"/>
          </p:cNvSpPr>
          <p:nvPr/>
        </p:nvSpPr>
        <p:spPr bwMode="auto">
          <a:xfrm>
            <a:off x="1879600" y="4092576"/>
            <a:ext cx="40513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dirty="0">
                <a:latin typeface="Verdana" panose="020B0604030504040204" pitchFamily="34" charset="0"/>
              </a:rPr>
              <a:t>5. The Bank Customer selects an account</a:t>
            </a:r>
          </a:p>
        </p:txBody>
      </p:sp>
      <p:sp>
        <p:nvSpPr>
          <p:cNvPr id="48133" name="Rectangle 5"/>
          <p:cNvSpPr>
            <a:spLocks noGrp="1" noChangeArrowheads="1"/>
          </p:cNvSpPr>
          <p:nvPr>
            <p:ph type="title"/>
          </p:nvPr>
        </p:nvSpPr>
        <p:spPr/>
        <p:txBody>
          <a:bodyPr/>
          <a:lstStyle/>
          <a:p>
            <a:r>
              <a:rPr lang="en-US" altLang="en-US" sz="2800" dirty="0">
                <a:ea typeface="ＭＳ Ｐゴシック" panose="020B0600070205080204" pitchFamily="34" charset="-128"/>
              </a:rPr>
              <a:t>Flow of Events: A Request-Response Interaction between Actor and System</a:t>
            </a:r>
          </a:p>
        </p:txBody>
      </p:sp>
      <p:sp>
        <p:nvSpPr>
          <p:cNvPr id="48134" name="Rectangle 6"/>
          <p:cNvSpPr>
            <a:spLocks noChangeArrowheads="1"/>
          </p:cNvSpPr>
          <p:nvPr/>
        </p:nvSpPr>
        <p:spPr bwMode="auto">
          <a:xfrm>
            <a:off x="1879600" y="1074739"/>
            <a:ext cx="40513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endParaRPr lang="en-US" altLang="en-US" sz="2000">
              <a:latin typeface="Verdana" panose="020B0604030504040204" pitchFamily="34" charset="0"/>
            </a:endParaRPr>
          </a:p>
          <a:p>
            <a:endParaRPr lang="en-US" altLang="en-US" sz="2000">
              <a:latin typeface="Verdana" panose="020B0604030504040204" pitchFamily="34" charset="0"/>
            </a:endParaRPr>
          </a:p>
          <a:p>
            <a:endParaRPr lang="en-US" altLang="en-US" sz="2000">
              <a:latin typeface="Verdana" panose="020B0604030504040204" pitchFamily="34" charset="0"/>
            </a:endParaRPr>
          </a:p>
        </p:txBody>
      </p:sp>
      <p:sp>
        <p:nvSpPr>
          <p:cNvPr id="44039" name="Rectangle 7"/>
          <p:cNvSpPr>
            <a:spLocks noChangeArrowheads="1"/>
          </p:cNvSpPr>
          <p:nvPr/>
        </p:nvSpPr>
        <p:spPr bwMode="auto">
          <a:xfrm>
            <a:off x="1879600" y="1531939"/>
            <a:ext cx="40513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lgn="ctr"/>
            <a:r>
              <a:rPr lang="en-US" altLang="en-US" sz="1800" dirty="0">
                <a:latin typeface="Verdana" panose="020B0604030504040204" pitchFamily="34" charset="0"/>
              </a:rPr>
              <a:t>1.The Bank Customer inserts the card into the ATM</a:t>
            </a:r>
          </a:p>
        </p:txBody>
      </p:sp>
      <p:sp>
        <p:nvSpPr>
          <p:cNvPr id="94216" name="Rectangle 8"/>
          <p:cNvSpPr>
            <a:spLocks noChangeArrowheads="1"/>
          </p:cNvSpPr>
          <p:nvPr/>
        </p:nvSpPr>
        <p:spPr bwMode="auto">
          <a:xfrm>
            <a:off x="6256338" y="5707063"/>
            <a:ext cx="44116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dirty="0">
                <a:latin typeface="Verdana" panose="020B0604030504040204" pitchFamily="34" charset="0"/>
              </a:rPr>
              <a:t>8.The ATM outputs the money and a receipt and stops the interaction.</a:t>
            </a:r>
          </a:p>
        </p:txBody>
      </p:sp>
      <p:sp>
        <p:nvSpPr>
          <p:cNvPr id="94217" name="Rectangle 9"/>
          <p:cNvSpPr>
            <a:spLocks noChangeArrowheads="1"/>
          </p:cNvSpPr>
          <p:nvPr/>
        </p:nvSpPr>
        <p:spPr bwMode="auto">
          <a:xfrm>
            <a:off x="6256338" y="2889250"/>
            <a:ext cx="44116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dirty="0">
                <a:latin typeface="Verdana" panose="020B0604030504040204" pitchFamily="34" charset="0"/>
              </a:rPr>
              <a:t>4. If several accounts are recorded on the card, the ATM offers a choice of the account numbers for selection by the Bank Customer</a:t>
            </a:r>
          </a:p>
        </p:txBody>
      </p:sp>
      <p:sp>
        <p:nvSpPr>
          <p:cNvPr id="94218" name="Rectangle 10"/>
          <p:cNvSpPr>
            <a:spLocks noChangeArrowheads="1"/>
          </p:cNvSpPr>
          <p:nvPr/>
        </p:nvSpPr>
        <p:spPr bwMode="auto">
          <a:xfrm>
            <a:off x="6256338" y="4287839"/>
            <a:ext cx="4411662"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dirty="0">
                <a:latin typeface="Verdana" panose="020B0604030504040204" pitchFamily="34" charset="0"/>
              </a:rPr>
              <a:t>6.If only one account is recorded on the card or after the selection, the ATM requests the amount to be withdrawn</a:t>
            </a:r>
          </a:p>
        </p:txBody>
      </p:sp>
      <p:sp>
        <p:nvSpPr>
          <p:cNvPr id="44043" name="Rectangle 11"/>
          <p:cNvSpPr>
            <a:spLocks noChangeArrowheads="1"/>
          </p:cNvSpPr>
          <p:nvPr/>
        </p:nvSpPr>
        <p:spPr bwMode="auto">
          <a:xfrm>
            <a:off x="6256338" y="1073150"/>
            <a:ext cx="40513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lgn="ctr"/>
            <a:r>
              <a:rPr lang="en-US" altLang="en-US" sz="2000" b="1">
                <a:solidFill>
                  <a:srgbClr val="FF6600"/>
                </a:solidFill>
                <a:latin typeface="Verdana" panose="020B0604030504040204" pitchFamily="34" charset="0"/>
              </a:rPr>
              <a:t>System steps</a:t>
            </a:r>
            <a:endParaRPr lang="en-US" altLang="en-US" sz="2000">
              <a:solidFill>
                <a:srgbClr val="FF6600"/>
              </a:solidFill>
              <a:latin typeface="Verdana" panose="020B0604030504040204" pitchFamily="34" charset="0"/>
            </a:endParaRPr>
          </a:p>
        </p:txBody>
      </p:sp>
      <p:sp>
        <p:nvSpPr>
          <p:cNvPr id="94220" name="Rectangle 12"/>
          <p:cNvSpPr>
            <a:spLocks noChangeArrowheads="1"/>
          </p:cNvSpPr>
          <p:nvPr/>
        </p:nvSpPr>
        <p:spPr bwMode="auto">
          <a:xfrm>
            <a:off x="6256338" y="1941514"/>
            <a:ext cx="40513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dirty="0">
                <a:latin typeface="Verdana" panose="020B0604030504040204" pitchFamily="34" charset="0"/>
              </a:rPr>
              <a:t>2.The ATM requests the input of a four-digit PIN </a:t>
            </a:r>
          </a:p>
        </p:txBody>
      </p:sp>
      <p:sp>
        <p:nvSpPr>
          <p:cNvPr id="44045" name="Rectangle 14"/>
          <p:cNvSpPr>
            <a:spLocks noChangeArrowheads="1"/>
          </p:cNvSpPr>
          <p:nvPr/>
        </p:nvSpPr>
        <p:spPr bwMode="auto">
          <a:xfrm>
            <a:off x="1873250" y="1101725"/>
            <a:ext cx="40513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lgn="ctr"/>
            <a:r>
              <a:rPr lang="en-US" altLang="en-US" sz="2000" b="1">
                <a:solidFill>
                  <a:srgbClr val="FF6600"/>
                </a:solidFill>
                <a:latin typeface="Verdana" panose="020B0604030504040204" pitchFamily="34" charset="0"/>
              </a:rPr>
              <a:t>Actor steps</a:t>
            </a:r>
            <a:endParaRPr lang="en-US" altLang="en-US" sz="2000">
              <a:solidFill>
                <a:srgbClr val="FF6600"/>
              </a:solidFill>
              <a:latin typeface="Verdana" panose="020B0604030504040204" pitchFamily="34" charset="0"/>
            </a:endParaRPr>
          </a:p>
        </p:txBody>
      </p:sp>
    </p:spTree>
    <p:extLst>
      <p:ext uri="{BB962C8B-B14F-4D97-AF65-F5344CB8AC3E}">
        <p14:creationId xmlns:p14="http://schemas.microsoft.com/office/powerpoint/2010/main" val="357584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22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421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421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4212">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421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4210">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42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uild="p" autoUpdateAnimBg="0"/>
      <p:bldP spid="94211" grpId="0" build="p" autoUpdateAnimBg="0"/>
      <p:bldP spid="94212" grpId="0" build="p" autoUpdateAnimBg="0"/>
      <p:bldP spid="44039" grpId="0"/>
      <p:bldP spid="94216" grpId="0" build="p" autoUpdateAnimBg="0"/>
      <p:bldP spid="94217" grpId="0" build="p" autoUpdateAnimBg="0"/>
      <p:bldP spid="94218" grpId="0" build="p" autoUpdateAnimBg="0"/>
      <p:bldP spid="44043" grpId="0"/>
      <p:bldP spid="94220" grpId="0" build="p" autoUpdateAnimBg="0"/>
      <p:bldP spid="440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ea typeface="ＭＳ Ｐゴシック" panose="020B0600070205080204" pitchFamily="34" charset="-128"/>
              </a:rPr>
              <a:t>Use Case Exceptions</a:t>
            </a:r>
          </a:p>
        </p:txBody>
      </p:sp>
      <p:sp>
        <p:nvSpPr>
          <p:cNvPr id="50179" name="Rectangle 3"/>
          <p:cNvSpPr>
            <a:spLocks noGrp="1" noChangeArrowheads="1"/>
          </p:cNvSpPr>
          <p:nvPr>
            <p:ph type="body" sz="half" idx="1"/>
          </p:nvPr>
        </p:nvSpPr>
        <p:spPr>
          <a:xfrm>
            <a:off x="1930400" y="1295400"/>
            <a:ext cx="3925888" cy="4800600"/>
          </a:xfrm>
        </p:spPr>
        <p:txBody>
          <a:bodyPr/>
          <a:lstStyle/>
          <a:p>
            <a:pPr>
              <a:buFont typeface="Times" panose="02020603050405020304" pitchFamily="18" charset="0"/>
              <a:buNone/>
            </a:pPr>
            <a:r>
              <a:rPr lang="en-US" altLang="en-US" sz="2000" b="1" dirty="0">
                <a:ea typeface="ＭＳ Ｐゴシック" panose="020B0600070205080204" pitchFamily="34" charset="-128"/>
              </a:rPr>
              <a:t>Actor steps</a:t>
            </a:r>
          </a:p>
          <a:p>
            <a:pPr>
              <a:buFont typeface="Times" panose="02020603050405020304" pitchFamily="18" charset="0"/>
              <a:buNone/>
            </a:pPr>
            <a:r>
              <a:rPr lang="en-US" altLang="en-US" sz="2000" dirty="0">
                <a:ea typeface="ＭＳ Ｐゴシック" panose="020B0600070205080204" pitchFamily="34" charset="-128"/>
              </a:rPr>
              <a:t>1.	The Bank Customer inputs her card into the ATM</a:t>
            </a:r>
            <a:r>
              <a:rPr lang="en-US" altLang="en-US" sz="2000" b="1" dirty="0">
                <a:ea typeface="ＭＳ Ｐゴシック" panose="020B0600070205080204" pitchFamily="34" charset="-128"/>
              </a:rPr>
              <a:t>.</a:t>
            </a:r>
            <a:r>
              <a:rPr lang="en-US" altLang="en-US" sz="2000" b="1" dirty="0">
                <a:solidFill>
                  <a:srgbClr val="D5000A"/>
                </a:solidFill>
                <a:ea typeface="ＭＳ Ｐゴシック" panose="020B0600070205080204" pitchFamily="34" charset="-128"/>
              </a:rPr>
              <a:t>[Invalid card]</a:t>
            </a:r>
            <a:endParaRPr lang="en-US" altLang="en-US" sz="2000" dirty="0">
              <a:ea typeface="ＭＳ Ｐゴシック" panose="020B0600070205080204" pitchFamily="34" charset="-128"/>
            </a:endParaRPr>
          </a:p>
          <a:p>
            <a:pPr>
              <a:buFont typeface="Times" panose="02020603050405020304" pitchFamily="18" charset="0"/>
              <a:buNone/>
            </a:pPr>
            <a:endParaRPr lang="en-US" altLang="en-US" sz="2000" dirty="0">
              <a:ea typeface="ＭＳ Ｐゴシック" panose="020B0600070205080204" pitchFamily="34" charset="-128"/>
            </a:endParaRPr>
          </a:p>
          <a:p>
            <a:pPr>
              <a:buFont typeface="Times" panose="02020603050405020304" pitchFamily="18" charset="0"/>
              <a:buNone/>
            </a:pPr>
            <a:r>
              <a:rPr lang="en-US" altLang="en-US" sz="2000" dirty="0">
                <a:ea typeface="ＭＳ Ｐゴシック" panose="020B0600070205080204" pitchFamily="34" charset="-128"/>
              </a:rPr>
              <a:t>3.	The Bank Customer types in PIN. </a:t>
            </a:r>
            <a:r>
              <a:rPr lang="en-US" altLang="en-US" sz="2000" b="1" dirty="0">
                <a:solidFill>
                  <a:srgbClr val="D5000A"/>
                </a:solidFill>
                <a:ea typeface="ＭＳ Ｐゴシック" panose="020B0600070205080204" pitchFamily="34" charset="-128"/>
              </a:rPr>
              <a:t>[Invalid PIN]</a:t>
            </a:r>
            <a:endParaRPr lang="en-US" altLang="en-US" sz="2000" dirty="0">
              <a:ea typeface="ＭＳ Ｐゴシック" panose="020B0600070205080204" pitchFamily="34" charset="-128"/>
            </a:endParaRPr>
          </a:p>
          <a:p>
            <a:pPr>
              <a:buFont typeface="Times" panose="02020603050405020304" pitchFamily="18" charset="0"/>
              <a:buNone/>
            </a:pPr>
            <a:endParaRPr lang="en-US" altLang="en-US" sz="2000" dirty="0">
              <a:ea typeface="ＭＳ Ｐゴシック" panose="020B0600070205080204" pitchFamily="34" charset="-128"/>
            </a:endParaRPr>
          </a:p>
          <a:p>
            <a:pPr>
              <a:buFont typeface="Times" panose="02020603050405020304" pitchFamily="18" charset="0"/>
              <a:buNone/>
            </a:pPr>
            <a:r>
              <a:rPr lang="en-US" altLang="en-US" sz="2000" dirty="0">
                <a:ea typeface="ＭＳ Ｐゴシック" panose="020B0600070205080204" pitchFamily="34" charset="-128"/>
              </a:rPr>
              <a:t>5. The Bank Customer selects an account .</a:t>
            </a:r>
          </a:p>
          <a:p>
            <a:pPr>
              <a:buFont typeface="Times" panose="02020603050405020304" pitchFamily="18" charset="0"/>
              <a:buNone/>
            </a:pPr>
            <a:endParaRPr lang="en-US" altLang="en-US" sz="2000" dirty="0">
              <a:ea typeface="ＭＳ Ｐゴシック" panose="020B0600070205080204" pitchFamily="34" charset="-128"/>
            </a:endParaRPr>
          </a:p>
          <a:p>
            <a:pPr>
              <a:buFont typeface="Times" panose="02020603050405020304" pitchFamily="18" charset="0"/>
              <a:buNone/>
            </a:pPr>
            <a:r>
              <a:rPr lang="en-US" altLang="en-US" sz="2000" dirty="0">
                <a:ea typeface="ＭＳ Ｐゴシック" panose="020B0600070205080204" pitchFamily="34" charset="-128"/>
              </a:rPr>
              <a:t>7. The Bank Customer inputs an amount. </a:t>
            </a:r>
            <a:r>
              <a:rPr lang="en-US" altLang="en-US" sz="2000" b="1" dirty="0">
                <a:solidFill>
                  <a:srgbClr val="D5000A"/>
                </a:solidFill>
                <a:ea typeface="ＭＳ Ｐゴシック" panose="020B0600070205080204" pitchFamily="34" charset="-128"/>
              </a:rPr>
              <a:t>[Amount over limit]</a:t>
            </a:r>
            <a:endParaRPr lang="en-US" altLang="en-US" sz="2000" b="1" dirty="0">
              <a:ea typeface="ＭＳ Ｐゴシック" panose="020B0600070205080204" pitchFamily="34" charset="-128"/>
            </a:endParaRPr>
          </a:p>
        </p:txBody>
      </p:sp>
      <p:sp>
        <p:nvSpPr>
          <p:cNvPr id="97284" name="Rectangle 4"/>
          <p:cNvSpPr>
            <a:spLocks noGrp="1" noChangeArrowheads="1"/>
          </p:cNvSpPr>
          <p:nvPr>
            <p:ph type="body" sz="half" idx="2"/>
          </p:nvPr>
        </p:nvSpPr>
        <p:spPr>
          <a:xfrm>
            <a:off x="5880100" y="863601"/>
            <a:ext cx="4584700" cy="5584825"/>
          </a:xfrm>
          <a:solidFill>
            <a:srgbClr val="FFFF99"/>
          </a:solidFill>
        </p:spPr>
        <p:txBody>
          <a:bodyPr/>
          <a:lstStyle/>
          <a:p>
            <a:pPr>
              <a:buFont typeface="Times" panose="02020603050405020304" pitchFamily="18" charset="0"/>
              <a:buNone/>
            </a:pPr>
            <a:r>
              <a:rPr lang="en-US" altLang="en-US" sz="2000" dirty="0">
                <a:solidFill>
                  <a:srgbClr val="D5000A"/>
                </a:solidFill>
                <a:ea typeface="ＭＳ Ｐゴシック" panose="020B0600070205080204" pitchFamily="34" charset="-128"/>
              </a:rPr>
              <a:t>[Invalid card]</a:t>
            </a:r>
            <a:r>
              <a:rPr lang="en-US" altLang="en-US" sz="2000" dirty="0">
                <a:ea typeface="ＭＳ Ｐゴシック" panose="020B0600070205080204" pitchFamily="34" charset="-128"/>
              </a:rPr>
              <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The ATM outputs the card and stops the interaction. </a:t>
            </a:r>
            <a:br>
              <a:rPr lang="en-US" altLang="en-US" sz="2000" dirty="0">
                <a:ea typeface="ＭＳ Ｐゴシック" panose="020B0600070205080204" pitchFamily="34" charset="-128"/>
              </a:rPr>
            </a:br>
            <a:endParaRPr lang="en-US" altLang="en-US" sz="2000" dirty="0">
              <a:ea typeface="ＭＳ Ｐゴシック" panose="020B0600070205080204" pitchFamily="34" charset="-128"/>
            </a:endParaRPr>
          </a:p>
          <a:p>
            <a:pPr>
              <a:buFont typeface="Times" panose="02020603050405020304" pitchFamily="18" charset="0"/>
              <a:buNone/>
            </a:pPr>
            <a:r>
              <a:rPr lang="en-US" altLang="en-US" sz="2000" dirty="0">
                <a:solidFill>
                  <a:srgbClr val="D5000A"/>
                </a:solidFill>
                <a:ea typeface="ＭＳ Ｐゴシック" panose="020B0600070205080204" pitchFamily="34" charset="-128"/>
              </a:rPr>
              <a:t>[Invalid PIN]</a:t>
            </a:r>
            <a:r>
              <a:rPr lang="en-US" altLang="en-US" sz="2000" dirty="0">
                <a:ea typeface="ＭＳ Ｐゴシック" panose="020B0600070205080204" pitchFamily="34" charset="-128"/>
              </a:rPr>
              <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The ATM announces the failure and offers a 2nd try as well as canceling the whole use case. After 3 failures, it announces the possible retention of the card. After the 4th failure it keeps the card and stops the interaction. </a:t>
            </a:r>
            <a:br>
              <a:rPr lang="en-US" altLang="en-US" sz="2000" dirty="0">
                <a:ea typeface="ＭＳ Ｐゴシック" panose="020B0600070205080204" pitchFamily="34" charset="-128"/>
              </a:rPr>
            </a:br>
            <a:endParaRPr lang="en-US" altLang="en-US" sz="2000" dirty="0">
              <a:ea typeface="ＭＳ Ｐゴシック" panose="020B0600070205080204" pitchFamily="34" charset="-128"/>
            </a:endParaRPr>
          </a:p>
          <a:p>
            <a:pPr>
              <a:buFont typeface="Times" panose="02020603050405020304" pitchFamily="18" charset="0"/>
              <a:buNone/>
            </a:pPr>
            <a:r>
              <a:rPr lang="en-US" altLang="en-US" sz="2000" dirty="0">
                <a:solidFill>
                  <a:srgbClr val="D5000A"/>
                </a:solidFill>
                <a:ea typeface="ＭＳ Ｐゴシック" panose="020B0600070205080204" pitchFamily="34" charset="-128"/>
              </a:rPr>
              <a:t>[Amount over limit]</a:t>
            </a:r>
            <a:r>
              <a:rPr lang="en-US" altLang="en-US" sz="2000" dirty="0">
                <a:ea typeface="ＭＳ Ｐゴシック" panose="020B0600070205080204" pitchFamily="34" charset="-128"/>
              </a:rPr>
              <a:t> </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The ATM announces the failure and the available limit and offers a second try as well as canceling the whole use case.</a:t>
            </a:r>
          </a:p>
        </p:txBody>
      </p:sp>
    </p:spTree>
    <p:extLst>
      <p:ext uri="{BB962C8B-B14F-4D97-AF65-F5344CB8AC3E}">
        <p14:creationId xmlns:p14="http://schemas.microsoft.com/office/powerpoint/2010/main" val="252287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altLang="en-US" smtClean="0">
                <a:ea typeface="ＭＳ Ｐゴシック" panose="020B0600070205080204" pitchFamily="34" charset="-128"/>
              </a:rPr>
              <a:t>Guidelines for Formulation of Use Cases (1)</a:t>
            </a:r>
          </a:p>
        </p:txBody>
      </p:sp>
      <p:sp>
        <p:nvSpPr>
          <p:cNvPr id="56323" name="Rectangle 5"/>
          <p:cNvSpPr>
            <a:spLocks noGrp="1" noChangeArrowheads="1"/>
          </p:cNvSpPr>
          <p:nvPr>
            <p:ph type="body" idx="1"/>
          </p:nvPr>
        </p:nvSpPr>
        <p:spPr/>
        <p:txBody>
          <a:bodyPr/>
          <a:lstStyle/>
          <a:p>
            <a:r>
              <a:rPr lang="en-US" altLang="en-US" smtClean="0">
                <a:ea typeface="ＭＳ Ｐゴシック" panose="020B0600070205080204" pitchFamily="34" charset="-128"/>
              </a:rPr>
              <a:t>Name</a:t>
            </a:r>
          </a:p>
          <a:p>
            <a:pPr lvl="1"/>
            <a:r>
              <a:rPr lang="en-US" altLang="en-US" smtClean="0">
                <a:ea typeface="ＭＳ Ｐゴシック" panose="020B0600070205080204" pitchFamily="34" charset="-128"/>
              </a:rPr>
              <a:t>Use a verb phrase to name the use case</a:t>
            </a:r>
          </a:p>
          <a:p>
            <a:pPr lvl="1"/>
            <a:r>
              <a:rPr lang="en-US" altLang="en-US" smtClean="0">
                <a:ea typeface="ＭＳ Ｐゴシック" panose="020B0600070205080204" pitchFamily="34" charset="-128"/>
              </a:rPr>
              <a:t>The name should indicate what the user is trying to accomplish</a:t>
            </a:r>
          </a:p>
          <a:p>
            <a:pPr lvl="1"/>
            <a:r>
              <a:rPr lang="en-US" altLang="en-US" smtClean="0">
                <a:ea typeface="ＭＳ Ｐゴシック" panose="020B0600070205080204" pitchFamily="34" charset="-128"/>
              </a:rPr>
              <a:t>Examples:</a:t>
            </a:r>
          </a:p>
          <a:p>
            <a:pPr lvl="2"/>
            <a:r>
              <a:rPr lang="en-US" altLang="en-US" smtClean="0">
                <a:ea typeface="ＭＳ Ｐゴシック" panose="020B0600070205080204" pitchFamily="34" charset="-128"/>
              </a:rPr>
              <a:t>“Request Meeting”, “Schedule Meeting”, “Propose Alternate Date”</a:t>
            </a:r>
          </a:p>
          <a:p>
            <a:r>
              <a:rPr lang="en-US" altLang="en-US" smtClean="0">
                <a:ea typeface="ＭＳ Ｐゴシック" panose="020B0600070205080204" pitchFamily="34" charset="-128"/>
              </a:rPr>
              <a:t>Length</a:t>
            </a:r>
          </a:p>
          <a:p>
            <a:pPr lvl="1"/>
            <a:r>
              <a:rPr lang="en-US" altLang="en-US" smtClean="0">
                <a:ea typeface="ＭＳ Ｐゴシック" panose="020B0600070205080204" pitchFamily="34" charset="-128"/>
              </a:rPr>
              <a:t>A use case description should not exceed 1-2 pages. If longer, use include relationships</a:t>
            </a:r>
          </a:p>
          <a:p>
            <a:pPr lvl="1"/>
            <a:r>
              <a:rPr lang="en-US" altLang="en-US" smtClean="0">
                <a:ea typeface="ＭＳ Ｐゴシック" panose="020B0600070205080204" pitchFamily="34" charset="-128"/>
              </a:rPr>
              <a:t>A use case should describe a complete set of interactions.</a:t>
            </a:r>
          </a:p>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896337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title"/>
          </p:nvPr>
        </p:nvSpPr>
        <p:spPr/>
        <p:txBody>
          <a:bodyPr/>
          <a:lstStyle/>
          <a:p>
            <a:r>
              <a:rPr lang="en-US" altLang="en-US" smtClean="0">
                <a:ea typeface="ＭＳ Ｐゴシック" panose="020B0600070205080204" pitchFamily="34" charset="-128"/>
              </a:rPr>
              <a:t>Guidelines for Formulation of Use Cases (2)</a:t>
            </a:r>
          </a:p>
        </p:txBody>
      </p:sp>
      <p:sp>
        <p:nvSpPr>
          <p:cNvPr id="58371" name="Rectangle 7"/>
          <p:cNvSpPr>
            <a:spLocks noGrp="1" noChangeArrowheads="1"/>
          </p:cNvSpPr>
          <p:nvPr>
            <p:ph type="body" idx="1"/>
          </p:nvPr>
        </p:nvSpPr>
        <p:spPr/>
        <p:txBody>
          <a:bodyPr/>
          <a:lstStyle/>
          <a:p>
            <a:pPr>
              <a:buFont typeface="Times" panose="02020603050405020304" pitchFamily="18" charset="0"/>
              <a:buNone/>
            </a:pPr>
            <a:r>
              <a:rPr lang="en-US" altLang="en-US" smtClean="0">
                <a:ea typeface="ＭＳ Ｐゴシック" panose="020B0600070205080204" pitchFamily="34" charset="-128"/>
              </a:rPr>
              <a:t>Flow of events:</a:t>
            </a:r>
          </a:p>
          <a:p>
            <a:r>
              <a:rPr lang="en-US" altLang="en-US" smtClean="0">
                <a:ea typeface="ＭＳ Ｐゴシック" panose="020B0600070205080204" pitchFamily="34" charset="-128"/>
              </a:rPr>
              <a:t>Use the active voice. Steps should start either with “The Actor” or “The System …”</a:t>
            </a:r>
          </a:p>
          <a:p>
            <a:r>
              <a:rPr lang="en-US" altLang="en-US" smtClean="0">
                <a:ea typeface="ＭＳ Ｐゴシック" panose="020B0600070205080204" pitchFamily="34" charset="-128"/>
              </a:rPr>
              <a:t>The causal relationship between the steps should be clear</a:t>
            </a:r>
          </a:p>
          <a:p>
            <a:r>
              <a:rPr lang="en-US" altLang="en-US" smtClean="0">
                <a:ea typeface="ＭＳ Ｐゴシック" panose="020B0600070205080204" pitchFamily="34" charset="-128"/>
              </a:rPr>
              <a:t>All flow of events should be described (not only the main flow of event)</a:t>
            </a:r>
          </a:p>
          <a:p>
            <a:r>
              <a:rPr lang="en-US" altLang="en-US" smtClean="0">
                <a:ea typeface="ＭＳ Ｐゴシック" panose="020B0600070205080204" pitchFamily="34" charset="-128"/>
              </a:rPr>
              <a:t>The boundaries of the system should be clear. Components external to the system should be described as such</a:t>
            </a:r>
          </a:p>
          <a:p>
            <a:r>
              <a:rPr lang="en-US" altLang="en-US" smtClean="0">
                <a:ea typeface="ＭＳ Ｐゴシック" panose="020B0600070205080204" pitchFamily="34" charset="-128"/>
              </a:rPr>
              <a:t>Define important terms in the glossary.</a:t>
            </a:r>
          </a:p>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716714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879600" y="5364164"/>
            <a:ext cx="5507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a:latin typeface="Verdana" panose="020B0604030504040204" pitchFamily="34" charset="0"/>
              </a:rPr>
              <a:t>7. The Bank Customer inputs an amount</a:t>
            </a:r>
          </a:p>
        </p:txBody>
      </p:sp>
      <p:sp>
        <p:nvSpPr>
          <p:cNvPr id="60419" name="Rectangle 3"/>
          <p:cNvSpPr>
            <a:spLocks noGrp="1" noChangeArrowheads="1"/>
          </p:cNvSpPr>
          <p:nvPr>
            <p:ph type="body" sz="half" idx="1"/>
          </p:nvPr>
        </p:nvSpPr>
        <p:spPr>
          <a:xfrm>
            <a:off x="1879601" y="2347914"/>
            <a:ext cx="4384675" cy="674687"/>
          </a:xfrm>
        </p:spPr>
        <p:txBody>
          <a:bodyPr/>
          <a:lstStyle/>
          <a:p>
            <a:pPr>
              <a:buFont typeface="Times" panose="02020603050405020304" pitchFamily="18" charset="0"/>
              <a:buNone/>
            </a:pPr>
            <a:r>
              <a:rPr lang="en-US" altLang="en-US" sz="1800">
                <a:ea typeface="ＭＳ Ｐゴシック" panose="020B0600070205080204" pitchFamily="34" charset="-128"/>
              </a:rPr>
              <a:t>3.	The Bank Customer types in PIN</a:t>
            </a:r>
          </a:p>
        </p:txBody>
      </p:sp>
      <p:sp>
        <p:nvSpPr>
          <p:cNvPr id="60420" name="Rectangle 4"/>
          <p:cNvSpPr>
            <a:spLocks noChangeArrowheads="1"/>
          </p:cNvSpPr>
          <p:nvPr/>
        </p:nvSpPr>
        <p:spPr bwMode="auto">
          <a:xfrm>
            <a:off x="1879601" y="3975101"/>
            <a:ext cx="62595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a:latin typeface="Verdana" panose="020B0604030504040204" pitchFamily="34" charset="0"/>
              </a:rPr>
              <a:t>5. The Bank Customer selects an account</a:t>
            </a:r>
          </a:p>
        </p:txBody>
      </p:sp>
      <p:sp>
        <p:nvSpPr>
          <p:cNvPr id="60421" name="Rectangle 5"/>
          <p:cNvSpPr>
            <a:spLocks noGrp="1" noChangeArrowheads="1"/>
          </p:cNvSpPr>
          <p:nvPr>
            <p:ph type="title"/>
          </p:nvPr>
        </p:nvSpPr>
        <p:spPr/>
        <p:txBody>
          <a:bodyPr/>
          <a:lstStyle/>
          <a:p>
            <a:r>
              <a:rPr lang="en-US" altLang="en-US" sz="2800">
                <a:ea typeface="ＭＳ Ｐゴシック" panose="020B0600070205080204" pitchFamily="34" charset="-128"/>
              </a:rPr>
              <a:t>Event Flow: Use Indentation to show the Interaction between Actor and System</a:t>
            </a:r>
          </a:p>
        </p:txBody>
      </p:sp>
      <p:sp>
        <p:nvSpPr>
          <p:cNvPr id="60422" name="Rectangle 6"/>
          <p:cNvSpPr>
            <a:spLocks noChangeArrowheads="1"/>
          </p:cNvSpPr>
          <p:nvPr/>
        </p:nvSpPr>
        <p:spPr bwMode="auto">
          <a:xfrm>
            <a:off x="1879600" y="1074739"/>
            <a:ext cx="40513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endParaRPr lang="en-US" altLang="en-US" sz="2000">
              <a:latin typeface="Verdana" panose="020B0604030504040204" pitchFamily="34" charset="0"/>
            </a:endParaRPr>
          </a:p>
          <a:p>
            <a:endParaRPr lang="en-US" altLang="en-US" sz="2000">
              <a:latin typeface="Verdana" panose="020B0604030504040204" pitchFamily="34" charset="0"/>
            </a:endParaRPr>
          </a:p>
          <a:p>
            <a:endParaRPr lang="en-US" altLang="en-US" sz="2000">
              <a:latin typeface="Verdana" panose="020B0604030504040204" pitchFamily="34" charset="0"/>
            </a:endParaRPr>
          </a:p>
        </p:txBody>
      </p:sp>
      <p:sp>
        <p:nvSpPr>
          <p:cNvPr id="60423" name="Rectangle 7"/>
          <p:cNvSpPr>
            <a:spLocks noChangeArrowheads="1"/>
          </p:cNvSpPr>
          <p:nvPr/>
        </p:nvSpPr>
        <p:spPr bwMode="auto">
          <a:xfrm>
            <a:off x="1879601" y="1266825"/>
            <a:ext cx="63039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pPr algn="ctr"/>
            <a:r>
              <a:rPr lang="en-US" altLang="en-US" sz="1800">
                <a:latin typeface="Verdana" panose="020B0604030504040204" pitchFamily="34" charset="0"/>
              </a:rPr>
              <a:t>1.The Bank Customer inserts the card into the ATM</a:t>
            </a:r>
          </a:p>
        </p:txBody>
      </p:sp>
      <p:sp>
        <p:nvSpPr>
          <p:cNvPr id="60424" name="Rectangle 8"/>
          <p:cNvSpPr>
            <a:spLocks noChangeArrowheads="1"/>
          </p:cNvSpPr>
          <p:nvPr/>
        </p:nvSpPr>
        <p:spPr bwMode="auto">
          <a:xfrm>
            <a:off x="3081339" y="5737225"/>
            <a:ext cx="69929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a:latin typeface="Verdana" panose="020B0604030504040204" pitchFamily="34" charset="0"/>
              </a:rPr>
              <a:t>8.The ATM outputs the money and a receipt and stops the interaction.</a:t>
            </a:r>
          </a:p>
        </p:txBody>
      </p:sp>
      <p:sp>
        <p:nvSpPr>
          <p:cNvPr id="60425" name="Rectangle 9"/>
          <p:cNvSpPr>
            <a:spLocks noChangeArrowheads="1"/>
          </p:cNvSpPr>
          <p:nvPr/>
        </p:nvSpPr>
        <p:spPr bwMode="auto">
          <a:xfrm>
            <a:off x="3081338" y="2978150"/>
            <a:ext cx="73025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a:latin typeface="Verdana" panose="020B0604030504040204" pitchFamily="34" charset="0"/>
              </a:rPr>
              <a:t>4. If several accounts are recorded on the card, the ATM offers a choice of the account numbers for selection by the Bank Customer</a:t>
            </a:r>
          </a:p>
        </p:txBody>
      </p:sp>
      <p:sp>
        <p:nvSpPr>
          <p:cNvPr id="60426" name="Rectangle 10"/>
          <p:cNvSpPr>
            <a:spLocks noChangeArrowheads="1"/>
          </p:cNvSpPr>
          <p:nvPr/>
        </p:nvSpPr>
        <p:spPr bwMode="auto">
          <a:xfrm>
            <a:off x="3081338" y="4376739"/>
            <a:ext cx="7332662"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a:latin typeface="Verdana" panose="020B0604030504040204" pitchFamily="34" charset="0"/>
              </a:rPr>
              <a:t>6.If only one account is recorded on the card or after the selection, the ATM requests the amount to be withdrawn</a:t>
            </a:r>
          </a:p>
        </p:txBody>
      </p:sp>
      <p:sp>
        <p:nvSpPr>
          <p:cNvPr id="60427" name="Rectangle 12"/>
          <p:cNvSpPr>
            <a:spLocks noChangeArrowheads="1"/>
          </p:cNvSpPr>
          <p:nvPr/>
        </p:nvSpPr>
        <p:spPr bwMode="auto">
          <a:xfrm>
            <a:off x="3081338" y="1765300"/>
            <a:ext cx="60626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a:solidFill>
                  <a:schemeClr val="tx1"/>
                </a:solidFill>
                <a:latin typeface="Palatino" charset="0"/>
                <a:ea typeface="ＭＳ Ｐゴシック" panose="020B0600070205080204" pitchFamily="34" charset="-128"/>
              </a:defRPr>
            </a:lvl1pPr>
            <a:lvl2pPr marL="37931725" indent="-37474525">
              <a:defRPr sz="2400">
                <a:solidFill>
                  <a:schemeClr val="tx1"/>
                </a:solidFill>
                <a:latin typeface="Palatino" charset="0"/>
                <a:ea typeface="ＭＳ Ｐゴシック" panose="020B0600070205080204" pitchFamily="34" charset="-128"/>
              </a:defRPr>
            </a:lvl2pPr>
            <a:lvl3pPr>
              <a:defRPr sz="2400">
                <a:solidFill>
                  <a:schemeClr val="tx1"/>
                </a:solidFill>
                <a:latin typeface="Palatino" charset="0"/>
                <a:ea typeface="ＭＳ Ｐゴシック" panose="020B0600070205080204" pitchFamily="34" charset="-128"/>
              </a:defRPr>
            </a:lvl3pPr>
            <a:lvl4pPr>
              <a:defRPr sz="2400">
                <a:solidFill>
                  <a:schemeClr val="tx1"/>
                </a:solidFill>
                <a:latin typeface="Palatino" charset="0"/>
                <a:ea typeface="ＭＳ Ｐゴシック" panose="020B0600070205080204" pitchFamily="34" charset="-128"/>
              </a:defRPr>
            </a:lvl4pPr>
            <a:lvl5pPr>
              <a:defRPr sz="2400">
                <a:solidFill>
                  <a:schemeClr val="tx1"/>
                </a:solidFill>
                <a:latin typeface="Palatino"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charset="0"/>
                <a:ea typeface="ＭＳ Ｐゴシック" panose="020B0600070205080204" pitchFamily="34" charset="-128"/>
              </a:defRPr>
            </a:lvl9pPr>
          </a:lstStyle>
          <a:p>
            <a:r>
              <a:rPr lang="en-US" altLang="en-US" sz="1800">
                <a:latin typeface="Verdana" panose="020B0604030504040204" pitchFamily="34" charset="0"/>
              </a:rPr>
              <a:t>2.The ATM requests the input of a four-digit PIN </a:t>
            </a:r>
          </a:p>
        </p:txBody>
      </p:sp>
    </p:spTree>
    <p:extLst>
      <p:ext uri="{BB962C8B-B14F-4D97-AF65-F5344CB8AC3E}">
        <p14:creationId xmlns:p14="http://schemas.microsoft.com/office/powerpoint/2010/main" val="3380776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r>
              <a:rPr lang="en-US" altLang="en-US" smtClean="0">
                <a:ea typeface="ＭＳ Ｐゴシック" panose="020B0600070205080204" pitchFamily="34" charset="-128"/>
              </a:rPr>
              <a:t>Example of a badly written Use Case</a:t>
            </a:r>
          </a:p>
        </p:txBody>
      </p:sp>
      <p:sp>
        <p:nvSpPr>
          <p:cNvPr id="56323" name="Rectangle 5"/>
          <p:cNvSpPr>
            <a:spLocks noGrp="1" noChangeArrowheads="1"/>
          </p:cNvSpPr>
          <p:nvPr>
            <p:ph type="body" idx="1"/>
          </p:nvPr>
        </p:nvSpPr>
        <p:spPr/>
        <p:txBody>
          <a:bodyPr/>
          <a:lstStyle/>
          <a:p>
            <a:pPr>
              <a:buFont typeface="Times" panose="02020603050405020304" pitchFamily="18" charset="0"/>
              <a:buNone/>
            </a:pPr>
            <a:r>
              <a:rPr lang="en-US" altLang="en-US" smtClean="0">
                <a:ea typeface="ＭＳ Ｐゴシック" panose="020B0600070205080204" pitchFamily="34" charset="-128"/>
              </a:rPr>
              <a:t>“The driver arrives at the parking gate, the driver receives a ticket from the distributor, the gate is opened, the driver drives through.”</a:t>
            </a:r>
          </a:p>
          <a:p>
            <a:pPr lvl="1"/>
            <a:endParaRPr lang="en-US" altLang="en-US">
              <a:ea typeface="ＭＳ Ｐゴシック" panose="020B0600070205080204" pitchFamily="34" charset="-128"/>
            </a:endParaRPr>
          </a:p>
          <a:p>
            <a:pPr>
              <a:buFont typeface="Times" panose="02020603050405020304" pitchFamily="18" charset="0"/>
              <a:buNone/>
            </a:pPr>
            <a:r>
              <a:rPr lang="en-US" altLang="en-US" smtClean="0">
                <a:ea typeface="ＭＳ Ｐゴシック" panose="020B0600070205080204" pitchFamily="34" charset="-128"/>
              </a:rPr>
              <a:t>What is wrong with this use case?</a:t>
            </a:r>
          </a:p>
        </p:txBody>
      </p:sp>
    </p:spTree>
    <p:extLst>
      <p:ext uri="{BB962C8B-B14F-4D97-AF65-F5344CB8AC3E}">
        <p14:creationId xmlns:p14="http://schemas.microsoft.com/office/powerpoint/2010/main" val="1886441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97</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Arial</vt:lpstr>
      <vt:lpstr>Calibri</vt:lpstr>
      <vt:lpstr>Calibri Light</vt:lpstr>
      <vt:lpstr>Helvetica</vt:lpstr>
      <vt:lpstr>Palatino</vt:lpstr>
      <vt:lpstr>Times</vt:lpstr>
      <vt:lpstr>Verdana</vt:lpstr>
      <vt:lpstr>Office Theme</vt:lpstr>
      <vt:lpstr>PowerPoint Presentation</vt:lpstr>
      <vt:lpstr>Use case example</vt:lpstr>
      <vt:lpstr>Use Case Attributes</vt:lpstr>
      <vt:lpstr>Flow of Events: A Request-Response Interaction between Actor and System</vt:lpstr>
      <vt:lpstr>Use Case Exceptions</vt:lpstr>
      <vt:lpstr>Guidelines for Formulation of Use Cases (1)</vt:lpstr>
      <vt:lpstr>Guidelines for Formulation of Use Cases (2)</vt:lpstr>
      <vt:lpstr>Event Flow: Use Indentation to show the Interaction between Actor and System</vt:lpstr>
      <vt:lpstr>Example of a badly written Use Case</vt:lpstr>
      <vt:lpstr>How to write a use case (Summary)</vt:lpstr>
    </vt:vector>
  </TitlesOfParts>
  <Company>Florida International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Masoud Milani</dc:creator>
  <cp:lastModifiedBy>Masoud Milani</cp:lastModifiedBy>
  <cp:revision>1</cp:revision>
  <dcterms:created xsi:type="dcterms:W3CDTF">2016-01-28T21:39:24Z</dcterms:created>
  <dcterms:modified xsi:type="dcterms:W3CDTF">2016-01-28T21:39:51Z</dcterms:modified>
</cp:coreProperties>
</file>