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9" r:id="rId3"/>
    <p:sldId id="279" r:id="rId4"/>
    <p:sldId id="278" r:id="rId5"/>
    <p:sldId id="268" r:id="rId6"/>
    <p:sldId id="280" r:id="rId7"/>
    <p:sldId id="281" r:id="rId8"/>
    <p:sldId id="282" r:id="rId9"/>
    <p:sldId id="266" r:id="rId10"/>
    <p:sldId id="269" r:id="rId11"/>
    <p:sldId id="270" r:id="rId12"/>
    <p:sldId id="271" r:id="rId13"/>
    <p:sldId id="277" r:id="rId14"/>
    <p:sldId id="261" r:id="rId15"/>
    <p:sldId id="264" r:id="rId16"/>
    <p:sldId id="265" r:id="rId17"/>
    <p:sldId id="262" r:id="rId18"/>
    <p:sldId id="272" r:id="rId19"/>
    <p:sldId id="284"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0" d="100"/>
          <a:sy n="90" d="100"/>
        </p:scale>
        <p:origin x="9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DD17-7EFF-4A66-9C6E-2D46483B03B5}" type="datetimeFigureOut">
              <a:rPr lang="en-US" smtClean="0"/>
              <a:t>6/11/2016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0795E-D794-484E-BF22-C2583E1DC3E7}" type="slidenum">
              <a:rPr lang="en-US" smtClean="0"/>
              <a:t>‹#›</a:t>
            </a:fld>
            <a:endParaRPr lang="en-US"/>
          </a:p>
        </p:txBody>
      </p:sp>
    </p:spTree>
    <p:extLst>
      <p:ext uri="{BB962C8B-B14F-4D97-AF65-F5344CB8AC3E}">
        <p14:creationId xmlns:p14="http://schemas.microsoft.com/office/powerpoint/2010/main" val="98374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0795E-D794-484E-BF22-C2583E1DC3E7}" type="slidenum">
              <a:rPr lang="en-US" smtClean="0"/>
              <a:t>1</a:t>
            </a:fld>
            <a:endParaRPr lang="en-US"/>
          </a:p>
        </p:txBody>
      </p:sp>
    </p:spTree>
    <p:extLst>
      <p:ext uri="{BB962C8B-B14F-4D97-AF65-F5344CB8AC3E}">
        <p14:creationId xmlns:p14="http://schemas.microsoft.com/office/powerpoint/2010/main" val="186190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0795E-D794-484E-BF22-C2583E1DC3E7}" type="slidenum">
              <a:rPr lang="en-US" smtClean="0"/>
              <a:t>2</a:t>
            </a:fld>
            <a:endParaRPr lang="en-US"/>
          </a:p>
        </p:txBody>
      </p:sp>
    </p:spTree>
    <p:extLst>
      <p:ext uri="{BB962C8B-B14F-4D97-AF65-F5344CB8AC3E}">
        <p14:creationId xmlns:p14="http://schemas.microsoft.com/office/powerpoint/2010/main" val="2698410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8550455-3A27-4C8C-ABEA-4A5981017E2D}" type="datetime1">
              <a:rPr lang="en-US" smtClean="0"/>
              <a:t>6/11/2016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F7FCA3F-CF09-4763-8ACB-71B5D1F8B13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28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05FED-586E-4652-AFC0-C40DD826EF90}" type="datetime1">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FCA3F-CF09-4763-8ACB-71B5D1F8B13B}" type="slidenum">
              <a:rPr lang="en-US" smtClean="0"/>
              <a:t>‹#›</a:t>
            </a:fld>
            <a:endParaRPr lang="en-US"/>
          </a:p>
        </p:txBody>
      </p:sp>
    </p:spTree>
    <p:extLst>
      <p:ext uri="{BB962C8B-B14F-4D97-AF65-F5344CB8AC3E}">
        <p14:creationId xmlns:p14="http://schemas.microsoft.com/office/powerpoint/2010/main" val="22763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E1DC3-DEFF-4EF7-8E8D-BCF22397147D}"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18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28C3B-BA83-4B23-9E0F-E9B444900E92}"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84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F39D5-6FEC-488F-8F01-DD9BDAEDC4FE}"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spTree>
    <p:extLst>
      <p:ext uri="{BB962C8B-B14F-4D97-AF65-F5344CB8AC3E}">
        <p14:creationId xmlns:p14="http://schemas.microsoft.com/office/powerpoint/2010/main" val="344285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BC717-9CE2-4A13-96D0-FE4F9D0B46F8}"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201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D6C32-CD5D-4DE1-99B6-A462E0AC078D}"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923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473226-602E-4E47-ACED-4FD014C6E84A}"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5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CF198-12D1-48E1-8542-FEF5D52591C2}"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62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BF558-EEC3-41EB-828B-BD68DF2CF9F3}"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spTree>
    <p:extLst>
      <p:ext uri="{BB962C8B-B14F-4D97-AF65-F5344CB8AC3E}">
        <p14:creationId xmlns:p14="http://schemas.microsoft.com/office/powerpoint/2010/main" val="389920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4BC03-5CA1-46E5-9D0D-96BBAC120629}" type="datetime1">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FCA3F-CF09-4763-8ACB-71B5D1F8B13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9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FA7848-C65A-4CA6-B027-890D76620E7E}" type="datetime1">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FCA3F-CF09-4763-8ACB-71B5D1F8B13B}" type="slidenum">
              <a:rPr lang="en-US" smtClean="0"/>
              <a:t>‹#›</a:t>
            </a:fld>
            <a:endParaRPr lang="en-US"/>
          </a:p>
        </p:txBody>
      </p:sp>
    </p:spTree>
    <p:extLst>
      <p:ext uri="{BB962C8B-B14F-4D97-AF65-F5344CB8AC3E}">
        <p14:creationId xmlns:p14="http://schemas.microsoft.com/office/powerpoint/2010/main" val="404967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AE85D2-C332-4F6E-B397-32212D36D7FB}" type="datetime1">
              <a:rPr lang="en-US" smtClean="0"/>
              <a:t>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FCA3F-CF09-4763-8ACB-71B5D1F8B13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15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307E89-B4AA-4A12-B8B1-C5E0BF342A93}" type="datetime1">
              <a:rPr lang="en-US" smtClean="0"/>
              <a:t>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FCA3F-CF09-4763-8ACB-71B5D1F8B13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88258-B722-48AF-9A7E-16EFD857BF56}" type="datetime1">
              <a:rPr lang="en-US" smtClean="0"/>
              <a:t>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FCA3F-CF09-4763-8ACB-71B5D1F8B13B}" type="slidenum">
              <a:rPr lang="en-US" smtClean="0"/>
              <a:t>‹#›</a:t>
            </a:fld>
            <a:endParaRPr lang="en-US"/>
          </a:p>
        </p:txBody>
      </p:sp>
    </p:spTree>
    <p:extLst>
      <p:ext uri="{BB962C8B-B14F-4D97-AF65-F5344CB8AC3E}">
        <p14:creationId xmlns:p14="http://schemas.microsoft.com/office/powerpoint/2010/main" val="308315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C16D6-A32D-48FB-AF67-AF78A5C1F0D4}" type="datetime1">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FCA3F-CF09-4763-8ACB-71B5D1F8B13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13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5D0DB-E911-4C05-9DD2-6BD96D9D4981}" type="datetime1">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FCA3F-CF09-4763-8ACB-71B5D1F8B13B}" type="slidenum">
              <a:rPr lang="en-US" smtClean="0"/>
              <a:t>‹#›</a:t>
            </a:fld>
            <a:endParaRPr lang="en-US"/>
          </a:p>
        </p:txBody>
      </p:sp>
    </p:spTree>
    <p:extLst>
      <p:ext uri="{BB962C8B-B14F-4D97-AF65-F5344CB8AC3E}">
        <p14:creationId xmlns:p14="http://schemas.microsoft.com/office/powerpoint/2010/main" val="224631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F9DABB-635C-4CC8-A58A-1F27D96EF2D2}" type="datetime1">
              <a:rPr lang="en-US" smtClean="0"/>
              <a:t>6/11/2016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7FCA3F-CF09-4763-8ACB-71B5D1F8B13B}" type="slidenum">
              <a:rPr lang="en-US" smtClean="0"/>
              <a:t>‹#›</a:t>
            </a:fld>
            <a:endParaRPr lang="en-US"/>
          </a:p>
        </p:txBody>
      </p:sp>
    </p:spTree>
    <p:extLst>
      <p:ext uri="{BB962C8B-B14F-4D97-AF65-F5344CB8AC3E}">
        <p14:creationId xmlns:p14="http://schemas.microsoft.com/office/powerpoint/2010/main" val="51962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tc.edu.cn/eet/eet/articles/sdtheory/index.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tc.edu.cn/eet/eet/Biblio/start.htm#driscollM199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tecfa.unige.ch/edu-comp/WWW-VL/eduVR-page.html#Education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tc.edu.cn/eet/eet/articles/sdtheory/start.htm" TargetMode="External"/><Relationship Id="rId2" Type="http://schemas.openxmlformats.org/officeDocument/2006/relationships/hyperlink" Target="http://www.etc.edu.cn/eet/eet/Admin/Biblio/start.htm#Vygotsk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Interaction</a:t>
            </a:r>
            <a:endParaRPr lang="en-US" dirty="0"/>
          </a:p>
        </p:txBody>
      </p:sp>
      <p:sp>
        <p:nvSpPr>
          <p:cNvPr id="3" name="Subtitle 2"/>
          <p:cNvSpPr>
            <a:spLocks noGrp="1"/>
          </p:cNvSpPr>
          <p:nvPr>
            <p:ph type="subTitle" idx="1"/>
          </p:nvPr>
        </p:nvSpPr>
        <p:spPr/>
        <p:txBody>
          <a:bodyPr/>
          <a:lstStyle/>
          <a:p>
            <a:r>
              <a:rPr lang="en-US" dirty="0" smtClean="0"/>
              <a:t>M.O. </a:t>
            </a:r>
            <a:r>
              <a:rPr lang="en-US" dirty="0" err="1" smtClean="0"/>
              <a:t>Thirunarayanan</a:t>
            </a:r>
            <a:endParaRPr lang="en-US" dirty="0"/>
          </a:p>
        </p:txBody>
      </p:sp>
      <p:sp>
        <p:nvSpPr>
          <p:cNvPr id="4" name="TextBox 3"/>
          <p:cNvSpPr txBox="1"/>
          <p:nvPr/>
        </p:nvSpPr>
        <p:spPr>
          <a:xfrm>
            <a:off x="3363686" y="5812971"/>
            <a:ext cx="5992585"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DRAFT FOR DISCUSSION – NOT FOR DISTRIBUTION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105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Theoretical Basis for Interaction</a:t>
            </a:r>
            <a:endParaRPr lang="en-US" dirty="0"/>
          </a:p>
        </p:txBody>
      </p:sp>
      <p:sp>
        <p:nvSpPr>
          <p:cNvPr id="3" name="Content Placeholder 2"/>
          <p:cNvSpPr>
            <a:spLocks noGrp="1"/>
          </p:cNvSpPr>
          <p:nvPr>
            <p:ph idx="1"/>
          </p:nvPr>
        </p:nvSpPr>
        <p:spPr/>
        <p:txBody>
          <a:bodyPr/>
          <a:lstStyle/>
          <a:p>
            <a:r>
              <a:rPr lang="en-US" smtClean="0"/>
              <a:t>Vygotsky’s Theory of Social Development:</a:t>
            </a:r>
          </a:p>
          <a:p>
            <a:endParaRPr lang="en-US" smtClean="0"/>
          </a:p>
          <a:p>
            <a:r>
              <a:rPr lang="en-US" smtClean="0">
                <a:hlinkClick r:id="rId2"/>
              </a:rPr>
              <a:t>http://www.etc.edu.cn/eet/eet/articles/sdtheory/index.htm</a:t>
            </a:r>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10</a:t>
            </a:fld>
            <a:endParaRPr lang="en-US"/>
          </a:p>
        </p:txBody>
      </p:sp>
    </p:spTree>
    <p:extLst>
      <p:ext uri="{BB962C8B-B14F-4D97-AF65-F5344CB8AC3E}">
        <p14:creationId xmlns:p14="http://schemas.microsoft.com/office/powerpoint/2010/main" val="1991835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Theoretical Basis for Interaction</a:t>
            </a:r>
            <a:endParaRPr lang="en-US" dirty="0"/>
          </a:p>
        </p:txBody>
      </p:sp>
      <p:sp>
        <p:nvSpPr>
          <p:cNvPr id="3" name="Content Placeholder 2"/>
          <p:cNvSpPr>
            <a:spLocks noGrp="1"/>
          </p:cNvSpPr>
          <p:nvPr>
            <p:ph idx="1"/>
          </p:nvPr>
        </p:nvSpPr>
        <p:spPr>
          <a:xfrm>
            <a:off x="1295401" y="2416629"/>
            <a:ext cx="9601196" cy="3459239"/>
          </a:xfrm>
        </p:spPr>
        <p:txBody>
          <a:bodyPr>
            <a:normAutofit fontScale="40000" lnSpcReduction="20000"/>
          </a:bodyPr>
          <a:lstStyle/>
          <a:p>
            <a:pPr marL="0" indent="0">
              <a:buNone/>
            </a:pPr>
            <a:r>
              <a:rPr lang="en-US" sz="5900" dirty="0" smtClean="0"/>
              <a:t>Vygotsky:</a:t>
            </a:r>
          </a:p>
          <a:p>
            <a:r>
              <a:rPr lang="en-US" sz="5900" dirty="0" smtClean="0"/>
              <a:t>“Social Interaction has a dramatic impact on cognitive development;</a:t>
            </a:r>
          </a:p>
          <a:p>
            <a:r>
              <a:rPr lang="en-US" sz="5900" dirty="0" smtClean="0"/>
              <a:t>Biological and social development are not isolated from one another (contrasting the work of Jean Piaget);</a:t>
            </a:r>
          </a:p>
          <a:p>
            <a:r>
              <a:rPr lang="en-US" sz="5900" dirty="0" smtClean="0"/>
              <a:t>Learning is largely mediated by social interaction of students and "More Knowledgeable Others" (teachers, parents, coaches, peers, experts, etc.) (</a:t>
            </a:r>
            <a:r>
              <a:rPr lang="en-US" sz="5900" dirty="0" smtClean="0">
                <a:hlinkClick r:id="rId2"/>
              </a:rPr>
              <a:t>Driscoll, 1994</a:t>
            </a:r>
            <a:r>
              <a:rPr lang="en-US" sz="5900" dirty="0" smtClean="0"/>
              <a:t>)”</a:t>
            </a:r>
          </a:p>
          <a:p>
            <a:endParaRPr lang="en-US" sz="3800" dirty="0" smtClean="0"/>
          </a:p>
          <a:p>
            <a:pPr marL="0" indent="0">
              <a:buNone/>
            </a:pPr>
            <a:r>
              <a:rPr lang="en-US" sz="3800" dirty="0" smtClean="0"/>
              <a:t>(Source: Retrieved from the Web on June 7, 2016: http://www.etc.edu.cn/eet/eet/articles/sdtheory/index.htm)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11</a:t>
            </a:fld>
            <a:endParaRPr lang="en-US"/>
          </a:p>
        </p:txBody>
      </p:sp>
    </p:spTree>
    <p:extLst>
      <p:ext uri="{BB962C8B-B14F-4D97-AF65-F5344CB8AC3E}">
        <p14:creationId xmlns:p14="http://schemas.microsoft.com/office/powerpoint/2010/main" val="2254098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Theoretical Basis for Interaction</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“Vygotsky describes the Zone of Proximal Development as “the distance between the actual development level as determined by independent problem solving and the level of potential development as determined through problem solving under adult guidance with peer collaboration with more capable peers” (Vygotsky, 1978). </a:t>
            </a:r>
          </a:p>
          <a:p>
            <a:pPr marL="0" indent="0">
              <a:buNone/>
            </a:pPr>
            <a:endParaRPr lang="en-US" dirty="0"/>
          </a:p>
          <a:p>
            <a:pPr marL="0" indent="0">
              <a:buNone/>
            </a:pPr>
            <a:r>
              <a:rPr lang="en-US" sz="1900" dirty="0" smtClean="0"/>
              <a:t>(Source: Retrieved from the Web on June 7, 2016: http://www.educ.ualberta.ca/staff/olenka.bilash/best%20of%20bilash/vygotsky.html)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12</a:t>
            </a:fld>
            <a:endParaRPr lang="en-US"/>
          </a:p>
        </p:txBody>
      </p:sp>
    </p:spTree>
    <p:extLst>
      <p:ext uri="{BB962C8B-B14F-4D97-AF65-F5344CB8AC3E}">
        <p14:creationId xmlns:p14="http://schemas.microsoft.com/office/powerpoint/2010/main" val="2397153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Theoretical Basis for Interaction</a:t>
            </a:r>
            <a:endParaRPr lang="en-US" dirty="0"/>
          </a:p>
        </p:txBody>
      </p:sp>
      <p:sp>
        <p:nvSpPr>
          <p:cNvPr id="3" name="Content Placeholder 2"/>
          <p:cNvSpPr>
            <a:spLocks noGrp="1"/>
          </p:cNvSpPr>
          <p:nvPr>
            <p:ph idx="1"/>
          </p:nvPr>
        </p:nvSpPr>
        <p:spPr>
          <a:xfrm>
            <a:off x="1295401" y="2498271"/>
            <a:ext cx="9601196" cy="3377597"/>
          </a:xfrm>
        </p:spPr>
        <p:txBody>
          <a:bodyPr>
            <a:normAutofit fontScale="92500"/>
          </a:bodyPr>
          <a:lstStyle/>
          <a:p>
            <a:pPr marL="0" indent="0">
              <a:buNone/>
            </a:pPr>
            <a:r>
              <a:rPr lang="en-US" sz="2800" dirty="0" smtClean="0"/>
              <a:t>More Knowledgeable Others</a:t>
            </a:r>
          </a:p>
          <a:p>
            <a:r>
              <a:rPr lang="en-US" sz="2800" dirty="0" smtClean="0"/>
              <a:t>“The </a:t>
            </a:r>
            <a:r>
              <a:rPr lang="en-US" sz="2800" dirty="0"/>
              <a:t>More Knowledgeable Other refers to anyone that has a better understanding or a higher level of ability than the learner (e.g. lecturer, coach) in relation to a particular task, process or concept</a:t>
            </a:r>
            <a:r>
              <a:rPr lang="en-US" sz="2800" dirty="0" smtClean="0"/>
              <a:t>.”</a:t>
            </a:r>
          </a:p>
          <a:p>
            <a:pPr marL="0" indent="0">
              <a:buNone/>
            </a:pPr>
            <a:endParaRPr lang="en-US" dirty="0" smtClean="0"/>
          </a:p>
          <a:p>
            <a:pPr marL="0" indent="0">
              <a:buNone/>
            </a:pPr>
            <a:r>
              <a:rPr lang="en-US" sz="1800" dirty="0" smtClean="0"/>
              <a:t>(Source: Retrieved from the Web </a:t>
            </a:r>
            <a:r>
              <a:rPr lang="en-US" sz="1800" dirty="0"/>
              <a:t>on June 8, 2016: https://</a:t>
            </a:r>
            <a:r>
              <a:rPr lang="en-US" sz="1800" dirty="0" smtClean="0"/>
              <a:t>intranet.birmingham.ac.uk/as/cladls/edudev/documents/public/ebl/journey/philosophicalunderpinnings.pdf)</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13</a:t>
            </a:fld>
            <a:endParaRPr lang="en-US"/>
          </a:p>
        </p:txBody>
      </p:sp>
    </p:spTree>
    <p:extLst>
      <p:ext uri="{BB962C8B-B14F-4D97-AF65-F5344CB8AC3E}">
        <p14:creationId xmlns:p14="http://schemas.microsoft.com/office/powerpoint/2010/main" val="2494352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Instructional Outcomes of Interaction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Twelve instructional outcomes of Interaction according to Wagner </a:t>
            </a:r>
            <a:r>
              <a:rPr lang="en-US" dirty="0"/>
              <a:t>(1997</a:t>
            </a:r>
            <a:r>
              <a:rPr lang="en-US" dirty="0" smtClean="0"/>
              <a:t>):</a:t>
            </a:r>
          </a:p>
          <a:p>
            <a:pPr marL="0" indent="0">
              <a:buNone/>
            </a:pPr>
            <a:endParaRPr lang="en-US" dirty="0"/>
          </a:p>
          <a:p>
            <a:pPr marL="514350" indent="-514350">
              <a:buFont typeface="+mj-lt"/>
              <a:buAutoNum type="arabicPeriod"/>
            </a:pPr>
            <a:r>
              <a:rPr lang="en-US" dirty="0"/>
              <a:t>Interaction to enhance elaboration and retention. </a:t>
            </a:r>
          </a:p>
          <a:p>
            <a:pPr marL="514350" indent="-514350">
              <a:buFont typeface="+mj-lt"/>
              <a:buAutoNum type="arabicPeriod"/>
            </a:pPr>
            <a:r>
              <a:rPr lang="en-US" dirty="0"/>
              <a:t>Interaction to support learner control/self –regulation. </a:t>
            </a:r>
          </a:p>
          <a:p>
            <a:pPr marL="514350" indent="-514350">
              <a:buFont typeface="+mj-lt"/>
              <a:buAutoNum type="arabicPeriod"/>
            </a:pPr>
            <a:r>
              <a:rPr lang="en-US" dirty="0"/>
              <a:t>Interaction to increase motivation. </a:t>
            </a:r>
          </a:p>
          <a:p>
            <a:pPr marL="514350" indent="-514350">
              <a:buFont typeface="+mj-lt"/>
              <a:buAutoNum type="arabicPeriod"/>
            </a:pPr>
            <a:r>
              <a:rPr lang="en-US" dirty="0"/>
              <a:t>Interaction for negotiation of understanding. </a:t>
            </a:r>
          </a:p>
          <a:p>
            <a:pPr marL="0" indent="0">
              <a:buNone/>
            </a:pPr>
            <a:endParaRPr lang="en-US" dirty="0"/>
          </a:p>
        </p:txBody>
      </p:sp>
      <p:sp>
        <p:nvSpPr>
          <p:cNvPr id="5" name="Slide Number Placeholder 4"/>
          <p:cNvSpPr>
            <a:spLocks noGrp="1"/>
          </p:cNvSpPr>
          <p:nvPr>
            <p:ph type="sldNum" sz="quarter" idx="12"/>
          </p:nvPr>
        </p:nvSpPr>
        <p:spPr/>
        <p:txBody>
          <a:bodyPr/>
          <a:lstStyle/>
          <a:p>
            <a:fld id="{0F7FCA3F-CF09-4763-8ACB-71B5D1F8B13B}" type="slidenum">
              <a:rPr lang="en-US" smtClean="0"/>
              <a:t>14</a:t>
            </a:fld>
            <a:endParaRPr lang="en-US"/>
          </a:p>
        </p:txBody>
      </p:sp>
    </p:spTree>
    <p:extLst>
      <p:ext uri="{BB962C8B-B14F-4D97-AF65-F5344CB8AC3E}">
        <p14:creationId xmlns:p14="http://schemas.microsoft.com/office/powerpoint/2010/main" val="2976378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Instructional Outcomes of </a:t>
            </a:r>
            <a:r>
              <a:rPr lang="en-US" dirty="0" smtClean="0"/>
              <a:t>Interaction (Continued)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endParaRPr lang="en-US" dirty="0" smtClean="0"/>
          </a:p>
          <a:p>
            <a:pPr marL="514350" indent="-514350">
              <a:buFont typeface="+mj-lt"/>
              <a:buAutoNum type="arabicPeriod" startAt="5"/>
            </a:pPr>
            <a:r>
              <a:rPr lang="en-US" dirty="0" smtClean="0"/>
              <a:t>Interaction </a:t>
            </a:r>
            <a:r>
              <a:rPr lang="en-US" dirty="0"/>
              <a:t>for team building. </a:t>
            </a:r>
          </a:p>
          <a:p>
            <a:pPr marL="514350" indent="-514350">
              <a:buFont typeface="+mj-lt"/>
              <a:buAutoNum type="arabicPeriod" startAt="5"/>
            </a:pPr>
            <a:r>
              <a:rPr lang="en-US" dirty="0"/>
              <a:t>Interaction for discovery. </a:t>
            </a:r>
          </a:p>
          <a:p>
            <a:pPr marL="514350" indent="-514350">
              <a:buFont typeface="+mj-lt"/>
              <a:buAutoNum type="arabicPeriod" startAt="5"/>
            </a:pPr>
            <a:r>
              <a:rPr lang="en-US" dirty="0"/>
              <a:t>Interaction for exploration. </a:t>
            </a:r>
          </a:p>
          <a:p>
            <a:pPr marL="514350" indent="-514350">
              <a:buFont typeface="+mj-lt"/>
              <a:buAutoNum type="arabicPeriod" startAt="5"/>
            </a:pPr>
            <a:r>
              <a:rPr lang="en-US" dirty="0"/>
              <a:t>Interaction for clarification of understanding. </a:t>
            </a:r>
          </a:p>
          <a:p>
            <a:pPr marL="0" indent="0">
              <a:buNone/>
            </a:pPr>
            <a:endParaRPr lang="en-US" dirty="0"/>
          </a:p>
        </p:txBody>
      </p:sp>
      <p:sp>
        <p:nvSpPr>
          <p:cNvPr id="5" name="Slide Number Placeholder 4"/>
          <p:cNvSpPr>
            <a:spLocks noGrp="1"/>
          </p:cNvSpPr>
          <p:nvPr>
            <p:ph type="sldNum" sz="quarter" idx="12"/>
          </p:nvPr>
        </p:nvSpPr>
        <p:spPr/>
        <p:txBody>
          <a:bodyPr/>
          <a:lstStyle/>
          <a:p>
            <a:fld id="{0F7FCA3F-CF09-4763-8ACB-71B5D1F8B13B}" type="slidenum">
              <a:rPr lang="en-US" smtClean="0"/>
              <a:t>15</a:t>
            </a:fld>
            <a:endParaRPr lang="en-US"/>
          </a:p>
        </p:txBody>
      </p:sp>
    </p:spTree>
    <p:extLst>
      <p:ext uri="{BB962C8B-B14F-4D97-AF65-F5344CB8AC3E}">
        <p14:creationId xmlns:p14="http://schemas.microsoft.com/office/powerpoint/2010/main" val="22902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Instructional Outcomes of </a:t>
            </a:r>
            <a:r>
              <a:rPr lang="en-US" dirty="0" smtClean="0"/>
              <a:t>Interaction (Continued)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9"/>
            </a:pPr>
            <a:r>
              <a:rPr lang="en-US" dirty="0" smtClean="0"/>
              <a:t>Interaction </a:t>
            </a:r>
            <a:r>
              <a:rPr lang="en-US" dirty="0"/>
              <a:t>for closure. </a:t>
            </a:r>
          </a:p>
          <a:p>
            <a:pPr marL="514350" indent="-514350">
              <a:buFont typeface="+mj-lt"/>
              <a:buAutoNum type="arabicPeriod" startAt="9"/>
            </a:pPr>
            <a:r>
              <a:rPr lang="en-US" dirty="0"/>
              <a:t>Interaction to increase participation. </a:t>
            </a:r>
          </a:p>
          <a:p>
            <a:pPr marL="514350" indent="-514350">
              <a:buFont typeface="+mj-lt"/>
              <a:buAutoNum type="arabicPeriod" startAt="9"/>
            </a:pPr>
            <a:r>
              <a:rPr lang="en-US" dirty="0"/>
              <a:t>Interaction to develop communication. </a:t>
            </a:r>
          </a:p>
          <a:p>
            <a:pPr marL="514350" indent="-514350">
              <a:buFont typeface="+mj-lt"/>
              <a:buAutoNum type="arabicPeriod" startAt="9"/>
            </a:pPr>
            <a:r>
              <a:rPr lang="en-US" dirty="0"/>
              <a:t>Interaction to receive feedback. </a:t>
            </a:r>
            <a:endParaRPr lang="en-US" dirty="0" smtClean="0"/>
          </a:p>
          <a:p>
            <a:pPr marL="514350" indent="-514350">
              <a:buFont typeface="+mj-lt"/>
              <a:buAutoNum type="arabicPeriod" startAt="9"/>
            </a:pPr>
            <a:endParaRPr lang="en-US" dirty="0"/>
          </a:p>
          <a:p>
            <a:pPr marL="0" indent="0">
              <a:buNone/>
            </a:pPr>
            <a:r>
              <a:rPr lang="en-US" dirty="0" smtClean="0"/>
              <a:t>(Wagner</a:t>
            </a:r>
            <a:r>
              <a:rPr lang="en-US" dirty="0"/>
              <a:t>, E. D. (1997). Interactivity: From agents to outcomes. In T. E. </a:t>
            </a:r>
            <a:r>
              <a:rPr lang="en-US" dirty="0" err="1"/>
              <a:t>Cyrs</a:t>
            </a:r>
            <a:r>
              <a:rPr lang="en-US" dirty="0"/>
              <a:t> (Ed.), </a:t>
            </a:r>
            <a:r>
              <a:rPr lang="en-US" i="1" dirty="0"/>
              <a:t>Teaching and learning at a distance: What it takes to effectively design, deliver, and evaluate programs</a:t>
            </a:r>
            <a:r>
              <a:rPr lang="en-US" dirty="0"/>
              <a:t> (pp. 19-32). San Francisco: </a:t>
            </a:r>
            <a:r>
              <a:rPr lang="en-US" dirty="0" err="1"/>
              <a:t>Jossey</a:t>
            </a:r>
            <a:r>
              <a:rPr lang="en-US" dirty="0"/>
              <a:t>-Bass Publishers</a:t>
            </a:r>
            <a:r>
              <a:rPr lang="en-US" dirty="0" smtClean="0"/>
              <a:t>.)</a:t>
            </a:r>
          </a:p>
        </p:txBody>
      </p:sp>
      <p:sp>
        <p:nvSpPr>
          <p:cNvPr id="5" name="Slide Number Placeholder 4"/>
          <p:cNvSpPr>
            <a:spLocks noGrp="1"/>
          </p:cNvSpPr>
          <p:nvPr>
            <p:ph type="sldNum" sz="quarter" idx="12"/>
          </p:nvPr>
        </p:nvSpPr>
        <p:spPr/>
        <p:txBody>
          <a:bodyPr/>
          <a:lstStyle/>
          <a:p>
            <a:fld id="{0F7FCA3F-CF09-4763-8ACB-71B5D1F8B13B}" type="slidenum">
              <a:rPr lang="en-US" smtClean="0"/>
              <a:t>16</a:t>
            </a:fld>
            <a:endParaRPr lang="en-US"/>
          </a:p>
        </p:txBody>
      </p:sp>
    </p:spTree>
    <p:extLst>
      <p:ext uri="{BB962C8B-B14F-4D97-AF65-F5344CB8AC3E}">
        <p14:creationId xmlns:p14="http://schemas.microsoft.com/office/powerpoint/2010/main" val="1253246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Promoting Learning Through Social </a:t>
            </a:r>
            <a:r>
              <a:rPr lang="en-US" dirty="0"/>
              <a:t>Interaction</a:t>
            </a:r>
          </a:p>
        </p:txBody>
      </p:sp>
      <p:sp>
        <p:nvSpPr>
          <p:cNvPr id="3" name="Content Placeholder 2"/>
          <p:cNvSpPr>
            <a:spLocks noGrp="1"/>
          </p:cNvSpPr>
          <p:nvPr>
            <p:ph idx="1"/>
          </p:nvPr>
        </p:nvSpPr>
        <p:spPr/>
        <p:txBody>
          <a:bodyPr>
            <a:normAutofit/>
          </a:bodyPr>
          <a:lstStyle/>
          <a:p>
            <a:pPr marL="0" indent="0">
              <a:buNone/>
            </a:pPr>
            <a:r>
              <a:rPr lang="en-US" dirty="0" smtClean="0"/>
              <a:t>“To </a:t>
            </a:r>
            <a:r>
              <a:rPr lang="en-US" dirty="0"/>
              <a:t>facilitate learning: </a:t>
            </a:r>
          </a:p>
          <a:p>
            <a:r>
              <a:rPr lang="en-US" dirty="0"/>
              <a:t>A purpose for the interaction is necessary, and that purpose must be meaningful for the students. </a:t>
            </a:r>
          </a:p>
          <a:p>
            <a:r>
              <a:rPr lang="en-US" dirty="0"/>
              <a:t>Effective means of communication should be provided for the interaction that facilitates rather than complicates the exchange of ideas </a:t>
            </a:r>
            <a:r>
              <a:rPr lang="en-US" dirty="0" smtClean="0"/>
              <a:t>and </a:t>
            </a:r>
            <a:r>
              <a:rPr lang="en-US" dirty="0"/>
              <a:t>opinions</a:t>
            </a:r>
            <a:r>
              <a:rPr lang="en-US" dirty="0" smtClean="0"/>
              <a:t>.”</a:t>
            </a:r>
            <a:endParaRPr lang="en-US" dirty="0"/>
          </a:p>
          <a:p>
            <a:pPr marL="0" indent="0">
              <a:buNone/>
            </a:pPr>
            <a:r>
              <a:rPr lang="en-US" sz="1800" dirty="0"/>
              <a:t>(Source: Retrieved from the Web on June 7, 2016: http://itle.okstate.edu/fd/online_teaching/interaction.html)</a:t>
            </a:r>
          </a:p>
          <a:p>
            <a:pPr marL="0" indent="0">
              <a:buNone/>
            </a:pPr>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17</a:t>
            </a:fld>
            <a:endParaRPr lang="en-US"/>
          </a:p>
        </p:txBody>
      </p:sp>
    </p:spTree>
    <p:extLst>
      <p:ext uri="{BB962C8B-B14F-4D97-AF65-F5344CB8AC3E}">
        <p14:creationId xmlns:p14="http://schemas.microsoft.com/office/powerpoint/2010/main" val="2869537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Tools for Promoting Social Interaction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“Ideas</a:t>
            </a:r>
          </a:p>
          <a:p>
            <a:r>
              <a:rPr lang="en-US" dirty="0" smtClean="0"/>
              <a:t>Create a general discussion area in the course site where students can "e-chat" academic or non-academic topics. Such an area is similar to a classroom hallway or a coffee shop where students can talk, if only at a distance. </a:t>
            </a:r>
          </a:p>
          <a:p>
            <a:r>
              <a:rPr lang="en-US" dirty="0" smtClean="0"/>
              <a:t>Virtual cocktail party: accomplished via discussion area or virtual space; the date and duration of the party are given in advance, and students are advised that during the session they should all contribute a minimum number of postings, one giving information about themselves, others responding to other students. </a:t>
            </a:r>
          </a:p>
          <a:p>
            <a:pPr marL="0" indent="0">
              <a:buNone/>
            </a:pPr>
            <a:r>
              <a:rPr lang="en-US" sz="2100" dirty="0" smtClean="0"/>
              <a:t>(Source: Retrieved from the Web on June 7, 2016: http://itle.okstate.edu/fd/online_teaching/interaction.html)</a:t>
            </a:r>
          </a:p>
          <a:p>
            <a:endParaRPr lang="en-US" dirty="0" smtClean="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18</a:t>
            </a:fld>
            <a:endParaRPr lang="en-US"/>
          </a:p>
        </p:txBody>
      </p:sp>
    </p:spTree>
    <p:extLst>
      <p:ext uri="{BB962C8B-B14F-4D97-AF65-F5344CB8AC3E}">
        <p14:creationId xmlns:p14="http://schemas.microsoft.com/office/powerpoint/2010/main" val="3217562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Tools for Promoting Social Interaction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“Problem solving exercise: small groups develop solutions to real-world problems, through email or discussion areas. </a:t>
            </a:r>
          </a:p>
          <a:p>
            <a:r>
              <a:rPr lang="en-US" dirty="0" smtClean="0"/>
              <a:t>Teamwork games”</a:t>
            </a:r>
          </a:p>
          <a:p>
            <a:pPr marL="0" indent="0">
              <a:buNone/>
            </a:pPr>
            <a:endParaRPr lang="en-US" dirty="0" smtClean="0"/>
          </a:p>
          <a:p>
            <a:pPr marL="0" indent="0">
              <a:buNone/>
            </a:pPr>
            <a:r>
              <a:rPr lang="en-US" sz="1800" dirty="0" smtClean="0"/>
              <a:t>(Source: Retrieved from the Web on June 7, 2016: http://itle.okstate.edu/fd/online_teaching/interaction.html)</a:t>
            </a:r>
          </a:p>
          <a:p>
            <a:endParaRPr lang="en-US" dirty="0" smtClean="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19</a:t>
            </a:fld>
            <a:endParaRPr lang="en-US"/>
          </a:p>
        </p:txBody>
      </p:sp>
    </p:spTree>
    <p:extLst>
      <p:ext uri="{BB962C8B-B14F-4D97-AF65-F5344CB8AC3E}">
        <p14:creationId xmlns:p14="http://schemas.microsoft.com/office/powerpoint/2010/main" val="3167045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Basis for Interaction</a:t>
            </a:r>
            <a:endParaRPr lang="en-US" dirty="0"/>
          </a:p>
        </p:txBody>
      </p:sp>
      <p:sp>
        <p:nvSpPr>
          <p:cNvPr id="3" name="Content Placeholder 2"/>
          <p:cNvSpPr>
            <a:spLocks noGrp="1"/>
          </p:cNvSpPr>
          <p:nvPr>
            <p:ph idx="1"/>
          </p:nvPr>
        </p:nvSpPr>
        <p:spPr>
          <a:xfrm>
            <a:off x="838200" y="1409700"/>
            <a:ext cx="10515600" cy="4495800"/>
          </a:xfrm>
        </p:spPr>
        <p:txBody>
          <a:bodyPr>
            <a:normAutofit lnSpcReduction="1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900" dirty="0" smtClean="0"/>
              <a:t>(Source: Moore, M. 2. Theory of transactional distance. Retrieved from the Web </a:t>
            </a:r>
            <a:r>
              <a:rPr lang="en-US" sz="1900" dirty="0"/>
              <a:t>on June 7, 2016: http://</a:t>
            </a:r>
            <a:r>
              <a:rPr lang="en-US" sz="1900" dirty="0" smtClean="0"/>
              <a:t>www.c3l.uni-oldenburg.de/cde/support/readings/moore93.pdf)</a:t>
            </a:r>
            <a:endParaRPr lang="en-US" sz="1900" dirty="0"/>
          </a:p>
        </p:txBody>
      </p:sp>
      <p:pic>
        <p:nvPicPr>
          <p:cNvPr id="5" name="Picture 4"/>
          <p:cNvPicPr>
            <a:picLocks noChangeAspect="1"/>
          </p:cNvPicPr>
          <p:nvPr/>
        </p:nvPicPr>
        <p:blipFill>
          <a:blip r:embed="rId3"/>
          <a:stretch>
            <a:fillRect/>
          </a:stretch>
        </p:blipFill>
        <p:spPr>
          <a:xfrm>
            <a:off x="1409700" y="2876550"/>
            <a:ext cx="9372600" cy="1104900"/>
          </a:xfrm>
          <a:prstGeom prst="rect">
            <a:avLst/>
          </a:prstGeom>
        </p:spPr>
      </p:pic>
      <p:sp>
        <p:nvSpPr>
          <p:cNvPr id="6" name="Slide Number Placeholder 5"/>
          <p:cNvSpPr>
            <a:spLocks noGrp="1"/>
          </p:cNvSpPr>
          <p:nvPr>
            <p:ph type="sldNum" sz="quarter" idx="12"/>
          </p:nvPr>
        </p:nvSpPr>
        <p:spPr/>
        <p:txBody>
          <a:bodyPr/>
          <a:lstStyle/>
          <a:p>
            <a:pPr algn="ctr"/>
            <a:fld id="{0F7FCA3F-CF09-4763-8ACB-71B5D1F8B13B}" type="slidenum">
              <a:rPr lang="en-US" smtClean="0"/>
              <a:pPr algn="ctr"/>
              <a:t>2</a:t>
            </a:fld>
            <a:endParaRPr lang="en-US" dirty="0"/>
          </a:p>
        </p:txBody>
      </p:sp>
    </p:spTree>
    <p:extLst>
      <p:ext uri="{BB962C8B-B14F-4D97-AF65-F5344CB8AC3E}">
        <p14:creationId xmlns:p14="http://schemas.microsoft.com/office/powerpoint/2010/main" val="44634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Promoting Social Interaction</a:t>
            </a:r>
          </a:p>
        </p:txBody>
      </p:sp>
      <p:sp>
        <p:nvSpPr>
          <p:cNvPr id="3" name="Content Placeholder 2"/>
          <p:cNvSpPr>
            <a:spLocks noGrp="1"/>
          </p:cNvSpPr>
          <p:nvPr>
            <p:ph idx="1"/>
          </p:nvPr>
        </p:nvSpPr>
        <p:spPr/>
        <p:txBody>
          <a:bodyPr>
            <a:normAutofit fontScale="92500"/>
          </a:bodyPr>
          <a:lstStyle/>
          <a:p>
            <a:r>
              <a:rPr lang="en-US" dirty="0" smtClean="0"/>
              <a:t>“</a:t>
            </a:r>
            <a:r>
              <a:rPr lang="en-US" b="1" dirty="0"/>
              <a:t>Role-playing:</a:t>
            </a:r>
            <a:r>
              <a:rPr lang="en-US" dirty="0"/>
              <a:t> </a:t>
            </a:r>
            <a:r>
              <a:rPr lang="en-US" b="1" dirty="0">
                <a:hlinkClick r:id="rId2"/>
              </a:rPr>
              <a:t>MUDs and MOOs</a:t>
            </a:r>
            <a:r>
              <a:rPr lang="en-US" dirty="0"/>
              <a:t> are forums based on role playing, but role-play can also be effective in chat rooms. </a:t>
            </a:r>
          </a:p>
          <a:p>
            <a:r>
              <a:rPr lang="en-US" b="1" dirty="0"/>
              <a:t>Co-tutoring:</a:t>
            </a:r>
            <a:r>
              <a:rPr lang="en-US" dirty="0"/>
              <a:t> students are assigned topics which they then 'teach' another student. </a:t>
            </a:r>
          </a:p>
          <a:p>
            <a:r>
              <a:rPr lang="en-US" b="1" dirty="0"/>
              <a:t>Peer Assessment</a:t>
            </a:r>
            <a:r>
              <a:rPr lang="en-US" dirty="0"/>
              <a:t> </a:t>
            </a:r>
          </a:p>
          <a:p>
            <a:r>
              <a:rPr lang="en-US" b="1" dirty="0"/>
              <a:t>Collaborative writing projects: </a:t>
            </a:r>
            <a:r>
              <a:rPr lang="en-US" dirty="0"/>
              <a:t>group research and writing, or individual work followed by peer critiques</a:t>
            </a:r>
            <a:r>
              <a:rPr lang="en-US" dirty="0" smtClean="0"/>
              <a:t>.”</a:t>
            </a:r>
            <a:endParaRPr lang="en-US" dirty="0"/>
          </a:p>
          <a:p>
            <a:pPr marL="0" indent="0">
              <a:buNone/>
            </a:pPr>
            <a:r>
              <a:rPr lang="en-US" sz="1800" dirty="0"/>
              <a:t>(Source: Retrieved from the Web on June 7, 2016: http://itle.okstate.edu/fd/online_teaching/interaction.html)</a:t>
            </a:r>
          </a:p>
          <a:p>
            <a:pPr marL="0" indent="0">
              <a:buNone/>
            </a:pPr>
            <a:endParaRPr lang="en-US"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20</a:t>
            </a:fld>
            <a:endParaRPr lang="en-US"/>
          </a:p>
        </p:txBody>
      </p:sp>
    </p:spTree>
    <p:extLst>
      <p:ext uri="{BB962C8B-B14F-4D97-AF65-F5344CB8AC3E}">
        <p14:creationId xmlns:p14="http://schemas.microsoft.com/office/powerpoint/2010/main" val="1192451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Promoting Social Interaction</a:t>
            </a:r>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a:t>D</a:t>
            </a:r>
            <a:r>
              <a:rPr lang="en-US" b="1" dirty="0"/>
              <a:t>ebate:</a:t>
            </a:r>
            <a:r>
              <a:rPr lang="en-US" dirty="0"/>
              <a:t> the pros and cons of a particular issue are argued by a team, students express support for differing positions. </a:t>
            </a:r>
          </a:p>
          <a:p>
            <a:r>
              <a:rPr lang="en-US" dirty="0"/>
              <a:t>Exchange of </a:t>
            </a:r>
            <a:r>
              <a:rPr lang="en-US" b="1" dirty="0"/>
              <a:t>URLs</a:t>
            </a:r>
            <a:r>
              <a:rPr lang="en-US" dirty="0"/>
              <a:t>, </a:t>
            </a:r>
            <a:r>
              <a:rPr lang="en-US" b="1" dirty="0"/>
              <a:t>citations</a:t>
            </a:r>
            <a:r>
              <a:rPr lang="en-US" dirty="0"/>
              <a:t> </a:t>
            </a:r>
            <a:r>
              <a:rPr lang="en-US" dirty="0" err="1"/>
              <a:t>etc</a:t>
            </a:r>
            <a:r>
              <a:rPr lang="en-US" dirty="0"/>
              <a:t>: information is posted for other students to access. </a:t>
            </a:r>
          </a:p>
          <a:p>
            <a:r>
              <a:rPr lang="en-US" dirty="0"/>
              <a:t>Form a </a:t>
            </a:r>
            <a:r>
              <a:rPr lang="en-US" b="1" dirty="0"/>
              <a:t>"buddy system"</a:t>
            </a:r>
            <a:r>
              <a:rPr lang="en-US" dirty="0"/>
              <a:t> where students are paired up to provide them with support. You could possibly  match students up according to their technological experience or inexperience, based on information you receive from their profiles. </a:t>
            </a:r>
          </a:p>
          <a:p>
            <a:r>
              <a:rPr lang="en-US" i="1" dirty="0"/>
              <a:t>Modified from:</a:t>
            </a:r>
            <a:r>
              <a:rPr lang="en-US" dirty="0"/>
              <a:t> </a:t>
            </a:r>
            <a:r>
              <a:rPr lang="en-US" i="1" dirty="0"/>
              <a:t>University of Texas </a:t>
            </a:r>
            <a:r>
              <a:rPr lang="en-US" i="1" dirty="0" err="1"/>
              <a:t>Telecampus</a:t>
            </a:r>
            <a:r>
              <a:rPr lang="en-US" i="1" dirty="0" smtClean="0"/>
              <a:t>.</a:t>
            </a:r>
            <a:r>
              <a:rPr lang="en-US" dirty="0" smtClean="0"/>
              <a:t>”</a:t>
            </a:r>
          </a:p>
          <a:p>
            <a:pPr marL="0" indent="0">
              <a:buNone/>
            </a:pPr>
            <a:r>
              <a:rPr lang="en-US" sz="1900" dirty="0" smtClean="0"/>
              <a:t>(Source: Retrieved from the Web </a:t>
            </a:r>
            <a:r>
              <a:rPr lang="en-US" sz="1900" dirty="0"/>
              <a:t>on June 7, 2016: http://</a:t>
            </a:r>
            <a:r>
              <a:rPr lang="en-US" sz="1900" dirty="0" smtClean="0"/>
              <a:t>itle.okstate.edu/fd/online_teaching/interaction.html)</a:t>
            </a:r>
            <a:endParaRPr lang="en-US" sz="1900"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21</a:t>
            </a:fld>
            <a:endParaRPr lang="en-US"/>
          </a:p>
        </p:txBody>
      </p:sp>
    </p:spTree>
    <p:extLst>
      <p:ext uri="{BB962C8B-B14F-4D97-AF65-F5344CB8AC3E}">
        <p14:creationId xmlns:p14="http://schemas.microsoft.com/office/powerpoint/2010/main" val="2332757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Questions Do You Have?</a:t>
            </a:r>
            <a:endParaRPr lang="en-US" dirty="0"/>
          </a:p>
        </p:txBody>
      </p:sp>
      <p:sp>
        <p:nvSpPr>
          <p:cNvPr id="3" name="Rectangle 2"/>
          <p:cNvSpPr/>
          <p:nvPr/>
        </p:nvSpPr>
        <p:spPr>
          <a:xfrm>
            <a:off x="2890157" y="3356202"/>
            <a:ext cx="5753100" cy="1569660"/>
          </a:xfrm>
          <a:prstGeom prst="rect">
            <a:avLst/>
          </a:prstGeom>
          <a:noFill/>
        </p:spPr>
        <p:txBody>
          <a:bodyPr wrap="square" lIns="91440" tIns="45720" rIns="91440" bIns="45720">
            <a:spAutoFit/>
          </a:bodyPr>
          <a:lstStyle/>
          <a:p>
            <a:pPr algn="ctr"/>
            <a:r>
              <a:rPr lang="en-US" sz="9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Slide Number Placeholder 4"/>
          <p:cNvSpPr>
            <a:spLocks noGrp="1"/>
          </p:cNvSpPr>
          <p:nvPr>
            <p:ph type="sldNum" sz="quarter" idx="12"/>
          </p:nvPr>
        </p:nvSpPr>
        <p:spPr/>
        <p:txBody>
          <a:bodyPr/>
          <a:lstStyle/>
          <a:p>
            <a:fld id="{0F7FCA3F-CF09-4763-8ACB-71B5D1F8B13B}" type="slidenum">
              <a:rPr lang="en-US" smtClean="0"/>
              <a:t>22</a:t>
            </a:fld>
            <a:endParaRPr lang="en-US"/>
          </a:p>
        </p:txBody>
      </p:sp>
    </p:spTree>
    <p:extLst>
      <p:ext uri="{BB962C8B-B14F-4D97-AF65-F5344CB8AC3E}">
        <p14:creationId xmlns:p14="http://schemas.microsoft.com/office/powerpoint/2010/main" val="1387025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Answers Do You Have?</a:t>
            </a:r>
            <a:endParaRPr lang="en-US" dirty="0"/>
          </a:p>
        </p:txBody>
      </p:sp>
      <p:sp>
        <p:nvSpPr>
          <p:cNvPr id="3" name="Rectangle 2"/>
          <p:cNvSpPr/>
          <p:nvPr/>
        </p:nvSpPr>
        <p:spPr>
          <a:xfrm>
            <a:off x="2873829" y="3486831"/>
            <a:ext cx="5753100" cy="1569660"/>
          </a:xfrm>
          <a:prstGeom prst="rect">
            <a:avLst/>
          </a:prstGeom>
          <a:noFill/>
        </p:spPr>
        <p:txBody>
          <a:bodyPr wrap="square" lIns="91440" tIns="45720" rIns="91440" bIns="45720">
            <a:spAutoFit/>
          </a:bodyPr>
          <a:lstStyle/>
          <a:p>
            <a:pPr algn="ctr"/>
            <a:r>
              <a:rPr lang="en-US" sz="9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Slide Number Placeholder 4"/>
          <p:cNvSpPr>
            <a:spLocks noGrp="1"/>
          </p:cNvSpPr>
          <p:nvPr>
            <p:ph type="sldNum" sz="quarter" idx="12"/>
          </p:nvPr>
        </p:nvSpPr>
        <p:spPr/>
        <p:txBody>
          <a:bodyPr/>
          <a:lstStyle/>
          <a:p>
            <a:fld id="{0F7FCA3F-CF09-4763-8ACB-71B5D1F8B13B}" type="slidenum">
              <a:rPr lang="en-US" smtClean="0"/>
              <a:t>23</a:t>
            </a:fld>
            <a:endParaRPr lang="en-US"/>
          </a:p>
        </p:txBody>
      </p:sp>
    </p:spTree>
    <p:extLst>
      <p:ext uri="{BB962C8B-B14F-4D97-AF65-F5344CB8AC3E}">
        <p14:creationId xmlns:p14="http://schemas.microsoft.com/office/powerpoint/2010/main" val="42662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Basis for Interaction</a:t>
            </a:r>
            <a:endParaRPr lang="en-US" dirty="0"/>
          </a:p>
        </p:txBody>
      </p:sp>
      <p:sp>
        <p:nvSpPr>
          <p:cNvPr id="3" name="Content Placeholder 2"/>
          <p:cNvSpPr>
            <a:spLocks noGrp="1"/>
          </p:cNvSpPr>
          <p:nvPr>
            <p:ph idx="1"/>
          </p:nvPr>
        </p:nvSpPr>
        <p:spPr>
          <a:xfrm>
            <a:off x="838200" y="1409700"/>
            <a:ext cx="10515600" cy="4495800"/>
          </a:xfrm>
        </p:spPr>
        <p:txBody>
          <a:bodyPr>
            <a:normAutofit lnSpcReduction="1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900" dirty="0" smtClean="0"/>
              <a:t>(Source: Moore, M. 2. Theory of transactional distance. Retrieved from the Web </a:t>
            </a:r>
            <a:r>
              <a:rPr lang="en-US" sz="1900" dirty="0"/>
              <a:t>on June 7, 2016: http://</a:t>
            </a:r>
            <a:r>
              <a:rPr lang="en-US" sz="1900" dirty="0" smtClean="0"/>
              <a:t>www.c3l.uni-oldenburg.de/cde/support/readings/moore93.pdf)</a:t>
            </a:r>
            <a:endParaRPr lang="en-US" sz="1900" dirty="0"/>
          </a:p>
        </p:txBody>
      </p:sp>
      <p:pic>
        <p:nvPicPr>
          <p:cNvPr id="5" name="Picture 4"/>
          <p:cNvPicPr>
            <a:picLocks noChangeAspect="1"/>
          </p:cNvPicPr>
          <p:nvPr/>
        </p:nvPicPr>
        <p:blipFill>
          <a:blip r:embed="rId2"/>
          <a:stretch>
            <a:fillRect/>
          </a:stretch>
        </p:blipFill>
        <p:spPr>
          <a:xfrm>
            <a:off x="1605645" y="2896959"/>
            <a:ext cx="9420225" cy="1809750"/>
          </a:xfrm>
          <a:prstGeom prst="rect">
            <a:avLst/>
          </a:prstGeom>
        </p:spPr>
      </p:pic>
      <p:sp>
        <p:nvSpPr>
          <p:cNvPr id="6" name="Slide Number Placeholder 5"/>
          <p:cNvSpPr>
            <a:spLocks noGrp="1"/>
          </p:cNvSpPr>
          <p:nvPr>
            <p:ph type="sldNum" sz="quarter" idx="12"/>
          </p:nvPr>
        </p:nvSpPr>
        <p:spPr/>
        <p:txBody>
          <a:bodyPr/>
          <a:lstStyle/>
          <a:p>
            <a:fld id="{0F7FCA3F-CF09-4763-8ACB-71B5D1F8B13B}" type="slidenum">
              <a:rPr lang="en-US" smtClean="0"/>
              <a:t>3</a:t>
            </a:fld>
            <a:endParaRPr lang="en-US"/>
          </a:p>
        </p:txBody>
      </p:sp>
    </p:spTree>
    <p:extLst>
      <p:ext uri="{BB962C8B-B14F-4D97-AF65-F5344CB8AC3E}">
        <p14:creationId xmlns:p14="http://schemas.microsoft.com/office/powerpoint/2010/main" val="2149903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Basis for Interaction</a:t>
            </a:r>
            <a:endParaRPr lang="en-US" dirty="0"/>
          </a:p>
        </p:txBody>
      </p:sp>
      <p:sp>
        <p:nvSpPr>
          <p:cNvPr id="3" name="Content Placeholder 2"/>
          <p:cNvSpPr>
            <a:spLocks noGrp="1"/>
          </p:cNvSpPr>
          <p:nvPr>
            <p:ph idx="1"/>
          </p:nvPr>
        </p:nvSpPr>
        <p:spPr>
          <a:xfrm>
            <a:off x="838200" y="1409700"/>
            <a:ext cx="10515600" cy="4495800"/>
          </a:xfrm>
        </p:spPr>
        <p:txBody>
          <a:bodyPr>
            <a:normAutofit lnSpcReduction="1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900" dirty="0" smtClean="0"/>
              <a:t>(Source: Moore, M. 2. Theory of transactional distance. Retrieved from the Web </a:t>
            </a:r>
            <a:r>
              <a:rPr lang="en-US" sz="1900" dirty="0"/>
              <a:t>on June 7, 2016: http://</a:t>
            </a:r>
            <a:r>
              <a:rPr lang="en-US" sz="1900" dirty="0" smtClean="0"/>
              <a:t>www.c3l.uni-oldenburg.de/cde/support/readings/moore93.pdf)</a:t>
            </a:r>
            <a:endParaRPr lang="en-US" sz="1900" dirty="0"/>
          </a:p>
        </p:txBody>
      </p:sp>
      <p:pic>
        <p:nvPicPr>
          <p:cNvPr id="5" name="Picture 4"/>
          <p:cNvPicPr>
            <a:picLocks noChangeAspect="1"/>
          </p:cNvPicPr>
          <p:nvPr/>
        </p:nvPicPr>
        <p:blipFill>
          <a:blip r:embed="rId2"/>
          <a:stretch>
            <a:fillRect/>
          </a:stretch>
        </p:blipFill>
        <p:spPr>
          <a:xfrm>
            <a:off x="1476373" y="2890837"/>
            <a:ext cx="9420225" cy="1533525"/>
          </a:xfrm>
          <a:prstGeom prst="rect">
            <a:avLst/>
          </a:prstGeom>
        </p:spPr>
      </p:pic>
      <p:sp>
        <p:nvSpPr>
          <p:cNvPr id="6" name="Slide Number Placeholder 5"/>
          <p:cNvSpPr>
            <a:spLocks noGrp="1"/>
          </p:cNvSpPr>
          <p:nvPr>
            <p:ph type="sldNum" sz="quarter" idx="12"/>
          </p:nvPr>
        </p:nvSpPr>
        <p:spPr/>
        <p:txBody>
          <a:bodyPr/>
          <a:lstStyle/>
          <a:p>
            <a:fld id="{0F7FCA3F-CF09-4763-8ACB-71B5D1F8B13B}" type="slidenum">
              <a:rPr lang="en-US" smtClean="0"/>
              <a:t>4</a:t>
            </a:fld>
            <a:endParaRPr lang="en-US"/>
          </a:p>
        </p:txBody>
      </p:sp>
    </p:spTree>
    <p:extLst>
      <p:ext uri="{BB962C8B-B14F-4D97-AF65-F5344CB8AC3E}">
        <p14:creationId xmlns:p14="http://schemas.microsoft.com/office/powerpoint/2010/main" val="2219950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Theoretical Basis for Interaction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Shearer:</a:t>
            </a:r>
          </a:p>
          <a:p>
            <a:endParaRPr lang="en-US" dirty="0" smtClean="0"/>
          </a:p>
          <a:p>
            <a:endParaRPr lang="en-US" dirty="0" smtClean="0"/>
          </a:p>
          <a:p>
            <a:endParaRPr lang="en-US" dirty="0" smtClean="0"/>
          </a:p>
          <a:p>
            <a:endParaRPr lang="en-US" dirty="0" smtClean="0"/>
          </a:p>
          <a:p>
            <a:endParaRPr lang="en-US" dirty="0" smtClean="0"/>
          </a:p>
          <a:p>
            <a:r>
              <a:rPr lang="en-US" dirty="0" smtClean="0"/>
              <a:t>(Source: Shearer, Rick L. (2010). Transactional Distance and Dialogue in Online Learning. Retrieved from the Web on June 7, 2016: http://www.uwex.edu/disted/conference/Resource_library/proceedings/29897_10.pdf)</a:t>
            </a:r>
          </a:p>
          <a:p>
            <a:endParaRPr lang="en-US" dirty="0" smtClean="0"/>
          </a:p>
        </p:txBody>
      </p:sp>
      <p:pic>
        <p:nvPicPr>
          <p:cNvPr id="9" name="Picture 8"/>
          <p:cNvPicPr>
            <a:picLocks noChangeAspect="1"/>
          </p:cNvPicPr>
          <p:nvPr/>
        </p:nvPicPr>
        <p:blipFill>
          <a:blip r:embed="rId2"/>
          <a:stretch>
            <a:fillRect/>
          </a:stretch>
        </p:blipFill>
        <p:spPr>
          <a:xfrm>
            <a:off x="1524001" y="2850697"/>
            <a:ext cx="9715500" cy="1809750"/>
          </a:xfrm>
          <a:prstGeom prst="rect">
            <a:avLst/>
          </a:prstGeom>
        </p:spPr>
      </p:pic>
      <p:sp>
        <p:nvSpPr>
          <p:cNvPr id="5" name="Slide Number Placeholder 4"/>
          <p:cNvSpPr>
            <a:spLocks noGrp="1"/>
          </p:cNvSpPr>
          <p:nvPr>
            <p:ph type="sldNum" sz="quarter" idx="12"/>
          </p:nvPr>
        </p:nvSpPr>
        <p:spPr/>
        <p:txBody>
          <a:bodyPr/>
          <a:lstStyle/>
          <a:p>
            <a:fld id="{0F7FCA3F-CF09-4763-8ACB-71B5D1F8B13B}" type="slidenum">
              <a:rPr lang="en-US" smtClean="0"/>
              <a:t>5</a:t>
            </a:fld>
            <a:endParaRPr lang="en-US"/>
          </a:p>
        </p:txBody>
      </p:sp>
    </p:spTree>
    <p:extLst>
      <p:ext uri="{BB962C8B-B14F-4D97-AF65-F5344CB8AC3E}">
        <p14:creationId xmlns:p14="http://schemas.microsoft.com/office/powerpoint/2010/main" val="3151217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Interactions</a:t>
            </a:r>
            <a:endParaRPr lang="en-US" dirty="0"/>
          </a:p>
        </p:txBody>
      </p:sp>
      <p:sp>
        <p:nvSpPr>
          <p:cNvPr id="3" name="Content Placeholder 2"/>
          <p:cNvSpPr>
            <a:spLocks noGrp="1"/>
          </p:cNvSpPr>
          <p:nvPr>
            <p:ph idx="1"/>
          </p:nvPr>
        </p:nvSpPr>
        <p:spPr/>
        <p:txBody>
          <a:bodyPr>
            <a:normAutofit/>
          </a:bodyPr>
          <a:lstStyle/>
          <a:p>
            <a:r>
              <a:rPr lang="en-US" sz="2800" dirty="0" smtClean="0"/>
              <a:t>“Four </a:t>
            </a:r>
            <a:r>
              <a:rPr lang="en-US" sz="2800" dirty="0"/>
              <a:t>types of interaction have been cited frequently in the literature: learner-content, learner-learner, learner-instructor, and </a:t>
            </a:r>
            <a:r>
              <a:rPr lang="en-US" sz="2800" dirty="0" smtClean="0"/>
              <a:t>learner-interface.”</a:t>
            </a:r>
          </a:p>
          <a:p>
            <a:endParaRPr lang="en-US" dirty="0" smtClean="0"/>
          </a:p>
          <a:p>
            <a:pPr marL="0" indent="0">
              <a:buNone/>
            </a:pPr>
            <a:r>
              <a:rPr lang="en-US" dirty="0" smtClean="0"/>
              <a:t>(Source: Thurmond, and Wambach (2004). Retrieved from the Web </a:t>
            </a:r>
            <a:r>
              <a:rPr lang="en-US" dirty="0"/>
              <a:t>on June 8, 2016): http://</a:t>
            </a:r>
            <a:r>
              <a:rPr lang="en-US" dirty="0" smtClean="0"/>
              <a:t>itdl.org/journal/Jan_04/article02.htm)</a:t>
            </a:r>
          </a:p>
        </p:txBody>
      </p:sp>
      <p:sp>
        <p:nvSpPr>
          <p:cNvPr id="5" name="Slide Number Placeholder 4"/>
          <p:cNvSpPr>
            <a:spLocks noGrp="1"/>
          </p:cNvSpPr>
          <p:nvPr>
            <p:ph type="sldNum" sz="quarter" idx="12"/>
          </p:nvPr>
        </p:nvSpPr>
        <p:spPr/>
        <p:txBody>
          <a:bodyPr/>
          <a:lstStyle/>
          <a:p>
            <a:fld id="{0F7FCA3F-CF09-4763-8ACB-71B5D1F8B13B}" type="slidenum">
              <a:rPr lang="en-US" smtClean="0"/>
              <a:t>6</a:t>
            </a:fld>
            <a:endParaRPr lang="en-US"/>
          </a:p>
        </p:txBody>
      </p:sp>
    </p:spTree>
    <p:extLst>
      <p:ext uri="{BB962C8B-B14F-4D97-AF65-F5344CB8AC3E}">
        <p14:creationId xmlns:p14="http://schemas.microsoft.com/office/powerpoint/2010/main" val="3464945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Learner-To-Learner Interaction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“Research </a:t>
            </a:r>
            <a:r>
              <a:rPr lang="en-US" dirty="0"/>
              <a:t>has shown that online courses with high levels of student-to-student interaction have a positive impact on learning. For example: </a:t>
            </a:r>
          </a:p>
          <a:p>
            <a:r>
              <a:rPr lang="en-US" dirty="0" smtClean="0"/>
              <a:t>Student-to-student </a:t>
            </a:r>
            <a:r>
              <a:rPr lang="en-US" dirty="0"/>
              <a:t>interaction is vital to building community in an online environment, which supports productive and satisfying learning, and helps students develop problem-solving and critical thinking skills (</a:t>
            </a:r>
            <a:r>
              <a:rPr lang="en-US" dirty="0" err="1"/>
              <a:t>Kolloff</a:t>
            </a:r>
            <a:r>
              <a:rPr lang="en-US" dirty="0"/>
              <a:t>, 2011). </a:t>
            </a:r>
          </a:p>
          <a:p>
            <a:r>
              <a:rPr lang="en-US" dirty="0" smtClean="0"/>
              <a:t>In </a:t>
            </a:r>
            <a:r>
              <a:rPr lang="en-US" dirty="0"/>
              <a:t>one study, students who had high levels of interaction with other students reported high levels of satisfaction and learning (Swan, 2002</a:t>
            </a:r>
            <a:r>
              <a:rPr lang="en-US" dirty="0" smtClean="0"/>
              <a:t>).”</a:t>
            </a:r>
          </a:p>
          <a:p>
            <a:endParaRPr lang="en-US" dirty="0" smtClean="0"/>
          </a:p>
          <a:p>
            <a:endParaRPr lang="en-US" dirty="0" smtClean="0"/>
          </a:p>
          <a:p>
            <a:pPr marL="0" indent="0">
              <a:buNone/>
            </a:pPr>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7</a:t>
            </a:fld>
            <a:endParaRPr lang="en-US"/>
          </a:p>
        </p:txBody>
      </p:sp>
    </p:spTree>
    <p:extLst>
      <p:ext uri="{BB962C8B-B14F-4D97-AF65-F5344CB8AC3E}">
        <p14:creationId xmlns:p14="http://schemas.microsoft.com/office/powerpoint/2010/main" val="34145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Learner-To-Learner Interaction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“Students </a:t>
            </a:r>
            <a:r>
              <a:rPr lang="en-US" dirty="0"/>
              <a:t>in an online course with a high level of interaction achieved higher performance than students in the same online course with only a moderate level of interaction (Beaudoin, 2001). </a:t>
            </a:r>
          </a:p>
          <a:p>
            <a:r>
              <a:rPr lang="en-US" dirty="0" smtClean="0"/>
              <a:t>Interaction </a:t>
            </a:r>
            <a:r>
              <a:rPr lang="en-US" dirty="0"/>
              <a:t>has an impact on student achievement and satisfaction, as reflected by test performance, grades, and student satisfaction (</a:t>
            </a:r>
            <a:r>
              <a:rPr lang="en-US" dirty="0" err="1"/>
              <a:t>Roblyer</a:t>
            </a:r>
            <a:r>
              <a:rPr lang="en-US" dirty="0"/>
              <a:t> &amp; </a:t>
            </a:r>
            <a:r>
              <a:rPr lang="en-US" dirty="0" err="1"/>
              <a:t>Ekhaml</a:t>
            </a:r>
            <a:r>
              <a:rPr lang="en-US" dirty="0"/>
              <a:t>, 2000</a:t>
            </a:r>
            <a:r>
              <a:rPr lang="en-US" dirty="0" smtClean="0"/>
              <a:t>).”</a:t>
            </a:r>
            <a:endParaRPr lang="en-US" dirty="0"/>
          </a:p>
          <a:p>
            <a:pPr marL="0" indent="0">
              <a:buNone/>
            </a:pPr>
            <a:r>
              <a:rPr lang="en-US" sz="1900" dirty="0" smtClean="0"/>
              <a:t>(Source: Retrieved from the Web </a:t>
            </a:r>
            <a:r>
              <a:rPr lang="en-US" sz="1900" dirty="0"/>
              <a:t>on June 8, 2016: https://</a:t>
            </a:r>
            <a:r>
              <a:rPr lang="en-US" sz="1900" dirty="0" smtClean="0"/>
              <a:t>www.rit.edu/academicaffairs/tls/sites/rit.edu.academicaffairs.tls/files/docs/TE_Student%20to%20Student%20Interaction_1.0.pdf)</a:t>
            </a:r>
          </a:p>
          <a:p>
            <a:endParaRPr lang="en-US" sz="1900" dirty="0" smtClean="0"/>
          </a:p>
          <a:p>
            <a:endParaRPr lang="en-US" dirty="0" smtClean="0"/>
          </a:p>
          <a:p>
            <a:pPr marL="0" indent="0">
              <a:buNone/>
            </a:pPr>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8</a:t>
            </a:fld>
            <a:endParaRPr lang="en-US"/>
          </a:p>
        </p:txBody>
      </p:sp>
    </p:spTree>
    <p:extLst>
      <p:ext uri="{BB962C8B-B14F-4D97-AF65-F5344CB8AC3E}">
        <p14:creationId xmlns:p14="http://schemas.microsoft.com/office/powerpoint/2010/main" val="604702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Theoretical Basis for Interaction</a:t>
            </a:r>
            <a:endParaRPr lang="en-US" dirty="0"/>
          </a:p>
        </p:txBody>
      </p:sp>
      <p:sp>
        <p:nvSpPr>
          <p:cNvPr id="3" name="Content Placeholder 2"/>
          <p:cNvSpPr>
            <a:spLocks noGrp="1"/>
          </p:cNvSpPr>
          <p:nvPr>
            <p:ph idx="1"/>
          </p:nvPr>
        </p:nvSpPr>
        <p:spPr/>
        <p:txBody>
          <a:bodyPr>
            <a:normAutofit fontScale="85000" lnSpcReduction="10000"/>
          </a:bodyPr>
          <a:lstStyle/>
          <a:p>
            <a:r>
              <a:rPr lang="en-US" smtClean="0"/>
              <a:t>Vygotsky’s Theory of Social Development:</a:t>
            </a:r>
          </a:p>
          <a:p>
            <a:r>
              <a:rPr lang="en-US" smtClean="0"/>
              <a:t>“The major theme of Vygotsky's theory is that social interaction plays a fundamental role in the process of cognitive development. Unlike Piaget's notion that children's development must necessarily precede their learning, Vygotsky argued that social learning precedes development. </a:t>
            </a:r>
            <a:r>
              <a:rPr lang="en-US" smtClean="0">
                <a:hlinkClick r:id="rId2"/>
              </a:rPr>
              <a:t>Vygotsky (1978)</a:t>
            </a:r>
            <a:r>
              <a:rPr lang="en-US" smtClean="0"/>
              <a:t> states: "Every function in the child's cultural development appears twice: first, on the social level, and later, on the individual level; first, between people (interpsychological) and then inside the child (intrapsychological).“”</a:t>
            </a:r>
          </a:p>
          <a:p>
            <a:r>
              <a:rPr lang="en-US" smtClean="0"/>
              <a:t>(Source: Mace, K. (2005). Vygotsky's social development theory. In  B. Hoffman (Ed.), Encyclopedia of Educational Technology. Retrieved June 7, 2016, from </a:t>
            </a:r>
            <a:r>
              <a:rPr lang="en-US" smtClean="0">
                <a:hlinkClick r:id="rId3"/>
              </a:rPr>
              <a:t>http://www.etc.edu.cn/eet/eet/articles/sdtheory/start.htm</a:t>
            </a:r>
            <a:r>
              <a:rPr lang="en-US" smtClean="0"/>
              <a:t>)</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smtClean="0"/>
          </a:p>
        </p:txBody>
      </p:sp>
      <p:sp>
        <p:nvSpPr>
          <p:cNvPr id="5" name="Slide Number Placeholder 4"/>
          <p:cNvSpPr>
            <a:spLocks noGrp="1"/>
          </p:cNvSpPr>
          <p:nvPr>
            <p:ph type="sldNum" sz="quarter" idx="12"/>
          </p:nvPr>
        </p:nvSpPr>
        <p:spPr/>
        <p:txBody>
          <a:bodyPr/>
          <a:lstStyle/>
          <a:p>
            <a:fld id="{0F7FCA3F-CF09-4763-8ACB-71B5D1F8B13B}" type="slidenum">
              <a:rPr lang="en-US" smtClean="0"/>
              <a:t>9</a:t>
            </a:fld>
            <a:endParaRPr lang="en-US"/>
          </a:p>
        </p:txBody>
      </p:sp>
    </p:spTree>
    <p:extLst>
      <p:ext uri="{BB962C8B-B14F-4D97-AF65-F5344CB8AC3E}">
        <p14:creationId xmlns:p14="http://schemas.microsoft.com/office/powerpoint/2010/main" val="173815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381</TotalTime>
  <Words>1158</Words>
  <Application>Microsoft Office PowerPoint</Application>
  <PresentationFormat>Widescreen</PresentationFormat>
  <Paragraphs>183</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Times New Roman</vt:lpstr>
      <vt:lpstr>Organic</vt:lpstr>
      <vt:lpstr>Social Interaction</vt:lpstr>
      <vt:lpstr>Theoretical Basis for Interaction</vt:lpstr>
      <vt:lpstr>Theoretical Basis for Interaction</vt:lpstr>
      <vt:lpstr>Theoretical Basis for Interaction</vt:lpstr>
      <vt:lpstr>Theoretical Basis for Interaction</vt:lpstr>
      <vt:lpstr>Types of Interactions</vt:lpstr>
      <vt:lpstr>Learner-To-Learner Interaction</vt:lpstr>
      <vt:lpstr>Learner-To-Learner Interaction</vt:lpstr>
      <vt:lpstr>Theoretical Basis for Interaction</vt:lpstr>
      <vt:lpstr>Theoretical Basis for Interaction</vt:lpstr>
      <vt:lpstr>Theoretical Basis for Interaction</vt:lpstr>
      <vt:lpstr>Theoretical Basis for Interaction</vt:lpstr>
      <vt:lpstr>Theoretical Basis for Interaction</vt:lpstr>
      <vt:lpstr>Instructional Outcomes of Interaction</vt:lpstr>
      <vt:lpstr>Instructional Outcomes of Interaction (Continued)</vt:lpstr>
      <vt:lpstr>Instructional Outcomes of Interaction (Continued)</vt:lpstr>
      <vt:lpstr>Promoting Learning Through Social Interaction</vt:lpstr>
      <vt:lpstr>Tools for Promoting Social Interaction</vt:lpstr>
      <vt:lpstr>Tools for Promoting Social Interaction</vt:lpstr>
      <vt:lpstr>Tools for Promoting Social Interaction</vt:lpstr>
      <vt:lpstr>Tools for Promoting Social Interaction</vt:lpstr>
      <vt:lpstr>What Questions Do You Have?</vt:lpstr>
      <vt:lpstr>What Answers Do You Have?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Interaction</dc:title>
  <dc:creator>coetemp</dc:creator>
  <cp:lastModifiedBy>Peter J Clarke</cp:lastModifiedBy>
  <cp:revision>24</cp:revision>
  <dcterms:created xsi:type="dcterms:W3CDTF">2016-06-06T20:18:32Z</dcterms:created>
  <dcterms:modified xsi:type="dcterms:W3CDTF">2016-06-11T14:05:19Z</dcterms:modified>
</cp:coreProperties>
</file>