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8" r:id="rId4"/>
    <p:sldId id="270" r:id="rId5"/>
    <p:sldId id="276" r:id="rId6"/>
    <p:sldId id="271" r:id="rId7"/>
    <p:sldId id="272" r:id="rId8"/>
    <p:sldId id="273" r:id="rId9"/>
    <p:sldId id="275" r:id="rId10"/>
    <p:sldId id="274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 autoAdjust="0"/>
    <p:restoredTop sz="87408" autoAdjust="0"/>
  </p:normalViewPr>
  <p:slideViewPr>
    <p:cSldViewPr>
      <p:cViewPr varScale="1">
        <p:scale>
          <a:sx n="75" d="100"/>
          <a:sy n="75" d="100"/>
        </p:scale>
        <p:origin x="-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4FD7A-5AFD-49FB-B2C6-A11CEAF861DE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A31C-00C4-4826-871E-61150DE92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Tool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AA31C-00C4-4826-871E-61150DE929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-152400"/>
            <a:ext cx="4724400" cy="1143000"/>
          </a:xfrm>
        </p:spPr>
        <p:txBody>
          <a:bodyPr/>
          <a:lstStyle>
            <a:lvl1pPr>
              <a:defRPr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>
            <a:lvl1pPr>
              <a:buClr>
                <a:srgbClr val="FFC000"/>
              </a:buClr>
              <a:defRPr sz="2800" baseline="0">
                <a:solidFill>
                  <a:srgbClr val="003300"/>
                </a:solidFill>
              </a:defRPr>
            </a:lvl1pPr>
            <a:lvl2pPr>
              <a:buClr>
                <a:srgbClr val="FFC000"/>
              </a:buClr>
              <a:defRPr sz="2600" baseline="0">
                <a:solidFill>
                  <a:srgbClr val="003300"/>
                </a:solidFill>
              </a:defRPr>
            </a:lvl2pPr>
            <a:lvl3pPr>
              <a:defRPr sz="2400" baseline="0">
                <a:solidFill>
                  <a:srgbClr val="003300"/>
                </a:solidFill>
              </a:defRPr>
            </a:lvl3pPr>
            <a:lvl4pPr>
              <a:defRPr sz="2000" baseline="0">
                <a:solidFill>
                  <a:srgbClr val="003300"/>
                </a:solidFill>
              </a:defRPr>
            </a:lvl4pPr>
            <a:lvl5pPr>
              <a:defRPr sz="2000" baseline="0">
                <a:solidFill>
                  <a:srgbClr val="0033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593725"/>
          </a:xfrm>
        </p:spPr>
        <p:txBody>
          <a:bodyPr/>
          <a:lstStyle>
            <a:lvl1pPr>
              <a:defRPr sz="1400">
                <a:latin typeface="Adobe Fangsong Std R" pitchFamily="18" charset="-128"/>
                <a:ea typeface="Adobe Fangsong Std R" pitchFamily="18" charset="-128"/>
              </a:defRPr>
            </a:lvl1pPr>
          </a:lstStyle>
          <a:p>
            <a:fld id="{615D5830-26DC-451F-AC90-5B77676B91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572000" y="381000"/>
            <a:ext cx="4419600" cy="381000"/>
          </a:xfrm>
        </p:spPr>
        <p:txBody>
          <a:bodyPr>
            <a:noAutofit/>
          </a:bodyPr>
          <a:lstStyle>
            <a:lvl1pPr marL="0" indent="0" algn="r">
              <a:buNone/>
              <a:defRPr sz="2000" b="0" cap="all" baseline="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762000"/>
            <a:ext cx="8534400" cy="0"/>
          </a:xfrm>
          <a:prstGeom prst="line">
            <a:avLst/>
          </a:prstGeom>
          <a:ln cmpd="dbl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dsuPlain2.g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21444192">
            <a:off x="-182534" y="623194"/>
            <a:ext cx="4011944" cy="2124405"/>
          </a:xfrm>
          <a:prstGeom prst="rect">
            <a:avLst/>
          </a:prstGeom>
        </p:spPr>
      </p:pic>
      <p:pic>
        <p:nvPicPr>
          <p:cNvPr id="9" name="Picture 8" descr="IACC-high_800x521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973945" y="1"/>
            <a:ext cx="1170055" cy="76199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2400" y="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itchFamily="18" charset="0"/>
              </a:rPr>
              <a:t>N</a:t>
            </a:r>
            <a:r>
              <a:rPr lang="en-US" sz="3200" dirty="0" smtClean="0">
                <a:solidFill>
                  <a:srgbClr val="FFC000"/>
                </a:solidFill>
                <a:latin typeface="Georgia" pitchFamily="18" charset="0"/>
              </a:rPr>
              <a:t>ORTH </a:t>
            </a:r>
            <a:r>
              <a:rPr lang="en-US" sz="4000" dirty="0" smtClean="0">
                <a:solidFill>
                  <a:srgbClr val="FFC000"/>
                </a:solidFill>
                <a:latin typeface="Georgia" pitchFamily="18" charset="0"/>
              </a:rPr>
              <a:t>D</a:t>
            </a:r>
            <a:r>
              <a:rPr lang="en-US" sz="3200" dirty="0" smtClean="0">
                <a:solidFill>
                  <a:srgbClr val="FFC000"/>
                </a:solidFill>
                <a:latin typeface="Georgia" pitchFamily="18" charset="0"/>
              </a:rPr>
              <a:t>AKOTA </a:t>
            </a:r>
            <a:r>
              <a:rPr lang="en-US" sz="4000" dirty="0" smtClean="0">
                <a:solidFill>
                  <a:srgbClr val="FFC000"/>
                </a:solidFill>
                <a:latin typeface="Georgia" pitchFamily="18" charset="0"/>
              </a:rPr>
              <a:t>S</a:t>
            </a:r>
            <a:r>
              <a:rPr lang="en-US" sz="3200" dirty="0" smtClean="0">
                <a:solidFill>
                  <a:srgbClr val="FFC000"/>
                </a:solidFill>
                <a:latin typeface="Georgia" pitchFamily="18" charset="0"/>
              </a:rPr>
              <a:t>TATE </a:t>
            </a:r>
            <a:r>
              <a:rPr lang="en-US" sz="4000" dirty="0" smtClean="0">
                <a:solidFill>
                  <a:srgbClr val="FFC000"/>
                </a:solidFill>
                <a:latin typeface="Georgia" pitchFamily="18" charset="0"/>
              </a:rPr>
              <a:t>U</a:t>
            </a:r>
            <a:r>
              <a:rPr lang="en-US" sz="3200" dirty="0" smtClean="0">
                <a:solidFill>
                  <a:srgbClr val="FFC000"/>
                </a:solidFill>
                <a:latin typeface="Georgia" pitchFamily="18" charset="0"/>
              </a:rPr>
              <a:t>NIVERSITY </a:t>
            </a:r>
            <a:endParaRPr lang="en-US" sz="4400" dirty="0" smtClean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352800" y="89529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D</a:t>
            </a:r>
            <a:r>
              <a:rPr lang="en-US" sz="1600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EPARTMENT OF  </a:t>
            </a:r>
            <a:r>
              <a:rPr lang="en-US" sz="2000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C</a:t>
            </a:r>
            <a:r>
              <a:rPr lang="en-US" sz="1600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OMPUTER</a:t>
            </a:r>
            <a:r>
              <a:rPr lang="en-US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S</a:t>
            </a:r>
            <a:r>
              <a:rPr lang="en-US" sz="1600" b="1" dirty="0" smtClean="0">
                <a:solidFill>
                  <a:srgbClr val="003300"/>
                </a:solidFill>
                <a:latin typeface="Adobe Caslon Pro" pitchFamily="18" charset="0"/>
                <a:cs typeface="Arial" charset="0"/>
              </a:rPr>
              <a:t>CIENCE</a:t>
            </a:r>
          </a:p>
        </p:txBody>
      </p:sp>
      <p:sp>
        <p:nvSpPr>
          <p:cNvPr id="19" name="TextBox 40"/>
          <p:cNvSpPr txBox="1">
            <a:spLocks noChangeArrowheads="1"/>
          </p:cNvSpPr>
          <p:nvPr userDrawn="1"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© </a:t>
            </a:r>
            <a:r>
              <a:rPr lang="en-US" sz="1500" dirty="0" smtClean="0">
                <a:solidFill>
                  <a:srgbClr val="FFC000"/>
                </a:solidFill>
                <a:latin typeface="Georgia" pitchFamily="16" charset="0"/>
              </a:rPr>
              <a:t>NDSU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                                              </a:t>
            </a:r>
            <a:r>
              <a:rPr lang="en-US" sz="1400" baseline="0" dirty="0" smtClean="0">
                <a:solidFill>
                  <a:srgbClr val="FFC000"/>
                </a:solidFill>
                <a:latin typeface="Georgia" pitchFamily="16" charset="0"/>
              </a:rPr>
              <a:t> 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S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OFTWARE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T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ESTING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R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ESEARCH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G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ROUP</a:t>
            </a:r>
            <a:endParaRPr lang="en-US" sz="1400" dirty="0">
              <a:solidFill>
                <a:srgbClr val="FFC000"/>
              </a:solidFill>
              <a:latin typeface="Georgia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40"/>
          <p:cNvSpPr txBox="1">
            <a:spLocks noChangeArrowheads="1"/>
          </p:cNvSpPr>
          <p:nvPr userDrawn="1"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© </a:t>
            </a:r>
            <a:r>
              <a:rPr lang="en-US" sz="1500" dirty="0" smtClean="0">
                <a:solidFill>
                  <a:srgbClr val="FFC000"/>
                </a:solidFill>
                <a:latin typeface="Georgia" pitchFamily="16" charset="0"/>
              </a:rPr>
              <a:t>NDSU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                                              </a:t>
            </a:r>
            <a:r>
              <a:rPr lang="en-US" sz="1400" baseline="0" dirty="0" smtClean="0">
                <a:solidFill>
                  <a:srgbClr val="FFC000"/>
                </a:solidFill>
                <a:latin typeface="Georgia" pitchFamily="16" charset="0"/>
              </a:rPr>
              <a:t> 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S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OFTWARE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T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ESTING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R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ESEARCH</a:t>
            </a:r>
            <a:r>
              <a:rPr lang="en-US" sz="1400" dirty="0" smtClean="0">
                <a:solidFill>
                  <a:srgbClr val="FFC000"/>
                </a:solidFill>
                <a:latin typeface="Georgia" pitchFamily="16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Georgia" pitchFamily="16" charset="0"/>
              </a:rPr>
              <a:t>G</a:t>
            </a:r>
            <a:r>
              <a:rPr lang="en-US" sz="1200" dirty="0" smtClean="0">
                <a:solidFill>
                  <a:srgbClr val="FFC000"/>
                </a:solidFill>
                <a:latin typeface="Georgia" pitchFamily="16" charset="0"/>
              </a:rPr>
              <a:t>ROUP</a:t>
            </a:r>
            <a:endParaRPr lang="en-US" sz="1400" dirty="0">
              <a:solidFill>
                <a:srgbClr val="FFC000"/>
              </a:solidFill>
              <a:latin typeface="Georgia" pitchFamily="16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aseline="0">
                <a:solidFill>
                  <a:srgbClr val="FFC000"/>
                </a:solidFill>
                <a:latin typeface="Segoe UI Light" pitchFamily="34" charset="0"/>
              </a:defRPr>
            </a:lvl1pPr>
          </a:lstStyle>
          <a:p>
            <a:fld id="{615D5830-26DC-451F-AC90-5B77676B9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519113" indent="-519113" algn="l" defTabSz="914400" rtl="0" eaLnBrk="1" latinLnBrk="0" hangingPunct="1">
        <a:spcBef>
          <a:spcPct val="20000"/>
        </a:spcBef>
        <a:buFont typeface="Wingdings" pitchFamily="2" charset="2"/>
        <a:buChar char="v"/>
        <a:defRPr sz="32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914400" indent="-338138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201738" indent="-287338" algn="l" defTabSz="914400" rtl="0" eaLnBrk="1" latinLnBrk="0" hangingPunct="1">
        <a:spcBef>
          <a:spcPct val="20000"/>
        </a:spcBef>
        <a:buFont typeface="Calibri" pitchFamily="34" charset="0"/>
        <a:buChar char="»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0"/>
            <a:ext cx="944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3300"/>
                </a:solidFill>
                <a:latin typeface="Georgia" pitchFamily="16" charset="0"/>
                <a:cs typeface="Arial" charset="0"/>
              </a:rPr>
              <a:t>Integrating Testing into the </a:t>
            </a:r>
            <a:br>
              <a:rPr lang="en-US" sz="4800" dirty="0" smtClean="0">
                <a:solidFill>
                  <a:srgbClr val="003300"/>
                </a:solidFill>
                <a:latin typeface="Georgia" pitchFamily="16" charset="0"/>
                <a:cs typeface="Arial" charset="0"/>
              </a:rPr>
            </a:br>
            <a:r>
              <a:rPr lang="en-US" sz="4800" dirty="0" smtClean="0">
                <a:solidFill>
                  <a:srgbClr val="003300"/>
                </a:solidFill>
                <a:latin typeface="Georgia" pitchFamily="16" charset="0"/>
                <a:cs typeface="Arial" charset="0"/>
              </a:rPr>
              <a:t>CS1 Syllabus at NDSU</a:t>
            </a:r>
            <a:endParaRPr lang="en-US" sz="4800" dirty="0" smtClean="0">
              <a:solidFill>
                <a:srgbClr val="003300"/>
              </a:solidFill>
              <a:latin typeface="Georgia" pitchFamily="16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43626"/>
            <a:ext cx="8610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Georgia" pitchFamily="16" charset="0"/>
                <a:cs typeface="Arial" charset="0"/>
              </a:rPr>
              <a:t/>
            </a:r>
            <a:br>
              <a:rPr lang="en-US" sz="3200" dirty="0" smtClean="0">
                <a:latin typeface="Georgia" pitchFamily="16" charset="0"/>
                <a:cs typeface="Arial" charset="0"/>
              </a:rPr>
            </a:b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724400" y="5562600"/>
            <a:ext cx="4343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800" b="1" dirty="0" smtClean="0">
                <a:latin typeface="Adobe Caslon Pro" pitchFamily="18" charset="0"/>
                <a:cs typeface="Arial" charset="0"/>
              </a:rPr>
              <a:t>Richard </a:t>
            </a:r>
            <a:r>
              <a:rPr lang="en-US" sz="2800" b="1" dirty="0" err="1" smtClean="0">
                <a:latin typeface="Adobe Caslon Pro" pitchFamily="18" charset="0"/>
                <a:cs typeface="Arial" charset="0"/>
              </a:rPr>
              <a:t>Rummelt</a:t>
            </a:r>
            <a:endParaRPr lang="en-US" sz="2800" b="1" dirty="0" smtClean="0">
              <a:latin typeface="Adobe Caslon Pro" pitchFamily="18" charset="0"/>
              <a:cs typeface="Arial" charset="0"/>
            </a:endParaRPr>
          </a:p>
          <a:p>
            <a:pPr algn="r">
              <a:spcAft>
                <a:spcPts val="600"/>
              </a:spcAft>
            </a:pPr>
            <a:r>
              <a:rPr lang="en-US" b="1" dirty="0" smtClean="0">
                <a:latin typeface="Adobe Caslon Pro" pitchFamily="18" charset="0"/>
                <a:cs typeface="Arial" charset="0"/>
              </a:rPr>
              <a:t>June 24, 2010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292804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3300"/>
                </a:solidFill>
                <a:latin typeface="Georgia" pitchFamily="16" charset="0"/>
                <a:cs typeface="Arial" charset="0"/>
              </a:rPr>
              <a:t>WISTPC ’</a:t>
            </a:r>
            <a:r>
              <a:rPr lang="en-US" sz="4800" dirty="0" smtClean="0">
                <a:solidFill>
                  <a:srgbClr val="003300"/>
                </a:solidFill>
                <a:latin typeface="Georgia" pitchFamily="16" charset="0"/>
                <a:cs typeface="Arial" charset="0"/>
              </a:rPr>
              <a:t>10</a:t>
            </a:r>
          </a:p>
          <a:p>
            <a:r>
              <a:rPr lang="en-US" dirty="0" smtClean="0">
                <a:solidFill>
                  <a:srgbClr val="003300"/>
                </a:solidFill>
                <a:latin typeface="Georgia" pitchFamily="16" charset="0"/>
                <a:cs typeface="Arial" charset="0"/>
              </a:rPr>
              <a:t>Florida International University, Miami FL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Initially we use some features of the existing IDE to introduce the students to practical testing without the complexities of a new testing tool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We use the Object Bench of BlueJ as a test driver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By the 6</a:t>
            </a:r>
            <a:r>
              <a:rPr lang="en-US" baseline="30000" dirty="0" smtClean="0"/>
              <a:t>th</a:t>
            </a:r>
            <a:r>
              <a:rPr lang="en-US" dirty="0" smtClean="0"/>
              <a:t> project (of 8) students are familiar with </a:t>
            </a:r>
            <a:r>
              <a:rPr lang="en-US" dirty="0" err="1" smtClean="0"/>
              <a:t>JUnit</a:t>
            </a:r>
            <a:r>
              <a:rPr lang="en-US" dirty="0" smtClean="0"/>
              <a:t>, and using it independently</a:t>
            </a:r>
          </a:p>
          <a:p>
            <a:r>
              <a:rPr lang="en-US" dirty="0" smtClean="0"/>
              <a:t>For the remaining projects they continue using </a:t>
            </a:r>
            <a:r>
              <a:rPr lang="en-US" dirty="0" err="1" smtClean="0"/>
              <a:t>JUnit</a:t>
            </a:r>
            <a:r>
              <a:rPr lang="en-US" dirty="0" smtClean="0"/>
              <a:t> and refine their testing skills.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334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Overview of </a:t>
            </a:r>
            <a:r>
              <a:rPr lang="en-US" sz="3600" dirty="0" smtClean="0"/>
              <a:t>Approach 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Addition to Course Objectives</a:t>
            </a: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Modification</a:t>
            </a:r>
            <a:r>
              <a:rPr lang="en-US" sz="3600" dirty="0" smtClean="0"/>
              <a:t>s to Projects</a:t>
            </a:r>
            <a:endParaRPr lang="en-US" sz="3600" dirty="0" smtClean="0"/>
          </a:p>
          <a:p>
            <a:pPr marL="0" indent="0">
              <a:spcAft>
                <a:spcPts val="1800"/>
              </a:spcAft>
              <a:buNone/>
            </a:pPr>
            <a:endParaRPr lang="en-US" sz="3600" dirty="0" smtClean="0"/>
          </a:p>
          <a:p>
            <a:pPr>
              <a:spcAft>
                <a:spcPts val="1800"/>
              </a:spcAft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Minimally Intrusive Approach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ooked at the breakdown of class work to inject testing into existing assignments, and projects</a:t>
            </a:r>
            <a:endParaRPr lang="en-US" dirty="0" smtClean="0"/>
          </a:p>
          <a:p>
            <a:pPr lvl="1">
              <a:spcAft>
                <a:spcPts val="2400"/>
              </a:spcAft>
            </a:pPr>
            <a:r>
              <a:rPr lang="en-US" dirty="0" smtClean="0"/>
              <a:t>Focus on tentative lab schedule fo</a:t>
            </a:r>
            <a:r>
              <a:rPr lang="en-US" dirty="0" smtClean="0"/>
              <a:t>r this discussion</a:t>
            </a:r>
            <a:endParaRPr lang="en-US" dirty="0" smtClean="0"/>
          </a:p>
          <a:p>
            <a:pPr marL="519113" lvl="1" indent="-519113"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/>
              <a:t>Said “NO” to full-fledged </a:t>
            </a:r>
            <a:r>
              <a:rPr lang="en-US" dirty="0" err="1"/>
              <a:t>JUnit</a:t>
            </a:r>
            <a:r>
              <a:rPr lang="en-US" dirty="0"/>
              <a:t> at the beginning of the CS1 </a:t>
            </a:r>
            <a:r>
              <a:rPr lang="en-US" dirty="0" smtClean="0"/>
              <a:t>course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NDSU CS1 Syllabus Lab Assignments and Labs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Seven or Eight </a:t>
            </a:r>
            <a:r>
              <a:rPr lang="en-US" dirty="0" smtClean="0"/>
              <a:t>Assignments (</a:t>
            </a:r>
            <a:r>
              <a:rPr lang="en-US" dirty="0" err="1" smtClean="0"/>
              <a:t>Homeworks</a:t>
            </a:r>
            <a:r>
              <a:rPr lang="en-US" dirty="0" smtClean="0"/>
              <a:t>)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Seven or Eight In-Lab Projects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Objectives (Java Projects)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tabLst>
                <a:tab pos="292100" algn="l"/>
              </a:tabLst>
            </a:pPr>
            <a:r>
              <a:rPr lang="en-US" sz="2000" dirty="0" smtClean="0"/>
              <a:t>Computing </a:t>
            </a:r>
            <a:r>
              <a:rPr lang="en-US" sz="2000" dirty="0"/>
              <a:t>and </a:t>
            </a:r>
            <a:r>
              <a:rPr lang="en-US" sz="2000" dirty="0"/>
              <a:t>p</a:t>
            </a:r>
            <a:r>
              <a:rPr lang="en-US" sz="2000" dirty="0" smtClean="0"/>
              <a:t>roblem </a:t>
            </a:r>
            <a:r>
              <a:rPr lang="en-US" sz="2000" dirty="0"/>
              <a:t>solving concepts </a:t>
            </a:r>
          </a:p>
          <a:p>
            <a:pPr>
              <a:tabLst>
                <a:tab pos="292100" algn="l"/>
              </a:tabLst>
            </a:pPr>
            <a:r>
              <a:rPr lang="en-US" sz="2000" dirty="0"/>
              <a:t>Object Oriented Programming </a:t>
            </a:r>
            <a:r>
              <a:rPr lang="en-US" sz="2000" dirty="0"/>
              <a:t>t</a:t>
            </a:r>
            <a:r>
              <a:rPr lang="en-US" sz="2000" dirty="0" smtClean="0"/>
              <a:t>echniques and terminology</a:t>
            </a:r>
            <a:endParaRPr lang="en-US" sz="2000" dirty="0"/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Implementation </a:t>
            </a:r>
            <a:r>
              <a:rPr lang="en-US" sz="2000" dirty="0"/>
              <a:t>of classes and methods </a:t>
            </a:r>
          </a:p>
          <a:p>
            <a:pPr>
              <a:tabLst>
                <a:tab pos="292100" algn="l"/>
              </a:tabLst>
            </a:pPr>
            <a:r>
              <a:rPr lang="en-US" sz="2000" dirty="0"/>
              <a:t>V</a:t>
            </a:r>
            <a:r>
              <a:rPr lang="en-US" sz="2000" dirty="0" smtClean="0"/>
              <a:t>ariables </a:t>
            </a:r>
            <a:r>
              <a:rPr lang="en-US" sz="2000" dirty="0"/>
              <a:t>and data types</a:t>
            </a:r>
          </a:p>
          <a:p>
            <a:pPr>
              <a:tabLst>
                <a:tab pos="292100" algn="l"/>
              </a:tabLst>
            </a:pPr>
            <a:r>
              <a:rPr lang="en-US" sz="2000" dirty="0"/>
              <a:t>S</a:t>
            </a:r>
            <a:r>
              <a:rPr lang="en-US" sz="2000" dirty="0" smtClean="0"/>
              <a:t>imple </a:t>
            </a:r>
            <a:r>
              <a:rPr lang="en-US" sz="2000" dirty="0" err="1"/>
              <a:t>b</a:t>
            </a:r>
            <a:r>
              <a:rPr lang="en-US" sz="2000" dirty="0" err="1" smtClean="0"/>
              <a:t>oolean</a:t>
            </a:r>
            <a:r>
              <a:rPr lang="en-US" sz="2000" dirty="0" smtClean="0"/>
              <a:t> </a:t>
            </a:r>
            <a:r>
              <a:rPr lang="en-US" sz="2000" dirty="0"/>
              <a:t>logic</a:t>
            </a:r>
          </a:p>
          <a:p>
            <a:pPr>
              <a:tabLst>
                <a:tab pos="292100" algn="l"/>
              </a:tabLst>
            </a:pPr>
            <a:r>
              <a:rPr lang="en-US" sz="2000" dirty="0"/>
              <a:t>C</a:t>
            </a:r>
            <a:r>
              <a:rPr lang="en-US" sz="2000" dirty="0" smtClean="0"/>
              <a:t>ontrol </a:t>
            </a:r>
            <a:r>
              <a:rPr lang="en-US" sz="2000" dirty="0"/>
              <a:t>structures</a:t>
            </a:r>
          </a:p>
          <a:p>
            <a:pPr>
              <a:tabLst>
                <a:tab pos="292100" algn="l"/>
              </a:tabLst>
            </a:pPr>
            <a:r>
              <a:rPr lang="en-US" sz="2000" dirty="0"/>
              <a:t>E</a:t>
            </a:r>
            <a:r>
              <a:rPr lang="en-US" sz="2000" dirty="0" smtClean="0"/>
              <a:t>xception </a:t>
            </a:r>
            <a:r>
              <a:rPr lang="en-US" sz="2000" dirty="0"/>
              <a:t>handling </a:t>
            </a:r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Collection </a:t>
            </a:r>
            <a:r>
              <a:rPr lang="en-US" sz="2000" dirty="0"/>
              <a:t>structures &amp; iteration techniques </a:t>
            </a:r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Sorting </a:t>
            </a:r>
            <a:r>
              <a:rPr lang="en-US" sz="2000" dirty="0"/>
              <a:t>and searching basics</a:t>
            </a:r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Inheritance and </a:t>
            </a:r>
            <a:r>
              <a:rPr lang="en-US" sz="2000" dirty="0"/>
              <a:t>polymorphism</a:t>
            </a:r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Standard </a:t>
            </a:r>
            <a:r>
              <a:rPr lang="en-US" sz="2000" dirty="0"/>
              <a:t>style conventions</a:t>
            </a:r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Program </a:t>
            </a:r>
            <a:r>
              <a:rPr lang="en-US" sz="2000" dirty="0"/>
              <a:t>design concepts </a:t>
            </a:r>
          </a:p>
          <a:p>
            <a:pPr>
              <a:tabLst>
                <a:tab pos="292100" algn="l"/>
              </a:tabLst>
            </a:pPr>
            <a:r>
              <a:rPr lang="en-US" sz="2000" dirty="0" smtClean="0"/>
              <a:t>Sufficient documentation</a:t>
            </a:r>
          </a:p>
          <a:p>
            <a:pPr>
              <a:tabLst>
                <a:tab pos="29210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Testing and debugging concepts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Simplicity of projects 1 and 2 did not lend themselves to much discussion of testing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Project 1 was basic “hello world” and project 2 expands on that to include variables and the scope of instance variables</a:t>
            </a:r>
            <a:r>
              <a:rPr lang="en-US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Instead we focused on integrating testing during the third week of the semester in both the lectures and the lab work.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Modifications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Project 3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Basic elevator problem where they have to implement methods of an elevator and existing requirement was to run a pre-defined scenario and submit the output file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Extension of Project 3 with Test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Get students to think about their own scenarios of system usage and the expected outputs and write this up manually</a:t>
            </a:r>
            <a:r>
              <a:rPr lang="en-US" dirty="0" smtClean="0"/>
              <a:t>.</a:t>
            </a:r>
          </a:p>
          <a:p>
            <a:pPr lvl="1">
              <a:spcAft>
                <a:spcPts val="2400"/>
              </a:spcAft>
            </a:pPr>
            <a:r>
              <a:rPr lang="en-US" dirty="0" smtClean="0"/>
              <a:t>Introduces concepts of test inputs, and expected outputs (oracles)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Modifications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Project 4</a:t>
            </a:r>
            <a:endParaRPr lang="en-US" dirty="0" smtClean="0"/>
          </a:p>
          <a:p>
            <a:pPr lvl="1">
              <a:spcAft>
                <a:spcPts val="2400"/>
              </a:spcAft>
            </a:pPr>
            <a:r>
              <a:rPr lang="en-US" dirty="0" smtClean="0"/>
              <a:t>String manipulation problem where they have to implement methods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Extension of Project 4 with Test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Get students to use </a:t>
            </a:r>
            <a:r>
              <a:rPr lang="en-US" dirty="0" err="1" smtClean="0"/>
              <a:t>BlueJ’s</a:t>
            </a:r>
            <a:r>
              <a:rPr lang="en-US" dirty="0" smtClean="0"/>
              <a:t> ‘object bench’ to test individual methods by predicting the return values and/or variable values given various  input parameters and keep a simple log of this</a:t>
            </a:r>
            <a:r>
              <a:rPr lang="en-US" dirty="0" smtClean="0"/>
              <a:t>.</a:t>
            </a:r>
          </a:p>
          <a:p>
            <a:pPr lvl="1">
              <a:spcAft>
                <a:spcPts val="2400"/>
              </a:spcAft>
            </a:pPr>
            <a:r>
              <a:rPr lang="en-US" dirty="0" smtClean="0"/>
              <a:t>Continues and reinforces concepts of test inputs, and expected outputs (oracles)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Modifications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Project 5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Poker game with many new elements: multiple classes, conditional statements, passing objects, Object class methods (clone, equals, </a:t>
            </a:r>
            <a:r>
              <a:rPr lang="en-US" dirty="0" err="1" smtClean="0"/>
              <a:t>instanceOf</a:t>
            </a:r>
            <a:r>
              <a:rPr lang="en-US" dirty="0" smtClean="0"/>
              <a:t>) randomization, etc.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Extension of Project 5 with Test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This is where debugging is introduced. </a:t>
            </a:r>
            <a:r>
              <a:rPr lang="en-US" dirty="0" err="1" smtClean="0"/>
              <a:t>JUnit</a:t>
            </a:r>
            <a:r>
              <a:rPr lang="en-US" dirty="0" smtClean="0"/>
              <a:t> could also be introduced at this point by requiring a few clearly defined (almost, but not quite, given)</a:t>
            </a:r>
            <a:endParaRPr lang="en-US" dirty="0" smtClean="0"/>
          </a:p>
          <a:p>
            <a:pPr lvl="1">
              <a:spcAft>
                <a:spcPts val="2400"/>
              </a:spcAft>
            </a:pPr>
            <a:r>
              <a:rPr lang="en-US" dirty="0" smtClean="0"/>
              <a:t>Provides the first exposure to a testing tool.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Modifications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Project 6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The game of NIM. New concepts are looping, validity checking, exception handling, pausing threads, more advanced math calculations, etc.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Extension of Project 6 with Test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complexity of this project makes this a good point to require </a:t>
            </a:r>
            <a:r>
              <a:rPr lang="en-US" dirty="0" err="1" smtClean="0"/>
              <a:t>JUnit</a:t>
            </a:r>
            <a:r>
              <a:rPr lang="en-US" dirty="0" smtClean="0"/>
              <a:t> test cases. The numeric nature of this project makes it a good place to teach ‘boundary value analysis’.</a:t>
            </a:r>
          </a:p>
          <a:p>
            <a:pPr lvl="1">
              <a:spcAft>
                <a:spcPts val="2400"/>
              </a:spcAft>
            </a:pPr>
            <a:r>
              <a:rPr lang="en-US" dirty="0" smtClean="0"/>
              <a:t>This would be the point at which students would begin thinking of and writing their own test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5830-26DC-451F-AC90-5B77676B91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11229</TotalTime>
  <Words>597</Words>
  <Application>Microsoft Office PowerPoint</Application>
  <PresentationFormat>On-screen Show (4:3)</PresentationFormat>
  <Paragraphs>85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PowerPoint Presentation</vt:lpstr>
      <vt:lpstr>Outline</vt:lpstr>
      <vt:lpstr>Overview of Approach</vt:lpstr>
      <vt:lpstr>Course Objectives (Java Projects)</vt:lpstr>
      <vt:lpstr>Project Modifications</vt:lpstr>
      <vt:lpstr>Project Modifications (cont’d)</vt:lpstr>
      <vt:lpstr>Project Modifications (cont’d)</vt:lpstr>
      <vt:lpstr>Project Modifications (cont’d)</vt:lpstr>
      <vt:lpstr>Project Modifications (cont’d)</vt:lpstr>
      <vt:lpstr>Points to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Tariq</dc:creator>
  <cp:lastModifiedBy>Tariq</cp:lastModifiedBy>
  <cp:revision>196</cp:revision>
  <dcterms:created xsi:type="dcterms:W3CDTF">2010-03-29T16:01:40Z</dcterms:created>
  <dcterms:modified xsi:type="dcterms:W3CDTF">2010-06-24T15:42:17Z</dcterms:modified>
</cp:coreProperties>
</file>