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315" r:id="rId4"/>
    <p:sldId id="316" r:id="rId5"/>
    <p:sldId id="317" r:id="rId6"/>
    <p:sldId id="311" r:id="rId7"/>
    <p:sldId id="319" r:id="rId8"/>
    <p:sldId id="318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78365" autoAdjust="0"/>
  </p:normalViewPr>
  <p:slideViewPr>
    <p:cSldViewPr>
      <p:cViewPr varScale="1">
        <p:scale>
          <a:sx n="89" d="100"/>
          <a:sy n="89" d="100"/>
        </p:scale>
        <p:origin x="-80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22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D5B6E-5248-4F69-8EBE-BC50BCB07932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B1483-83C4-472F-8511-EF6331E85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5461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B1483-83C4-472F-8511-EF6331E852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B1483-83C4-472F-8511-EF6331E8524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B1483-83C4-472F-8511-EF6331E8524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B1483-83C4-472F-8511-EF6331E8524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B1483-83C4-472F-8511-EF6331E8524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B1483-83C4-472F-8511-EF6331E8524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B1483-83C4-472F-8511-EF6331E8524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3A1D7-C894-4557-9736-E6F8610B29D4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76B4C0-741F-483E-B547-BA082AE89C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3A1D7-C894-4557-9736-E6F8610B29D4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76B4C0-741F-483E-B547-BA082AE89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40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3A1D7-C894-4557-9736-E6F8610B29D4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76B4C0-741F-483E-B547-BA082AE89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3A1D7-C894-4557-9736-E6F8610B29D4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76B4C0-741F-483E-B547-BA082AE89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1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3A1D7-C894-4557-9736-E6F8610B29D4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76B4C0-741F-483E-B547-BA082AE89C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3A1D7-C894-4557-9736-E6F8610B29D4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76B4C0-741F-483E-B547-BA082AE89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3A1D7-C894-4557-9736-E6F8610B29D4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76B4C0-741F-483E-B547-BA082AE89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3A1D7-C894-4557-9736-E6F8610B29D4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76B4C0-741F-483E-B547-BA082AE89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3A1D7-C894-4557-9736-E6F8610B29D4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76B4C0-741F-483E-B547-BA082AE89C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3A1D7-C894-4557-9736-E6F8610B29D4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76B4C0-741F-483E-B547-BA082AE89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3A1D7-C894-4557-9736-E6F8610B29D4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76B4C0-741F-483E-B547-BA082AE89C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4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2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6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8" y="21103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8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D3A1D7-C894-4557-9736-E6F8610B29D4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176B4C0-741F-483E-B547-BA082AE89C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2109216"/>
            <a:ext cx="7406640" cy="1472184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WReSTT</a:t>
            </a:r>
            <a:r>
              <a:rPr lang="en-US" b="1" dirty="0" smtClean="0"/>
              <a:t> / WISTPC 2013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REFLECTIONS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4572000"/>
            <a:ext cx="740664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Ed Jones</a:t>
            </a:r>
          </a:p>
          <a:p>
            <a:r>
              <a:rPr lang="en-US" dirty="0" smtClean="0"/>
              <a:t>FAMU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Genesis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2"/>
            <a:ext cx="7162800" cy="4952999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The </a:t>
            </a:r>
            <a:r>
              <a:rPr lang="en-US" i="1" dirty="0"/>
              <a:t>long-term goal</a:t>
            </a:r>
            <a:r>
              <a:rPr lang="en-US" dirty="0"/>
              <a:t> of our project is to develop a web-based repository model that contains vetted learning material to support software development, in particular tools developed by third parties, to support the educational activities in the classroom. </a:t>
            </a:r>
            <a:endParaRPr lang="en-US" dirty="0" smtClean="0"/>
          </a:p>
          <a:p>
            <a:pPr marL="82296" indent="0">
              <a:buNone/>
            </a:pPr>
            <a:endParaRPr lang="en-US" dirty="0"/>
          </a:p>
          <a:p>
            <a:pPr marL="82296" indent="0" algn="r">
              <a:buNone/>
            </a:pPr>
            <a:r>
              <a:rPr lang="en-US" sz="2400" dirty="0" smtClean="0"/>
              <a:t>2008 CCLI proposal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48600" cy="510540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Increase </a:t>
            </a:r>
            <a:r>
              <a:rPr lang="en-US" sz="2800" dirty="0"/>
              <a:t>the number of users </a:t>
            </a:r>
            <a:r>
              <a:rPr lang="en-US" sz="2800" dirty="0" smtClean="0"/>
              <a:t>that have </a:t>
            </a:r>
            <a:r>
              <a:rPr lang="en-US" sz="2800" dirty="0"/>
              <a:t>access to vetted software testing tools in a single repository.</a:t>
            </a:r>
            <a:endParaRPr lang="en-US" dirty="0"/>
          </a:p>
          <a:p>
            <a:pPr lvl="0"/>
            <a:r>
              <a:rPr lang="en-US" sz="2800" dirty="0"/>
              <a:t>Provide a forum </a:t>
            </a:r>
            <a:r>
              <a:rPr lang="en-US" sz="2800" dirty="0" smtClean="0"/>
              <a:t>for instructors to </a:t>
            </a:r>
            <a:r>
              <a:rPr lang="en-US" sz="2800" dirty="0"/>
              <a:t>improve their knowledge of software testing and </a:t>
            </a:r>
            <a:r>
              <a:rPr lang="en-US" sz="2800" dirty="0" smtClean="0"/>
              <a:t>testing </a:t>
            </a:r>
            <a:r>
              <a:rPr lang="en-US" sz="2800" dirty="0"/>
              <a:t>tools to support pedagogy.</a:t>
            </a:r>
            <a:endParaRPr lang="en-US" dirty="0"/>
          </a:p>
          <a:p>
            <a:pPr lvl="0"/>
            <a:r>
              <a:rPr lang="en-US" sz="2800" dirty="0" smtClean="0"/>
              <a:t>Students who </a:t>
            </a:r>
            <a:r>
              <a:rPr lang="en-US" sz="2800" dirty="0"/>
              <a:t>use </a:t>
            </a:r>
            <a:r>
              <a:rPr lang="en-US" sz="2800" dirty="0" err="1"/>
              <a:t>WReSTT</a:t>
            </a:r>
            <a:r>
              <a:rPr lang="en-US" sz="2800" dirty="0"/>
              <a:t> tools for </a:t>
            </a:r>
            <a:r>
              <a:rPr lang="en-US" sz="2800" dirty="0" smtClean="0"/>
              <a:t>CS1-CS3 class </a:t>
            </a:r>
            <a:r>
              <a:rPr lang="en-US" sz="2800" dirty="0"/>
              <a:t>assignments </a:t>
            </a:r>
            <a:r>
              <a:rPr lang="en-US" sz="2800" dirty="0" smtClean="0"/>
              <a:t>shall</a:t>
            </a:r>
            <a:r>
              <a:rPr lang="en-US" sz="2800" dirty="0"/>
              <a:t>:</a:t>
            </a:r>
            <a:endParaRPr lang="en-US" dirty="0"/>
          </a:p>
          <a:p>
            <a:pPr lvl="1"/>
            <a:r>
              <a:rPr lang="en-US" sz="2600" dirty="0"/>
              <a:t>Improve their conceptual understanding of the approaches used to test software. </a:t>
            </a:r>
          </a:p>
          <a:p>
            <a:pPr lvl="1"/>
            <a:r>
              <a:rPr lang="en-US" sz="2600" dirty="0"/>
              <a:t>Improve their practical software testing skills using the testing tools in </a:t>
            </a:r>
            <a:r>
              <a:rPr lang="en-US" sz="2600" dirty="0" err="1"/>
              <a:t>WReSTT</a:t>
            </a:r>
            <a:r>
              <a:rPr lang="en-U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65746401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Evolution:  </a:t>
            </a:r>
            <a:r>
              <a:rPr lang="en-US" dirty="0" err="1" smtClean="0"/>
              <a:t>WReSTT</a:t>
            </a:r>
            <a:r>
              <a:rPr lang="en-US" dirty="0" smtClean="0"/>
              <a:t>/</a:t>
            </a:r>
            <a:r>
              <a:rPr lang="en-US" dirty="0" err="1" smtClean="0"/>
              <a:t>CyLE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2"/>
            <a:ext cx="7162800" cy="4952999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sz="3600" dirty="0" smtClean="0"/>
              <a:t>Project Goal:</a:t>
            </a:r>
          </a:p>
          <a:p>
            <a:pPr marL="356616" lvl="1" indent="0">
              <a:buNone/>
            </a:pPr>
            <a:endParaRPr lang="en-US" dirty="0" smtClean="0"/>
          </a:p>
          <a:p>
            <a:pPr marL="356616" lvl="1" indent="0">
              <a:buNone/>
            </a:pPr>
            <a:r>
              <a:rPr lang="en-US" sz="3600" dirty="0" smtClean="0"/>
              <a:t>Create new learning materials and develop faculty expertise to significantly increase the number of undergraduate students who are exposed to testing methodologies and testing tools in undergraduate courses.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1550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 (evolved)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48600" cy="4800600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Transform </a:t>
            </a:r>
            <a:r>
              <a:rPr lang="en-US" sz="2800" dirty="0" err="1" smtClean="0"/>
              <a:t>WReSTT</a:t>
            </a:r>
            <a:r>
              <a:rPr lang="en-US" sz="2800" dirty="0" smtClean="0"/>
              <a:t> into a cyber-learning environment – Web-based Repository of Software Testing Tutorials:  A Cyber-Learning Environment 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WReSTT-CyLE</a:t>
            </a:r>
            <a:r>
              <a:rPr lang="en-US" sz="2800" b="1" dirty="0" smtClean="0"/>
              <a:t>)</a:t>
            </a:r>
          </a:p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Create new software testing </a:t>
            </a:r>
            <a:r>
              <a:rPr lang="en-US" sz="2800" b="1" i="1" dirty="0" smtClean="0"/>
              <a:t>Learning Objects</a:t>
            </a:r>
          </a:p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Foster student acquisition of software testing concepts/skills in </a:t>
            </a:r>
            <a:r>
              <a:rPr lang="en-US" sz="2800" b="1" dirty="0" smtClean="0"/>
              <a:t>upper-level </a:t>
            </a:r>
            <a:r>
              <a:rPr lang="en-US" sz="2800" dirty="0" smtClean="0"/>
              <a:t>undergraduate courses with a programming component.</a:t>
            </a:r>
          </a:p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 smtClean="0"/>
              <a:t>Promote and disseminate.</a:t>
            </a:r>
          </a:p>
        </p:txBody>
      </p:sp>
    </p:spTree>
    <p:extLst>
      <p:ext uri="{BB962C8B-B14F-4D97-AF65-F5344CB8AC3E}">
        <p14:creationId xmlns:p14="http://schemas.microsoft.com/office/powerpoint/2010/main" xmlns="" val="418605414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CCLI project validated by TUES II award</a:t>
            </a:r>
          </a:p>
          <a:p>
            <a:r>
              <a:rPr lang="en-US" dirty="0" smtClean="0"/>
              <a:t>Engaged corporate sponsors</a:t>
            </a:r>
          </a:p>
          <a:p>
            <a:pPr lvl="1"/>
            <a:r>
              <a:rPr lang="en-US" dirty="0" smtClean="0"/>
              <a:t>Provide students career paths</a:t>
            </a:r>
          </a:p>
          <a:p>
            <a:pPr lvl="1"/>
            <a:r>
              <a:rPr lang="en-US" dirty="0" smtClean="0"/>
              <a:t>Key technical resource</a:t>
            </a:r>
          </a:p>
          <a:p>
            <a:r>
              <a:rPr lang="en-US" dirty="0" smtClean="0"/>
              <a:t>Growing academic community</a:t>
            </a:r>
          </a:p>
          <a:p>
            <a:pPr lvl="1"/>
            <a:r>
              <a:rPr lang="en-US" dirty="0" smtClean="0"/>
              <a:t>Professional development</a:t>
            </a:r>
          </a:p>
          <a:p>
            <a:pPr lvl="1"/>
            <a:r>
              <a:rPr lang="en-US" dirty="0" smtClean="0"/>
              <a:t>Path to publication, funding</a:t>
            </a:r>
          </a:p>
          <a:p>
            <a:r>
              <a:rPr lang="en-US" dirty="0" smtClean="0"/>
              <a:t>Populating repository with learning resources</a:t>
            </a:r>
          </a:p>
          <a:p>
            <a:endParaRPr lang="en-US" dirty="0" smtClean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Realities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means different things to different stakeholders, but there are fundamentals</a:t>
            </a:r>
          </a:p>
          <a:p>
            <a:pPr lvl="1"/>
            <a:r>
              <a:rPr lang="en-US" dirty="0" smtClean="0"/>
              <a:t>Concepts should trump tools</a:t>
            </a:r>
          </a:p>
          <a:p>
            <a:r>
              <a:rPr lang="en-US" dirty="0" smtClean="0"/>
              <a:t>Exposure is the goal in academia; mastery is the goal in the workplace</a:t>
            </a:r>
          </a:p>
          <a:p>
            <a:pPr lvl="1"/>
            <a:r>
              <a:rPr lang="en-US" dirty="0" smtClean="0"/>
              <a:t>Education </a:t>
            </a:r>
            <a:r>
              <a:rPr lang="en-US" dirty="0" err="1" smtClean="0"/>
              <a:t>vs</a:t>
            </a:r>
            <a:r>
              <a:rPr lang="en-US" dirty="0" smtClean="0"/>
              <a:t> training</a:t>
            </a:r>
          </a:p>
          <a:p>
            <a:r>
              <a:rPr lang="en-US" dirty="0" smtClean="0"/>
              <a:t>Don’t overlook value of small exposures</a:t>
            </a:r>
          </a:p>
          <a:p>
            <a:pPr lvl="1"/>
            <a:r>
              <a:rPr lang="en-US" dirty="0" smtClean="0"/>
              <a:t>Simple learning objects first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64377211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We’re on Solid Footing!!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 Clarke’s leadership</a:t>
            </a:r>
          </a:p>
          <a:p>
            <a:r>
              <a:rPr lang="en-US" dirty="0" smtClean="0"/>
              <a:t>Strong evaluation team promotes solid scholarship</a:t>
            </a:r>
          </a:p>
          <a:p>
            <a:r>
              <a:rPr lang="en-US" dirty="0" smtClean="0"/>
              <a:t>Opportunities to experiment and publish</a:t>
            </a:r>
          </a:p>
          <a:p>
            <a:r>
              <a:rPr lang="en-US" dirty="0" smtClean="0"/>
              <a:t>Prospect of making our programs more attractive to industry!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6459058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026" name="Picture 2" descr="C:\Users\Kevin Lawrence\AppData\Local\Microsoft\Windows\Temporary Internet Files\Content.IE5\2W16V96I\MC900078622[1].wmf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256089" y="1850232"/>
            <a:ext cx="1857375" cy="39957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4015</TotalTime>
  <Words>330</Words>
  <Application>Microsoft Office PowerPoint</Application>
  <PresentationFormat>On-screen Show (4:3)</PresentationFormat>
  <Paragraphs>54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WReSTT / WISTPC 2013   REFLECTIONS</vt:lpstr>
      <vt:lpstr>Genesis …</vt:lpstr>
      <vt:lpstr>Project Objectives</vt:lpstr>
      <vt:lpstr>Evolution:  WReSTT/CyLE</vt:lpstr>
      <vt:lpstr>Project Objectives (evolved)</vt:lpstr>
      <vt:lpstr>Accomplishments</vt:lpstr>
      <vt:lpstr>Some Realities</vt:lpstr>
      <vt:lpstr>We’re on Solid Footing!!</vt:lpstr>
      <vt:lpstr>Questions</vt:lpstr>
    </vt:vector>
  </TitlesOfParts>
  <Company>Florida A&amp;M University, Enterprise Information Tech.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for Interactive Teaching – Active Learning and Task-Based Assessment in an Introductory Programming Laboratory</dc:title>
  <dc:creator>Kevin Lawrence</dc:creator>
  <cp:lastModifiedBy>ejones</cp:lastModifiedBy>
  <cp:revision>31</cp:revision>
  <dcterms:created xsi:type="dcterms:W3CDTF">2012-05-15T15:52:39Z</dcterms:created>
  <dcterms:modified xsi:type="dcterms:W3CDTF">2013-07-15T20:53:24Z</dcterms:modified>
</cp:coreProperties>
</file>