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Default Extension="wmf" ContentType="image/x-wmf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handoutMasterIdLst>
    <p:handoutMasterId r:id="rId12"/>
  </p:handoutMasterIdLst>
  <p:sldIdLst>
    <p:sldId id="332" r:id="rId2"/>
    <p:sldId id="333" r:id="rId3"/>
    <p:sldId id="334" r:id="rId4"/>
    <p:sldId id="335" r:id="rId5"/>
    <p:sldId id="336" r:id="rId6"/>
    <p:sldId id="337" r:id="rId7"/>
    <p:sldId id="339" r:id="rId8"/>
    <p:sldId id="340" r:id="rId9"/>
    <p:sldId id="341" r:id="rId10"/>
    <p:sldId id="338" r:id="rId11"/>
  </p:sldIdLst>
  <p:sldSz cx="10058400" cy="77724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6600"/>
    <a:srgbClr val="FFFF00"/>
    <a:srgbClr val="EAEAEA"/>
    <a:srgbClr val="CC99FF"/>
    <a:srgbClr val="99CCFF"/>
    <a:srgbClr val="CCFF33"/>
    <a:srgbClr val="FF6600"/>
    <a:srgbClr val="04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 horzBarState="maximized">
    <p:restoredLeft sz="15620" autoAdjust="0"/>
    <p:restoredTop sz="94660"/>
  </p:normalViewPr>
  <p:slideViewPr>
    <p:cSldViewPr>
      <p:cViewPr>
        <p:scale>
          <a:sx n="100" d="100"/>
          <a:sy n="100" d="100"/>
        </p:scale>
        <p:origin x="-1512" y="-280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6556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2" tIns="46511" rIns="93022" bIns="46511" numCol="1" anchor="t" anchorCtr="0" compatLnSpc="1">
            <a:prstTxWarp prst="textNoShape">
              <a:avLst/>
            </a:prstTxWarp>
          </a:bodyPr>
          <a:lstStyle>
            <a:lvl1pPr defTabSz="929426"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844" y="1"/>
            <a:ext cx="3036556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2" tIns="46511" rIns="93022" bIns="46511" numCol="1" anchor="t" anchorCtr="0" compatLnSpc="1">
            <a:prstTxWarp prst="textNoShape">
              <a:avLst/>
            </a:prstTxWarp>
          </a:bodyPr>
          <a:lstStyle>
            <a:lvl1pPr algn="r" defTabSz="929426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1"/>
            <a:ext cx="3036556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2" tIns="46511" rIns="93022" bIns="46511" numCol="1" anchor="b" anchorCtr="0" compatLnSpc="1">
            <a:prstTxWarp prst="textNoShape">
              <a:avLst/>
            </a:prstTxWarp>
          </a:bodyPr>
          <a:lstStyle>
            <a:lvl1pPr defTabSz="929426">
              <a:defRPr sz="12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844" y="8831581"/>
            <a:ext cx="3036556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2" tIns="46511" rIns="93022" bIns="46511" numCol="1" anchor="b" anchorCtr="0" compatLnSpc="1">
            <a:prstTxWarp prst="textNoShape">
              <a:avLst/>
            </a:prstTxWarp>
          </a:bodyPr>
          <a:lstStyle>
            <a:lvl1pPr algn="r" defTabSz="929426">
              <a:defRPr sz="1200"/>
            </a:lvl1pPr>
          </a:lstStyle>
          <a:p>
            <a:fld id="{0A05ABEF-E796-4350-8D85-5B976748251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FE0738-8E24-4AA5-8982-730197911E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B4EDA0-D054-4DBA-A3C3-C78C88CDB1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7563" y="690563"/>
            <a:ext cx="2136775" cy="6218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063" y="690563"/>
            <a:ext cx="6261100" cy="6218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67A12E-1FC2-42EF-B0BF-450E717108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18D464-DF5A-49FC-A084-0DDE8CA6B5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9060B-DAE4-4C72-872D-0C08A84920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063" y="2244725"/>
            <a:ext cx="4198937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2244725"/>
            <a:ext cx="4198938" cy="466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EBDB8-0D0A-4834-8823-0E2EB70612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9A5303-D73F-4C06-A662-878E26EF2B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67228E-3E79-423C-B323-1E2D44C725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5752A-3E61-46BA-8216-F48A74A738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BD6831-9D61-40C9-8A4F-454669FB9B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18417E-5675-4ED2-9E4D-87C14002BE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4063" y="690563"/>
            <a:ext cx="85502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4063" y="2244725"/>
            <a:ext cx="8550275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4063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36938" y="7081838"/>
            <a:ext cx="31845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7081838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3058160-E92C-4A27-9264-B8635A2832A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41" name="Line 17"/>
          <p:cNvSpPr>
            <a:spLocks noChangeShapeType="1"/>
          </p:cNvSpPr>
          <p:nvPr userDrawn="1"/>
        </p:nvSpPr>
        <p:spPr bwMode="auto">
          <a:xfrm>
            <a:off x="1425575" y="487363"/>
            <a:ext cx="8297863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FAFD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3297238" y="400050"/>
            <a:ext cx="3362325" cy="2587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United States Military Academy</a:t>
            </a:r>
          </a:p>
        </p:txBody>
      </p:sp>
      <p:sp>
        <p:nvSpPr>
          <p:cNvPr id="1043" name="Line 19"/>
          <p:cNvSpPr>
            <a:spLocks noChangeShapeType="1"/>
          </p:cNvSpPr>
          <p:nvPr userDrawn="1"/>
        </p:nvSpPr>
        <p:spPr bwMode="auto">
          <a:xfrm>
            <a:off x="488950" y="7408863"/>
            <a:ext cx="91360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919191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" name="Rectangle 20"/>
          <p:cNvSpPr>
            <a:spLocks noChangeArrowheads="1"/>
          </p:cNvSpPr>
          <p:nvPr userDrawn="1"/>
        </p:nvSpPr>
        <p:spPr bwMode="auto">
          <a:xfrm>
            <a:off x="2346325" y="7462838"/>
            <a:ext cx="922338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/>
            <a:endParaRPr lang="en-US" sz="1400"/>
          </a:p>
        </p:txBody>
      </p:sp>
      <p:sp>
        <p:nvSpPr>
          <p:cNvPr id="1045" name="Rectangle 21"/>
          <p:cNvSpPr>
            <a:spLocks noChangeArrowheads="1"/>
          </p:cNvSpPr>
          <p:nvPr userDrawn="1"/>
        </p:nvSpPr>
        <p:spPr bwMode="auto">
          <a:xfrm>
            <a:off x="558800" y="7426325"/>
            <a:ext cx="16764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endParaRPr lang="en-US" sz="1400" dirty="0"/>
          </a:p>
        </p:txBody>
      </p:sp>
      <p:sp>
        <p:nvSpPr>
          <p:cNvPr id="1046" name="Rectangle 22"/>
          <p:cNvSpPr>
            <a:spLocks noChangeArrowheads="1"/>
          </p:cNvSpPr>
          <p:nvPr userDrawn="1"/>
        </p:nvSpPr>
        <p:spPr bwMode="auto">
          <a:xfrm>
            <a:off x="3521075" y="7269163"/>
            <a:ext cx="3016250" cy="344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600" b="1" i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Duty, Honor, Country</a:t>
            </a:r>
          </a:p>
        </p:txBody>
      </p:sp>
      <p:pic>
        <p:nvPicPr>
          <p:cNvPr id="1048" name="Picture 24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0013" y="127000"/>
            <a:ext cx="1271587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8534400" y="7440613"/>
            <a:ext cx="1182688" cy="5175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r"/>
            <a:fld id="{68932C78-EBA9-4D52-978C-144801892325}" type="slidenum">
              <a:rPr lang="en-US" sz="800" b="1">
                <a:latin typeface="Arial" pitchFamily="34" charset="0"/>
              </a:rPr>
              <a:pPr algn="r"/>
              <a:t>‹#›</a:t>
            </a:fld>
            <a:endParaRPr lang="en-US" sz="900">
              <a:latin typeface="Book Antiqua" pitchFamily="18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2514600" y="7426325"/>
            <a:ext cx="19050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sz="1400" b="1">
              <a:latin typeface="Book Antiqua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cialresearchmethods.net/kb/contents.php" TargetMode="External"/><Relationship Id="rId4" Type="http://schemas.openxmlformats.org/officeDocument/2006/relationships/hyperlink" Target="http://www.uccs.edu/~lbecker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erl.sri.com/ccli_resource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0" y="1219200"/>
            <a:ext cx="10058400" cy="1665287"/>
          </a:xfrm>
        </p:spPr>
        <p:txBody>
          <a:bodyPr/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Assessment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Evaluation, &amp; Statistics:</a:t>
            </a:r>
            <a:br>
              <a:rPr lang="en-US" sz="4000" dirty="0" smtClean="0">
                <a:latin typeface="Arial" pitchFamily="34" charset="0"/>
                <a:cs typeface="Arial" pitchFamily="34" charset="0"/>
              </a:rPr>
            </a:br>
            <a:r>
              <a:rPr lang="en-US" sz="4000" dirty="0" smtClean="0">
                <a:latin typeface="Arial" pitchFamily="34" charset="0"/>
                <a:cs typeface="Arial" pitchFamily="34" charset="0"/>
              </a:rPr>
              <a:t>A Brief Overview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0" y="3124200"/>
            <a:ext cx="10058400" cy="38100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WISTPC 2014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Florida International University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Miami, FL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Steven J.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Condly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PhD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United States Military Academy at West Point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scondly@gmail.com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Websites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  <a:hlinkClick r:id="rId2"/>
              </a:rPr>
              <a:t>http://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  <a:hlinkClick r:id="rId2"/>
              </a:rPr>
              <a:t>oerl.sri.com/ccli_resources.html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  <a:hlinkClick r:id="rId3"/>
              </a:rPr>
              <a:t>www.socialresearchmethods.net/kb/contents.php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  <a:hlinkClick r:id="rId4"/>
              </a:rPr>
              <a:t>http://www.uccs.edu/~lbecker/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Grissom, R. J. (1994). The probability of the superior outcome of one treatment over another. </a:t>
            </a:r>
            <a:r>
              <a:rPr lang="en-US" sz="28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Journal of Applied Psychology, 79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(2), 314-316.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Definitions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063" y="1752601"/>
            <a:ext cx="8550275" cy="51562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Measurement (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What do you know?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Assigning numbers to things, events, people, actions, etc.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Assessment (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How do you know?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Measurements, actions, processes, data that answer the question.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Evaluation (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How are we doing?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Comparing results and observations with goals and objectives (implied or otherwise).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Implications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Measurement (assigning #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Need for consistency, accuracy, and precision.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Assessment (collected data)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Should relate to what it is purportedly describing.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Evaluation (comparing results to standards)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Not entirely objective, but should be reasonable and logical.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Types of Evaluation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Formative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Serves to strengthen or improve the program being evaluated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In-process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Summative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Examines the effect(s) program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Examines how well program goals and objectives were met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Contains implications for corrective action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Formative Evaluation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How well identified and defined is the problem?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How well does the program deal with the problem?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How well does the program progress? [feedback loop]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Summative Evaluation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Similar to Formative, but looks back over the entire life of the program.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Reaches conclusions regarding effectiveness, cost, overall success, and likelihood of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generalizability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(or moving on to the next level).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Easier to perform if formative evaluations are being performed and data/results collected.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Types of Assessment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Assessment is data collection with a purpose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Really only two ways to do it: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Question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Observe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Raw data have to be processed (statistics)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Statistics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8550275" cy="5070475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Select a good comparison criterion or group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Standard statistical techniques </a:t>
            </a:r>
            <a:r>
              <a:rPr lang="en-US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are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alright for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Likert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-scaled survey data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Don’t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use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-values (NHST)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Strongly influenced by sample size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Small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does not necessarily indicate a stronger relationship or effect, or practical significance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What people think it is: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(H</a:t>
            </a:r>
            <a:r>
              <a:rPr lang="en-US" i="1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=0|sample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What it actually is: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(sample|H</a:t>
            </a:r>
            <a:r>
              <a:rPr lang="en-US" i="1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=0)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How much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there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is there?</a:t>
            </a:r>
          </a:p>
          <a:p>
            <a:pPr lvl="1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005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1171575" cy="209550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005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1171575" cy="20955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1005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1171575" cy="209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Effect Size Statistics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063" y="2244725"/>
            <a:ext cx="8847137" cy="4664075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Likert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or interval-level data, when comparing two groups, use Cohen’s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d</a:t>
            </a:r>
            <a:endParaRPr lang="en-US" i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i="1" dirty="0" smtClean="0">
                <a:latin typeface="Arial" pitchFamily="34" charset="0"/>
                <a:cs typeface="Arial" pitchFamily="34" charset="0"/>
              </a:rPr>
              <a:t>     M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/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[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+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/ 2]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For ordinal data, when comparing two groups, use Probability of Superiority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     MWU / (n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en-US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For correlations between two groups, use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(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100 gives % of variance explained</a:t>
            </a:r>
          </a:p>
          <a:p>
            <a:pPr lvl="1"/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FF00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13784</TotalTime>
  <Words>514</Words>
  <Application>Microsoft Macintosh PowerPoint</Application>
  <PresentationFormat>Custom</PresentationFormat>
  <Paragraphs>65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Design</vt:lpstr>
      <vt:lpstr>Assessment, Evaluation, &amp; Statistics: A Brief Overview</vt:lpstr>
      <vt:lpstr>Definitions</vt:lpstr>
      <vt:lpstr>Implications</vt:lpstr>
      <vt:lpstr>Types of Evaluation</vt:lpstr>
      <vt:lpstr>Formative Evaluation</vt:lpstr>
      <vt:lpstr>Summative Evaluation</vt:lpstr>
      <vt:lpstr>Types of Assessment</vt:lpstr>
      <vt:lpstr>Statistics</vt:lpstr>
      <vt:lpstr>Effect Size Statistics</vt:lpstr>
      <vt:lpstr>Websites</vt:lpstr>
    </vt:vector>
  </TitlesOfParts>
  <Company>Dell Computer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Merry</dc:creator>
  <cp:lastModifiedBy>Steven Condly</cp:lastModifiedBy>
  <cp:revision>196</cp:revision>
  <dcterms:created xsi:type="dcterms:W3CDTF">2014-07-19T12:26:41Z</dcterms:created>
  <dcterms:modified xsi:type="dcterms:W3CDTF">2014-07-19T13:32:01Z</dcterms:modified>
</cp:coreProperties>
</file>