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77" r:id="rId6"/>
    <p:sldId id="278" r:id="rId7"/>
    <p:sldId id="280" r:id="rId8"/>
    <p:sldId id="281" r:id="rId9"/>
    <p:sldId id="282" r:id="rId10"/>
    <p:sldId id="283" r:id="rId11"/>
    <p:sldId id="262" r:id="rId12"/>
    <p:sldId id="284" r:id="rId13"/>
    <p:sldId id="285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09"/>
    <a:srgbClr val="FAA523"/>
    <a:srgbClr val="FFC830"/>
    <a:srgbClr val="FFCF01"/>
    <a:srgbClr val="005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1" autoAdjust="0"/>
    <p:restoredTop sz="74622" autoAdjust="0"/>
  </p:normalViewPr>
  <p:slideViewPr>
    <p:cSldViewPr snapToGrid="0" snapToObjects="1">
      <p:cViewPr>
        <p:scale>
          <a:sx n="66" d="100"/>
          <a:sy n="66" d="100"/>
        </p:scale>
        <p:origin x="-227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FCCFC-F16E-46B5-B28B-7AF049EB4EC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781B3-3932-424C-B847-81DCB3446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781B3-3932-424C-B847-81DCB3446D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green.template_graphics3.wmf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F318-EDFA-7545-AA0C-B742D6F8451A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7DD67-09E4-4A4E-8635-706CD60A5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71487-FD7D-F546-9669-23B82F148789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2048-ABDE-C440-9CD5-655763C23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6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4883B-C46C-DB48-8FF3-026E9274BA02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2C35-48D8-3F4A-AF73-29C0F8AE46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reen.template_graphics2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732088"/>
            <a:ext cx="7366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.template_graphics3.wmf"/>
          <p:cNvPicPr>
            <a:picLocks noChangeAspect="1"/>
          </p:cNvPicPr>
          <p:nvPr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6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93F04-C62D-A949-891A-AAEF08C5244D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DBF24-05AF-3946-9C76-2B1126B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89B51-951B-ED4B-87B7-755AC7E0ABF7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DF40B-BA2B-F040-A424-AF49250C1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5488-3A81-8B44-B84A-D400B8CF68BE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32C0-1DE8-F749-A535-F300EF687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8150-947A-1044-99EB-F1ACB17BE725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93B66-2457-7F4F-B36B-0874F7290B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A64E4-D83E-C041-8AE1-393A3736C4F0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6DA5C-5659-494B-BF94-9C66B1323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727E5-B888-C74B-923C-251873C000AC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1E9E-5AA9-A14E-B9A3-F8F3F3EE7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1B34C-8FE5-6B47-88A8-172DD3F98B72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B50CD-8392-E04C-8C58-FB3AF61CB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3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E4507-A64A-A344-B346-996B00B53467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26BA-5D4F-A944-9C24-F36A54C92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196B2974-96BE-6B40-A275-2AF5276A692B}" type="datetime1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CBD4B03-4A5F-7742-A0EA-BD06787DD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FLGRU_white slid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2438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643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restt.cis.fiu.edu/d7demo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restt.cis.fiu.edu/d7dem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jpe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"/>
            <a:ext cx="2724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www.psdgraphics.com/file/mouse-curso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6949">
            <a:off x="-28923" y="3008698"/>
            <a:ext cx="601136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574053"/>
            <a:ext cx="8045273" cy="219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90" y="223446"/>
            <a:ext cx="5480933" cy="29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63600"/>
          </a:xfrm>
        </p:spPr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Time – Instructor 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752600"/>
            <a:ext cx="7162800" cy="3886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Agenda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Upload Student Class roll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teams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Reward Points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Pre/Post test enable and disable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Download student class roll`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00" y="3886200"/>
            <a:ext cx="8559800" cy="1752600"/>
          </a:xfrm>
        </p:spPr>
        <p:txBody>
          <a:bodyPr/>
          <a:lstStyle/>
          <a:p>
            <a:r>
              <a:rPr lang="en-US" dirty="0" smtClean="0"/>
              <a:t>User name: </a:t>
            </a:r>
            <a:r>
              <a:rPr lang="en-US" dirty="0" err="1" smtClean="0"/>
              <a:t>s_</a:t>
            </a:r>
            <a:r>
              <a:rPr lang="en-US" i="1" dirty="0" err="1" smtClean="0"/>
              <a:t>your</a:t>
            </a:r>
            <a:r>
              <a:rPr lang="en-US" i="1" dirty="0" smtClean="0"/>
              <a:t>-email-address-here</a:t>
            </a:r>
          </a:p>
          <a:p>
            <a:r>
              <a:rPr lang="en-US" dirty="0" smtClean="0"/>
              <a:t>Password - pass12345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232900" cy="276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4" y="0"/>
            <a:ext cx="8752114" cy="690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psdgraphics.com/file/mouse-cursor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080">
            <a:off x="2498085" y="1261746"/>
            <a:ext cx="601136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0"/>
            <a:ext cx="1543050" cy="20174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http://www.psdgraphics.com/file/mouse-cursor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6949">
            <a:off x="4504978" y="1851345"/>
            <a:ext cx="601136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52132" y="209778"/>
            <a:ext cx="1146521" cy="35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081881"/>
            <a:ext cx="59626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652132" y="2590873"/>
            <a:ext cx="960440" cy="35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30671" y="2583616"/>
            <a:ext cx="874876" cy="35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5675" y="5151892"/>
            <a:ext cx="916897" cy="35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306" y="1324113"/>
            <a:ext cx="710180" cy="178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09249E-7 L 0.81876 -8.09249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WReSTT</a:t>
            </a:r>
            <a:r>
              <a:rPr lang="en-US" dirty="0"/>
              <a:t> in the Classroom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727698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Week 0:</a:t>
            </a:r>
          </a:p>
          <a:p>
            <a:r>
              <a:rPr lang="en-US" dirty="0" smtClean="0"/>
              <a:t>Virtual points allocation scheme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97" y="-10592"/>
            <a:ext cx="4343400" cy="28000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251458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Week 1-2:</a:t>
            </a:r>
          </a:p>
          <a:p>
            <a:r>
              <a:rPr lang="en-US" dirty="0" err="1" smtClean="0"/>
              <a:t>Intorduce</a:t>
            </a:r>
            <a:r>
              <a:rPr lang="en-US" dirty="0" smtClean="0"/>
              <a:t> </a:t>
            </a:r>
            <a:r>
              <a:rPr lang="en-US" dirty="0" err="1" smtClean="0"/>
              <a:t>WReSTT</a:t>
            </a:r>
            <a:r>
              <a:rPr lang="en-US" dirty="0" smtClean="0"/>
              <a:t> to the Students</a:t>
            </a:r>
            <a:endParaRPr lang="en-US" dirty="0"/>
          </a:p>
        </p:txBody>
      </p:sp>
      <p:pic>
        <p:nvPicPr>
          <p:cNvPr id="6148" name="Picture 4" descr="http://t0.gstatic.com/images?q=tbn:ANd9GcS-xmufL9p-y7H4OqIhtDKvufS3G56eNvFA36W9VoZA_dNc_QQV8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3" y="1636626"/>
            <a:ext cx="3179298" cy="23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4223690"/>
            <a:ext cx="426720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Week 2-20:</a:t>
            </a:r>
          </a:p>
          <a:p>
            <a:r>
              <a:rPr lang="en-US" dirty="0" smtClean="0"/>
              <a:t>Assignments and Monitor Teams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352800"/>
            <a:ext cx="5181600" cy="3366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Student Assignments</a:t>
            </a:r>
            <a:r>
              <a:rPr lang="en-US" sz="1600" dirty="0" smtClean="0">
                <a:solidFill>
                  <a:schemeClr val="tx1"/>
                </a:solidFill>
              </a:rPr>
              <a:t>: The </a:t>
            </a:r>
            <a:r>
              <a:rPr lang="en-US" sz="1600" dirty="0">
                <a:solidFill>
                  <a:schemeClr val="tx1"/>
                </a:solidFill>
              </a:rPr>
              <a:t>instructor </a:t>
            </a:r>
            <a:r>
              <a:rPr lang="en-US" sz="1600" dirty="0" smtClean="0">
                <a:solidFill>
                  <a:schemeClr val="tx1"/>
                </a:solidFill>
              </a:rPr>
              <a:t>may require </a:t>
            </a:r>
            <a:r>
              <a:rPr lang="en-US" sz="1600" dirty="0">
                <a:solidFill>
                  <a:schemeClr val="tx1"/>
                </a:solidFill>
              </a:rPr>
              <a:t>students to submit a report with each assignment containing the </a:t>
            </a:r>
            <a:r>
              <a:rPr lang="en-US" sz="1600" i="1" dirty="0">
                <a:solidFill>
                  <a:srgbClr val="FF0000"/>
                </a:solidFill>
              </a:rPr>
              <a:t>testing techniques used, test cases, test coverage achieved using different criteria and an explanation of any criteria for which the speciﬁed coverage is not </a:t>
            </a:r>
            <a:r>
              <a:rPr lang="en-US" sz="1600" i="1" dirty="0" smtClean="0">
                <a:solidFill>
                  <a:srgbClr val="FF0000"/>
                </a:solidFill>
              </a:rPr>
              <a:t>achieved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Monitor Teams</a:t>
            </a:r>
            <a:r>
              <a:rPr lang="en-US" sz="1600" dirty="0" smtClean="0">
                <a:solidFill>
                  <a:schemeClr val="tx1"/>
                </a:solidFill>
              </a:rPr>
              <a:t>: monitor </a:t>
            </a:r>
            <a:r>
              <a:rPr lang="en-US" sz="1600" dirty="0">
                <a:solidFill>
                  <a:schemeClr val="tx1"/>
                </a:solidFill>
              </a:rPr>
              <a:t>the postings to the forums and </a:t>
            </a:r>
            <a:r>
              <a:rPr lang="en-US" sz="1600" i="1" dirty="0">
                <a:solidFill>
                  <a:srgbClr val="FF0000"/>
                </a:solidFill>
              </a:rPr>
              <a:t>provides feedback to the virtual teams and the class</a:t>
            </a:r>
            <a:r>
              <a:rPr lang="en-US" sz="1600" dirty="0">
                <a:solidFill>
                  <a:schemeClr val="tx1"/>
                </a:solidFill>
              </a:rPr>
              <a:t>, with respect to their participation on completing the tutorials and </a:t>
            </a:r>
            <a:r>
              <a:rPr lang="en-US" sz="1600" dirty="0" smtClean="0">
                <a:solidFill>
                  <a:schemeClr val="tx1"/>
                </a:solidFill>
              </a:rPr>
              <a:t>quizzes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614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1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9899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Using </a:t>
            </a:r>
            <a:r>
              <a:rPr lang="en-US" dirty="0" err="1" smtClean="0">
                <a:latin typeface="Century Schoolbook" panose="02040604050505020304" pitchFamily="18" charset="0"/>
              </a:rPr>
              <a:t>WReSTT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smtClean="0">
                <a:latin typeface="Century Schoolbook" panose="02040604050505020304" pitchFamily="18" charset="0"/>
              </a:rPr>
              <a:t>– </a:t>
            </a:r>
            <a:br>
              <a:rPr lang="en-US" dirty="0" smtClean="0">
                <a:latin typeface="Century Schoolbook" panose="02040604050505020304" pitchFamily="18" charset="0"/>
              </a:rPr>
            </a:br>
            <a:r>
              <a:rPr lang="en-US" i="1" dirty="0" smtClean="0">
                <a:latin typeface="Century Schoolbook" panose="02040604050505020304" pitchFamily="18" charset="0"/>
              </a:rPr>
              <a:t>Instructor and Student View</a:t>
            </a:r>
            <a:endParaRPr lang="en-US" i="1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420836"/>
            <a:ext cx="4838700" cy="1752600"/>
          </a:xfrm>
        </p:spPr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Gursimran Singh Walia</a:t>
            </a: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North Dakota State University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r>
              <a:rPr lang="en-US" sz="2400" dirty="0">
                <a:latin typeface="Century Schoolbook" panose="02040604050505020304" pitchFamily="18" charset="0"/>
              </a:rPr>
              <a:t>g</a:t>
            </a:r>
            <a:r>
              <a:rPr lang="en-US" sz="2400" dirty="0" smtClean="0">
                <a:latin typeface="Century Schoolbook" panose="02040604050505020304" pitchFamily="18" charset="0"/>
              </a:rPr>
              <a:t>ursimran.walia@ndsu.edu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838700" y="3453493"/>
            <a:ext cx="4305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Schoolbook" panose="02040604050505020304" pitchFamily="18" charset="0"/>
              </a:rPr>
              <a:t>Raymond Chang-Lau </a:t>
            </a:r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Florida International University 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rchan001@fiu.edu</a:t>
            </a:r>
          </a:p>
        </p:txBody>
      </p:sp>
    </p:spTree>
    <p:extLst>
      <p:ext uri="{BB962C8B-B14F-4D97-AF65-F5344CB8AC3E}">
        <p14:creationId xmlns:p14="http://schemas.microsoft.com/office/powerpoint/2010/main" val="11604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Agenda – Block Diagram [Clarke et al.] 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8443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57600" y="2667000"/>
            <a:ext cx="1371600" cy="842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3554102"/>
            <a:ext cx="2514600" cy="6509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24348" y="4267200"/>
            <a:ext cx="838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3715" y="2745377"/>
            <a:ext cx="1066799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271554"/>
            <a:ext cx="2690948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609600" y="1752600"/>
            <a:ext cx="2411939" cy="612648"/>
          </a:xfrm>
          <a:prstGeom prst="wedgeRectCallout">
            <a:avLst>
              <a:gd name="adj1" fmla="val 46192"/>
              <a:gd name="adj2" fmla="val 1038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Allows users to access social n/</a:t>
            </a:r>
            <a:r>
              <a:rPr lang="en-US" sz="1600" i="1" dirty="0" err="1" smtClean="0"/>
              <a:t>w’ing</a:t>
            </a:r>
            <a:r>
              <a:rPr lang="en-US" sz="1600" i="1" dirty="0" smtClean="0"/>
              <a:t> features</a:t>
            </a:r>
            <a:endParaRPr lang="en-US" sz="1600" i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430622" y="1146165"/>
            <a:ext cx="2411939" cy="612648"/>
          </a:xfrm>
          <a:prstGeom prst="wedgeRectCallout">
            <a:avLst>
              <a:gd name="adj1" fmla="val -74541"/>
              <a:gd name="adj2" fmla="val 16812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tools and 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7637" y="2745377"/>
            <a:ext cx="1239128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1871" y="3538862"/>
            <a:ext cx="164592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6334821" y="1981200"/>
            <a:ext cx="2825591" cy="612648"/>
          </a:xfrm>
          <a:prstGeom prst="wedgeRectCallout">
            <a:avLst>
              <a:gd name="adj1" fmla="val -36942"/>
              <a:gd name="adj2" fmla="val 85462"/>
            </a:avLst>
          </a:prstGeom>
          <a:solidFill>
            <a:srgbClr val="66FF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Update content, and generate reports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://t3.gstatic.com/images?q=tbn:ANd9GcQNsnSe0-Guo_grju8_27wO-jdkDSuKloo6w7FQ7EMKojOYcUpE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48" y="5572124"/>
            <a:ext cx="21907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9" grpId="1" animBg="1"/>
      <p:bldP spid="10" grpId="0" animBg="1"/>
      <p:bldP spid="11" grpId="0" animBg="1"/>
      <p:bldP spid="3" grpId="0" animBg="1"/>
      <p:bldP spid="12" grpId="0" animBg="1"/>
      <p:bldP spid="4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/>
              <a:t>Homepage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50" y="1733550"/>
            <a:ext cx="6953250" cy="1752600"/>
          </a:xfrm>
        </p:spPr>
        <p:txBody>
          <a:bodyPr/>
          <a:lstStyle/>
          <a:p>
            <a:r>
              <a:rPr lang="en-US" b="1" dirty="0"/>
              <a:t>Demo Site: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wrestt.cis.fiu.edu/d7demo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9" y="80963"/>
            <a:ext cx="9277349" cy="496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9050" y="838200"/>
            <a:ext cx="1657350" cy="4207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86650" y="841375"/>
            <a:ext cx="1657350" cy="4207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1079"/>
            <a:ext cx="9326880" cy="5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942975" y="61080"/>
            <a:ext cx="1190625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" y="209550"/>
            <a:ext cx="7791450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" y="971550"/>
            <a:ext cx="7724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714500" y="311939"/>
            <a:ext cx="1219199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076325"/>
            <a:ext cx="9271289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833 -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4.44444E-6 L 0.25 -4.44444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7" grpId="0" animBg="1"/>
      <p:bldP spid="36" grpId="0" animBg="1"/>
      <p:bldP spid="36" grpId="1" animBg="1"/>
      <p:bldP spid="3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/>
              <a:t>Homepage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50" y="2647950"/>
            <a:ext cx="6953250" cy="1752600"/>
          </a:xfrm>
        </p:spPr>
        <p:txBody>
          <a:bodyPr/>
          <a:lstStyle/>
          <a:p>
            <a:r>
              <a:rPr lang="en-US" b="1" dirty="0"/>
              <a:t>Demo Site: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wrestt.cis.fiu.edu/d7demo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9" y="900113"/>
            <a:ext cx="9277349" cy="496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429000" y="917973"/>
            <a:ext cx="5715000" cy="377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75479"/>
            <a:ext cx="9326880" cy="5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933575" y="947730"/>
            <a:ext cx="1190625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24175" y="985830"/>
            <a:ext cx="1190625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0027" y="987355"/>
            <a:ext cx="1190625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5875" y="947730"/>
            <a:ext cx="1190625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91225" y="947730"/>
            <a:ext cx="1190625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24700" y="968305"/>
            <a:ext cx="2095500" cy="501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" y="2057400"/>
            <a:ext cx="7762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89" y="-44504"/>
            <a:ext cx="61238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4" y="1122390"/>
            <a:ext cx="78771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77" y="1755721"/>
            <a:ext cx="42291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3" y="1279517"/>
            <a:ext cx="7153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83499"/>
            <a:ext cx="9144000" cy="258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150" y="263525"/>
            <a:ext cx="7772400" cy="708025"/>
          </a:xfrm>
        </p:spPr>
        <p:txBody>
          <a:bodyPr/>
          <a:lstStyle/>
          <a:p>
            <a:r>
              <a:rPr lang="en-US" dirty="0" smtClean="0"/>
              <a:t>Logging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550" y="1285875"/>
            <a:ext cx="5715000" cy="1276350"/>
          </a:xfrm>
        </p:spPr>
        <p:txBody>
          <a:bodyPr/>
          <a:lstStyle/>
          <a:p>
            <a:r>
              <a:rPr lang="en-US" sz="2800" dirty="0" smtClean="0"/>
              <a:t>ID - </a:t>
            </a:r>
            <a:r>
              <a:rPr lang="en-US" sz="2800" dirty="0" err="1" smtClean="0"/>
              <a:t>p_</a:t>
            </a:r>
            <a:r>
              <a:rPr lang="en-US" sz="2800" i="1" dirty="0" err="1" smtClean="0"/>
              <a:t>your</a:t>
            </a:r>
            <a:r>
              <a:rPr lang="en-US" sz="2800" i="1" dirty="0" smtClean="0"/>
              <a:t>-email-address-here</a:t>
            </a:r>
            <a:endParaRPr lang="en-US" sz="2800" dirty="0"/>
          </a:p>
          <a:p>
            <a:r>
              <a:rPr lang="en-US" sz="2800" dirty="0" smtClean="0"/>
              <a:t>password </a:t>
            </a:r>
            <a:r>
              <a:rPr lang="en-US" sz="2800" dirty="0" smtClean="0"/>
              <a:t>- </a:t>
            </a:r>
            <a:r>
              <a:rPr lang="en-US" sz="2800" dirty="0"/>
              <a:t>pass12345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990602"/>
            <a:ext cx="1924050" cy="16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895350" y="3927555"/>
            <a:ext cx="1981200" cy="7587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675" y="2983499"/>
            <a:ext cx="1657350" cy="2721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7651" y="4686300"/>
            <a:ext cx="5714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644018"/>
            <a:ext cx="2724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25 0.04861 L -0.03559 0.08449 C -0.02066 0.09259 0.00139 0.09722 0.02465 0.09722 C 0.05122 0.09722 0.0724 0.09259 0.08715 0.08449 L 0.15833 0.04861 " pathEditMode="relative" rAng="0" ptsTypes="FffFF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"/>
            <a:ext cx="2724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33401" y="952500"/>
            <a:ext cx="1562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39055"/>
            <a:ext cx="83534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29547" y="5299757"/>
            <a:ext cx="923925" cy="48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1101732"/>
            <a:ext cx="8915399" cy="428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53386" y="5344354"/>
            <a:ext cx="923925" cy="48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23" y="1953214"/>
            <a:ext cx="9186615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598"/>
            <a:ext cx="9144000" cy="167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1207"/>
            <a:ext cx="9165307" cy="370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777161" y="4709207"/>
            <a:ext cx="1345531" cy="48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4" grpId="0" animBg="1"/>
      <p:bldP spid="14" grpId="1" animBg="1"/>
      <p:bldP spid="1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830"/>
            <a:ext cx="6929437" cy="70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"/>
            <a:ext cx="2724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://www.psdgraphics.com/file/mouse-cursor-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6949">
            <a:off x="46221" y="979524"/>
            <a:ext cx="601136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029450" y="2628900"/>
            <a:ext cx="647700" cy="266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895182"/>
            <a:ext cx="77533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214563" y="2762251"/>
            <a:ext cx="685800" cy="379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6" y="1398547"/>
            <a:ext cx="9194721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75144" y="3522673"/>
            <a:ext cx="1004356" cy="3214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85734"/>
            <a:ext cx="67818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2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1482 L -8.33333E-7 0.0444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"/>
            <a:ext cx="2724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628900"/>
            <a:ext cx="7924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561877"/>
            <a:ext cx="78676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psdgraphics.com/file/mouse-cursor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6949">
            <a:off x="-28923" y="1565072"/>
            <a:ext cx="601136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367087"/>
            <a:ext cx="79152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www.psdgraphics.com/file/mouse-cursor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6949">
            <a:off x="123477" y="1783148"/>
            <a:ext cx="601136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28342"/>
            <a:ext cx="78390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http://www.psdgraphics.com/file/mouse-cursor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6949">
            <a:off x="4233" y="1996524"/>
            <a:ext cx="601136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647598"/>
            <a:ext cx="79629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9" y="2799775"/>
            <a:ext cx="7858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8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01892 0.27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78004 0.2439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3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2829 0.027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ndsu-template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ndsu-template6</Template>
  <TotalTime>276</TotalTime>
  <Words>200</Words>
  <Application>Microsoft Office PowerPoint</Application>
  <PresentationFormat>On-screen Show (4:3)</PresentationFormat>
  <Paragraphs>41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ndsu-template6</vt:lpstr>
      <vt:lpstr>PowerPoint Presentation</vt:lpstr>
      <vt:lpstr>Using WReSTT –  Instructor and Student View</vt:lpstr>
      <vt:lpstr>Agenda – Block Diagram [Clarke et al.] </vt:lpstr>
      <vt:lpstr>Homepage </vt:lpstr>
      <vt:lpstr>Homepage </vt:lpstr>
      <vt:lpstr>Logging on</vt:lpstr>
      <vt:lpstr>PowerPoint Presentation</vt:lpstr>
      <vt:lpstr>PowerPoint Presentation</vt:lpstr>
      <vt:lpstr>PowerPoint Presentation</vt:lpstr>
      <vt:lpstr>PowerPoint Presentation</vt:lpstr>
      <vt:lpstr>Practice Time – Instructor View </vt:lpstr>
      <vt:lpstr>Student View </vt:lpstr>
      <vt:lpstr>PowerPoint Presentation</vt:lpstr>
      <vt:lpstr>Using WReSTT in the Classroom</vt:lpstr>
      <vt:lpstr>PowerPoint Presentation</vt:lpstr>
    </vt:vector>
  </TitlesOfParts>
  <Company>North Dakota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Walia</dc:creator>
  <cp:lastModifiedBy>Walia</cp:lastModifiedBy>
  <cp:revision>27</cp:revision>
  <dcterms:created xsi:type="dcterms:W3CDTF">2014-03-05T02:41:19Z</dcterms:created>
  <dcterms:modified xsi:type="dcterms:W3CDTF">2014-07-18T05:30:23Z</dcterms:modified>
</cp:coreProperties>
</file>