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66" r:id="rId1"/>
  </p:sldMasterIdLst>
  <p:notesMasterIdLst>
    <p:notesMasterId r:id="rId18"/>
  </p:notesMasterIdLst>
  <p:sldIdLst>
    <p:sldId id="256" r:id="rId2"/>
    <p:sldId id="257" r:id="rId3"/>
    <p:sldId id="258" r:id="rId4"/>
    <p:sldId id="259" r:id="rId5"/>
    <p:sldId id="260" r:id="rId6"/>
    <p:sldId id="261" r:id="rId7"/>
    <p:sldId id="276" r:id="rId8"/>
    <p:sldId id="262" r:id="rId9"/>
    <p:sldId id="268" r:id="rId10"/>
    <p:sldId id="270" r:id="rId11"/>
    <p:sldId id="271" r:id="rId12"/>
    <p:sldId id="264" r:id="rId13"/>
    <p:sldId id="265" r:id="rId14"/>
    <p:sldId id="266"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585" autoAdjust="0"/>
  </p:normalViewPr>
  <p:slideViewPr>
    <p:cSldViewPr>
      <p:cViewPr varScale="1">
        <p:scale>
          <a:sx n="79" d="100"/>
          <a:sy n="79" d="100"/>
        </p:scale>
        <p:origin x="-1816"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908208-CF22-EE4B-A09A-E5528843F7CA}" type="datetimeFigureOut">
              <a:rPr lang="en-US" smtClean="0"/>
              <a:t>EEE  6/11/15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86198-AD4A-E748-9F66-7AE7CBC010BF}" type="slidenum">
              <a:rPr lang="en-US" smtClean="0"/>
              <a:t>‹#›</a:t>
            </a:fld>
            <a:endParaRPr lang="en-US"/>
          </a:p>
        </p:txBody>
      </p:sp>
    </p:spTree>
    <p:extLst>
      <p:ext uri="{BB962C8B-B14F-4D97-AF65-F5344CB8AC3E}">
        <p14:creationId xmlns:p14="http://schemas.microsoft.com/office/powerpoint/2010/main" val="16226550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dirty="0" smtClean="0"/>
              <a:t>Types of Studies</a:t>
            </a:r>
          </a:p>
          <a:p>
            <a:pPr lvl="1">
              <a:spcAft>
                <a:spcPts val="1800"/>
              </a:spcAft>
            </a:pPr>
            <a:r>
              <a:rPr lang="en-US" sz="3200" dirty="0" smtClean="0"/>
              <a:t>Relationships (Correlations)</a:t>
            </a:r>
          </a:p>
          <a:p>
            <a:pPr lvl="1">
              <a:spcAft>
                <a:spcPts val="1800"/>
              </a:spcAft>
            </a:pPr>
            <a:r>
              <a:rPr lang="en-US" sz="3200" dirty="0" smtClean="0"/>
              <a:t>Cause &amp; Effect (Experimental)</a:t>
            </a:r>
          </a:p>
          <a:p>
            <a:endParaRPr lang="en-US" dirty="0"/>
          </a:p>
        </p:txBody>
      </p:sp>
      <p:sp>
        <p:nvSpPr>
          <p:cNvPr id="4" name="Slide Number Placeholder 3"/>
          <p:cNvSpPr>
            <a:spLocks noGrp="1"/>
          </p:cNvSpPr>
          <p:nvPr>
            <p:ph type="sldNum" sz="quarter" idx="10"/>
          </p:nvPr>
        </p:nvSpPr>
        <p:spPr/>
        <p:txBody>
          <a:bodyPr/>
          <a:lstStyle/>
          <a:p>
            <a:fld id="{34786198-AD4A-E748-9F66-7AE7CBC010BF}" type="slidenum">
              <a:rPr lang="en-US" smtClean="0"/>
              <a:t>6</a:t>
            </a:fld>
            <a:endParaRPr lang="en-US"/>
          </a:p>
        </p:txBody>
      </p:sp>
    </p:spTree>
    <p:extLst>
      <p:ext uri="{BB962C8B-B14F-4D97-AF65-F5344CB8AC3E}">
        <p14:creationId xmlns:p14="http://schemas.microsoft.com/office/powerpoint/2010/main" val="228710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How do I calculate effect size?</a:t>
            </a:r>
          </a:p>
          <a:p>
            <a:r>
              <a:rPr lang="en-US" sz="1200" b="0" kern="1200" dirty="0" smtClean="0">
                <a:solidFill>
                  <a:schemeClr val="tx1"/>
                </a:solidFill>
                <a:latin typeface="+mn-lt"/>
                <a:ea typeface="+mn-ea"/>
                <a:cs typeface="+mn-cs"/>
              </a:rPr>
              <a:t>There are different ways to calculate effect size depending on the evaluation design you use. Generally, effect size is calculated by taking the difference between the two groups (e.g., the mean of treatment group </a:t>
            </a:r>
            <a:r>
              <a:rPr lang="en-US" sz="1200" b="0" i="1" kern="1200" dirty="0" smtClean="0">
                <a:solidFill>
                  <a:schemeClr val="tx1"/>
                </a:solidFill>
                <a:latin typeface="+mn-lt"/>
                <a:ea typeface="+mn-ea"/>
                <a:cs typeface="+mn-cs"/>
              </a:rPr>
              <a:t>minus</a:t>
            </a:r>
            <a:r>
              <a:rPr lang="en-US" sz="1200" b="0" i="0" kern="1200" dirty="0" smtClean="0">
                <a:solidFill>
                  <a:schemeClr val="tx1"/>
                </a:solidFill>
                <a:latin typeface="+mn-lt"/>
                <a:ea typeface="+mn-ea"/>
                <a:cs typeface="+mn-cs"/>
              </a:rPr>
              <a:t> the mean of the control group) and dividing it by the standard deviation of one of the groups. For example, in an evaluation with a treatment group and control group, effect size is the difference in means between the two groups divided by the standard deviation of the control group.</a:t>
            </a:r>
          </a:p>
          <a:p>
            <a:r>
              <a:rPr lang="en-US" sz="1200" b="0" i="0" kern="1200" dirty="0" smtClean="0">
                <a:solidFill>
                  <a:schemeClr val="tx1"/>
                </a:solidFill>
                <a:latin typeface="+mn-lt"/>
                <a:ea typeface="+mn-ea"/>
                <a:cs typeface="+mn-cs"/>
              </a:rPr>
              <a:t>mean of treatment group – mean of control group standard deviation of control group</a:t>
            </a:r>
          </a:p>
          <a:p>
            <a:r>
              <a:rPr lang="en-US" sz="1200" b="0" i="0" kern="1200" dirty="0" smtClean="0">
                <a:solidFill>
                  <a:schemeClr val="tx1"/>
                </a:solidFill>
                <a:latin typeface="+mn-lt"/>
                <a:ea typeface="+mn-ea"/>
                <a:cs typeface="+mn-cs"/>
              </a:rPr>
              <a:t>To interpret the resulting number, most social scientists use this general guide developed by Cohen:</a:t>
            </a:r>
          </a:p>
          <a:p>
            <a:r>
              <a:rPr lang="en-US" sz="1200" b="0" i="0" kern="1200" dirty="0" smtClean="0">
                <a:solidFill>
                  <a:schemeClr val="tx1"/>
                </a:solidFill>
                <a:latin typeface="+mn-lt"/>
                <a:ea typeface="+mn-ea"/>
                <a:cs typeface="+mn-cs"/>
              </a:rPr>
              <a:t>&lt; 0.1 = trivial effect</a:t>
            </a:r>
          </a:p>
          <a:p>
            <a:r>
              <a:rPr lang="en-US" sz="1200" b="0" i="0" kern="1200" dirty="0" smtClean="0">
                <a:solidFill>
                  <a:schemeClr val="tx1"/>
                </a:solidFill>
                <a:latin typeface="+mn-lt"/>
                <a:ea typeface="+mn-ea"/>
                <a:cs typeface="+mn-cs"/>
              </a:rPr>
              <a:t>0.1 - 0.3 = small effect</a:t>
            </a:r>
          </a:p>
          <a:p>
            <a:r>
              <a:rPr lang="en-US" sz="1200" b="0" i="0" kern="1200" dirty="0" smtClean="0">
                <a:solidFill>
                  <a:schemeClr val="tx1"/>
                </a:solidFill>
                <a:latin typeface="+mn-lt"/>
                <a:ea typeface="+mn-ea"/>
                <a:cs typeface="+mn-cs"/>
              </a:rPr>
              <a:t>0.3 - 0.5 = moderate effect</a:t>
            </a:r>
          </a:p>
          <a:p>
            <a:pPr marL="171450" indent="-171450">
              <a:buFont typeface="Wingdings" charset="0"/>
              <a:buChar char="Ø"/>
            </a:pPr>
            <a:r>
              <a:rPr lang="en-US" sz="1200" b="0" i="0" kern="1200" dirty="0" smtClean="0">
                <a:solidFill>
                  <a:schemeClr val="tx1"/>
                </a:solidFill>
                <a:latin typeface="+mn-lt"/>
                <a:ea typeface="+mn-ea"/>
                <a:cs typeface="+mn-cs"/>
              </a:rPr>
              <a:t>0.5 = large difference effect</a:t>
            </a:r>
          </a:p>
          <a:p>
            <a:pPr marL="171450" indent="-171450">
              <a:buFont typeface="Wingdings" charset="0"/>
              <a:buChar char="Ø"/>
            </a:pPr>
            <a:endParaRPr lang="en-US" sz="1200" b="0" i="0" kern="1200" dirty="0" smtClean="0">
              <a:solidFill>
                <a:schemeClr val="tx1"/>
              </a:solidFill>
              <a:latin typeface="+mn-lt"/>
              <a:ea typeface="+mn-ea"/>
              <a:cs typeface="+mn-cs"/>
            </a:endParaRPr>
          </a:p>
          <a:p>
            <a:pPr marL="171450" indent="-171450">
              <a:buFont typeface="Wingdings" charset="0"/>
              <a:buChar char="Ø"/>
            </a:pPr>
            <a:r>
              <a:rPr lang="en-US" sz="1200" b="0" i="0" kern="1200" dirty="0" smtClean="0">
                <a:solidFill>
                  <a:schemeClr val="tx1"/>
                </a:solidFill>
                <a:latin typeface="+mn-lt"/>
                <a:ea typeface="+mn-ea"/>
                <a:cs typeface="+mn-cs"/>
              </a:rPr>
              <a:t>From: http://</a:t>
            </a:r>
            <a:r>
              <a:rPr lang="en-US" sz="1200" b="0" i="0" kern="1200" dirty="0" err="1" smtClean="0">
                <a:solidFill>
                  <a:schemeClr val="tx1"/>
                </a:solidFill>
                <a:latin typeface="+mn-lt"/>
                <a:ea typeface="+mn-ea"/>
                <a:cs typeface="+mn-cs"/>
              </a:rPr>
              <a:t>meera.snre.umich.edu</a:t>
            </a:r>
            <a:r>
              <a:rPr lang="en-US" sz="1200" b="0" i="0" kern="1200" smtClean="0">
                <a:solidFill>
                  <a:schemeClr val="tx1"/>
                </a:solidFill>
                <a:latin typeface="+mn-lt"/>
                <a:ea typeface="+mn-ea"/>
                <a:cs typeface="+mn-cs"/>
              </a:rPr>
              <a:t>/plan-an-evaluation/related-topics/power-analysis-statistical-significance-effect-size#significance</a:t>
            </a:r>
            <a:endParaRPr lang="en-US" dirty="0"/>
          </a:p>
        </p:txBody>
      </p:sp>
      <p:sp>
        <p:nvSpPr>
          <p:cNvPr id="4" name="Slide Number Placeholder 3"/>
          <p:cNvSpPr>
            <a:spLocks noGrp="1"/>
          </p:cNvSpPr>
          <p:nvPr>
            <p:ph type="sldNum" sz="quarter" idx="10"/>
          </p:nvPr>
        </p:nvSpPr>
        <p:spPr/>
        <p:txBody>
          <a:bodyPr/>
          <a:lstStyle/>
          <a:p>
            <a:fld id="{34786198-AD4A-E748-9F66-7AE7CBC010BF}" type="slidenum">
              <a:rPr lang="en-US" smtClean="0"/>
              <a:t>7</a:t>
            </a:fld>
            <a:endParaRPr lang="en-US"/>
          </a:p>
        </p:txBody>
      </p:sp>
    </p:spTree>
    <p:extLst>
      <p:ext uri="{BB962C8B-B14F-4D97-AF65-F5344CB8AC3E}">
        <p14:creationId xmlns:p14="http://schemas.microsoft.com/office/powerpoint/2010/main" val="3784781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457200" rtl="0" eaLnBrk="1" fontAlgn="auto" latinLnBrk="0" hangingPunct="1">
              <a:lnSpc>
                <a:spcPct val="100000"/>
              </a:lnSpc>
              <a:spcBef>
                <a:spcPts val="0"/>
              </a:spcBef>
              <a:spcAft>
                <a:spcPts val="0"/>
              </a:spcAft>
              <a:buClrTx/>
              <a:buSzTx/>
              <a:buFontTx/>
              <a:buNone/>
              <a:tabLst/>
              <a:defRPr/>
            </a:pPr>
            <a:r>
              <a:rPr lang="en-US" sz="2800" b="1" dirty="0" smtClean="0"/>
              <a:t>Is there a significant difference</a:t>
            </a:r>
            <a:r>
              <a:rPr lang="en-US" sz="2800" dirty="0" smtClean="0"/>
              <a:t> </a:t>
            </a:r>
            <a:r>
              <a:rPr lang="en-US" sz="2800" i="1" dirty="0" smtClean="0"/>
              <a:t>between student learning of software testing techniques for students that used </a:t>
            </a:r>
            <a:r>
              <a:rPr lang="en-US" sz="2800" i="1" dirty="0" err="1" smtClean="0"/>
              <a:t>WReSTT’s</a:t>
            </a:r>
            <a:r>
              <a:rPr lang="en-US" sz="2800" i="1" dirty="0" smtClean="0"/>
              <a:t> team-based achievement goals capabilities and those who did not?</a:t>
            </a:r>
          </a:p>
          <a:p>
            <a:endParaRPr lang="en-US" dirty="0"/>
          </a:p>
        </p:txBody>
      </p:sp>
      <p:sp>
        <p:nvSpPr>
          <p:cNvPr id="4" name="Slide Number Placeholder 3"/>
          <p:cNvSpPr>
            <a:spLocks noGrp="1"/>
          </p:cNvSpPr>
          <p:nvPr>
            <p:ph type="sldNum" sz="quarter" idx="10"/>
          </p:nvPr>
        </p:nvSpPr>
        <p:spPr/>
        <p:txBody>
          <a:bodyPr/>
          <a:lstStyle/>
          <a:p>
            <a:fld id="{34786198-AD4A-E748-9F66-7AE7CBC010BF}" type="slidenum">
              <a:rPr lang="en-US" smtClean="0"/>
              <a:t>10</a:t>
            </a:fld>
            <a:endParaRPr lang="en-US"/>
          </a:p>
        </p:txBody>
      </p:sp>
    </p:spTree>
    <p:extLst>
      <p:ext uri="{BB962C8B-B14F-4D97-AF65-F5344CB8AC3E}">
        <p14:creationId xmlns:p14="http://schemas.microsoft.com/office/powerpoint/2010/main" val="22339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786198-AD4A-E748-9F66-7AE7CBC010BF}" type="slidenum">
              <a:rPr lang="en-US" smtClean="0"/>
              <a:t>13</a:t>
            </a:fld>
            <a:endParaRPr lang="en-US"/>
          </a:p>
        </p:txBody>
      </p:sp>
    </p:spTree>
    <p:extLst>
      <p:ext uri="{BB962C8B-B14F-4D97-AF65-F5344CB8AC3E}">
        <p14:creationId xmlns:p14="http://schemas.microsoft.com/office/powerpoint/2010/main" val="3399069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6" name="Footer Placeholder 5"/>
          <p:cNvSpPr>
            <a:spLocks noGrp="1"/>
          </p:cNvSpPr>
          <p:nvPr>
            <p:ph type="ftr" sz="quarter" idx="11"/>
          </p:nvPr>
        </p:nvSpPr>
        <p:spPr>
          <a:xfrm>
            <a:off x="5867399" y="6288741"/>
            <a:ext cx="2675965" cy="365125"/>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6" name="Footer Placeholder 5"/>
          <p:cNvSpPr>
            <a:spLocks noGrp="1"/>
          </p:cNvSpPr>
          <p:nvPr>
            <p:ph type="ftr" sz="quarter" idx="11"/>
          </p:nvPr>
        </p:nvSpPr>
        <p:spPr>
          <a:xfrm>
            <a:off x="3325813" y="6288741"/>
            <a:ext cx="5217551" cy="365125"/>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6" name="Footer Placeholder 5"/>
          <p:cNvSpPr>
            <a:spLocks noGrp="1"/>
          </p:cNvSpPr>
          <p:nvPr>
            <p:ph type="ftr" sz="quarter" idx="11"/>
          </p:nvPr>
        </p:nvSpPr>
        <p:spPr>
          <a:xfrm>
            <a:off x="3325813" y="6288741"/>
            <a:ext cx="5217551" cy="365125"/>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FA4C7614-15A9-43A8-9E98-106A33ED6C41}" type="datetimeFigureOut">
              <a:rPr lang="en-US" smtClean="0">
                <a:solidFill>
                  <a:prstClr val="black">
                    <a:tint val="75000"/>
                  </a:prstClr>
                </a:solidFill>
              </a:rPr>
              <a:pPr/>
              <a:t>EEE  6/11/15</a:t>
            </a:fld>
            <a:endParaRPr lang="en-US">
              <a:solidFill>
                <a:prstClr val="black">
                  <a:tint val="75000"/>
                </a:prstClr>
              </a:solidFill>
            </a:endParaRPr>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EFED3CB9-049B-4F4F-82D1-8A95299C975C}"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soft" dir="t">
                <a:rot lat="0" lon="0" rev="10800000"/>
              </a:lightRig>
            </a:scene3d>
            <a:sp3d>
              <a:bevelT w="27940" h="12700"/>
              <a:contourClr>
                <a:srgbClr val="DDDDDD"/>
              </a:contourClr>
            </a:sp3d>
          </a:bodyPr>
          <a:lstStyle/>
          <a:p>
            <a:r>
              <a:rPr lang="en-US" b="1" spc="150" dirty="0">
                <a:ln w="11430"/>
                <a:solidFill>
                  <a:srgbClr val="F8F8F8"/>
                </a:solidFill>
                <a:effectLst>
                  <a:outerShdw blurRad="25400" algn="tl" rotWithShape="0">
                    <a:srgbClr val="000000">
                      <a:alpha val="43000"/>
                    </a:srgbClr>
                  </a:outerShdw>
                </a:effectLst>
              </a:rPr>
              <a:t>Designing a Research Study</a:t>
            </a:r>
          </a:p>
        </p:txBody>
      </p:sp>
      <p:sp>
        <p:nvSpPr>
          <p:cNvPr id="3" name="Subtitle 2"/>
          <p:cNvSpPr>
            <a:spLocks noGrp="1"/>
          </p:cNvSpPr>
          <p:nvPr>
            <p:ph type="subTitle" idx="1"/>
          </p:nvPr>
        </p:nvSpPr>
        <p:spPr/>
        <p:txBody>
          <a:bodyPr/>
          <a:lstStyle/>
          <a:p>
            <a:r>
              <a:rPr lang="en-US" dirty="0" smtClean="0"/>
              <a:t>Computer Science Education</a:t>
            </a:r>
          </a:p>
          <a:p>
            <a:endParaRPr lang="en-US" dirty="0"/>
          </a:p>
          <a:p>
            <a:r>
              <a:rPr lang="en-US" dirty="0" smtClean="0"/>
              <a:t>Debra Lee Davis, M.S., M.A., Ph.D.</a:t>
            </a:r>
            <a:endParaRPr lang="en-US" dirty="0"/>
          </a:p>
        </p:txBody>
      </p:sp>
    </p:spTree>
    <p:extLst>
      <p:ext uri="{BB962C8B-B14F-4D97-AF65-F5344CB8AC3E}">
        <p14:creationId xmlns:p14="http://schemas.microsoft.com/office/powerpoint/2010/main" val="19457357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020762"/>
          </a:xfrm>
        </p:spPr>
        <p:txBody>
          <a:bodyPr>
            <a:normAutofit/>
          </a:bodyPr>
          <a:lstStyle/>
          <a:p>
            <a:r>
              <a:rPr lang="en-US" dirty="0"/>
              <a:t>Key issues – Experimental Control</a:t>
            </a:r>
          </a:p>
        </p:txBody>
      </p:sp>
      <p:sp>
        <p:nvSpPr>
          <p:cNvPr id="3" name="Content Placeholder 2"/>
          <p:cNvSpPr>
            <a:spLocks noGrp="1"/>
          </p:cNvSpPr>
          <p:nvPr>
            <p:ph idx="1"/>
          </p:nvPr>
        </p:nvSpPr>
        <p:spPr>
          <a:xfrm>
            <a:off x="779463" y="1676400"/>
            <a:ext cx="7583487" cy="4361330"/>
          </a:xfrm>
        </p:spPr>
        <p:txBody>
          <a:bodyPr>
            <a:normAutofit/>
          </a:bodyPr>
          <a:lstStyle/>
          <a:p>
            <a:r>
              <a:rPr lang="en-US" sz="2800" dirty="0" smtClean="0"/>
              <a:t>Comparison Groups</a:t>
            </a:r>
          </a:p>
          <a:p>
            <a:pPr lvl="1"/>
            <a:r>
              <a:rPr lang="en-US" sz="2800" dirty="0" smtClean="0"/>
              <a:t>Experimental </a:t>
            </a:r>
            <a:r>
              <a:rPr lang="en-US" sz="2800" dirty="0"/>
              <a:t>or Treatment Groups</a:t>
            </a:r>
          </a:p>
          <a:p>
            <a:pPr lvl="1"/>
            <a:r>
              <a:rPr lang="en-US" sz="2800" dirty="0"/>
              <a:t>Control Group</a:t>
            </a:r>
          </a:p>
          <a:p>
            <a:r>
              <a:rPr lang="en-US" sz="2800" dirty="0"/>
              <a:t>Random Assignment</a:t>
            </a:r>
          </a:p>
          <a:p>
            <a:pPr lvl="1"/>
            <a:r>
              <a:rPr lang="en-US" sz="2800" dirty="0"/>
              <a:t>Quasi-Experimental Design</a:t>
            </a:r>
          </a:p>
          <a:p>
            <a:r>
              <a:rPr lang="en-US" sz="2800" dirty="0"/>
              <a:t>Pretests/Posttests</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0734636"/>
              </p:ext>
            </p:extLst>
          </p:nvPr>
        </p:nvGraphicFramePr>
        <p:xfrm>
          <a:off x="1066800" y="5105400"/>
          <a:ext cx="7315210" cy="1219200"/>
        </p:xfrm>
        <a:graphic>
          <a:graphicData uri="http://schemas.openxmlformats.org/drawingml/2006/table">
            <a:tbl>
              <a:tblPr firstRow="1" firstCol="1" bandRow="1"/>
              <a:tblGrid>
                <a:gridCol w="3048000"/>
                <a:gridCol w="1295401"/>
                <a:gridCol w="1752600"/>
                <a:gridCol w="1219209"/>
              </a:tblGrid>
              <a:tr h="609600">
                <a:tc>
                  <a:txBody>
                    <a:bodyPr/>
                    <a:lstStyle/>
                    <a:p>
                      <a:pPr marL="0" marR="0">
                        <a:lnSpc>
                          <a:spcPct val="115000"/>
                        </a:lnSpc>
                        <a:spcBef>
                          <a:spcPts val="0"/>
                        </a:spcBef>
                        <a:spcAft>
                          <a:spcPts val="0"/>
                        </a:spcAft>
                      </a:pPr>
                      <a:r>
                        <a:rPr lang="en-US" sz="2400" dirty="0">
                          <a:effectLst/>
                          <a:latin typeface="Calibri"/>
                          <a:ea typeface="Calibri"/>
                          <a:cs typeface="Times New Roman"/>
                        </a:rPr>
                        <a:t>Experimental Group –</a:t>
                      </a:r>
                    </a:p>
                  </a:txBody>
                  <a:tcPr marL="68580" marR="68580" marT="0" marB="0">
                    <a:lnL>
                      <a:noFill/>
                    </a:lnL>
                    <a:lnR>
                      <a:noFill/>
                    </a:lnR>
                    <a:lnT>
                      <a:noFill/>
                    </a:lnT>
                    <a:lnB>
                      <a:noFill/>
                    </a:lnB>
                    <a:solidFill>
                      <a:schemeClr val="bg1">
                        <a:alpha val="52000"/>
                      </a:schemeClr>
                    </a:solidFill>
                  </a:tcPr>
                </a:tc>
                <a:tc>
                  <a:txBody>
                    <a:bodyPr/>
                    <a:lstStyle/>
                    <a:p>
                      <a:pPr marL="0" marR="0">
                        <a:lnSpc>
                          <a:spcPct val="115000"/>
                        </a:lnSpc>
                        <a:spcBef>
                          <a:spcPts val="0"/>
                        </a:spcBef>
                        <a:spcAft>
                          <a:spcPts val="0"/>
                        </a:spcAft>
                      </a:pPr>
                      <a:r>
                        <a:rPr lang="en-US" sz="2400" dirty="0">
                          <a:effectLst/>
                          <a:latin typeface="Calibri"/>
                          <a:ea typeface="Calibri"/>
                          <a:cs typeface="Times New Roman"/>
                        </a:rPr>
                        <a:t>Pretest</a:t>
                      </a:r>
                    </a:p>
                  </a:txBody>
                  <a:tcPr marL="68580" marR="68580" marT="0" marB="0">
                    <a:lnL>
                      <a:noFill/>
                    </a:lnL>
                    <a:lnR>
                      <a:noFill/>
                    </a:lnR>
                    <a:lnT>
                      <a:noFill/>
                    </a:lnT>
                    <a:lnB>
                      <a:noFill/>
                    </a:lnB>
                    <a:solidFill>
                      <a:schemeClr val="bg1">
                        <a:alpha val="52000"/>
                      </a:schemeClr>
                    </a:solidFill>
                  </a:tcPr>
                </a:tc>
                <a:tc>
                  <a:txBody>
                    <a:bodyPr/>
                    <a:lstStyle/>
                    <a:p>
                      <a:pPr marL="0" marR="0">
                        <a:lnSpc>
                          <a:spcPct val="115000"/>
                        </a:lnSpc>
                        <a:spcBef>
                          <a:spcPts val="0"/>
                        </a:spcBef>
                        <a:spcAft>
                          <a:spcPts val="0"/>
                        </a:spcAft>
                      </a:pPr>
                      <a:r>
                        <a:rPr lang="en-US" sz="2400" dirty="0">
                          <a:effectLst/>
                          <a:latin typeface="Calibri"/>
                          <a:ea typeface="Calibri"/>
                          <a:cs typeface="Times New Roman"/>
                        </a:rPr>
                        <a:t>Treatment</a:t>
                      </a:r>
                    </a:p>
                  </a:txBody>
                  <a:tcPr marL="68580" marR="68580" marT="0" marB="0">
                    <a:lnL>
                      <a:noFill/>
                    </a:lnL>
                    <a:lnR>
                      <a:noFill/>
                    </a:lnR>
                    <a:lnT>
                      <a:noFill/>
                    </a:lnT>
                    <a:lnB>
                      <a:noFill/>
                    </a:lnB>
                    <a:solidFill>
                      <a:schemeClr val="bg1">
                        <a:alpha val="52000"/>
                      </a:schemeClr>
                    </a:solidFill>
                  </a:tcPr>
                </a:tc>
                <a:tc>
                  <a:txBody>
                    <a:bodyPr/>
                    <a:lstStyle/>
                    <a:p>
                      <a:pPr marL="0" marR="0">
                        <a:lnSpc>
                          <a:spcPct val="115000"/>
                        </a:lnSpc>
                        <a:spcBef>
                          <a:spcPts val="0"/>
                        </a:spcBef>
                        <a:spcAft>
                          <a:spcPts val="0"/>
                        </a:spcAft>
                      </a:pPr>
                      <a:r>
                        <a:rPr lang="en-US" sz="2400" dirty="0">
                          <a:effectLst/>
                          <a:latin typeface="Calibri"/>
                          <a:ea typeface="Calibri"/>
                          <a:cs typeface="Times New Roman"/>
                        </a:rPr>
                        <a:t>Posttest</a:t>
                      </a:r>
                    </a:p>
                  </a:txBody>
                  <a:tcPr marL="68580" marR="68580" marT="0" marB="0">
                    <a:lnL>
                      <a:noFill/>
                    </a:lnL>
                    <a:lnR>
                      <a:noFill/>
                    </a:lnR>
                    <a:lnT>
                      <a:noFill/>
                    </a:lnT>
                    <a:lnB>
                      <a:noFill/>
                    </a:lnB>
                    <a:solidFill>
                      <a:schemeClr val="bg1">
                        <a:alpha val="52000"/>
                      </a:schemeClr>
                    </a:solidFill>
                  </a:tcPr>
                </a:tc>
              </a:tr>
              <a:tr h="609600">
                <a:tc>
                  <a:txBody>
                    <a:bodyPr/>
                    <a:lstStyle/>
                    <a:p>
                      <a:pPr marL="0" marR="0">
                        <a:lnSpc>
                          <a:spcPct val="115000"/>
                        </a:lnSpc>
                        <a:spcBef>
                          <a:spcPts val="0"/>
                        </a:spcBef>
                        <a:spcAft>
                          <a:spcPts val="0"/>
                        </a:spcAft>
                      </a:pPr>
                      <a:r>
                        <a:rPr lang="en-US" sz="2400">
                          <a:effectLst/>
                          <a:latin typeface="Calibri"/>
                          <a:ea typeface="Calibri"/>
                          <a:cs typeface="Times New Roman"/>
                        </a:rPr>
                        <a:t>Control Group – </a:t>
                      </a:r>
                    </a:p>
                  </a:txBody>
                  <a:tcPr marL="68580" marR="68580" marT="0" marB="0">
                    <a:lnL>
                      <a:noFill/>
                    </a:lnL>
                    <a:lnR>
                      <a:noFill/>
                    </a:lnR>
                    <a:lnT>
                      <a:noFill/>
                    </a:lnT>
                    <a:lnB>
                      <a:noFill/>
                    </a:lnB>
                    <a:solidFill>
                      <a:schemeClr val="bg1">
                        <a:alpha val="52000"/>
                      </a:schemeClr>
                    </a:solidFill>
                  </a:tcPr>
                </a:tc>
                <a:tc>
                  <a:txBody>
                    <a:bodyPr/>
                    <a:lstStyle/>
                    <a:p>
                      <a:pPr marL="0" marR="0">
                        <a:lnSpc>
                          <a:spcPct val="115000"/>
                        </a:lnSpc>
                        <a:spcBef>
                          <a:spcPts val="0"/>
                        </a:spcBef>
                        <a:spcAft>
                          <a:spcPts val="0"/>
                        </a:spcAft>
                      </a:pPr>
                      <a:r>
                        <a:rPr lang="en-US" sz="2400">
                          <a:effectLst/>
                          <a:latin typeface="Calibri"/>
                          <a:ea typeface="Calibri"/>
                          <a:cs typeface="Times New Roman"/>
                        </a:rPr>
                        <a:t>Pretest</a:t>
                      </a:r>
                    </a:p>
                  </a:txBody>
                  <a:tcPr marL="68580" marR="68580" marT="0" marB="0">
                    <a:lnL>
                      <a:noFill/>
                    </a:lnL>
                    <a:lnR>
                      <a:noFill/>
                    </a:lnR>
                    <a:lnT>
                      <a:noFill/>
                    </a:lnT>
                    <a:lnB>
                      <a:noFill/>
                    </a:lnB>
                    <a:solidFill>
                      <a:schemeClr val="bg1">
                        <a:alpha val="52000"/>
                      </a:schemeClr>
                    </a:solidFill>
                  </a:tcPr>
                </a:tc>
                <a:tc>
                  <a:txBody>
                    <a:bodyPr/>
                    <a:lstStyle/>
                    <a:p>
                      <a:pPr marL="0" marR="0">
                        <a:lnSpc>
                          <a:spcPct val="115000"/>
                        </a:lnSpc>
                        <a:spcBef>
                          <a:spcPts val="0"/>
                        </a:spcBef>
                        <a:spcAft>
                          <a:spcPts val="0"/>
                        </a:spcAft>
                      </a:pPr>
                      <a:r>
                        <a:rPr lang="en-US" sz="2400" dirty="0">
                          <a:effectLst/>
                          <a:latin typeface="Calibri"/>
                          <a:ea typeface="Calibri"/>
                          <a:cs typeface="Times New Roman"/>
                        </a:rPr>
                        <a:t> </a:t>
                      </a:r>
                    </a:p>
                  </a:txBody>
                  <a:tcPr marL="68580" marR="68580" marT="0" marB="0">
                    <a:lnL>
                      <a:noFill/>
                    </a:lnL>
                    <a:lnR>
                      <a:noFill/>
                    </a:lnR>
                    <a:lnT>
                      <a:noFill/>
                    </a:lnT>
                    <a:lnB>
                      <a:noFill/>
                    </a:lnB>
                    <a:solidFill>
                      <a:schemeClr val="bg1">
                        <a:alpha val="52000"/>
                      </a:schemeClr>
                    </a:solidFill>
                  </a:tcPr>
                </a:tc>
                <a:tc>
                  <a:txBody>
                    <a:bodyPr/>
                    <a:lstStyle/>
                    <a:p>
                      <a:pPr marL="0" marR="0">
                        <a:lnSpc>
                          <a:spcPct val="115000"/>
                        </a:lnSpc>
                        <a:spcBef>
                          <a:spcPts val="0"/>
                        </a:spcBef>
                        <a:spcAft>
                          <a:spcPts val="0"/>
                        </a:spcAft>
                      </a:pPr>
                      <a:r>
                        <a:rPr lang="en-US" sz="2400" dirty="0">
                          <a:effectLst/>
                          <a:latin typeface="Calibri"/>
                          <a:ea typeface="Calibri"/>
                          <a:cs typeface="Times New Roman"/>
                        </a:rPr>
                        <a:t>Posttest</a:t>
                      </a:r>
                    </a:p>
                  </a:txBody>
                  <a:tcPr marL="68580" marR="68580" marT="0" marB="0">
                    <a:lnL>
                      <a:noFill/>
                    </a:lnL>
                    <a:lnR>
                      <a:noFill/>
                    </a:lnR>
                    <a:lnT>
                      <a:noFill/>
                    </a:lnT>
                    <a:lnB>
                      <a:noFill/>
                    </a:lnB>
                    <a:solidFill>
                      <a:schemeClr val="bg1">
                        <a:alpha val="52000"/>
                      </a:schemeClr>
                    </a:solidFill>
                  </a:tcPr>
                </a:tc>
              </a:tr>
            </a:tbl>
          </a:graphicData>
        </a:graphic>
      </p:graphicFrame>
      <p:grpSp>
        <p:nvGrpSpPr>
          <p:cNvPr id="9" name="Group 8"/>
          <p:cNvGrpSpPr/>
          <p:nvPr/>
        </p:nvGrpSpPr>
        <p:grpSpPr>
          <a:xfrm>
            <a:off x="1371600" y="2667000"/>
            <a:ext cx="5715000" cy="609600"/>
            <a:chOff x="1371600" y="2667000"/>
            <a:chExt cx="5715000" cy="609600"/>
          </a:xfrm>
        </p:grpSpPr>
        <p:sp>
          <p:nvSpPr>
            <p:cNvPr id="4" name="Left Arrow Callout 3"/>
            <p:cNvSpPr/>
            <p:nvPr/>
          </p:nvSpPr>
          <p:spPr>
            <a:xfrm>
              <a:off x="3810000" y="2667000"/>
              <a:ext cx="3276600" cy="533400"/>
            </a:xfrm>
            <a:prstGeom prst="leftArrowCallout">
              <a:avLst>
                <a:gd name="adj1" fmla="val 25000"/>
                <a:gd name="adj2" fmla="val 25000"/>
                <a:gd name="adj3" fmla="val 25000"/>
                <a:gd name="adj4" fmla="val 66173"/>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smtClean="0"/>
                <a:t>Critical!</a:t>
              </a:r>
              <a:endParaRPr lang="en-US" sz="2800" dirty="0"/>
            </a:p>
          </p:txBody>
        </p:sp>
        <p:sp>
          <p:nvSpPr>
            <p:cNvPr id="5" name="Rectangle 4"/>
            <p:cNvSpPr/>
            <p:nvPr/>
          </p:nvSpPr>
          <p:spPr>
            <a:xfrm>
              <a:off x="1371600" y="2667000"/>
              <a:ext cx="2438400" cy="609600"/>
            </a:xfrm>
            <a:prstGeom prst="rect">
              <a:avLst/>
            </a:prstGeom>
            <a:noFill/>
            <a:ln w="38100">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8" name="Rectangle 7"/>
          <p:cNvSpPr/>
          <p:nvPr/>
        </p:nvSpPr>
        <p:spPr>
          <a:xfrm>
            <a:off x="7162800" y="1676400"/>
            <a:ext cx="1981200" cy="1600200"/>
          </a:xfrm>
          <a:prstGeom prst="rect">
            <a:avLst/>
          </a:prstGeom>
        </p:spPr>
        <p:style>
          <a:lnRef idx="1">
            <a:schemeClr val="accent3"/>
          </a:lnRef>
          <a:fillRef idx="2">
            <a:schemeClr val="accent3"/>
          </a:fillRef>
          <a:effectRef idx="1">
            <a:schemeClr val="accent3"/>
          </a:effectRef>
          <a:fontRef idx="minor">
            <a:schemeClr val="dk1"/>
          </a:fontRef>
        </p:style>
        <p:txBody>
          <a:bodyPr lIns="0" rIns="0" rtlCol="0" anchor="ctr"/>
          <a:lstStyle/>
          <a:p>
            <a:pPr marL="310896" lvl="3" indent="0">
              <a:buClr>
                <a:schemeClr val="accent1"/>
              </a:buClr>
              <a:buSzPct val="80000"/>
              <a:buNone/>
            </a:pPr>
            <a:r>
              <a:rPr lang="en-US" sz="2000" dirty="0"/>
              <a:t>Is there a</a:t>
            </a:r>
            <a:r>
              <a:rPr lang="en-US" sz="2000" b="1" dirty="0"/>
              <a:t> significant difference</a:t>
            </a:r>
            <a:r>
              <a:rPr lang="en-US" sz="2000" dirty="0"/>
              <a:t> </a:t>
            </a:r>
            <a:r>
              <a:rPr lang="en-US" sz="2000" i="1" dirty="0"/>
              <a:t>between </a:t>
            </a:r>
            <a:r>
              <a:rPr lang="en-US" sz="2000" i="1" dirty="0" smtClean="0"/>
              <a:t>…</a:t>
            </a:r>
            <a:endParaRPr lang="en-US" sz="2000" i="1" dirty="0"/>
          </a:p>
        </p:txBody>
      </p:sp>
    </p:spTree>
    <p:extLst>
      <p:ext uri="{BB962C8B-B14F-4D97-AF65-F5344CB8AC3E}">
        <p14:creationId xmlns:p14="http://schemas.microsoft.com/office/powerpoint/2010/main" val="416869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Good Experimental </a:t>
            </a:r>
            <a:r>
              <a:rPr lang="en-US" dirty="0" smtClean="0"/>
              <a:t>Design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0565535"/>
              </p:ext>
            </p:extLst>
          </p:nvPr>
        </p:nvGraphicFramePr>
        <p:xfrm>
          <a:off x="533402" y="1600200"/>
          <a:ext cx="8153400" cy="2103120"/>
        </p:xfrm>
        <a:graphic>
          <a:graphicData uri="http://schemas.openxmlformats.org/drawingml/2006/table">
            <a:tbl>
              <a:tblPr firstRow="1" firstCol="1"/>
              <a:tblGrid>
                <a:gridCol w="2305603"/>
                <a:gridCol w="1461949"/>
                <a:gridCol w="1261646"/>
                <a:gridCol w="1662253"/>
                <a:gridCol w="1461949"/>
              </a:tblGrid>
              <a:tr h="365760">
                <a:tc>
                  <a:txBody>
                    <a:bodyPr/>
                    <a:lstStyle/>
                    <a:p>
                      <a:pPr marL="0" marR="0">
                        <a:lnSpc>
                          <a:spcPct val="115000"/>
                        </a:lnSpc>
                        <a:spcBef>
                          <a:spcPts val="0"/>
                        </a:spcBef>
                        <a:spcAft>
                          <a:spcPts val="0"/>
                        </a:spcAft>
                      </a:pPr>
                      <a:r>
                        <a:rPr lang="en-US" sz="2400" b="1" dirty="0">
                          <a:solidFill>
                            <a:srgbClr val="FFFFFF"/>
                          </a:solidFill>
                          <a:effectLst/>
                          <a:latin typeface="Calibri"/>
                          <a:ea typeface="Calibri"/>
                          <a:cs typeface="Times New Roman"/>
                        </a:rPr>
                        <a:t>Group</a:t>
                      </a:r>
                      <a:endParaRPr lang="en-US" sz="2400" dirty="0">
                        <a:effectLst/>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rgbClr val="4BACC6"/>
                    </a:solidFill>
                  </a:tcPr>
                </a:tc>
                <a:tc>
                  <a:txBody>
                    <a:bodyPr/>
                    <a:lstStyle/>
                    <a:p>
                      <a:pPr marL="0" marR="0">
                        <a:lnSpc>
                          <a:spcPct val="115000"/>
                        </a:lnSpc>
                        <a:spcBef>
                          <a:spcPts val="0"/>
                        </a:spcBef>
                        <a:spcAft>
                          <a:spcPts val="0"/>
                        </a:spcAft>
                      </a:pPr>
                      <a:r>
                        <a:rPr lang="en-US" sz="2400" b="1">
                          <a:solidFill>
                            <a:srgbClr val="FFFFFF"/>
                          </a:solidFill>
                          <a:effectLst/>
                          <a:latin typeface="Calibri"/>
                          <a:ea typeface="Calibri"/>
                          <a:cs typeface="Times New Roman"/>
                        </a:rPr>
                        <a:t>Semester</a:t>
                      </a:r>
                      <a:endParaRPr lang="en-US" sz="2400">
                        <a:effectLst/>
                        <a:latin typeface="Calibri"/>
                        <a:ea typeface="Calibri"/>
                        <a:cs typeface="Times New Roman"/>
                      </a:endParaRP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rgbClr val="4BACC6"/>
                    </a:solidFill>
                  </a:tcPr>
                </a:tc>
                <a:tc>
                  <a:txBody>
                    <a:bodyPr/>
                    <a:lstStyle/>
                    <a:p>
                      <a:pPr marL="0" marR="0" algn="ctr">
                        <a:lnSpc>
                          <a:spcPct val="115000"/>
                        </a:lnSpc>
                        <a:spcBef>
                          <a:spcPts val="0"/>
                        </a:spcBef>
                        <a:spcAft>
                          <a:spcPts val="0"/>
                        </a:spcAft>
                      </a:pPr>
                      <a:r>
                        <a:rPr lang="en-US" sz="2400" b="1" dirty="0">
                          <a:solidFill>
                            <a:srgbClr val="FFFFFF"/>
                          </a:solidFill>
                          <a:effectLst/>
                          <a:latin typeface="Calibri"/>
                          <a:ea typeface="Calibri"/>
                          <a:cs typeface="Times New Roman"/>
                        </a:rPr>
                        <a:t>Pretest</a:t>
                      </a:r>
                      <a:endParaRPr lang="en-US" sz="2400" dirty="0">
                        <a:effectLst/>
                        <a:latin typeface="Calibri"/>
                        <a:ea typeface="Calibri"/>
                        <a:cs typeface="Times New Roman"/>
                      </a:endParaRP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rgbClr val="4BACC6"/>
                    </a:solidFill>
                  </a:tcPr>
                </a:tc>
                <a:tc>
                  <a:txBody>
                    <a:bodyPr/>
                    <a:lstStyle/>
                    <a:p>
                      <a:pPr marL="0" marR="0" algn="ctr">
                        <a:lnSpc>
                          <a:spcPct val="115000"/>
                        </a:lnSpc>
                        <a:spcBef>
                          <a:spcPts val="0"/>
                        </a:spcBef>
                        <a:spcAft>
                          <a:spcPts val="0"/>
                        </a:spcAft>
                      </a:pPr>
                      <a:r>
                        <a:rPr lang="en-US" sz="2400" b="1" dirty="0">
                          <a:solidFill>
                            <a:srgbClr val="FFFFFF"/>
                          </a:solidFill>
                          <a:effectLst/>
                          <a:latin typeface="Calibri"/>
                          <a:ea typeface="Calibri"/>
                          <a:cs typeface="Times New Roman"/>
                        </a:rPr>
                        <a:t>Treatment</a:t>
                      </a:r>
                      <a:endParaRPr lang="en-US" sz="2400" dirty="0">
                        <a:effectLst/>
                        <a:latin typeface="Calibri"/>
                        <a:ea typeface="Calibri"/>
                        <a:cs typeface="Times New Roman"/>
                      </a:endParaRP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rgbClr val="4BACC6"/>
                    </a:solidFill>
                  </a:tcPr>
                </a:tc>
                <a:tc>
                  <a:txBody>
                    <a:bodyPr/>
                    <a:lstStyle/>
                    <a:p>
                      <a:pPr marL="0" marR="0" algn="ctr">
                        <a:lnSpc>
                          <a:spcPct val="115000"/>
                        </a:lnSpc>
                        <a:spcBef>
                          <a:spcPts val="0"/>
                        </a:spcBef>
                        <a:spcAft>
                          <a:spcPts val="0"/>
                        </a:spcAft>
                      </a:pPr>
                      <a:r>
                        <a:rPr lang="en-US" sz="2400" b="1" dirty="0">
                          <a:solidFill>
                            <a:srgbClr val="FFFFFF"/>
                          </a:solidFill>
                          <a:effectLst/>
                          <a:latin typeface="Calibri"/>
                          <a:ea typeface="Calibri"/>
                          <a:cs typeface="Times New Roman"/>
                        </a:rPr>
                        <a:t>Posttest</a:t>
                      </a:r>
                      <a:endParaRPr lang="en-US" sz="2400" dirty="0">
                        <a:effectLst/>
                        <a:latin typeface="Calibri"/>
                        <a:ea typeface="Calibri"/>
                        <a:cs typeface="Times New Roman"/>
                      </a:endParaRPr>
                    </a:p>
                  </a:txBody>
                  <a:tcPr marL="68580" marR="68580"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rgbClr val="4BACC6"/>
                    </a:solidFill>
                  </a:tcPr>
                </a:tc>
              </a:tr>
              <a:tr h="365760">
                <a:tc rowSpan="2">
                  <a:txBody>
                    <a:bodyPr/>
                    <a:lstStyle/>
                    <a:p>
                      <a:pPr marL="0" marR="0">
                        <a:lnSpc>
                          <a:spcPct val="115000"/>
                        </a:lnSpc>
                        <a:spcBef>
                          <a:spcPts val="0"/>
                        </a:spcBef>
                        <a:spcAft>
                          <a:spcPts val="0"/>
                        </a:spcAft>
                      </a:pPr>
                      <a:r>
                        <a:rPr lang="en-US" sz="2400" b="1" dirty="0">
                          <a:effectLst/>
                          <a:latin typeface="Calibri"/>
                          <a:ea typeface="Calibri"/>
                          <a:cs typeface="Times New Roman"/>
                        </a:rPr>
                        <a:t>Control</a:t>
                      </a:r>
                      <a:endParaRPr lang="en-US" sz="2400" dirty="0">
                        <a:effectLst/>
                        <a:latin typeface="Calibri"/>
                        <a:ea typeface="Calibri"/>
                        <a:cs typeface="Times New Roman"/>
                      </a:endParaRPr>
                    </a:p>
                  </a:txBody>
                  <a:tcPr marL="68580" marR="68580" marT="0" marB="0">
                    <a:lnL w="28575" cap="flat" cmpd="sng" algn="ctr">
                      <a:solidFill>
                        <a:srgbClr val="78C0D4"/>
                      </a:solidFill>
                      <a:prstDash val="solid"/>
                      <a:round/>
                      <a:headEnd type="none" w="med" len="med"/>
                      <a:tailEnd type="none" w="med" len="med"/>
                    </a:lnL>
                    <a:lnR>
                      <a:noFill/>
                    </a:lnR>
                    <a:lnT w="28575"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chemeClr val="bg1">
                        <a:alpha val="40000"/>
                      </a:schemeClr>
                    </a:solidFill>
                  </a:tcPr>
                </a:tc>
                <a:tc>
                  <a:txBody>
                    <a:bodyPr/>
                    <a:lstStyle/>
                    <a:p>
                      <a:pPr marL="0" marR="0">
                        <a:lnSpc>
                          <a:spcPct val="115000"/>
                        </a:lnSpc>
                        <a:spcBef>
                          <a:spcPts val="0"/>
                        </a:spcBef>
                        <a:spcAft>
                          <a:spcPts val="0"/>
                        </a:spcAft>
                      </a:pPr>
                      <a:r>
                        <a:rPr lang="en-US" sz="2400" dirty="0">
                          <a:effectLst/>
                          <a:latin typeface="Calibri"/>
                          <a:ea typeface="Calibri"/>
                          <a:cs typeface="Times New Roman"/>
                        </a:rPr>
                        <a:t>Fall</a:t>
                      </a:r>
                    </a:p>
                  </a:txBody>
                  <a:tcPr marL="68580" marR="68580" marT="0" marB="0">
                    <a:lnL>
                      <a:noFill/>
                    </a:lnL>
                    <a:lnR>
                      <a:noFill/>
                    </a:lnR>
                    <a:lnT w="28575"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chemeClr val="bg1">
                        <a:alpha val="40000"/>
                      </a:schemeClr>
                    </a:solidFill>
                  </a:tcPr>
                </a:tc>
                <a:tc>
                  <a:txBody>
                    <a:bodyPr/>
                    <a:lstStyle/>
                    <a:p>
                      <a:pPr marL="0" marR="0" algn="ctr">
                        <a:lnSpc>
                          <a:spcPct val="115000"/>
                        </a:lnSpc>
                        <a:spcBef>
                          <a:spcPts val="0"/>
                        </a:spcBef>
                        <a:spcAft>
                          <a:spcPts val="0"/>
                        </a:spcAft>
                      </a:pPr>
                      <a:r>
                        <a:rPr lang="en-US" sz="2400">
                          <a:effectLst/>
                          <a:latin typeface="Calibri"/>
                          <a:ea typeface="Calibri"/>
                          <a:cs typeface="Times New Roman"/>
                        </a:rPr>
                        <a:t>Yes</a:t>
                      </a:r>
                    </a:p>
                  </a:txBody>
                  <a:tcPr marL="68580" marR="68580" marT="0" marB="0">
                    <a:lnL>
                      <a:noFill/>
                    </a:lnL>
                    <a:lnR>
                      <a:noFill/>
                    </a:lnR>
                    <a:lnT w="28575"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chemeClr val="bg1">
                        <a:alpha val="40000"/>
                      </a:schemeClr>
                    </a:solidFill>
                  </a:tcPr>
                </a:tc>
                <a:tc>
                  <a:txBody>
                    <a:bodyPr/>
                    <a:lstStyle/>
                    <a:p>
                      <a:pPr marL="0" marR="0" algn="ctr">
                        <a:lnSpc>
                          <a:spcPct val="115000"/>
                        </a:lnSpc>
                        <a:spcBef>
                          <a:spcPts val="0"/>
                        </a:spcBef>
                        <a:spcAft>
                          <a:spcPts val="0"/>
                        </a:spcAft>
                      </a:pPr>
                      <a:r>
                        <a:rPr lang="en-US" sz="2400">
                          <a:effectLst/>
                          <a:latin typeface="Calibri"/>
                          <a:ea typeface="Calibri"/>
                          <a:cs typeface="Times New Roman"/>
                        </a:rPr>
                        <a:t>No</a:t>
                      </a:r>
                    </a:p>
                  </a:txBody>
                  <a:tcPr marL="68580" marR="68580" marT="0" marB="0">
                    <a:lnL>
                      <a:noFill/>
                    </a:lnL>
                    <a:lnR>
                      <a:noFill/>
                    </a:lnR>
                    <a:lnT w="28575"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chemeClr val="bg1">
                        <a:alpha val="40000"/>
                      </a:schemeClr>
                    </a:solidFill>
                  </a:tcPr>
                </a:tc>
                <a:tc>
                  <a:txBody>
                    <a:bodyPr/>
                    <a:lstStyle/>
                    <a:p>
                      <a:pPr marL="0" marR="0" algn="ctr">
                        <a:lnSpc>
                          <a:spcPct val="115000"/>
                        </a:lnSpc>
                        <a:spcBef>
                          <a:spcPts val="0"/>
                        </a:spcBef>
                        <a:spcAft>
                          <a:spcPts val="0"/>
                        </a:spcAft>
                      </a:pPr>
                      <a:r>
                        <a:rPr lang="en-US" sz="2400" dirty="0">
                          <a:effectLst/>
                          <a:latin typeface="Calibri"/>
                          <a:ea typeface="Calibri"/>
                          <a:cs typeface="Times New Roman"/>
                        </a:rPr>
                        <a:t>Yes</a:t>
                      </a:r>
                    </a:p>
                  </a:txBody>
                  <a:tcPr marL="68580" marR="68580" marT="0" marB="0">
                    <a:lnL>
                      <a:noFill/>
                    </a:lnL>
                    <a:lnR w="28575" cap="flat" cmpd="sng" algn="ctr">
                      <a:solidFill>
                        <a:srgbClr val="78C0D4"/>
                      </a:solidFill>
                      <a:prstDash val="solid"/>
                      <a:round/>
                      <a:headEnd type="none" w="med" len="med"/>
                      <a:tailEnd type="none" w="med" len="med"/>
                    </a:lnR>
                    <a:lnT w="28575"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chemeClr val="bg1">
                        <a:alpha val="40000"/>
                      </a:schemeClr>
                    </a:solidFill>
                  </a:tcPr>
                </a:tc>
              </a:tr>
              <a:tr h="365760">
                <a:tc vMerge="1">
                  <a:txBody>
                    <a:bodyPr/>
                    <a:lstStyle/>
                    <a:p>
                      <a:endParaRPr lang="en-US"/>
                    </a:p>
                  </a:txBody>
                  <a:tcPr/>
                </a:tc>
                <a:tc>
                  <a:txBody>
                    <a:bodyPr/>
                    <a:lstStyle/>
                    <a:p>
                      <a:pPr marL="0" marR="0">
                        <a:lnSpc>
                          <a:spcPct val="115000"/>
                        </a:lnSpc>
                        <a:spcBef>
                          <a:spcPts val="0"/>
                        </a:spcBef>
                        <a:spcAft>
                          <a:spcPts val="0"/>
                        </a:spcAft>
                      </a:pPr>
                      <a:r>
                        <a:rPr lang="en-US" sz="2400" dirty="0">
                          <a:effectLst/>
                          <a:latin typeface="Calibri"/>
                          <a:ea typeface="Calibri"/>
                          <a:cs typeface="Times New Roman"/>
                        </a:rPr>
                        <a:t>Spring</a:t>
                      </a: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chemeClr val="bg1">
                        <a:alpha val="40000"/>
                      </a:schemeClr>
                    </a:solidFill>
                  </a:tcPr>
                </a:tc>
                <a:tc>
                  <a:txBody>
                    <a:bodyPr/>
                    <a:lstStyle/>
                    <a:p>
                      <a:pPr marL="0" marR="0" algn="ctr">
                        <a:lnSpc>
                          <a:spcPct val="115000"/>
                        </a:lnSpc>
                        <a:spcBef>
                          <a:spcPts val="0"/>
                        </a:spcBef>
                        <a:spcAft>
                          <a:spcPts val="0"/>
                        </a:spcAft>
                      </a:pPr>
                      <a:r>
                        <a:rPr lang="en-US" sz="2400" dirty="0">
                          <a:effectLst/>
                          <a:latin typeface="Calibri"/>
                          <a:ea typeface="Calibri"/>
                          <a:cs typeface="Times New Roman"/>
                        </a:rPr>
                        <a:t>Yes</a:t>
                      </a: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chemeClr val="bg1">
                        <a:alpha val="40000"/>
                      </a:schemeClr>
                    </a:solidFill>
                  </a:tcPr>
                </a:tc>
                <a:tc>
                  <a:txBody>
                    <a:bodyPr/>
                    <a:lstStyle/>
                    <a:p>
                      <a:pPr marL="0" marR="0" algn="ctr">
                        <a:lnSpc>
                          <a:spcPct val="115000"/>
                        </a:lnSpc>
                        <a:spcBef>
                          <a:spcPts val="0"/>
                        </a:spcBef>
                        <a:spcAft>
                          <a:spcPts val="0"/>
                        </a:spcAft>
                      </a:pPr>
                      <a:r>
                        <a:rPr lang="en-US" sz="2400">
                          <a:effectLst/>
                          <a:latin typeface="Calibri"/>
                          <a:ea typeface="Calibri"/>
                          <a:cs typeface="Times New Roman"/>
                        </a:rPr>
                        <a:t>No</a:t>
                      </a: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chemeClr val="bg1">
                        <a:alpha val="40000"/>
                      </a:schemeClr>
                    </a:solidFill>
                  </a:tcPr>
                </a:tc>
                <a:tc>
                  <a:txBody>
                    <a:bodyPr/>
                    <a:lstStyle/>
                    <a:p>
                      <a:pPr marL="0" marR="0" algn="ctr">
                        <a:lnSpc>
                          <a:spcPct val="115000"/>
                        </a:lnSpc>
                        <a:spcBef>
                          <a:spcPts val="0"/>
                        </a:spcBef>
                        <a:spcAft>
                          <a:spcPts val="0"/>
                        </a:spcAft>
                      </a:pPr>
                      <a:r>
                        <a:rPr lang="en-US" sz="2400" dirty="0">
                          <a:effectLst/>
                          <a:latin typeface="Calibri"/>
                          <a:ea typeface="Calibri"/>
                          <a:cs typeface="Times New Roman"/>
                        </a:rPr>
                        <a:t>Yes</a:t>
                      </a:r>
                    </a:p>
                  </a:txBody>
                  <a:tcPr marL="68580" marR="68580" marT="0" marB="0">
                    <a:lnL>
                      <a:noFill/>
                    </a:lnL>
                    <a:lnR w="28575"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chemeClr val="bg1">
                        <a:alpha val="40000"/>
                      </a:schemeClr>
                    </a:solidFill>
                  </a:tcPr>
                </a:tc>
              </a:tr>
              <a:tr h="365760">
                <a:tc rowSpan="2">
                  <a:txBody>
                    <a:bodyPr/>
                    <a:lstStyle/>
                    <a:p>
                      <a:pPr marL="0" marR="0">
                        <a:lnSpc>
                          <a:spcPct val="115000"/>
                        </a:lnSpc>
                        <a:spcBef>
                          <a:spcPts val="0"/>
                        </a:spcBef>
                        <a:spcAft>
                          <a:spcPts val="0"/>
                        </a:spcAft>
                      </a:pPr>
                      <a:r>
                        <a:rPr lang="en-US" sz="2400" b="1" dirty="0">
                          <a:effectLst/>
                          <a:latin typeface="Calibri"/>
                          <a:ea typeface="Calibri"/>
                          <a:cs typeface="Times New Roman"/>
                        </a:rPr>
                        <a:t>Experimental</a:t>
                      </a:r>
                      <a:endParaRPr lang="en-US" sz="2400" dirty="0">
                        <a:effectLst/>
                        <a:latin typeface="Calibri"/>
                        <a:ea typeface="Calibri"/>
                        <a:cs typeface="Times New Roman"/>
                      </a:endParaRPr>
                    </a:p>
                  </a:txBody>
                  <a:tcPr marL="68580" marR="68580" marT="0" marB="0">
                    <a:lnL w="28575" cap="flat" cmpd="sng" algn="ctr">
                      <a:solidFill>
                        <a:srgbClr val="78C0D4"/>
                      </a:solidFill>
                      <a:prstDash val="solid"/>
                      <a:round/>
                      <a:headEnd type="none" w="med" len="med"/>
                      <a:tailEnd type="none" w="med" len="med"/>
                    </a:lnL>
                    <a:lnR>
                      <a:noFill/>
                    </a:lnR>
                    <a:lnT w="28575"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chemeClr val="bg1">
                        <a:alpha val="40000"/>
                      </a:schemeClr>
                    </a:solidFill>
                  </a:tcPr>
                </a:tc>
                <a:tc>
                  <a:txBody>
                    <a:bodyPr/>
                    <a:lstStyle/>
                    <a:p>
                      <a:pPr marL="0" marR="0">
                        <a:lnSpc>
                          <a:spcPct val="115000"/>
                        </a:lnSpc>
                        <a:spcBef>
                          <a:spcPts val="0"/>
                        </a:spcBef>
                        <a:spcAft>
                          <a:spcPts val="0"/>
                        </a:spcAft>
                      </a:pPr>
                      <a:r>
                        <a:rPr lang="en-US" sz="2400" dirty="0">
                          <a:effectLst/>
                          <a:latin typeface="Calibri"/>
                          <a:ea typeface="Calibri"/>
                          <a:cs typeface="Times New Roman"/>
                        </a:rPr>
                        <a:t>Fall</a:t>
                      </a:r>
                    </a:p>
                  </a:txBody>
                  <a:tcPr marL="68580" marR="68580" marT="0" marB="0">
                    <a:lnL>
                      <a:noFill/>
                    </a:lnL>
                    <a:lnR>
                      <a:noFill/>
                    </a:lnR>
                    <a:lnT w="28575"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chemeClr val="bg1">
                        <a:alpha val="40000"/>
                      </a:schemeClr>
                    </a:solidFill>
                  </a:tcPr>
                </a:tc>
                <a:tc>
                  <a:txBody>
                    <a:bodyPr/>
                    <a:lstStyle/>
                    <a:p>
                      <a:pPr marL="0" marR="0" algn="ctr">
                        <a:lnSpc>
                          <a:spcPct val="115000"/>
                        </a:lnSpc>
                        <a:spcBef>
                          <a:spcPts val="0"/>
                        </a:spcBef>
                        <a:spcAft>
                          <a:spcPts val="0"/>
                        </a:spcAft>
                      </a:pPr>
                      <a:r>
                        <a:rPr lang="en-US" sz="2400" dirty="0">
                          <a:effectLst/>
                          <a:latin typeface="Calibri"/>
                          <a:ea typeface="Calibri"/>
                          <a:cs typeface="Times New Roman"/>
                        </a:rPr>
                        <a:t>Yes</a:t>
                      </a:r>
                    </a:p>
                  </a:txBody>
                  <a:tcPr marL="68580" marR="68580" marT="0" marB="0">
                    <a:lnL>
                      <a:noFill/>
                    </a:lnL>
                    <a:lnR>
                      <a:noFill/>
                    </a:lnR>
                    <a:lnT w="28575"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chemeClr val="bg1">
                        <a:alpha val="40000"/>
                      </a:schemeClr>
                    </a:solidFill>
                  </a:tcPr>
                </a:tc>
                <a:tc>
                  <a:txBody>
                    <a:bodyPr/>
                    <a:lstStyle/>
                    <a:p>
                      <a:pPr marL="0" marR="0" algn="ctr">
                        <a:lnSpc>
                          <a:spcPct val="115000"/>
                        </a:lnSpc>
                        <a:spcBef>
                          <a:spcPts val="0"/>
                        </a:spcBef>
                        <a:spcAft>
                          <a:spcPts val="0"/>
                        </a:spcAft>
                      </a:pPr>
                      <a:r>
                        <a:rPr lang="en-US" sz="2400" dirty="0">
                          <a:effectLst/>
                          <a:latin typeface="Calibri"/>
                          <a:ea typeface="Calibri"/>
                          <a:cs typeface="Times New Roman"/>
                        </a:rPr>
                        <a:t>Yes</a:t>
                      </a:r>
                    </a:p>
                  </a:txBody>
                  <a:tcPr marL="68580" marR="68580" marT="0" marB="0">
                    <a:lnL>
                      <a:noFill/>
                    </a:lnL>
                    <a:lnR>
                      <a:noFill/>
                    </a:lnR>
                    <a:lnT w="28575"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chemeClr val="bg1">
                        <a:alpha val="40000"/>
                      </a:schemeClr>
                    </a:solidFill>
                  </a:tcPr>
                </a:tc>
                <a:tc>
                  <a:txBody>
                    <a:bodyPr/>
                    <a:lstStyle/>
                    <a:p>
                      <a:pPr marL="0" marR="0" algn="ctr">
                        <a:lnSpc>
                          <a:spcPct val="115000"/>
                        </a:lnSpc>
                        <a:spcBef>
                          <a:spcPts val="0"/>
                        </a:spcBef>
                        <a:spcAft>
                          <a:spcPts val="0"/>
                        </a:spcAft>
                      </a:pPr>
                      <a:r>
                        <a:rPr lang="en-US" sz="2400" dirty="0">
                          <a:effectLst/>
                          <a:latin typeface="Calibri"/>
                          <a:ea typeface="Calibri"/>
                          <a:cs typeface="Times New Roman"/>
                        </a:rPr>
                        <a:t>Yes</a:t>
                      </a:r>
                    </a:p>
                  </a:txBody>
                  <a:tcPr marL="68580" marR="68580" marT="0" marB="0">
                    <a:lnL>
                      <a:noFill/>
                    </a:lnL>
                    <a:lnR w="28575" cap="flat" cmpd="sng" algn="ctr">
                      <a:solidFill>
                        <a:srgbClr val="78C0D4"/>
                      </a:solidFill>
                      <a:prstDash val="solid"/>
                      <a:round/>
                      <a:headEnd type="none" w="med" len="med"/>
                      <a:tailEnd type="none" w="med" len="med"/>
                    </a:lnR>
                    <a:lnT w="28575"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chemeClr val="bg1">
                        <a:alpha val="40000"/>
                      </a:schemeClr>
                    </a:solidFill>
                  </a:tcPr>
                </a:tc>
              </a:tr>
              <a:tr h="365760">
                <a:tc vMerge="1">
                  <a:txBody>
                    <a:bodyPr/>
                    <a:lstStyle/>
                    <a:p>
                      <a:endParaRPr lang="en-US"/>
                    </a:p>
                  </a:txBody>
                  <a:tcPr/>
                </a:tc>
                <a:tc>
                  <a:txBody>
                    <a:bodyPr/>
                    <a:lstStyle/>
                    <a:p>
                      <a:pPr marL="0" marR="0">
                        <a:lnSpc>
                          <a:spcPct val="115000"/>
                        </a:lnSpc>
                        <a:spcBef>
                          <a:spcPts val="0"/>
                        </a:spcBef>
                        <a:spcAft>
                          <a:spcPts val="0"/>
                        </a:spcAft>
                      </a:pPr>
                      <a:r>
                        <a:rPr lang="en-US" sz="2400">
                          <a:effectLst/>
                          <a:latin typeface="Calibri"/>
                          <a:ea typeface="Calibri"/>
                          <a:cs typeface="Times New Roman"/>
                        </a:rPr>
                        <a:t>Spring</a:t>
                      </a: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chemeClr val="bg1">
                        <a:alpha val="40000"/>
                      </a:schemeClr>
                    </a:solidFill>
                  </a:tcPr>
                </a:tc>
                <a:tc>
                  <a:txBody>
                    <a:bodyPr/>
                    <a:lstStyle/>
                    <a:p>
                      <a:pPr marL="0" marR="0" algn="ctr">
                        <a:lnSpc>
                          <a:spcPct val="115000"/>
                        </a:lnSpc>
                        <a:spcBef>
                          <a:spcPts val="0"/>
                        </a:spcBef>
                        <a:spcAft>
                          <a:spcPts val="0"/>
                        </a:spcAft>
                      </a:pPr>
                      <a:r>
                        <a:rPr lang="en-US" sz="2400">
                          <a:effectLst/>
                          <a:latin typeface="Calibri"/>
                          <a:ea typeface="Calibri"/>
                          <a:cs typeface="Times New Roman"/>
                        </a:rPr>
                        <a:t>Yes</a:t>
                      </a: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chemeClr val="bg1">
                        <a:alpha val="40000"/>
                      </a:schemeClr>
                    </a:solidFill>
                  </a:tcPr>
                </a:tc>
                <a:tc>
                  <a:txBody>
                    <a:bodyPr/>
                    <a:lstStyle/>
                    <a:p>
                      <a:pPr marL="0" marR="0" algn="ctr">
                        <a:lnSpc>
                          <a:spcPct val="115000"/>
                        </a:lnSpc>
                        <a:spcBef>
                          <a:spcPts val="0"/>
                        </a:spcBef>
                        <a:spcAft>
                          <a:spcPts val="0"/>
                        </a:spcAft>
                      </a:pPr>
                      <a:r>
                        <a:rPr lang="en-US" sz="2400">
                          <a:effectLst/>
                          <a:latin typeface="Calibri"/>
                          <a:ea typeface="Calibri"/>
                          <a:cs typeface="Times New Roman"/>
                        </a:rPr>
                        <a:t>Yes</a:t>
                      </a:r>
                    </a:p>
                  </a:txBody>
                  <a:tcPr marL="68580" marR="68580" marT="0" marB="0">
                    <a:lnL>
                      <a:noFill/>
                    </a:lnL>
                    <a:lnR>
                      <a:noFill/>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chemeClr val="bg1">
                        <a:alpha val="40000"/>
                      </a:schemeClr>
                    </a:solidFill>
                  </a:tcPr>
                </a:tc>
                <a:tc>
                  <a:txBody>
                    <a:bodyPr/>
                    <a:lstStyle/>
                    <a:p>
                      <a:pPr marL="0" marR="0" algn="ctr">
                        <a:lnSpc>
                          <a:spcPct val="115000"/>
                        </a:lnSpc>
                        <a:spcBef>
                          <a:spcPts val="0"/>
                        </a:spcBef>
                        <a:spcAft>
                          <a:spcPts val="0"/>
                        </a:spcAft>
                      </a:pPr>
                      <a:r>
                        <a:rPr lang="en-US" sz="2400" dirty="0">
                          <a:effectLst/>
                          <a:latin typeface="Calibri"/>
                          <a:ea typeface="Calibri"/>
                          <a:cs typeface="Times New Roman"/>
                        </a:rPr>
                        <a:t>Yes</a:t>
                      </a:r>
                    </a:p>
                  </a:txBody>
                  <a:tcPr marL="68580" marR="68580" marT="0" marB="0">
                    <a:lnL>
                      <a:noFill/>
                    </a:lnL>
                    <a:lnR w="28575"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28575" cap="flat" cmpd="sng" algn="ctr">
                      <a:solidFill>
                        <a:srgbClr val="78C0D4"/>
                      </a:solidFill>
                      <a:prstDash val="solid"/>
                      <a:round/>
                      <a:headEnd type="none" w="med" len="med"/>
                      <a:tailEnd type="none" w="med" len="med"/>
                    </a:lnB>
                    <a:solidFill>
                      <a:schemeClr val="bg1">
                        <a:alpha val="40000"/>
                      </a:schemeClr>
                    </a:solidFill>
                  </a:tcPr>
                </a:tc>
              </a:tr>
            </a:tbl>
          </a:graphicData>
        </a:graphic>
      </p:graphicFrame>
      <p:sp>
        <p:nvSpPr>
          <p:cNvPr id="5" name="Rectangle 4"/>
          <p:cNvSpPr/>
          <p:nvPr/>
        </p:nvSpPr>
        <p:spPr>
          <a:xfrm>
            <a:off x="533400" y="4167664"/>
            <a:ext cx="8001000" cy="1969770"/>
          </a:xfrm>
          <a:prstGeom prst="rect">
            <a:avLst/>
          </a:prstGeom>
        </p:spPr>
        <p:txBody>
          <a:bodyPr wrap="square">
            <a:spAutoFit/>
          </a:bodyPr>
          <a:lstStyle/>
          <a:p>
            <a:pPr>
              <a:spcBef>
                <a:spcPts val="1200"/>
              </a:spcBef>
              <a:spcAft>
                <a:spcPts val="1200"/>
              </a:spcAft>
            </a:pPr>
            <a:r>
              <a:rPr lang="en-US" sz="2800" dirty="0"/>
              <a:t> </a:t>
            </a:r>
            <a:r>
              <a:rPr lang="en-US" sz="2800" dirty="0" smtClean="0">
                <a:solidFill>
                  <a:schemeClr val="bg1"/>
                </a:solidFill>
              </a:rPr>
              <a:t>What </a:t>
            </a:r>
            <a:r>
              <a:rPr lang="en-US" sz="2800" dirty="0">
                <a:solidFill>
                  <a:schemeClr val="bg1"/>
                </a:solidFill>
              </a:rPr>
              <a:t>happens if the Control and Experimental groups are in different semesters?  </a:t>
            </a:r>
            <a:endParaRPr lang="en-US" sz="2800" dirty="0" smtClean="0">
              <a:solidFill>
                <a:schemeClr val="bg1"/>
              </a:solidFill>
            </a:endParaRPr>
          </a:p>
          <a:p>
            <a:pPr lvl="1"/>
            <a:r>
              <a:rPr lang="en-US" sz="2800" i="1" dirty="0" smtClean="0">
                <a:solidFill>
                  <a:schemeClr val="bg1"/>
                </a:solidFill>
              </a:rPr>
              <a:t>Compare </a:t>
            </a:r>
            <a:r>
              <a:rPr lang="en-US" sz="2800" i="1" dirty="0">
                <a:solidFill>
                  <a:schemeClr val="bg1"/>
                </a:solidFill>
              </a:rPr>
              <a:t>Pretests to (hopefully) show the groups are equivalent</a:t>
            </a:r>
            <a:endParaRPr lang="en-US" sz="2800" dirty="0">
              <a:solidFill>
                <a:schemeClr val="bg1"/>
              </a:solidFill>
            </a:endParaRPr>
          </a:p>
        </p:txBody>
      </p:sp>
    </p:spTree>
    <p:extLst>
      <p:ext uri="{BB962C8B-B14F-4D97-AF65-F5344CB8AC3E}">
        <p14:creationId xmlns:p14="http://schemas.microsoft.com/office/powerpoint/2010/main" val="592333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smtClean="0"/>
              <a:t>Myths</a:t>
            </a:r>
            <a:endParaRPr lang="en-US" dirty="0"/>
          </a:p>
        </p:txBody>
      </p:sp>
      <p:sp>
        <p:nvSpPr>
          <p:cNvPr id="3" name="Content Placeholder 2"/>
          <p:cNvSpPr>
            <a:spLocks noGrp="1"/>
          </p:cNvSpPr>
          <p:nvPr>
            <p:ph idx="1"/>
          </p:nvPr>
        </p:nvSpPr>
        <p:spPr>
          <a:xfrm>
            <a:off x="457200" y="1600200"/>
            <a:ext cx="7772400" cy="4525963"/>
          </a:xfrm>
        </p:spPr>
        <p:txBody>
          <a:bodyPr>
            <a:normAutofit/>
          </a:bodyPr>
          <a:lstStyle/>
          <a:p>
            <a:r>
              <a:rPr lang="en-US" sz="2400" b="1" dirty="0"/>
              <a:t>Myth 1</a:t>
            </a:r>
          </a:p>
          <a:p>
            <a:pPr lvl="1">
              <a:spcAft>
                <a:spcPts val="1200"/>
              </a:spcAft>
            </a:pPr>
            <a:r>
              <a:rPr lang="en-US" sz="2400" i="1" dirty="0"/>
              <a:t>“Collect whatever data you can, and as much of it as you can. You can figure out your questions later. Something interesting will come out and you will be able to detect even very subtle effects”</a:t>
            </a:r>
          </a:p>
          <a:p>
            <a:pPr lvl="1"/>
            <a:r>
              <a:rPr lang="en-US" sz="2400" b="1" dirty="0"/>
              <a:t>Reality</a:t>
            </a:r>
            <a:r>
              <a:rPr lang="en-US" sz="2400" dirty="0"/>
              <a:t> - NO! Generally collecting lots of data without a plan just </a:t>
            </a:r>
            <a:r>
              <a:rPr lang="en-US" sz="2400" b="1" u="sng" dirty="0"/>
              <a:t>gets you lots of garbage</a:t>
            </a:r>
            <a:r>
              <a:rPr lang="en-US" sz="2400" dirty="0"/>
              <a:t>, and you may even go hunting to try to come up with questions to ask based on the data you collected instead of your goals.</a:t>
            </a:r>
          </a:p>
          <a:p>
            <a:endParaRPr lang="en-US" sz="2400" dirty="0"/>
          </a:p>
        </p:txBody>
      </p:sp>
      <p:sp>
        <p:nvSpPr>
          <p:cNvPr id="5" name="&quot;No&quot; Symbol 4"/>
          <p:cNvSpPr/>
          <p:nvPr/>
        </p:nvSpPr>
        <p:spPr>
          <a:xfrm>
            <a:off x="3657600" y="2133600"/>
            <a:ext cx="1371600" cy="1371600"/>
          </a:xfrm>
          <a:prstGeom prst="noSmoking">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41056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23" presetClass="entr" presetSubtype="16"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smtClean="0"/>
              <a:t>Myths</a:t>
            </a:r>
            <a:endParaRPr lang="en-US" dirty="0"/>
          </a:p>
        </p:txBody>
      </p:sp>
      <p:sp>
        <p:nvSpPr>
          <p:cNvPr id="3" name="Content Placeholder 2"/>
          <p:cNvSpPr>
            <a:spLocks noGrp="1"/>
          </p:cNvSpPr>
          <p:nvPr>
            <p:ph idx="1"/>
          </p:nvPr>
        </p:nvSpPr>
        <p:spPr>
          <a:xfrm>
            <a:off x="457200" y="1600200"/>
            <a:ext cx="7772400" cy="4525963"/>
          </a:xfrm>
        </p:spPr>
        <p:txBody>
          <a:bodyPr>
            <a:normAutofit/>
          </a:bodyPr>
          <a:lstStyle/>
          <a:p>
            <a:r>
              <a:rPr lang="en-US" sz="2400" b="1" dirty="0"/>
              <a:t>Myth </a:t>
            </a:r>
            <a:r>
              <a:rPr lang="en-US" sz="2400" b="1" dirty="0" smtClean="0"/>
              <a:t>2</a:t>
            </a:r>
            <a:endParaRPr lang="en-US" sz="2400" b="1" dirty="0"/>
          </a:p>
          <a:p>
            <a:pPr lvl="1">
              <a:spcAft>
                <a:spcPts val="1200"/>
              </a:spcAft>
            </a:pPr>
            <a:r>
              <a:rPr lang="en-US" sz="2400" i="1" dirty="0" smtClean="0"/>
              <a:t>“It’s </a:t>
            </a:r>
            <a:r>
              <a:rPr lang="en-US" sz="2400" i="1" dirty="0"/>
              <a:t>better to spend time collecting data than sitting around thinking about collecting data, just get on with it</a:t>
            </a:r>
            <a:r>
              <a:rPr lang="en-US" sz="2400" i="1" dirty="0" smtClean="0"/>
              <a:t>”</a:t>
            </a:r>
          </a:p>
          <a:p>
            <a:pPr lvl="1">
              <a:spcAft>
                <a:spcPts val="1200"/>
              </a:spcAft>
            </a:pPr>
            <a:r>
              <a:rPr lang="en-US" sz="2400" b="1" dirty="0" smtClean="0"/>
              <a:t>Reality</a:t>
            </a:r>
            <a:r>
              <a:rPr lang="en-US" sz="2400" dirty="0" smtClean="0"/>
              <a:t> </a:t>
            </a:r>
            <a:r>
              <a:rPr lang="en-US" sz="2400" dirty="0"/>
              <a:t>- A well designed experiment will save you tons of time.</a:t>
            </a:r>
          </a:p>
          <a:p>
            <a:endParaRPr lang="en-US" sz="2400" dirty="0"/>
          </a:p>
        </p:txBody>
      </p:sp>
      <p:sp>
        <p:nvSpPr>
          <p:cNvPr id="4" name="&quot;No&quot; Symbol 3"/>
          <p:cNvSpPr/>
          <p:nvPr/>
        </p:nvSpPr>
        <p:spPr>
          <a:xfrm>
            <a:off x="3657600" y="1981200"/>
            <a:ext cx="1219200" cy="1219200"/>
          </a:xfrm>
          <a:prstGeom prst="noSmoking">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842645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23" presetClass="entr" presetSubtype="16"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t>
            </a:r>
            <a:r>
              <a:rPr lang="en-US" dirty="0" smtClean="0"/>
              <a:t>Myths</a:t>
            </a:r>
            <a:endParaRPr lang="en-US" dirty="0"/>
          </a:p>
        </p:txBody>
      </p:sp>
      <p:sp>
        <p:nvSpPr>
          <p:cNvPr id="3" name="Content Placeholder 2"/>
          <p:cNvSpPr>
            <a:spLocks noGrp="1"/>
          </p:cNvSpPr>
          <p:nvPr>
            <p:ph idx="1"/>
          </p:nvPr>
        </p:nvSpPr>
        <p:spPr>
          <a:xfrm>
            <a:off x="457200" y="1600200"/>
            <a:ext cx="7772400" cy="4525963"/>
          </a:xfrm>
        </p:spPr>
        <p:txBody>
          <a:bodyPr>
            <a:normAutofit/>
          </a:bodyPr>
          <a:lstStyle/>
          <a:p>
            <a:r>
              <a:rPr lang="en-US" sz="2400" b="1" dirty="0"/>
              <a:t>Myth </a:t>
            </a:r>
            <a:r>
              <a:rPr lang="en-US" sz="2400" b="1" dirty="0" smtClean="0"/>
              <a:t>3</a:t>
            </a:r>
            <a:endParaRPr lang="en-US" sz="2400" b="1" dirty="0"/>
          </a:p>
          <a:p>
            <a:pPr lvl="1">
              <a:spcAft>
                <a:spcPts val="1200"/>
              </a:spcAft>
            </a:pPr>
            <a:r>
              <a:rPr lang="en-US" sz="2400" i="1" dirty="0"/>
              <a:t>“It does not matter how you collect your data, there will always be a statistical ‘fix’ that will allow you to analyze them”</a:t>
            </a:r>
            <a:endParaRPr lang="en-US" sz="2400" i="1" dirty="0" smtClean="0"/>
          </a:p>
          <a:p>
            <a:pPr lvl="1">
              <a:spcAft>
                <a:spcPts val="1200"/>
              </a:spcAft>
            </a:pPr>
            <a:r>
              <a:rPr lang="en-US" sz="2400" b="1" dirty="0" smtClean="0"/>
              <a:t>Reality</a:t>
            </a:r>
            <a:r>
              <a:rPr lang="en-US" sz="2400" dirty="0" smtClean="0"/>
              <a:t> </a:t>
            </a:r>
            <a:r>
              <a:rPr lang="en-US" sz="2400" dirty="0"/>
              <a:t>- NO WAY! You may end up with data that you </a:t>
            </a:r>
            <a:r>
              <a:rPr lang="en-US" sz="2400" b="1" u="sng" dirty="0"/>
              <a:t>can’t make any conclusions with </a:t>
            </a:r>
            <a:r>
              <a:rPr lang="en-US" sz="2400" dirty="0"/>
              <a:t>because there are so many flaws with the design. Big problems are non-independence and lack of control groups.</a:t>
            </a:r>
          </a:p>
          <a:p>
            <a:endParaRPr lang="en-US" sz="2400" dirty="0"/>
          </a:p>
        </p:txBody>
      </p:sp>
      <p:sp>
        <p:nvSpPr>
          <p:cNvPr id="4" name="&quot;No&quot; Symbol 3"/>
          <p:cNvSpPr/>
          <p:nvPr/>
        </p:nvSpPr>
        <p:spPr>
          <a:xfrm>
            <a:off x="3657600" y="2057400"/>
            <a:ext cx="1219200" cy="1219200"/>
          </a:xfrm>
          <a:prstGeom prst="noSmoking">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658876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23" presetClass="entr" presetSubtype="16"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7583487" cy="685800"/>
          </a:xfrm>
        </p:spPr>
        <p:txBody>
          <a:bodyPr/>
          <a:lstStyle/>
          <a:p>
            <a:r>
              <a:rPr lang="en-US" dirty="0"/>
              <a:t>Common </a:t>
            </a:r>
            <a:r>
              <a:rPr lang="en-US" dirty="0" smtClean="0"/>
              <a:t>Mistakes</a:t>
            </a:r>
            <a:endParaRPr lang="en-US" dirty="0"/>
          </a:p>
        </p:txBody>
      </p:sp>
      <p:sp>
        <p:nvSpPr>
          <p:cNvPr id="3" name="Content Placeholder 2"/>
          <p:cNvSpPr>
            <a:spLocks noGrp="1"/>
          </p:cNvSpPr>
          <p:nvPr>
            <p:ph idx="1"/>
          </p:nvPr>
        </p:nvSpPr>
        <p:spPr>
          <a:xfrm>
            <a:off x="457200" y="1143000"/>
            <a:ext cx="8382000" cy="5410200"/>
          </a:xfrm>
        </p:spPr>
        <p:txBody>
          <a:bodyPr>
            <a:noAutofit/>
          </a:bodyPr>
          <a:lstStyle/>
          <a:p>
            <a:pPr>
              <a:spcBef>
                <a:spcPts val="800"/>
              </a:spcBef>
            </a:pPr>
            <a:r>
              <a:rPr lang="en-US" sz="2400" dirty="0" smtClean="0"/>
              <a:t>No </a:t>
            </a:r>
            <a:r>
              <a:rPr lang="en-US" sz="2400" dirty="0"/>
              <a:t>control group</a:t>
            </a:r>
          </a:p>
          <a:p>
            <a:pPr>
              <a:spcBef>
                <a:spcPts val="800"/>
              </a:spcBef>
            </a:pPr>
            <a:r>
              <a:rPr lang="en-US" sz="2400" dirty="0"/>
              <a:t>No pretest</a:t>
            </a:r>
          </a:p>
          <a:p>
            <a:pPr>
              <a:spcBef>
                <a:spcPts val="800"/>
              </a:spcBef>
            </a:pPr>
            <a:r>
              <a:rPr lang="en-US" sz="2400" dirty="0"/>
              <a:t>Confounding variables not </a:t>
            </a:r>
            <a:r>
              <a:rPr lang="en-US" sz="2400" dirty="0" smtClean="0"/>
              <a:t>controlled </a:t>
            </a:r>
            <a:r>
              <a:rPr lang="en-US" sz="2400" dirty="0"/>
              <a:t>or accounted for</a:t>
            </a:r>
          </a:p>
          <a:p>
            <a:pPr>
              <a:spcBef>
                <a:spcPts val="800"/>
              </a:spcBef>
            </a:pPr>
            <a:r>
              <a:rPr lang="en-US" sz="2400" dirty="0"/>
              <a:t>Attrition</a:t>
            </a:r>
          </a:p>
          <a:p>
            <a:pPr>
              <a:spcBef>
                <a:spcPts val="800"/>
              </a:spcBef>
            </a:pPr>
            <a:r>
              <a:rPr lang="en-US" sz="2400" dirty="0"/>
              <a:t>Inappropriate conclusions</a:t>
            </a:r>
          </a:p>
          <a:p>
            <a:pPr>
              <a:spcBef>
                <a:spcPts val="800"/>
              </a:spcBef>
            </a:pPr>
            <a:r>
              <a:rPr lang="en-US" sz="2400" dirty="0"/>
              <a:t>Causal conclusions in correlational studies</a:t>
            </a:r>
          </a:p>
          <a:p>
            <a:pPr>
              <a:spcBef>
                <a:spcPts val="800"/>
              </a:spcBef>
            </a:pPr>
            <a:r>
              <a:rPr lang="en-US" sz="2400" dirty="0"/>
              <a:t>Invalid, ambiguous or mismatched measures for the questions being asked</a:t>
            </a:r>
          </a:p>
          <a:p>
            <a:pPr>
              <a:spcBef>
                <a:spcPts val="800"/>
              </a:spcBef>
            </a:pPr>
            <a:r>
              <a:rPr lang="en-US" sz="2400" dirty="0"/>
              <a:t>Only looking at main effects and not interactions</a:t>
            </a:r>
          </a:p>
          <a:p>
            <a:pPr>
              <a:spcBef>
                <a:spcPts val="800"/>
              </a:spcBef>
            </a:pPr>
            <a:r>
              <a:rPr lang="en-US" sz="2400" dirty="0"/>
              <a:t>Experimenter bias (cultural, gender, etc.) and “nonsense” conclusions </a:t>
            </a:r>
          </a:p>
          <a:p>
            <a:pPr>
              <a:spcBef>
                <a:spcPts val="800"/>
              </a:spcBef>
            </a:pPr>
            <a:r>
              <a:rPr lang="en-US" sz="2400" dirty="0"/>
              <a:t>Inappropriate data </a:t>
            </a:r>
            <a:r>
              <a:rPr lang="en-US" sz="2400" dirty="0" smtClean="0"/>
              <a:t>analyses</a:t>
            </a:r>
            <a:endParaRPr lang="en-US" sz="2400" dirty="0"/>
          </a:p>
          <a:p>
            <a:endParaRPr lang="en-US" sz="2400" dirty="0"/>
          </a:p>
        </p:txBody>
      </p:sp>
      <p:sp>
        <p:nvSpPr>
          <p:cNvPr id="4" name="Rectangle 3"/>
          <p:cNvSpPr/>
          <p:nvPr/>
        </p:nvSpPr>
        <p:spPr>
          <a:xfrm>
            <a:off x="167412" y="1066800"/>
            <a:ext cx="594588" cy="523220"/>
          </a:xfrm>
          <a:prstGeom prst="rect">
            <a:avLst/>
          </a:prstGeom>
          <a:solidFill>
            <a:schemeClr val="bg1">
              <a:alpha val="71000"/>
            </a:schemeClr>
          </a:solidFill>
        </p:spPr>
        <p:txBody>
          <a:bodyPr wrap="square" lIns="91440" tIns="45720" rIns="91440" bIns="45720">
            <a:spAutoFit/>
          </a:bodyPr>
          <a:lstStyle/>
          <a:p>
            <a:pPr algn="ctr"/>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167412" y="1600200"/>
            <a:ext cx="594588" cy="523220"/>
          </a:xfrm>
          <a:prstGeom prst="rect">
            <a:avLst/>
          </a:prstGeom>
          <a:solidFill>
            <a:schemeClr val="bg1">
              <a:alpha val="61000"/>
            </a:schemeClr>
          </a:solidFill>
        </p:spPr>
        <p:txBody>
          <a:bodyPr wrap="square" lIns="91440" tIns="45720" rIns="91440" bIns="45720">
            <a:spAutoFit/>
          </a:bodyPr>
          <a:lstStyle/>
          <a:p>
            <a:pPr algn="ctr"/>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616387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Human </a:t>
            </a:r>
            <a:r>
              <a:rPr lang="en-US" dirty="0" smtClean="0"/>
              <a:t>Subjects</a:t>
            </a:r>
            <a:endParaRPr lang="en-US" dirty="0"/>
          </a:p>
        </p:txBody>
      </p:sp>
      <p:sp>
        <p:nvSpPr>
          <p:cNvPr id="3" name="Content Placeholder 2"/>
          <p:cNvSpPr>
            <a:spLocks noGrp="1"/>
          </p:cNvSpPr>
          <p:nvPr>
            <p:ph idx="1"/>
          </p:nvPr>
        </p:nvSpPr>
        <p:spPr/>
        <p:txBody>
          <a:bodyPr/>
          <a:lstStyle/>
          <a:p>
            <a:pPr>
              <a:spcAft>
                <a:spcPts val="1200"/>
              </a:spcAft>
            </a:pPr>
            <a:r>
              <a:rPr lang="en-US" dirty="0"/>
              <a:t>Need IRB approval</a:t>
            </a:r>
          </a:p>
          <a:p>
            <a:pPr>
              <a:spcAft>
                <a:spcPts val="1200"/>
              </a:spcAft>
            </a:pPr>
            <a:r>
              <a:rPr lang="en-US" dirty="0"/>
              <a:t>Cannot force or coerce students to participate</a:t>
            </a:r>
          </a:p>
          <a:p>
            <a:pPr>
              <a:spcAft>
                <a:spcPts val="1200"/>
              </a:spcAft>
            </a:pPr>
            <a:r>
              <a:rPr lang="en-US" dirty="0"/>
              <a:t>Participants may leave the study at will</a:t>
            </a:r>
          </a:p>
          <a:p>
            <a:pPr>
              <a:spcAft>
                <a:spcPts val="1200"/>
              </a:spcAft>
            </a:pPr>
            <a:r>
              <a:rPr lang="en-US" dirty="0"/>
              <a:t>Privacy concerns</a:t>
            </a:r>
          </a:p>
          <a:p>
            <a:pPr>
              <a:spcAft>
                <a:spcPts val="1200"/>
              </a:spcAft>
            </a:pPr>
            <a:r>
              <a:rPr lang="en-US" dirty="0"/>
              <a:t>Benefits outweigh the risks to participants (prefer no risks</a:t>
            </a:r>
            <a:r>
              <a:rPr lang="en-US" dirty="0" smtClean="0"/>
              <a:t>)</a:t>
            </a:r>
            <a:endParaRPr lang="en-US" dirty="0"/>
          </a:p>
        </p:txBody>
      </p:sp>
    </p:spTree>
    <p:extLst>
      <p:ext uri="{BB962C8B-B14F-4D97-AF65-F5344CB8AC3E}">
        <p14:creationId xmlns:p14="http://schemas.microsoft.com/office/powerpoint/2010/main" val="33580640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Research?</a:t>
            </a:r>
            <a:endParaRPr lang="en-US" dirty="0"/>
          </a:p>
        </p:txBody>
      </p:sp>
      <p:sp>
        <p:nvSpPr>
          <p:cNvPr id="3" name="Content Placeholder 2"/>
          <p:cNvSpPr>
            <a:spLocks noGrp="1"/>
          </p:cNvSpPr>
          <p:nvPr>
            <p:ph idx="1"/>
          </p:nvPr>
        </p:nvSpPr>
        <p:spPr/>
        <p:txBody>
          <a:bodyPr>
            <a:normAutofit/>
          </a:bodyPr>
          <a:lstStyle/>
          <a:p>
            <a:pPr marL="0" indent="0" algn="ctr">
              <a:buNone/>
            </a:pPr>
            <a:r>
              <a:rPr lang="en-US" sz="4000" dirty="0"/>
              <a:t>What question(s) do we want to answer?</a:t>
            </a:r>
          </a:p>
          <a:p>
            <a:pPr marL="457200" lvl="1" indent="0" algn="ctr">
              <a:buNone/>
            </a:pPr>
            <a:endParaRPr lang="en-US" sz="3600" dirty="0" smtClean="0"/>
          </a:p>
          <a:p>
            <a:pPr marL="0" indent="0" algn="ctr">
              <a:buNone/>
            </a:pPr>
            <a:endParaRPr lang="en-US" sz="4000" dirty="0"/>
          </a:p>
          <a:p>
            <a:pPr marL="0" indent="0" algn="ctr">
              <a:buNone/>
            </a:pPr>
            <a:r>
              <a:rPr lang="en-US" sz="4000" dirty="0" smtClean="0"/>
              <a:t>What </a:t>
            </a:r>
            <a:r>
              <a:rPr lang="en-US" sz="4000" dirty="0"/>
              <a:t>do we already know</a:t>
            </a:r>
            <a:r>
              <a:rPr lang="en-US" sz="4000" dirty="0" smtClean="0"/>
              <a:t>?</a:t>
            </a:r>
            <a:endParaRPr lang="en-US" sz="4000" dirty="0"/>
          </a:p>
        </p:txBody>
      </p:sp>
      <p:sp>
        <p:nvSpPr>
          <p:cNvPr id="6" name="Down Arrow 5"/>
          <p:cNvSpPr/>
          <p:nvPr/>
        </p:nvSpPr>
        <p:spPr>
          <a:xfrm>
            <a:off x="3733800" y="3200400"/>
            <a:ext cx="381000" cy="1600200"/>
          </a:xfrm>
          <a:prstGeom prst="downArrow">
            <a:avLst/>
          </a:prstGeom>
          <a:effectLst>
            <a:outerShdw blurRad="50800" dist="38100" dir="2700000" algn="tl" rotWithShape="0">
              <a:prstClr val="black">
                <a:alpha val="40000"/>
              </a:prstClr>
            </a:outerShdw>
          </a:effectLst>
        </p:spPr>
        <p:style>
          <a:lnRef idx="3">
            <a:schemeClr val="lt1"/>
          </a:lnRef>
          <a:fillRef idx="1003">
            <a:schemeClr val="lt2"/>
          </a:fillRef>
          <a:effectRef idx="1">
            <a:schemeClr val="accent5"/>
          </a:effectRef>
          <a:fontRef idx="minor">
            <a:schemeClr val="lt1"/>
          </a:fontRef>
        </p:style>
        <p:txBody>
          <a:bodyPr rtlCol="0" anchor="ctr"/>
          <a:lstStyle/>
          <a:p>
            <a:pPr algn="ctr"/>
            <a:endParaRPr lang="en-US"/>
          </a:p>
        </p:txBody>
      </p:sp>
      <p:sp>
        <p:nvSpPr>
          <p:cNvPr id="7" name="Down Arrow 6"/>
          <p:cNvSpPr/>
          <p:nvPr/>
        </p:nvSpPr>
        <p:spPr>
          <a:xfrm rot="10800000">
            <a:off x="4800600" y="3200400"/>
            <a:ext cx="381000" cy="1600200"/>
          </a:xfrm>
          <a:prstGeom prst="downArrow">
            <a:avLst/>
          </a:prstGeom>
          <a:effectLst>
            <a:outerShdw blurRad="50800" dist="38100" dir="2700000" algn="tl" rotWithShape="0">
              <a:prstClr val="black">
                <a:alpha val="40000"/>
              </a:prstClr>
            </a:outerShdw>
          </a:effectLst>
        </p:spPr>
        <p:style>
          <a:lnRef idx="3">
            <a:schemeClr val="lt1"/>
          </a:lnRef>
          <a:fillRef idx="1003">
            <a:schemeClr val="lt2"/>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19160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Research?</a:t>
            </a:r>
            <a:endParaRPr lang="en-US" dirty="0"/>
          </a:p>
        </p:txBody>
      </p:sp>
      <p:sp>
        <p:nvSpPr>
          <p:cNvPr id="3" name="Content Placeholder 2"/>
          <p:cNvSpPr>
            <a:spLocks noGrp="1"/>
          </p:cNvSpPr>
          <p:nvPr>
            <p:ph idx="1"/>
          </p:nvPr>
        </p:nvSpPr>
        <p:spPr>
          <a:xfrm>
            <a:off x="457200" y="1600200"/>
            <a:ext cx="7848600" cy="4525963"/>
          </a:xfrm>
        </p:spPr>
        <p:txBody>
          <a:bodyPr/>
          <a:lstStyle/>
          <a:p>
            <a:r>
              <a:rPr lang="en-US" sz="3200" dirty="0"/>
              <a:t>What question(s) do we want to answer?</a:t>
            </a:r>
          </a:p>
          <a:p>
            <a:pPr lvl="1"/>
            <a:r>
              <a:rPr lang="en-US" sz="2800" i="1" dirty="0"/>
              <a:t>I want to find out whether the use of a learning system that incorporates social media capabilities and </a:t>
            </a:r>
            <a:r>
              <a:rPr lang="en-US" sz="2800" i="1" dirty="0" err="1"/>
              <a:t>gamefication</a:t>
            </a:r>
            <a:r>
              <a:rPr lang="en-US" sz="2800" i="1" dirty="0"/>
              <a:t> will increase student learning and retention in </a:t>
            </a:r>
            <a:r>
              <a:rPr lang="en-US" sz="2800" i="1" dirty="0" smtClean="0"/>
              <a:t>CS</a:t>
            </a:r>
            <a:endParaRPr lang="en-US" sz="2800" i="1" dirty="0"/>
          </a:p>
        </p:txBody>
      </p:sp>
      <p:sp>
        <p:nvSpPr>
          <p:cNvPr id="4" name="Parallelogram 3"/>
          <p:cNvSpPr/>
          <p:nvPr/>
        </p:nvSpPr>
        <p:spPr>
          <a:xfrm>
            <a:off x="609600" y="4800600"/>
            <a:ext cx="7086600" cy="838200"/>
          </a:xfrm>
          <a:prstGeom prst="parallelogram">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800" dirty="0" smtClean="0"/>
              <a:t>We’re ready to do our study, right?</a:t>
            </a:r>
            <a:endParaRPr lang="en-US" sz="2800" dirty="0"/>
          </a:p>
        </p:txBody>
      </p:sp>
      <p:sp>
        <p:nvSpPr>
          <p:cNvPr id="5" name="Hexagon 4"/>
          <p:cNvSpPr/>
          <p:nvPr/>
        </p:nvSpPr>
        <p:spPr>
          <a:xfrm>
            <a:off x="7086600" y="4419600"/>
            <a:ext cx="1856232" cy="1600200"/>
          </a:xfrm>
          <a:prstGeom prst="hex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Hmmm, maybe not…</a:t>
            </a:r>
            <a:endParaRPr lang="en-US" dirty="0"/>
          </a:p>
        </p:txBody>
      </p:sp>
    </p:spTree>
    <p:extLst>
      <p:ext uri="{BB962C8B-B14F-4D97-AF65-F5344CB8AC3E}">
        <p14:creationId xmlns:p14="http://schemas.microsoft.com/office/powerpoint/2010/main" val="2028836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Research?</a:t>
            </a:r>
            <a:endParaRPr lang="en-US" dirty="0"/>
          </a:p>
        </p:txBody>
      </p:sp>
      <p:sp>
        <p:nvSpPr>
          <p:cNvPr id="3" name="Content Placeholder 2"/>
          <p:cNvSpPr>
            <a:spLocks noGrp="1"/>
          </p:cNvSpPr>
          <p:nvPr>
            <p:ph idx="1"/>
          </p:nvPr>
        </p:nvSpPr>
        <p:spPr>
          <a:xfrm>
            <a:off x="457200" y="1600200"/>
            <a:ext cx="7848600" cy="4525963"/>
          </a:xfrm>
        </p:spPr>
        <p:txBody>
          <a:bodyPr>
            <a:normAutofit/>
          </a:bodyPr>
          <a:lstStyle/>
          <a:p>
            <a:r>
              <a:rPr lang="en-US" sz="2800" dirty="0" smtClean="0"/>
              <a:t>What </a:t>
            </a:r>
            <a:r>
              <a:rPr lang="en-US" sz="2800" dirty="0"/>
              <a:t>do we already know?</a:t>
            </a:r>
          </a:p>
          <a:p>
            <a:pPr lvl="1"/>
            <a:r>
              <a:rPr lang="en-US" sz="2800" dirty="0"/>
              <a:t>We know that following has been found:</a:t>
            </a:r>
          </a:p>
          <a:p>
            <a:pPr lvl="2"/>
            <a:r>
              <a:rPr lang="en-US" sz="2400" dirty="0"/>
              <a:t>Greater student engagement = &gt; greater learning and retention</a:t>
            </a:r>
          </a:p>
          <a:p>
            <a:pPr lvl="2"/>
            <a:r>
              <a:rPr lang="en-US" sz="2400" dirty="0"/>
              <a:t>Social media has strong engagement in XXX</a:t>
            </a:r>
          </a:p>
          <a:p>
            <a:pPr lvl="2"/>
            <a:r>
              <a:rPr lang="en-US" sz="2400" dirty="0"/>
              <a:t>The use of achievements in games =&gt; resilience &amp; increased effort when failure occurs</a:t>
            </a:r>
          </a:p>
          <a:p>
            <a:pPr lvl="2"/>
            <a:r>
              <a:rPr lang="en-US" sz="2400" dirty="0"/>
              <a:t>Having students work together on problems increases learning</a:t>
            </a:r>
          </a:p>
          <a:p>
            <a:pPr lvl="2"/>
            <a:r>
              <a:rPr lang="en-US" sz="2400" dirty="0"/>
              <a:t>. . . Etc.</a:t>
            </a:r>
          </a:p>
          <a:p>
            <a:endParaRPr lang="en-US" sz="2800" dirty="0"/>
          </a:p>
        </p:txBody>
      </p:sp>
    </p:spTree>
    <p:extLst>
      <p:ext uri="{BB962C8B-B14F-4D97-AF65-F5344CB8AC3E}">
        <p14:creationId xmlns:p14="http://schemas.microsoft.com/office/powerpoint/2010/main" val="92234240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Research?</a:t>
            </a:r>
          </a:p>
        </p:txBody>
      </p:sp>
      <p:sp>
        <p:nvSpPr>
          <p:cNvPr id="3" name="Content Placeholder 2"/>
          <p:cNvSpPr>
            <a:spLocks noGrp="1"/>
          </p:cNvSpPr>
          <p:nvPr>
            <p:ph idx="1"/>
          </p:nvPr>
        </p:nvSpPr>
        <p:spPr>
          <a:xfrm>
            <a:off x="779463" y="1828800"/>
            <a:ext cx="7583487" cy="4572000"/>
          </a:xfrm>
        </p:spPr>
        <p:txBody>
          <a:bodyPr>
            <a:normAutofit/>
          </a:bodyPr>
          <a:lstStyle/>
          <a:p>
            <a:r>
              <a:rPr lang="en-US" sz="2800" dirty="0"/>
              <a:t>Formulate Goals/Objectives</a:t>
            </a:r>
          </a:p>
          <a:p>
            <a:pPr lvl="1"/>
            <a:r>
              <a:rPr lang="en-US" sz="2800" dirty="0"/>
              <a:t>We want to determine whether the use of team-based achievement goals increases student learning of software testing </a:t>
            </a:r>
            <a:r>
              <a:rPr lang="en-US" sz="2800" dirty="0" smtClean="0"/>
              <a:t>techniques</a:t>
            </a:r>
          </a:p>
          <a:p>
            <a:pPr lvl="1"/>
            <a:endParaRPr lang="en-US" sz="2800" dirty="0" smtClean="0"/>
          </a:p>
          <a:p>
            <a:pPr lvl="1"/>
            <a:endParaRPr lang="en-US" sz="2800" dirty="0" smtClean="0"/>
          </a:p>
          <a:p>
            <a:r>
              <a:rPr lang="en-US" sz="2800" dirty="0"/>
              <a:t>Formulate Research Questions</a:t>
            </a:r>
          </a:p>
          <a:p>
            <a:pPr lvl="1"/>
            <a:r>
              <a:rPr lang="en-US" sz="2800" dirty="0"/>
              <a:t>Is it testable</a:t>
            </a:r>
            <a:r>
              <a:rPr lang="en-US" sz="2800" dirty="0" smtClean="0"/>
              <a:t>?</a:t>
            </a:r>
            <a:endParaRPr lang="en-US" sz="2800" dirty="0"/>
          </a:p>
        </p:txBody>
      </p:sp>
      <p:grpSp>
        <p:nvGrpSpPr>
          <p:cNvPr id="7" name="Group 6"/>
          <p:cNvGrpSpPr/>
          <p:nvPr/>
        </p:nvGrpSpPr>
        <p:grpSpPr>
          <a:xfrm>
            <a:off x="5029200" y="228600"/>
            <a:ext cx="3124200" cy="1981200"/>
            <a:chOff x="5029200" y="228600"/>
            <a:chExt cx="3124200" cy="1981200"/>
          </a:xfrm>
        </p:grpSpPr>
        <p:sp>
          <p:nvSpPr>
            <p:cNvPr id="4" name="Oval 3"/>
            <p:cNvSpPr/>
            <p:nvPr/>
          </p:nvSpPr>
          <p:spPr>
            <a:xfrm>
              <a:off x="6172200" y="228600"/>
              <a:ext cx="1981200" cy="19812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Our Research Question</a:t>
              </a:r>
            </a:p>
            <a:p>
              <a:pPr algn="ctr"/>
              <a:r>
                <a:rPr lang="en-US" dirty="0" smtClean="0"/>
                <a:t>+</a:t>
              </a:r>
            </a:p>
            <a:p>
              <a:pPr algn="ctr"/>
              <a:r>
                <a:rPr lang="en-US" dirty="0" smtClean="0"/>
                <a:t>What we know</a:t>
              </a:r>
              <a:endParaRPr lang="en-US" dirty="0"/>
            </a:p>
          </p:txBody>
        </p:sp>
        <p:sp>
          <p:nvSpPr>
            <p:cNvPr id="6" name="Bent-Up Arrow 5"/>
            <p:cNvSpPr/>
            <p:nvPr/>
          </p:nvSpPr>
          <p:spPr>
            <a:xfrm rot="10800000">
              <a:off x="5029200" y="1066800"/>
              <a:ext cx="1143000" cy="838200"/>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8" name="Down Arrow 7"/>
          <p:cNvSpPr/>
          <p:nvPr/>
        </p:nvSpPr>
        <p:spPr>
          <a:xfrm>
            <a:off x="2743200" y="4267200"/>
            <a:ext cx="533400" cy="1066800"/>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9" name="Oval 8"/>
          <p:cNvSpPr/>
          <p:nvPr/>
        </p:nvSpPr>
        <p:spPr>
          <a:xfrm>
            <a:off x="6324600" y="4876800"/>
            <a:ext cx="2438400" cy="17526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dirty="0" smtClean="0"/>
              <a:t>Can we </a:t>
            </a:r>
            <a:r>
              <a:rPr lang="en-US" sz="2400" b="1" u="sng" dirty="0" smtClean="0"/>
              <a:t>measure</a:t>
            </a:r>
            <a:r>
              <a:rPr lang="en-US" sz="2400" dirty="0" smtClean="0"/>
              <a:t> something?</a:t>
            </a:r>
            <a:endParaRPr lang="en-US" sz="2400" dirty="0"/>
          </a:p>
        </p:txBody>
      </p:sp>
      <p:grpSp>
        <p:nvGrpSpPr>
          <p:cNvPr id="15" name="Group 14"/>
          <p:cNvGrpSpPr/>
          <p:nvPr/>
        </p:nvGrpSpPr>
        <p:grpSpPr>
          <a:xfrm>
            <a:off x="1066800" y="3276600"/>
            <a:ext cx="6172200" cy="1905000"/>
            <a:chOff x="1066800" y="3276600"/>
            <a:chExt cx="6172200" cy="1905000"/>
          </a:xfrm>
        </p:grpSpPr>
        <p:sp>
          <p:nvSpPr>
            <p:cNvPr id="13" name="Rectangle 12"/>
            <p:cNvSpPr/>
            <p:nvPr/>
          </p:nvSpPr>
          <p:spPr>
            <a:xfrm>
              <a:off x="1371600" y="3276600"/>
              <a:ext cx="5867400" cy="838200"/>
            </a:xfrm>
            <a:prstGeom prst="rect">
              <a:avLst/>
            </a:prstGeom>
            <a:noFill/>
            <a:ln w="38100">
              <a:solidFill>
                <a:schemeClr val="accent4">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Up Arrow Callout 13"/>
            <p:cNvSpPr/>
            <p:nvPr/>
          </p:nvSpPr>
          <p:spPr>
            <a:xfrm>
              <a:off x="1066800" y="4114800"/>
              <a:ext cx="990600" cy="1066800"/>
            </a:xfrm>
            <a:prstGeom prst="upArrowCallou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From CS to</a:t>
              </a:r>
              <a:endParaRPr lang="en-US" dirty="0"/>
            </a:p>
          </p:txBody>
        </p:sp>
      </p:grpSp>
    </p:spTree>
    <p:extLst>
      <p:ext uri="{BB962C8B-B14F-4D97-AF65-F5344CB8AC3E}">
        <p14:creationId xmlns:p14="http://schemas.microsoft.com/office/powerpoint/2010/main" val="5459717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Research?</a:t>
            </a:r>
          </a:p>
        </p:txBody>
      </p:sp>
      <p:sp>
        <p:nvSpPr>
          <p:cNvPr id="3" name="Content Placeholder 2"/>
          <p:cNvSpPr>
            <a:spLocks noGrp="1"/>
          </p:cNvSpPr>
          <p:nvPr>
            <p:ph idx="1"/>
          </p:nvPr>
        </p:nvSpPr>
        <p:spPr>
          <a:xfrm>
            <a:off x="457200" y="1600200"/>
            <a:ext cx="8077200" cy="4800600"/>
          </a:xfrm>
        </p:spPr>
        <p:txBody>
          <a:bodyPr>
            <a:noAutofit/>
          </a:bodyPr>
          <a:lstStyle/>
          <a:p>
            <a:r>
              <a:rPr lang="en-US" sz="2800" dirty="0" smtClean="0"/>
              <a:t>Formulate </a:t>
            </a:r>
            <a:r>
              <a:rPr lang="en-US" sz="2800" dirty="0"/>
              <a:t>Research Questions</a:t>
            </a:r>
          </a:p>
          <a:p>
            <a:pPr lvl="2"/>
            <a:r>
              <a:rPr lang="en-US" sz="2400" b="1" dirty="0" smtClean="0"/>
              <a:t>Is </a:t>
            </a:r>
            <a:r>
              <a:rPr lang="en-US" sz="2400" b="1" dirty="0"/>
              <a:t>there a significant difference</a:t>
            </a:r>
            <a:r>
              <a:rPr lang="en-US" sz="2400" dirty="0"/>
              <a:t> </a:t>
            </a:r>
            <a:r>
              <a:rPr lang="en-US" sz="2400" i="1" dirty="0"/>
              <a:t>between student learning of software testing techniques for students that used </a:t>
            </a:r>
            <a:r>
              <a:rPr lang="en-US" sz="2400" i="1" dirty="0" err="1" smtClean="0"/>
              <a:t>WReSTT’s</a:t>
            </a:r>
            <a:r>
              <a:rPr lang="en-US" sz="2400" i="1" dirty="0" smtClean="0"/>
              <a:t> </a:t>
            </a:r>
            <a:r>
              <a:rPr lang="en-US" sz="2400" i="1" dirty="0"/>
              <a:t>team-based achievement goals capabilities and those who did not</a:t>
            </a:r>
            <a:r>
              <a:rPr lang="en-US" sz="2400" i="1" dirty="0" smtClean="0"/>
              <a:t>?</a:t>
            </a:r>
          </a:p>
          <a:p>
            <a:pPr lvl="2"/>
            <a:endParaRPr lang="en-US" sz="2400" i="1" dirty="0"/>
          </a:p>
          <a:p>
            <a:pPr lvl="2"/>
            <a:r>
              <a:rPr lang="en-US" sz="2400" b="1" dirty="0"/>
              <a:t>Is there a significant relationship</a:t>
            </a:r>
            <a:r>
              <a:rPr lang="en-US" sz="2400" dirty="0"/>
              <a:t> </a:t>
            </a:r>
            <a:r>
              <a:rPr lang="en-US" sz="2400" i="1" dirty="0"/>
              <a:t>between the level of achievement a team is able to successfully achieve and how well the students in that team are able to correctly apply software testing techniques?</a:t>
            </a:r>
          </a:p>
          <a:p>
            <a:endParaRPr lang="en-US" sz="2800" dirty="0"/>
          </a:p>
        </p:txBody>
      </p:sp>
      <p:sp>
        <p:nvSpPr>
          <p:cNvPr id="4" name="Oval 3"/>
          <p:cNvSpPr/>
          <p:nvPr/>
        </p:nvSpPr>
        <p:spPr>
          <a:xfrm>
            <a:off x="5638800" y="762000"/>
            <a:ext cx="1981200" cy="1143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Can we </a:t>
            </a:r>
            <a:r>
              <a:rPr lang="en-US" b="1" u="sng" dirty="0" smtClean="0"/>
              <a:t>measure</a:t>
            </a:r>
            <a:r>
              <a:rPr lang="en-US" dirty="0" smtClean="0"/>
              <a:t> something?</a:t>
            </a:r>
            <a:endParaRPr lang="en-US" dirty="0"/>
          </a:p>
        </p:txBody>
      </p:sp>
      <p:sp>
        <p:nvSpPr>
          <p:cNvPr id="5" name="Oval 4"/>
          <p:cNvSpPr/>
          <p:nvPr/>
        </p:nvSpPr>
        <p:spPr>
          <a:xfrm>
            <a:off x="-228600" y="2514600"/>
            <a:ext cx="1600200" cy="9906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dirty="0" smtClean="0"/>
              <a:t>Cause &amp; Effect</a:t>
            </a:r>
            <a:endParaRPr lang="en-US" sz="2000" dirty="0"/>
          </a:p>
        </p:txBody>
      </p:sp>
      <p:sp>
        <p:nvSpPr>
          <p:cNvPr id="6" name="Oval 5"/>
          <p:cNvSpPr/>
          <p:nvPr/>
        </p:nvSpPr>
        <p:spPr>
          <a:xfrm>
            <a:off x="7391400" y="5715000"/>
            <a:ext cx="1600200" cy="9906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dirty="0" smtClean="0"/>
              <a:t>Relationships</a:t>
            </a:r>
            <a:endParaRPr lang="en-US" sz="2000" dirty="0"/>
          </a:p>
        </p:txBody>
      </p:sp>
    </p:spTree>
    <p:extLst>
      <p:ext uri="{BB962C8B-B14F-4D97-AF65-F5344CB8AC3E}">
        <p14:creationId xmlns:p14="http://schemas.microsoft.com/office/powerpoint/2010/main" val="18139226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Significance</a:t>
            </a:r>
            <a:endParaRPr lang="en-US" dirty="0"/>
          </a:p>
        </p:txBody>
      </p:sp>
      <p:sp>
        <p:nvSpPr>
          <p:cNvPr id="3" name="Content Placeholder 2"/>
          <p:cNvSpPr>
            <a:spLocks noGrp="1"/>
          </p:cNvSpPr>
          <p:nvPr>
            <p:ph idx="1"/>
          </p:nvPr>
        </p:nvSpPr>
        <p:spPr/>
        <p:txBody>
          <a:bodyPr>
            <a:normAutofit/>
          </a:bodyPr>
          <a:lstStyle/>
          <a:p>
            <a:r>
              <a:rPr lang="en-US" sz="2400" dirty="0" smtClean="0"/>
              <a:t>Statistical Significance</a:t>
            </a:r>
          </a:p>
          <a:p>
            <a:pPr lvl="1"/>
            <a:r>
              <a:rPr lang="en-US" sz="2400" dirty="0" smtClean="0"/>
              <a:t>Helps </a:t>
            </a:r>
            <a:r>
              <a:rPr lang="en-US" sz="2400" dirty="0"/>
              <a:t>you learn how likely it is that these changes occurred randomly and do not represent differences due to the </a:t>
            </a:r>
            <a:r>
              <a:rPr lang="en-US" sz="2400" dirty="0" smtClean="0"/>
              <a:t>program</a:t>
            </a:r>
          </a:p>
          <a:p>
            <a:pPr lvl="1"/>
            <a:r>
              <a:rPr lang="en-US" sz="2400" i="1" dirty="0" smtClean="0"/>
              <a:t>p</a:t>
            </a:r>
            <a:r>
              <a:rPr lang="en-US" sz="2400" dirty="0" smtClean="0"/>
              <a:t> values</a:t>
            </a:r>
          </a:p>
          <a:p>
            <a:r>
              <a:rPr lang="en-US" sz="2400" dirty="0" smtClean="0"/>
              <a:t>Substantive Significance</a:t>
            </a:r>
          </a:p>
          <a:p>
            <a:pPr lvl="1"/>
            <a:r>
              <a:rPr lang="en-US" sz="2400" dirty="0" smtClean="0"/>
              <a:t>Helps you understand the magnitude or importance of the differences</a:t>
            </a:r>
          </a:p>
          <a:p>
            <a:pPr lvl="1"/>
            <a:r>
              <a:rPr lang="en-US" sz="2400" dirty="0" smtClean="0"/>
              <a:t>Effect Size </a:t>
            </a:r>
          </a:p>
        </p:txBody>
      </p:sp>
      <p:sp>
        <p:nvSpPr>
          <p:cNvPr id="5" name="Oval 4"/>
          <p:cNvSpPr/>
          <p:nvPr/>
        </p:nvSpPr>
        <p:spPr>
          <a:xfrm>
            <a:off x="6400800" y="381000"/>
            <a:ext cx="1905000" cy="1905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dirty="0"/>
              <a:t>Statistics!</a:t>
            </a:r>
          </a:p>
          <a:p>
            <a:pPr algn="ctr"/>
            <a:r>
              <a:rPr lang="en-US" sz="2000" dirty="0" smtClean="0"/>
              <a:t>Hurrah! </a:t>
            </a:r>
            <a:endParaRPr lang="en-US" sz="2000" dirty="0"/>
          </a:p>
        </p:txBody>
      </p:sp>
    </p:spTree>
    <p:extLst>
      <p:ext uri="{BB962C8B-B14F-4D97-AF65-F5344CB8AC3E}">
        <p14:creationId xmlns:p14="http://schemas.microsoft.com/office/powerpoint/2010/main" val="3602568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7583487" cy="838200"/>
          </a:xfrm>
        </p:spPr>
        <p:txBody>
          <a:bodyPr/>
          <a:lstStyle/>
          <a:p>
            <a:r>
              <a:rPr lang="en-US" dirty="0" smtClean="0"/>
              <a:t>How to test our RQs</a:t>
            </a:r>
            <a:endParaRPr lang="en-US" dirty="0"/>
          </a:p>
        </p:txBody>
      </p:sp>
      <p:sp>
        <p:nvSpPr>
          <p:cNvPr id="3" name="Content Placeholder 2"/>
          <p:cNvSpPr>
            <a:spLocks noGrp="1"/>
          </p:cNvSpPr>
          <p:nvPr>
            <p:ph idx="1"/>
          </p:nvPr>
        </p:nvSpPr>
        <p:spPr>
          <a:xfrm>
            <a:off x="457200" y="1371600"/>
            <a:ext cx="7848600" cy="5105400"/>
          </a:xfrm>
        </p:spPr>
        <p:txBody>
          <a:bodyPr>
            <a:normAutofit fontScale="85000" lnSpcReduction="20000"/>
          </a:bodyPr>
          <a:lstStyle/>
          <a:p>
            <a:pPr marL="310896" lvl="3" indent="0">
              <a:buClr>
                <a:schemeClr val="accent1"/>
              </a:buClr>
              <a:buSzPct val="80000"/>
              <a:buNone/>
            </a:pPr>
            <a:r>
              <a:rPr lang="en-US" sz="2800" b="1" dirty="0"/>
              <a:t>Is there a significant difference</a:t>
            </a:r>
            <a:r>
              <a:rPr lang="en-US" sz="2800" dirty="0"/>
              <a:t> </a:t>
            </a:r>
            <a:r>
              <a:rPr lang="en-US" sz="2800" i="1" dirty="0"/>
              <a:t>between student learning of software testing techniques for students that used </a:t>
            </a:r>
            <a:r>
              <a:rPr lang="en-US" sz="2800" i="1" dirty="0" err="1"/>
              <a:t>WReSTT’s</a:t>
            </a:r>
            <a:r>
              <a:rPr lang="en-US" sz="2800" i="1" dirty="0"/>
              <a:t> team-based achievement goals capabilities and those who did not?</a:t>
            </a:r>
          </a:p>
          <a:p>
            <a:pPr marL="36576" lvl="2" indent="0">
              <a:buClr>
                <a:schemeClr val="accent1"/>
              </a:buClr>
              <a:buSzPct val="80000"/>
              <a:buNone/>
            </a:pPr>
            <a:endParaRPr lang="en-US" dirty="0"/>
          </a:p>
          <a:p>
            <a:pPr marL="36576" lvl="2" indent="0">
              <a:buClr>
                <a:schemeClr val="accent1"/>
              </a:buClr>
              <a:buSzPct val="80000"/>
              <a:buNone/>
            </a:pPr>
            <a:r>
              <a:rPr lang="en-US" sz="3800" dirty="0" smtClean="0"/>
              <a:t>How </a:t>
            </a:r>
            <a:r>
              <a:rPr lang="en-US" sz="3800" dirty="0"/>
              <a:t>will we test it?</a:t>
            </a:r>
          </a:p>
          <a:p>
            <a:pPr lvl="1"/>
            <a:r>
              <a:rPr lang="en-US" sz="3300" dirty="0" smtClean="0"/>
              <a:t>How </a:t>
            </a:r>
            <a:r>
              <a:rPr lang="en-US" sz="3300" dirty="0" smtClean="0"/>
              <a:t>do we define student learning?</a:t>
            </a:r>
          </a:p>
          <a:p>
            <a:pPr lvl="2"/>
            <a:r>
              <a:rPr lang="en-US" sz="3300" i="1" dirty="0" smtClean="0"/>
              <a:t>Ability </a:t>
            </a:r>
            <a:r>
              <a:rPr lang="en-US" sz="3300" i="1" dirty="0"/>
              <a:t>to recall what types of software testing techniques should be used in different situations</a:t>
            </a:r>
          </a:p>
          <a:p>
            <a:pPr lvl="2"/>
            <a:r>
              <a:rPr lang="en-US" sz="3300" i="1" dirty="0"/>
              <a:t>Ability to correctly conduct appropriate software testing techniques when given a sample </a:t>
            </a:r>
            <a:r>
              <a:rPr lang="en-US" sz="3300" i="1" dirty="0" smtClean="0"/>
              <a:t>scenario</a:t>
            </a:r>
            <a:endParaRPr lang="en-US" sz="3300" i="1" dirty="0"/>
          </a:p>
        </p:txBody>
      </p:sp>
      <p:sp>
        <p:nvSpPr>
          <p:cNvPr id="4" name="Parallelogram 3"/>
          <p:cNvSpPr/>
          <p:nvPr/>
        </p:nvSpPr>
        <p:spPr>
          <a:xfrm>
            <a:off x="609600" y="3810000"/>
            <a:ext cx="7086600" cy="1143000"/>
          </a:xfrm>
          <a:prstGeom prst="parallelogram">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800" dirty="0" smtClean="0"/>
              <a:t>Now we’re ready to do our study, right?</a:t>
            </a:r>
            <a:endParaRPr lang="en-US" sz="2800" dirty="0"/>
          </a:p>
        </p:txBody>
      </p:sp>
      <p:sp>
        <p:nvSpPr>
          <p:cNvPr id="5" name="Hexagon 4"/>
          <p:cNvSpPr/>
          <p:nvPr/>
        </p:nvSpPr>
        <p:spPr>
          <a:xfrm>
            <a:off x="7010400" y="3581400"/>
            <a:ext cx="1856232" cy="1600200"/>
          </a:xfrm>
          <a:prstGeom prst="hex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Hmmm, maybe not…</a:t>
            </a:r>
            <a:endParaRPr lang="en-US" dirty="0"/>
          </a:p>
        </p:txBody>
      </p:sp>
    </p:spTree>
    <p:extLst>
      <p:ext uri="{BB962C8B-B14F-4D97-AF65-F5344CB8AC3E}">
        <p14:creationId xmlns:p14="http://schemas.microsoft.com/office/powerpoint/2010/main" val="5732061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Experimental Design</a:t>
            </a:r>
            <a:r>
              <a:rPr lang="en-US" dirty="0" smtClean="0"/>
              <a:t>?</a:t>
            </a:r>
            <a:endParaRPr lang="en-US" dirty="0"/>
          </a:p>
        </p:txBody>
      </p:sp>
      <p:sp>
        <p:nvSpPr>
          <p:cNvPr id="3" name="Content Placeholder 2"/>
          <p:cNvSpPr>
            <a:spLocks noGrp="1"/>
          </p:cNvSpPr>
          <p:nvPr>
            <p:ph idx="1"/>
          </p:nvPr>
        </p:nvSpPr>
        <p:spPr>
          <a:xfrm>
            <a:off x="457200" y="1600200"/>
            <a:ext cx="7772400" cy="4525963"/>
          </a:xfrm>
        </p:spPr>
        <p:txBody>
          <a:bodyPr>
            <a:normAutofit lnSpcReduction="10000"/>
          </a:bodyPr>
          <a:lstStyle/>
          <a:p>
            <a:pPr marL="36576" indent="0">
              <a:buNone/>
            </a:pPr>
            <a:r>
              <a:rPr lang="en-US" sz="3200" dirty="0"/>
              <a:t>An experiment is defined as a </a:t>
            </a:r>
            <a:r>
              <a:rPr lang="en-US" sz="3200" u="sng" dirty="0"/>
              <a:t>research process</a:t>
            </a:r>
            <a:r>
              <a:rPr lang="en-US" sz="3200" dirty="0"/>
              <a:t> </a:t>
            </a:r>
            <a:r>
              <a:rPr lang="en-US" sz="3200" dirty="0" smtClean="0"/>
              <a:t>that: </a:t>
            </a:r>
          </a:p>
          <a:p>
            <a:pPr marL="493776" indent="-457200"/>
            <a:r>
              <a:rPr lang="en-US" sz="3200" dirty="0" smtClean="0"/>
              <a:t>allows </a:t>
            </a:r>
            <a:r>
              <a:rPr lang="en-US" sz="3200" dirty="0"/>
              <a:t>study of one or more variables </a:t>
            </a:r>
            <a:endParaRPr lang="en-US" sz="3200" dirty="0" smtClean="0"/>
          </a:p>
          <a:p>
            <a:pPr marL="493776" indent="-457200"/>
            <a:r>
              <a:rPr lang="en-US" sz="3200" dirty="0" smtClean="0"/>
              <a:t>which </a:t>
            </a:r>
            <a:r>
              <a:rPr lang="en-US" sz="3200" dirty="0"/>
              <a:t>can be manipulated under conditions that permits collection of data </a:t>
            </a:r>
            <a:endParaRPr lang="en-US" sz="3200" dirty="0" smtClean="0"/>
          </a:p>
          <a:p>
            <a:pPr marL="493776" indent="-457200"/>
            <a:r>
              <a:rPr lang="en-US" sz="3200" dirty="0" smtClean="0"/>
              <a:t>that </a:t>
            </a:r>
            <a:r>
              <a:rPr lang="en-US" sz="3200" dirty="0"/>
              <a:t>show the effect of such variables in </a:t>
            </a:r>
            <a:r>
              <a:rPr lang="en-US" sz="3200" dirty="0" smtClean="0"/>
              <a:t>a </a:t>
            </a:r>
            <a:r>
              <a:rPr lang="en-US" sz="3200" i="1" dirty="0" smtClean="0"/>
              <a:t>clear, </a:t>
            </a:r>
            <a:r>
              <a:rPr lang="en-US" sz="3200" i="1" dirty="0" smtClean="0"/>
              <a:t>unconfused </a:t>
            </a:r>
            <a:r>
              <a:rPr lang="en-US" sz="3200" dirty="0" smtClean="0"/>
              <a:t>fashion</a:t>
            </a:r>
          </a:p>
          <a:p>
            <a:pPr marL="36576" indent="0">
              <a:buNone/>
            </a:pPr>
            <a:endParaRPr lang="en-US" sz="3200" dirty="0" smtClean="0"/>
          </a:p>
          <a:p>
            <a:endParaRPr lang="en-US" sz="3200" dirty="0"/>
          </a:p>
        </p:txBody>
      </p:sp>
      <p:sp>
        <p:nvSpPr>
          <p:cNvPr id="4" name="Oval 3"/>
          <p:cNvSpPr/>
          <p:nvPr/>
        </p:nvSpPr>
        <p:spPr>
          <a:xfrm>
            <a:off x="7315200" y="5715000"/>
            <a:ext cx="1600200" cy="9906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dirty="0" smtClean="0"/>
              <a:t>Cause &amp; Effect</a:t>
            </a:r>
            <a:endParaRPr lang="en-US" sz="2000" dirty="0"/>
          </a:p>
        </p:txBody>
      </p:sp>
    </p:spTree>
    <p:extLst>
      <p:ext uri="{BB962C8B-B14F-4D97-AF65-F5344CB8AC3E}">
        <p14:creationId xmlns:p14="http://schemas.microsoft.com/office/powerpoint/2010/main" val="39728429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0</TotalTime>
  <Words>930</Words>
  <Application>Microsoft Macintosh PowerPoint</Application>
  <PresentationFormat>On-screen Show (4:3)</PresentationFormat>
  <Paragraphs>158</Paragraphs>
  <Slides>16</Slides>
  <Notes>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Revolution</vt:lpstr>
      <vt:lpstr>Designing a Research Study</vt:lpstr>
      <vt:lpstr>What to Research?</vt:lpstr>
      <vt:lpstr>What to Research?</vt:lpstr>
      <vt:lpstr>What to Research?</vt:lpstr>
      <vt:lpstr>What to Research?</vt:lpstr>
      <vt:lpstr>What to Research?</vt:lpstr>
      <vt:lpstr>Types of Significance</vt:lpstr>
      <vt:lpstr>How to test our RQs</vt:lpstr>
      <vt:lpstr>What is Experimental Design?</vt:lpstr>
      <vt:lpstr>Key issues – Experimental Control</vt:lpstr>
      <vt:lpstr>Good Experimental Design</vt:lpstr>
      <vt:lpstr>Common Myths</vt:lpstr>
      <vt:lpstr>Common Myths</vt:lpstr>
      <vt:lpstr>Common Myths</vt:lpstr>
      <vt:lpstr>Common Mistakes</vt:lpstr>
      <vt:lpstr>Working with Human Subjects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2013-03-11T06:00:57Z</dcterms:created>
  <dcterms:modified xsi:type="dcterms:W3CDTF">2015-06-12T19:52:56Z</dcterms:modified>
</cp:coreProperties>
</file>