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1" r:id="rId3"/>
    <p:sldId id="342" r:id="rId4"/>
    <p:sldId id="390" r:id="rId5"/>
    <p:sldId id="391" r:id="rId6"/>
    <p:sldId id="392" r:id="rId7"/>
    <p:sldId id="395" r:id="rId8"/>
    <p:sldId id="405" r:id="rId9"/>
    <p:sldId id="387" r:id="rId10"/>
    <p:sldId id="388" r:id="rId11"/>
    <p:sldId id="393" r:id="rId12"/>
    <p:sldId id="394" r:id="rId13"/>
    <p:sldId id="356" r:id="rId14"/>
    <p:sldId id="396" r:id="rId15"/>
    <p:sldId id="380" r:id="rId16"/>
    <p:sldId id="381" r:id="rId17"/>
    <p:sldId id="382" r:id="rId18"/>
    <p:sldId id="397" r:id="rId19"/>
    <p:sldId id="398" r:id="rId20"/>
    <p:sldId id="365" r:id="rId21"/>
    <p:sldId id="399" r:id="rId22"/>
    <p:sldId id="400" r:id="rId23"/>
    <p:sldId id="386" r:id="rId24"/>
    <p:sldId id="401" r:id="rId25"/>
    <p:sldId id="383" r:id="rId26"/>
    <p:sldId id="369" r:id="rId27"/>
    <p:sldId id="402" r:id="rId28"/>
    <p:sldId id="370" r:id="rId29"/>
    <p:sldId id="371" r:id="rId30"/>
    <p:sldId id="384" r:id="rId31"/>
    <p:sldId id="385" r:id="rId32"/>
    <p:sldId id="403" r:id="rId33"/>
    <p:sldId id="372" r:id="rId34"/>
    <p:sldId id="373" r:id="rId35"/>
    <p:sldId id="374" r:id="rId36"/>
    <p:sldId id="404" r:id="rId37"/>
    <p:sldId id="375" r:id="rId38"/>
    <p:sldId id="349" r:id="rId39"/>
    <p:sldId id="377" r:id="rId40"/>
    <p:sldId id="378" r:id="rId41"/>
    <p:sldId id="376" r:id="rId42"/>
    <p:sldId id="33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C3092B"/>
    <a:srgbClr val="C4092B"/>
    <a:srgbClr val="006971"/>
    <a:srgbClr val="008080"/>
    <a:srgbClr val="4C68B0"/>
    <a:srgbClr val="FFC70D"/>
    <a:srgbClr val="FF8D03"/>
    <a:srgbClr val="FF5015"/>
    <a:srgbClr val="E79324"/>
    <a:srgbClr val="E99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9924" autoAdjust="0"/>
  </p:normalViewPr>
  <p:slideViewPr>
    <p:cSldViewPr snapToGrid="0" snapToObjects="1">
      <p:cViewPr>
        <p:scale>
          <a:sx n="100" d="100"/>
          <a:sy n="100" d="100"/>
        </p:scale>
        <p:origin x="-888" y="-416"/>
      </p:cViewPr>
      <p:guideLst>
        <p:guide orient="horz" pos="478"/>
        <p:guide orient="horz" pos="992"/>
        <p:guide pos="5274"/>
        <p:guide pos="407"/>
        <p:guide pos="306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17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Relationship Id="rId2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97A3-3FE6-574C-9830-89DD758FA87C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88234-B9B0-B149-8EA9-07B572C9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5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A7686-C06B-7244-B5B4-9CA632DF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49AE-04DB-9042-BA05-B316935E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5E6EC6-3EA2-EB48-9B30-A978834790C9}" type="slidenum">
              <a:rPr lang="en-US" sz="1000" b="0">
                <a:solidFill>
                  <a:schemeClr val="tx1"/>
                </a:solidFill>
              </a:rPr>
              <a:pPr/>
              <a:t>13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2862F-9B1B-5442-9A8A-175353431A86}" type="slidenum">
              <a:rPr lang="en-US" sz="1000" b="0">
                <a:solidFill>
                  <a:schemeClr val="tx1"/>
                </a:solidFill>
              </a:rPr>
              <a:pPr/>
              <a:t>20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C3F52-A00E-3540-8C7E-21F3E220B662}" type="slidenum">
              <a:rPr lang="en-US" sz="1000" b="0">
                <a:solidFill>
                  <a:schemeClr val="tx1"/>
                </a:solidFill>
              </a:rPr>
              <a:pPr/>
              <a:t>34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4841D-95CB-A041-9115-57F5F41D9FC6}" type="slidenum">
              <a:rPr lang="en-US" sz="1000" b="0">
                <a:solidFill>
                  <a:schemeClr val="tx1"/>
                </a:solidFill>
              </a:rPr>
              <a:pPr/>
              <a:t>37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19EC49-3604-124E-91A1-1B02D404AA69}" type="slidenum">
              <a:rPr lang="en-US" sz="1000" b="0">
                <a:solidFill>
                  <a:schemeClr val="tx1"/>
                </a:solidFill>
              </a:rPr>
              <a:pPr/>
              <a:t>41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4914900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0DC8-E361-4EF3-9ED7-35D1133B3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798" y="4667009"/>
            <a:ext cx="646002" cy="188212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9922" y="4955476"/>
            <a:ext cx="9153922" cy="204958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8" name="Picture 7" descr="M logo 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12" y="4449381"/>
            <a:ext cx="1101176" cy="4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ftware_test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787" y="4672268"/>
            <a:ext cx="9153922" cy="478367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2933" y="2234244"/>
            <a:ext cx="6942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80"/>
                </a:solidFill>
                <a:latin typeface="Gotham Book"/>
                <a:cs typeface="Gotham Book"/>
              </a:rPr>
              <a:t>Workshop on Integrating Software Testing into Programming Courses </a:t>
            </a:r>
          </a:p>
          <a:p>
            <a:pPr algn="ctr"/>
            <a:r>
              <a:rPr lang="en-US" sz="2400" dirty="0" smtClean="0">
                <a:solidFill>
                  <a:srgbClr val="008080"/>
                </a:solidFill>
                <a:latin typeface="Gotham Book"/>
                <a:cs typeface="Gotham Book"/>
              </a:rPr>
              <a:t>Friday June 12, 2015</a:t>
            </a:r>
            <a:endParaRPr lang="en-US" sz="2400" dirty="0">
              <a:solidFill>
                <a:srgbClr val="008080"/>
              </a:solidFill>
              <a:latin typeface="Gotham Book"/>
              <a:cs typeface="Gotham Boo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283883"/>
            <a:ext cx="9144000" cy="77610"/>
            <a:chOff x="0" y="4820605"/>
            <a:chExt cx="9144000" cy="776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0" y="4898215"/>
              <a:ext cx="9144000" cy="0"/>
            </a:xfrm>
            <a:prstGeom prst="line">
              <a:avLst/>
            </a:prstGeom>
            <a:ln w="38100" cmpd="sng">
              <a:solidFill>
                <a:srgbClr val="E0BA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820605"/>
              <a:ext cx="9144000" cy="0"/>
            </a:xfrm>
            <a:prstGeom prst="line">
              <a:avLst/>
            </a:prstGeom>
            <a:ln w="12700" cmpd="sng">
              <a:solidFill>
                <a:srgbClr val="E0BA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M logo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85" y="3539442"/>
            <a:ext cx="2682630" cy="1002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199" y="645061"/>
            <a:ext cx="7821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8080"/>
                </a:solidFill>
                <a:latin typeface="Austin Roman"/>
                <a:cs typeface="Austin Roman"/>
              </a:rPr>
              <a:t>Introduction to Software Testing</a:t>
            </a:r>
            <a:endParaRPr lang="en-US" sz="4800" i="1" dirty="0">
              <a:solidFill>
                <a:srgbClr val="008080"/>
              </a:solidFill>
              <a:latin typeface="Austin Semibold"/>
              <a:cs typeface="Austin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910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3092B"/>
                </a:solidFill>
              </a:rPr>
              <a:t>Errors Discovered over Time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573088" y="1543580"/>
            <a:ext cx="2189691" cy="122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Number of errors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79133" y="1540945"/>
            <a:ext cx="16934" cy="185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79133" y="3395145"/>
            <a:ext cx="4013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2717800" y="1735667"/>
            <a:ext cx="3530600" cy="1439333"/>
          </a:xfrm>
          <a:prstGeom prst="curvedConnector3">
            <a:avLst>
              <a:gd name="adj1" fmla="val 461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6934" y="3650734"/>
            <a:ext cx="179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Time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5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15716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3092B"/>
                </a:solidFill>
              </a:rPr>
              <a:t>What is the difference between a fault and a failure?</a:t>
            </a:r>
            <a:br>
              <a:rPr lang="en-US" dirty="0">
                <a:solidFill>
                  <a:srgbClr val="C3092B"/>
                </a:solidFill>
              </a:rPr>
            </a:b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Software Fault: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A static defect in the </a:t>
            </a:r>
            <a:r>
              <a:rPr lang="en-US" dirty="0" smtClean="0">
                <a:latin typeface="+mj-lt"/>
              </a:rPr>
              <a:t>software</a:t>
            </a:r>
          </a:p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Software Failure: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External, incorrect behavior with respect to the requirements or other description of the expected behavior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1533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3092B"/>
                </a:solidFill>
              </a:rPr>
              <a:t>What is the difference between testing and debugging?</a:t>
            </a:r>
            <a:br>
              <a:rPr lang="en-US" dirty="0">
                <a:solidFill>
                  <a:srgbClr val="C3092B"/>
                </a:solidFill>
              </a:rPr>
            </a:b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65426"/>
          </a:xfrm>
        </p:spPr>
        <p:txBody>
          <a:bodyPr/>
          <a:lstStyle/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Testing: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Finding inputs that cause the software to </a:t>
            </a:r>
            <a:r>
              <a:rPr lang="en-US" dirty="0" smtClean="0">
                <a:latin typeface="+mj-lt"/>
              </a:rPr>
              <a:t>fail</a:t>
            </a:r>
            <a:endParaRPr lang="en-US" u="sng" dirty="0">
              <a:solidFill>
                <a:srgbClr val="FFFF00"/>
              </a:solidFill>
              <a:latin typeface="+mj-lt"/>
            </a:endParaRPr>
          </a:p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Debugging: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The process of finding a fault given a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2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199" y="4902829"/>
            <a:ext cx="4622701" cy="1987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bg1"/>
                </a:solidFill>
              </a:rPr>
              <a:t>Introduction to Software Testing  (</a:t>
            </a:r>
            <a:r>
              <a:rPr lang="en-US" sz="900" b="0" dirty="0" err="1">
                <a:solidFill>
                  <a:schemeClr val="bg1"/>
                </a:solidFill>
              </a:rPr>
              <a:t>Ch</a:t>
            </a:r>
            <a:r>
              <a:rPr lang="en-US" sz="900" b="0" dirty="0">
                <a:solidFill>
                  <a:schemeClr val="bg1"/>
                </a:solidFill>
              </a:rPr>
              <a:t> 1), </a:t>
            </a:r>
            <a:r>
              <a:rPr lang="en-US" sz="900" b="0" dirty="0" err="1">
                <a:solidFill>
                  <a:schemeClr val="bg1"/>
                </a:solidFill>
              </a:rPr>
              <a:t>www.introsoftwaretesting.com</a:t>
            </a:r>
            <a:endParaRPr lang="en-US" sz="900" b="0" dirty="0">
              <a:solidFill>
                <a:schemeClr val="bg1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8788" y="4918130"/>
            <a:ext cx="28956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rgbClr val="FFFFFF"/>
                </a:solidFill>
              </a:rPr>
              <a:t>© </a:t>
            </a:r>
            <a:r>
              <a:rPr lang="en-US" sz="900" b="0" dirty="0" err="1">
                <a:solidFill>
                  <a:srgbClr val="FFFFFF"/>
                </a:solidFill>
              </a:rPr>
              <a:t>Ammann</a:t>
            </a:r>
            <a:r>
              <a:rPr lang="en-US" sz="900" b="0" dirty="0">
                <a:solidFill>
                  <a:srgbClr val="FFFFFF"/>
                </a:solidFill>
              </a:rPr>
              <a:t>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B7D57D-CEA0-A84C-A335-B1259DF72D9A}" type="slidenum">
              <a:rPr lang="en-US" sz="900" b="0">
                <a:solidFill>
                  <a:schemeClr val="tx1"/>
                </a:solidFill>
              </a:rPr>
              <a:pPr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7924800" cy="10858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3092B"/>
                </a:solidFill>
                <a:latin typeface="Times New Roman" charset="0"/>
              </a:rPr>
              <a:t>Important Terms</a:t>
            </a:r>
            <a:br>
              <a:rPr lang="en-US" dirty="0">
                <a:solidFill>
                  <a:srgbClr val="C3092B"/>
                </a:solidFill>
                <a:latin typeface="Times New Roman" charset="0"/>
              </a:rPr>
            </a:br>
            <a:r>
              <a:rPr lang="en-US" dirty="0">
                <a:solidFill>
                  <a:srgbClr val="C3092B"/>
                </a:solidFill>
                <a:latin typeface="Times New Roman" charset="0"/>
              </a:rPr>
              <a:t>Validation &amp; Verification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316832"/>
            <a:ext cx="8867775" cy="3465910"/>
          </a:xfrm>
        </p:spPr>
        <p:txBody>
          <a:bodyPr>
            <a:normAutofit fontScale="77500" lnSpcReduction="20000"/>
          </a:bodyPr>
          <a:lstStyle/>
          <a:p>
            <a:r>
              <a:rPr lang="en-US" sz="3100" u="sng" dirty="0" smtClean="0">
                <a:solidFill>
                  <a:srgbClr val="0000FF"/>
                </a:solidFill>
                <a:latin typeface="+mj-lt"/>
              </a:rPr>
              <a:t>Validation</a:t>
            </a:r>
            <a:r>
              <a:rPr lang="en-US" sz="3100" dirty="0" smtClean="0">
                <a:solidFill>
                  <a:srgbClr val="0000FF"/>
                </a:solidFill>
                <a:latin typeface="+mj-lt"/>
              </a:rPr>
              <a:t>: </a:t>
            </a:r>
          </a:p>
          <a:p>
            <a:pPr lvl="1"/>
            <a:r>
              <a:rPr lang="en-US" sz="2700" dirty="0" smtClean="0">
                <a:latin typeface="+mj-lt"/>
              </a:rPr>
              <a:t>The </a:t>
            </a:r>
            <a:r>
              <a:rPr lang="en-US" sz="2700" dirty="0">
                <a:latin typeface="+mj-lt"/>
              </a:rPr>
              <a:t>process of evaluating software at the end of software development  to ensure compliance with intended usage</a:t>
            </a:r>
          </a:p>
          <a:p>
            <a:endParaRPr lang="en-US" sz="3100" dirty="0">
              <a:latin typeface="+mj-lt"/>
            </a:endParaRPr>
          </a:p>
          <a:p>
            <a:r>
              <a:rPr lang="en-US" sz="3100" u="sng" dirty="0" smtClean="0">
                <a:solidFill>
                  <a:srgbClr val="0000FF"/>
                </a:solidFill>
                <a:latin typeface="+mj-lt"/>
              </a:rPr>
              <a:t>Verification</a:t>
            </a:r>
            <a:r>
              <a:rPr lang="en-US" sz="3100" dirty="0" smtClean="0">
                <a:solidFill>
                  <a:srgbClr val="0000FF"/>
                </a:solidFill>
                <a:latin typeface="+mj-lt"/>
              </a:rPr>
              <a:t>: </a:t>
            </a:r>
          </a:p>
          <a:p>
            <a:pPr lvl="1"/>
            <a:r>
              <a:rPr lang="en-US" sz="2700" dirty="0" smtClean="0">
                <a:latin typeface="+mj-lt"/>
              </a:rPr>
              <a:t>The </a:t>
            </a:r>
            <a:r>
              <a:rPr lang="en-US" sz="2700" dirty="0">
                <a:latin typeface="+mj-lt"/>
              </a:rPr>
              <a:t>process of determining whether the products of a given phase of the software development process fulfill the requirements established during the previous </a:t>
            </a:r>
            <a:r>
              <a:rPr lang="en-US" sz="2700" dirty="0" smtClean="0">
                <a:latin typeface="+mj-lt"/>
              </a:rPr>
              <a:t>phase</a:t>
            </a:r>
            <a:endParaRPr lang="en-US" sz="3100" dirty="0">
              <a:latin typeface="+mj-lt"/>
            </a:endParaRPr>
          </a:p>
          <a:p>
            <a:endParaRPr lang="en-US" sz="3100" dirty="0">
              <a:latin typeface="+mj-lt"/>
            </a:endParaRPr>
          </a:p>
          <a:p>
            <a:pPr algn="ctr">
              <a:buFont typeface="Monotype Sorts" charset="0"/>
              <a:buNone/>
            </a:pPr>
            <a:r>
              <a:rPr lang="en-US" sz="3100" dirty="0">
                <a:latin typeface="+mj-lt"/>
              </a:rPr>
              <a:t>IV&amp;V stands for </a:t>
            </a:r>
            <a:r>
              <a:rPr lang="ja-JP" altLang="en-US" sz="3100" dirty="0">
                <a:latin typeface="+mj-lt"/>
              </a:rPr>
              <a:t>“</a:t>
            </a:r>
            <a:r>
              <a:rPr lang="en-US" sz="3100" i="1" dirty="0">
                <a:latin typeface="+mj-lt"/>
              </a:rPr>
              <a:t>independent verification and validation</a:t>
            </a:r>
            <a:r>
              <a:rPr lang="ja-JP" altLang="en-US" dirty="0">
                <a:latin typeface="+mj-lt"/>
              </a:rPr>
              <a:t>”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3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3092B"/>
                </a:solidFill>
              </a:rPr>
              <a:t>How is unit testing different from integration testing?</a:t>
            </a:r>
          </a:p>
          <a:p>
            <a:r>
              <a:rPr lang="en-US" dirty="0">
                <a:solidFill>
                  <a:srgbClr val="C3092B"/>
                </a:solidFill>
              </a:rPr>
              <a:t>How is integration testing different from system testing?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dirty="0" smtClean="0">
                <a:solidFill>
                  <a:srgbClr val="C3092B"/>
                </a:solidFill>
              </a:rPr>
              <a:t>Levels of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38290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Unit Testing </a:t>
            </a:r>
          </a:p>
          <a:p>
            <a:pPr marL="1009650" lvl="1" indent="-609600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R</a:t>
            </a:r>
            <a:r>
              <a:rPr lang="en-US" sz="2200" dirty="0" smtClean="0"/>
              <a:t>efers to tests that verify the functionality of a specific section of code, usually at the function level. In an object-oriented environment, this is usually at the class level, and the minimal unit tests include the constructors and destructors. (</a:t>
            </a:r>
            <a:r>
              <a:rPr lang="en-US" sz="2200" i="1" dirty="0" err="1" smtClean="0"/>
              <a:t>wikipedia</a:t>
            </a:r>
            <a:r>
              <a:rPr lang="en-US" sz="2200" i="1" dirty="0" smtClean="0"/>
              <a:t>, 2010</a:t>
            </a:r>
            <a:r>
              <a:rPr lang="en-US" sz="2200" dirty="0" smtClean="0"/>
              <a:t>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Integration Testing </a:t>
            </a:r>
            <a:endParaRPr lang="en-US" sz="2600" dirty="0">
              <a:solidFill>
                <a:srgbClr val="0000FF"/>
              </a:solidFill>
            </a:endParaRPr>
          </a:p>
          <a:p>
            <a:pPr marL="1009650" lvl="1" indent="-609600">
              <a:spcBef>
                <a:spcPts val="1200"/>
              </a:spcBef>
              <a:spcAft>
                <a:spcPts val="600"/>
              </a:spcAft>
            </a:pPr>
            <a:r>
              <a:rPr lang="en-US" sz="2200" dirty="0" smtClean="0"/>
              <a:t>Is any type of software testing that seeks to verify the interfaces between components against a software design. Components may be integrated in an iterative way or all together ("big bang"). (</a:t>
            </a:r>
            <a:r>
              <a:rPr lang="en-US" sz="2200" i="1" dirty="0" err="1" smtClean="0"/>
              <a:t>wikipedia</a:t>
            </a:r>
            <a:r>
              <a:rPr lang="en-US" sz="2200" i="1" dirty="0" smtClean="0"/>
              <a:t>, 2010</a:t>
            </a:r>
            <a:r>
              <a:rPr lang="en-US" sz="2200" dirty="0" smtClean="0"/>
              <a:t>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dirty="0" smtClean="0">
                <a:solidFill>
                  <a:srgbClr val="C3092B"/>
                </a:solidFill>
              </a:rPr>
              <a:t>Levels of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382905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System Testing </a:t>
            </a:r>
            <a:endParaRPr lang="en-US" sz="2800" dirty="0">
              <a:solidFill>
                <a:srgbClr val="0000FF"/>
              </a:solidFill>
            </a:endParaRPr>
          </a:p>
          <a:p>
            <a:pPr marL="1009650" lvl="1" indent="-609600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Testing a completely integrated system to verify that it meets its requirements. (</a:t>
            </a:r>
            <a:r>
              <a:rPr lang="en-US" sz="2400" i="1" dirty="0" err="1" smtClean="0"/>
              <a:t>wikipedia</a:t>
            </a:r>
            <a:r>
              <a:rPr lang="en-US" sz="2400" i="1" dirty="0" smtClean="0"/>
              <a:t>, 2010</a:t>
            </a:r>
            <a:r>
              <a:rPr lang="en-US" sz="2400" dirty="0" smtClean="0"/>
              <a:t>)</a:t>
            </a:r>
          </a:p>
          <a:p>
            <a:pPr marL="1009650" lvl="1" indent="-609600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http://en.wikipedia.org/wiki/Software_testing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80719A-4604-468D-A523-7CCDB57CA73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8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151"/>
            <a:ext cx="8229600" cy="5941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u="sng" smtClean="0"/>
              <a:t>Unit Testing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534400" cy="31432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Focuses on the building blocks of the software system i.e., objects and subsystems.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Many unit testing techniques have been devised including: </a:t>
            </a:r>
            <a:r>
              <a:rPr lang="en-US" sz="2800" dirty="0" smtClean="0">
                <a:solidFill>
                  <a:srgbClr val="0066FF"/>
                </a:solidFill>
                <a:latin typeface="Comic Sans MS" pitchFamily="66" charset="0"/>
              </a:rPr>
              <a:t>equivalence testing, state-based testing, boundary testing, domain testing, control flow-based testing (statement, branch)</a:t>
            </a:r>
            <a:r>
              <a:rPr lang="en-US" sz="2800" dirty="0" smtClean="0"/>
              <a:t>.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129419-4753-4DD6-95A5-2057F33FDBE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885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3092B"/>
                </a:solidFill>
              </a:rPr>
              <a:t>What kinds of errors do you tend to find in unit testing versus integration testing?</a:t>
            </a:r>
          </a:p>
          <a:p>
            <a:r>
              <a:rPr lang="en-US" sz="4000" dirty="0" smtClean="0">
                <a:solidFill>
                  <a:srgbClr val="C3092B"/>
                </a:solidFill>
              </a:rPr>
              <a:t>Between integration testing and systems testing?</a:t>
            </a:r>
            <a:endParaRPr lang="en-US" sz="4000" dirty="0">
              <a:solidFill>
                <a:srgbClr val="C3092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8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3092B"/>
                </a:solidFill>
              </a:rPr>
              <a:t>Who does acceptance testing?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7655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dirty="0" smtClean="0">
                <a:solidFill>
                  <a:srgbClr val="FF0000"/>
                </a:solidFill>
              </a:rPr>
              <a:t>What is software testing?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Software testing is the process of operating software under specified conditions, observing or recording the results and making an evaluation of some aspect of the software.</a:t>
            </a:r>
          </a:p>
          <a:p>
            <a:pPr eaLnBrk="1" hangingPunct="1">
              <a:buFontTx/>
              <a:buNone/>
            </a:pPr>
            <a:endParaRPr lang="en-US" sz="2800" i="1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800" i="1" dirty="0" smtClean="0"/>
              <a:t>(IEEE/ANSI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 610.12-1990)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7646" y="4847458"/>
            <a:ext cx="389153" cy="274637"/>
          </a:xfrm>
          <a:noFill/>
        </p:spPr>
        <p:txBody>
          <a:bodyPr/>
          <a:lstStyle/>
          <a:p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9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F3A36C-BCD7-A444-BF6B-9B02AA2FBE99}" type="slidenum">
              <a:rPr lang="en-US" sz="900" b="0">
                <a:solidFill>
                  <a:schemeClr val="tx1"/>
                </a:solidFill>
              </a:rPr>
              <a:pPr/>
              <a:t>20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4"/>
            <a:ext cx="8229600" cy="1724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3092B"/>
                </a:solidFill>
              </a:rPr>
              <a:t>What is the difference between white (or glass) box and black box testing?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2209800"/>
            <a:ext cx="8867775" cy="2197100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Black-box </a:t>
            </a:r>
            <a:r>
              <a:rPr lang="en-US" u="sng" dirty="0" smtClean="0">
                <a:solidFill>
                  <a:srgbClr val="0000FF"/>
                </a:solidFill>
                <a:latin typeface="+mj-lt"/>
              </a:rPr>
              <a:t>testing: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 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Deriving </a:t>
            </a:r>
            <a:r>
              <a:rPr lang="en-US" dirty="0">
                <a:latin typeface="+mj-lt"/>
              </a:rPr>
              <a:t>tests from external descriptions of the software, including specifications, requirements, and design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>
                <a:solidFill>
                  <a:srgbClr val="0000FF"/>
                </a:solidFill>
                <a:latin typeface="+mj-lt"/>
              </a:rPr>
              <a:t>White-box </a:t>
            </a:r>
            <a:r>
              <a:rPr lang="en-US" u="sng" dirty="0" smtClean="0">
                <a:solidFill>
                  <a:srgbClr val="0000FF"/>
                </a:solidFill>
                <a:latin typeface="+mj-lt"/>
              </a:rPr>
              <a:t>testing: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 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Deriving </a:t>
            </a:r>
            <a:r>
              <a:rPr lang="en-US" dirty="0">
                <a:latin typeface="+mj-lt"/>
              </a:rPr>
              <a:t>tests from the source code internals of the software, specifically including branches, individual conditions,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10951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3092B"/>
                </a:solidFill>
              </a:rPr>
              <a:t>In what way is testing like sampling?</a:t>
            </a:r>
          </a:p>
          <a:p>
            <a:r>
              <a:rPr lang="en-US" sz="4000" dirty="0">
                <a:solidFill>
                  <a:srgbClr val="C3092B"/>
                </a:solidFill>
              </a:rPr>
              <a:t>Why is sampling needed</a:t>
            </a:r>
            <a:r>
              <a:rPr lang="en-US" sz="4000" dirty="0" smtClean="0">
                <a:solidFill>
                  <a:srgbClr val="C3092B"/>
                </a:solidFill>
              </a:rPr>
              <a:t>?</a:t>
            </a:r>
          </a:p>
          <a:p>
            <a:r>
              <a:rPr lang="en-US" sz="4000" dirty="0" smtClean="0">
                <a:solidFill>
                  <a:srgbClr val="C3092B"/>
                </a:solidFill>
              </a:rPr>
              <a:t>Is exhaustive testing possible?</a:t>
            </a:r>
            <a:endParaRPr lang="en-US" sz="4000" dirty="0">
              <a:solidFill>
                <a:srgbClr val="C3092B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3092B"/>
                </a:solidFill>
              </a:rPr>
              <a:t>What makes program more difficult to test</a:t>
            </a:r>
            <a:r>
              <a:rPr lang="en-US" dirty="0" smtClean="0">
                <a:solidFill>
                  <a:srgbClr val="C3092B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C3092B"/>
                </a:solidFill>
              </a:rPr>
              <a:t>Complexity</a:t>
            </a:r>
            <a:endParaRPr lang="en-US" dirty="0"/>
          </a:p>
          <a:p>
            <a:r>
              <a:rPr lang="en-US" dirty="0" smtClean="0">
                <a:solidFill>
                  <a:srgbClr val="C3092B"/>
                </a:solidFill>
              </a:rPr>
              <a:t>Why </a:t>
            </a:r>
            <a:r>
              <a:rPr lang="en-US" dirty="0">
                <a:solidFill>
                  <a:srgbClr val="C3092B"/>
                </a:solidFill>
              </a:rPr>
              <a:t>might models of programs be helpful to guide testing</a:t>
            </a:r>
            <a:r>
              <a:rPr lang="en-US" dirty="0" smtClean="0">
                <a:solidFill>
                  <a:srgbClr val="C3092B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C3092B"/>
                </a:solidFill>
              </a:rPr>
              <a:t>What kinds of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3092B"/>
                </a:solidFill>
              </a:rPr>
              <a:t>Criteria Based on </a:t>
            </a:r>
            <a:r>
              <a:rPr lang="en-US" dirty="0" smtClean="0">
                <a:solidFill>
                  <a:srgbClr val="C3092B"/>
                </a:solidFill>
              </a:rPr>
              <a:t>Structures and Models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Logical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Input domain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Syntactic structures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Ammann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&amp; Offutt, Introduction to Software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3092B"/>
                </a:solidFill>
              </a:rPr>
              <a:t>How can a control flow graph be used to find test cases?</a:t>
            </a:r>
            <a:r>
              <a:rPr lang="en-US" sz="4000" dirty="0">
                <a:solidFill>
                  <a:srgbClr val="C3092B"/>
                </a:solidFill>
              </a:rPr>
              <a:t> </a:t>
            </a:r>
            <a:endParaRPr lang="en-US" sz="4000" dirty="0" smtClean="0">
              <a:solidFill>
                <a:srgbClr val="C3092B"/>
              </a:solidFill>
            </a:endParaRPr>
          </a:p>
          <a:p>
            <a:r>
              <a:rPr lang="en-US" sz="4000" dirty="0" smtClean="0">
                <a:solidFill>
                  <a:srgbClr val="C3092B"/>
                </a:solidFill>
              </a:rPr>
              <a:t>What are criteria that we could use with control flow graphs?</a:t>
            </a:r>
          </a:p>
          <a:p>
            <a:pPr lvl="1"/>
            <a:r>
              <a:rPr lang="en-US" sz="3600" dirty="0" smtClean="0">
                <a:solidFill>
                  <a:srgbClr val="C3092B"/>
                </a:solidFill>
              </a:rPr>
              <a:t>Coverage: statement (node), branch, …</a:t>
            </a:r>
            <a:endParaRPr lang="en-US" sz="3600" dirty="0">
              <a:solidFill>
                <a:srgbClr val="C3092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609600" cy="350044"/>
          </a:xfrm>
          <a:prstGeom prst="rect">
            <a:avLst/>
          </a:prstGeom>
          <a:noFill/>
        </p:spPr>
        <p:txBody>
          <a:bodyPr/>
          <a:lstStyle/>
          <a:p>
            <a:fld id="{CD26812C-F8C1-489B-9A33-3E6AC57DB482}" type="slidenum">
              <a:rPr lang="en-US" sz="1400" smtClean="0"/>
              <a:pPr/>
              <a:t>25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3058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Control Flow Adequacy </a:t>
            </a:r>
            <a:r>
              <a:rPr lang="en-US" sz="3600" u="sng" dirty="0" smtClean="0">
                <a:solidFill>
                  <a:srgbClr val="C3092B"/>
                </a:solidFill>
              </a:rPr>
              <a:t>Criteria</a:t>
            </a:r>
            <a:endParaRPr lang="en-US" sz="3600" u="sng" dirty="0" smtClean="0">
              <a:solidFill>
                <a:srgbClr val="C3092B"/>
              </a:solidFill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7250"/>
            <a:ext cx="3886200" cy="3028950"/>
          </a:xfrm>
          <a:noFill/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Source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Fun(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while (x &lt;= 10 &amp;&amp; k &lt; 3){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if (x%2 != 0)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k = k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x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if (x &lt; 0){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10;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return 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6400800" y="1314450"/>
            <a:ext cx="762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K=0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5867400" y="1828800"/>
            <a:ext cx="18288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x&lt;=10 &amp;&amp; k&lt;3</a:t>
            </a: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6096000" y="2457450"/>
            <a:ext cx="1524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x%2 != 0</a:t>
            </a: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6477000" y="37719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x=x+1</a:t>
            </a:r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6400800" y="314325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k=k+1</a:t>
            </a: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6781800" y="15430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6781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6858000" y="28003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6858000" y="3371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6400800" y="4286250"/>
            <a:ext cx="990600" cy="285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return k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 flipH="1">
            <a:off x="4724400" y="20002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4724400" y="4400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 flipH="1">
            <a:off x="5486400" y="2628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5486400" y="262890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 flipV="1">
            <a:off x="5486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73152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0"/>
          <p:cNvSpPr>
            <a:spLocks noChangeShapeType="1"/>
          </p:cNvSpPr>
          <p:nvPr/>
        </p:nvSpPr>
        <p:spPr bwMode="auto">
          <a:xfrm flipV="1">
            <a:off x="8686800" y="17145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21"/>
          <p:cNvSpPr>
            <a:spLocks noChangeShapeType="1"/>
          </p:cNvSpPr>
          <p:nvPr/>
        </p:nvSpPr>
        <p:spPr bwMode="auto">
          <a:xfrm flipH="1" flipV="1">
            <a:off x="6781800" y="17145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6781800" y="1085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7223125" y="1302544"/>
            <a:ext cx="2996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B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7772400" y="1885950"/>
            <a:ext cx="2932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C</a:t>
            </a:r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7696200" y="2514600"/>
            <a:ext cx="314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7391400" y="3143250"/>
            <a:ext cx="2847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E</a:t>
            </a:r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7315201" y="3886200"/>
            <a:ext cx="278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</a:t>
            </a:r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7467600" y="4343400"/>
            <a:ext cx="239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I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228600" y="3257550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4" name="Oval 30"/>
          <p:cNvSpPr>
            <a:spLocks noChangeArrowheads="1"/>
          </p:cNvSpPr>
          <p:nvPr/>
        </p:nvSpPr>
        <p:spPr bwMode="auto">
          <a:xfrm>
            <a:off x="6400800" y="857250"/>
            <a:ext cx="762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Entry</a:t>
            </a:r>
          </a:p>
        </p:txBody>
      </p:sp>
      <p:sp>
        <p:nvSpPr>
          <p:cNvPr id="23585" name="Text Box 31"/>
          <p:cNvSpPr txBox="1">
            <a:spLocks noChangeArrowheads="1"/>
          </p:cNvSpPr>
          <p:nvPr/>
        </p:nvSpPr>
        <p:spPr bwMode="auto">
          <a:xfrm>
            <a:off x="4876800" y="628650"/>
            <a:ext cx="12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 graph</a:t>
            </a:r>
          </a:p>
        </p:txBody>
      </p:sp>
      <p:sp>
        <p:nvSpPr>
          <p:cNvPr id="23586" name="Text Box 32"/>
          <p:cNvSpPr txBox="1">
            <a:spLocks noChangeArrowheads="1"/>
          </p:cNvSpPr>
          <p:nvPr/>
        </p:nvSpPr>
        <p:spPr bwMode="auto">
          <a:xfrm>
            <a:off x="7315200" y="8572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</a:p>
        </p:txBody>
      </p:sp>
      <p:sp>
        <p:nvSpPr>
          <p:cNvPr id="23587" name="Oval 33"/>
          <p:cNvSpPr>
            <a:spLocks noChangeArrowheads="1"/>
          </p:cNvSpPr>
          <p:nvPr/>
        </p:nvSpPr>
        <p:spPr bwMode="auto">
          <a:xfrm>
            <a:off x="4267200" y="24003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X&lt;0</a:t>
            </a:r>
          </a:p>
        </p:txBody>
      </p:sp>
      <p:sp>
        <p:nvSpPr>
          <p:cNvPr id="23588" name="Oval 34"/>
          <p:cNvSpPr>
            <a:spLocks noChangeArrowheads="1"/>
          </p:cNvSpPr>
          <p:nvPr/>
        </p:nvSpPr>
        <p:spPr bwMode="auto">
          <a:xfrm>
            <a:off x="4114800" y="29718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 = 10</a:t>
            </a:r>
          </a:p>
          <a:p>
            <a:pPr algn="ctr"/>
            <a:r>
              <a:rPr lang="en-US" sz="1600"/>
              <a:t>K = 0</a:t>
            </a:r>
          </a:p>
        </p:txBody>
      </p:sp>
      <p:sp>
        <p:nvSpPr>
          <p:cNvPr id="23589" name="Line 35"/>
          <p:cNvSpPr>
            <a:spLocks noChangeShapeType="1"/>
          </p:cNvSpPr>
          <p:nvPr/>
        </p:nvSpPr>
        <p:spPr bwMode="auto">
          <a:xfrm>
            <a:off x="4724400" y="20002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Line 36"/>
          <p:cNvSpPr>
            <a:spLocks noChangeShapeType="1"/>
          </p:cNvSpPr>
          <p:nvPr/>
        </p:nvSpPr>
        <p:spPr bwMode="auto">
          <a:xfrm>
            <a:off x="4724400" y="26289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37"/>
          <p:cNvSpPr>
            <a:spLocks noChangeShapeType="1"/>
          </p:cNvSpPr>
          <p:nvPr/>
        </p:nvSpPr>
        <p:spPr bwMode="auto">
          <a:xfrm>
            <a:off x="4724400" y="34290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6324600" y="21717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5638800" y="177165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4" name="Text Box 40"/>
          <p:cNvSpPr txBox="1">
            <a:spLocks noChangeArrowheads="1"/>
          </p:cNvSpPr>
          <p:nvPr/>
        </p:nvSpPr>
        <p:spPr bwMode="auto">
          <a:xfrm>
            <a:off x="6477000" y="280035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4800600" y="26289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5791200" y="24003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3962400" y="2286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8" name="Freeform 44"/>
          <p:cNvSpPr>
            <a:spLocks/>
          </p:cNvSpPr>
          <p:nvPr/>
        </p:nvSpPr>
        <p:spPr bwMode="auto">
          <a:xfrm>
            <a:off x="3733800" y="2514600"/>
            <a:ext cx="990600" cy="1428750"/>
          </a:xfrm>
          <a:custGeom>
            <a:avLst/>
            <a:gdLst>
              <a:gd name="T0" fmla="*/ 2147483647 w 624"/>
              <a:gd name="T1" fmla="*/ 0 h 1200"/>
              <a:gd name="T2" fmla="*/ 0 w 624"/>
              <a:gd name="T3" fmla="*/ 0 h 1200"/>
              <a:gd name="T4" fmla="*/ 0 w 624"/>
              <a:gd name="T5" fmla="*/ 2147483647 h 1200"/>
              <a:gd name="T6" fmla="*/ 2147483647 w 624"/>
              <a:gd name="T7" fmla="*/ 2147483647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200"/>
              <a:gd name="T14" fmla="*/ 624 w 62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200">
                <a:moveTo>
                  <a:pt x="336" y="0"/>
                </a:moveTo>
                <a:lnTo>
                  <a:pt x="0" y="0"/>
                </a:lnTo>
                <a:lnTo>
                  <a:pt x="0" y="1200"/>
                </a:lnTo>
                <a:lnTo>
                  <a:pt x="624" y="1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 Box 45"/>
          <p:cNvSpPr txBox="1">
            <a:spLocks noChangeArrowheads="1"/>
          </p:cNvSpPr>
          <p:nvPr/>
        </p:nvSpPr>
        <p:spPr bwMode="auto">
          <a:xfrm>
            <a:off x="4876800" y="2114550"/>
            <a:ext cx="3154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G</a:t>
            </a:r>
          </a:p>
        </p:txBody>
      </p:sp>
      <p:sp>
        <p:nvSpPr>
          <p:cNvPr id="23600" name="Text Box 46"/>
          <p:cNvSpPr txBox="1">
            <a:spLocks noChangeArrowheads="1"/>
          </p:cNvSpPr>
          <p:nvPr/>
        </p:nvSpPr>
        <p:spPr bwMode="auto">
          <a:xfrm>
            <a:off x="4876800" y="3429000"/>
            <a:ext cx="3141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498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B8DA44-B80E-E046-99C9-CBBBAA44D9E4}" type="slidenum">
              <a:rPr lang="en-US" sz="900" b="0">
                <a:solidFill>
                  <a:schemeClr val="tx1"/>
                </a:solidFill>
              </a:rPr>
              <a:pPr/>
              <a:t>26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649834"/>
          </a:xfrm>
        </p:spPr>
        <p:txBody>
          <a:bodyPr/>
          <a:lstStyle/>
          <a:p>
            <a:r>
              <a:rPr lang="en-US" sz="3200" dirty="0">
                <a:latin typeface="Times New Roman" charset="0"/>
              </a:rPr>
              <a:t>1. Graph Coverage – Structural</a:t>
            </a:r>
          </a:p>
        </p:txBody>
      </p:sp>
      <p:grpSp>
        <p:nvGrpSpPr>
          <p:cNvPr id="67590" name="Group 3"/>
          <p:cNvGrpSpPr>
            <a:grpSpLocks/>
          </p:cNvGrpSpPr>
          <p:nvPr/>
        </p:nvGrpSpPr>
        <p:grpSpPr bwMode="auto">
          <a:xfrm>
            <a:off x="1333500" y="1089422"/>
            <a:ext cx="6477000" cy="2486025"/>
            <a:chOff x="840" y="1006"/>
            <a:chExt cx="4080" cy="2088"/>
          </a:xfrm>
        </p:grpSpPr>
        <p:sp>
          <p:nvSpPr>
            <p:cNvPr id="67599" name="Oval 4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67600" name="Oval 5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67601" name="Oval 6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67602" name="Oval 7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67603" name="Oval 8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67604" name="Oval 9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67605" name="Oval 10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67606" name="Line 11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2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13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14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Freeform 15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642 w 576"/>
                <a:gd name="T1" fmla="*/ 445 h 485"/>
                <a:gd name="T2" fmla="*/ 335 w 576"/>
                <a:gd name="T3" fmla="*/ 419 h 485"/>
                <a:gd name="T4" fmla="*/ 116 w 576"/>
                <a:gd name="T5" fmla="*/ 249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Freeform 16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221 w 672"/>
                <a:gd name="T3" fmla="*/ 49 h 384"/>
                <a:gd name="T4" fmla="*/ 401 w 672"/>
                <a:gd name="T5" fmla="*/ 175 h 384"/>
                <a:gd name="T6" fmla="*/ 504 w 672"/>
                <a:gd name="T7" fmla="*/ 42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Line 17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Line 18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4" name="Line 19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8" name="Text Box 20"/>
          <p:cNvSpPr txBox="1">
            <a:spLocks noChangeArrowheads="1"/>
          </p:cNvSpPr>
          <p:nvPr/>
        </p:nvSpPr>
        <p:spPr bwMode="auto">
          <a:xfrm>
            <a:off x="5899150" y="2327673"/>
            <a:ext cx="2586038" cy="1446550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Node (Statement)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node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 indent="-342900"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</p:txBody>
      </p:sp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0" y="2909704"/>
            <a:ext cx="3432870" cy="2231380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This graph may represent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statements &amp; branches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methods &amp; calls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components &amp; signals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states and transitions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67593" name="Group 22"/>
          <p:cNvGrpSpPr>
            <a:grpSpLocks/>
          </p:cNvGrpSpPr>
          <p:nvPr/>
        </p:nvGrpSpPr>
        <p:grpSpPr bwMode="auto">
          <a:xfrm>
            <a:off x="1714500" y="4487466"/>
            <a:ext cx="71438" cy="311944"/>
            <a:chOff x="584" y="740"/>
            <a:chExt cx="45" cy="262"/>
          </a:xfrm>
        </p:grpSpPr>
        <p:sp>
          <p:nvSpPr>
            <p:cNvPr id="67596" name="Oval 23"/>
            <p:cNvSpPr>
              <a:spLocks noChangeArrowheads="1"/>
            </p:cNvSpPr>
            <p:nvPr/>
          </p:nvSpPr>
          <p:spPr bwMode="auto">
            <a:xfrm>
              <a:off x="585" y="74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24"/>
            <p:cNvSpPr>
              <a:spLocks noChangeArrowheads="1"/>
            </p:cNvSpPr>
            <p:nvPr/>
          </p:nvSpPr>
          <p:spPr bwMode="auto">
            <a:xfrm>
              <a:off x="584" y="85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25"/>
            <p:cNvSpPr>
              <a:spLocks noChangeArrowheads="1"/>
            </p:cNvSpPr>
            <p:nvPr/>
          </p:nvSpPr>
          <p:spPr bwMode="auto">
            <a:xfrm>
              <a:off x="585" y="96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5888831" y="2329310"/>
            <a:ext cx="2586037" cy="1815882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Edge (Branch)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edge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1357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899150" y="2219529"/>
            <a:ext cx="2586038" cy="2923878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Path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Cover every path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1257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 134357 …</a:t>
            </a:r>
          </a:p>
        </p:txBody>
      </p:sp>
    </p:spTree>
    <p:extLst>
      <p:ext uri="{BB962C8B-B14F-4D97-AF65-F5344CB8AC3E}">
        <p14:creationId xmlns:p14="http://schemas.microsoft.com/office/powerpoint/2010/main" val="30244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8" grpId="0" animBg="1" autoUpdateAnimBg="0"/>
      <p:bldP spid="181274" grpId="0" animBg="1" autoUpdateAnimBg="0"/>
      <p:bldP spid="18127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3092B"/>
                </a:solidFill>
              </a:rPr>
              <a:t>How can a data flow graph be used to find test cases?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5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1AD3A6-4A39-344A-BE12-4B80EDFB6A6A}" type="slidenum">
              <a:rPr lang="en-US" sz="900" b="0">
                <a:solidFill>
                  <a:schemeClr val="tx1"/>
                </a:solidFill>
              </a:rPr>
              <a:pPr/>
              <a:t>28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446714" y="2286000"/>
            <a:ext cx="2981325" cy="2339102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 err="1">
                <a:solidFill>
                  <a:srgbClr val="FFFFFF"/>
                </a:solidFill>
                <a:cs typeface="Arial" charset="0"/>
              </a:rPr>
              <a:t>Defs</a:t>
            </a:r>
            <a:r>
              <a:rPr lang="en-US" u="sng" dirty="0">
                <a:solidFill>
                  <a:srgbClr val="FFFFFF"/>
                </a:solidFill>
                <a:cs typeface="Arial" charset="0"/>
              </a:rPr>
              <a:t> &amp; Uses Pairs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(x, 1, (1,2)), (x, 1, (1,3))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(y, 1, 4), (y, 1, 6)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(a, 2, (5,6)), (a, 2, (5,7)), (a, 3, (5,6)), (a, 3, (5,7)),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 (m, 4, 7), (m, 6, 7)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1. Graph Coverage – Data Flow</a:t>
            </a:r>
          </a:p>
        </p:txBody>
      </p:sp>
      <p:grpSp>
        <p:nvGrpSpPr>
          <p:cNvPr id="68615" name="Group 4"/>
          <p:cNvGrpSpPr>
            <a:grpSpLocks/>
          </p:cNvGrpSpPr>
          <p:nvPr/>
        </p:nvGrpSpPr>
        <p:grpSpPr bwMode="auto">
          <a:xfrm>
            <a:off x="1333500" y="1089422"/>
            <a:ext cx="6477000" cy="2486025"/>
            <a:chOff x="840" y="1006"/>
            <a:chExt cx="4080" cy="2088"/>
          </a:xfrm>
        </p:grpSpPr>
        <p:sp>
          <p:nvSpPr>
            <p:cNvPr id="68634" name="Oval 5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68635" name="Oval 6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68636" name="Oval 7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68637" name="Oval 8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68638" name="Oval 9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68639" name="Oval 10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68640" name="Oval 11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Line 15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5" name="Freeform 16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642 w 576"/>
                <a:gd name="T1" fmla="*/ 445 h 485"/>
                <a:gd name="T2" fmla="*/ 335 w 576"/>
                <a:gd name="T3" fmla="*/ 419 h 485"/>
                <a:gd name="T4" fmla="*/ 116 w 576"/>
                <a:gd name="T5" fmla="*/ 249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6" name="Freeform 17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221 w 672"/>
                <a:gd name="T3" fmla="*/ 49 h 384"/>
                <a:gd name="T4" fmla="*/ 401 w 672"/>
                <a:gd name="T5" fmla="*/ 175 h 384"/>
                <a:gd name="T6" fmla="*/ 504 w 672"/>
                <a:gd name="T7" fmla="*/ 42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18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Line 19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Line 20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7339" y="801291"/>
            <a:ext cx="5610225" cy="4195762"/>
            <a:chOff x="181" y="673"/>
            <a:chExt cx="3534" cy="3524"/>
          </a:xfrm>
        </p:grpSpPr>
        <p:sp>
          <p:nvSpPr>
            <p:cNvPr id="68627" name="Text Box 22"/>
            <p:cNvSpPr txBox="1">
              <a:spLocks noChangeArrowheads="1"/>
            </p:cNvSpPr>
            <p:nvPr/>
          </p:nvSpPr>
          <p:spPr bwMode="auto">
            <a:xfrm>
              <a:off x="181" y="2698"/>
              <a:ext cx="1913" cy="1499"/>
            </a:xfrm>
            <a:prstGeom prst="rect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  <a:cs typeface="Arial" charset="0"/>
                </a:rPr>
                <a:t>This graph contains: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 </a:t>
              </a:r>
              <a:r>
                <a:rPr lang="en-US" sz="1800" u="sng" dirty="0" err="1">
                  <a:solidFill>
                    <a:schemeClr val="bg1"/>
                  </a:solidFill>
                  <a:cs typeface="Arial" charset="0"/>
                </a:rPr>
                <a:t>defs</a:t>
              </a: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: nodes &amp; edges where variables get values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 </a:t>
              </a:r>
              <a:r>
                <a:rPr lang="en-US" sz="1800" u="sng" dirty="0">
                  <a:solidFill>
                    <a:schemeClr val="bg1"/>
                  </a:solidFill>
                  <a:cs typeface="Arial" charset="0"/>
                </a:rPr>
                <a:t>uses</a:t>
              </a:r>
              <a:r>
                <a:rPr lang="en-US" sz="1800" dirty="0">
                  <a:solidFill>
                    <a:schemeClr val="bg1"/>
                  </a:solidFill>
                  <a:cs typeface="Arial" charset="0"/>
                </a:rPr>
                <a:t>: nodes &amp; edges where values are accessed</a:t>
              </a:r>
            </a:p>
          </p:txBody>
        </p:sp>
        <p:grpSp>
          <p:nvGrpSpPr>
            <p:cNvPr id="68628" name="Group 23"/>
            <p:cNvGrpSpPr>
              <a:grpSpLocks/>
            </p:cNvGrpSpPr>
            <p:nvPr/>
          </p:nvGrpSpPr>
          <p:grpSpPr bwMode="auto">
            <a:xfrm>
              <a:off x="545" y="673"/>
              <a:ext cx="3170" cy="2631"/>
              <a:chOff x="545" y="673"/>
              <a:chExt cx="3170" cy="2631"/>
            </a:xfrm>
          </p:grpSpPr>
          <p:sp>
            <p:nvSpPr>
              <p:cNvPr id="68629" name="Text Box 24"/>
              <p:cNvSpPr txBox="1">
                <a:spLocks noChangeArrowheads="1"/>
              </p:cNvSpPr>
              <p:nvPr/>
            </p:nvSpPr>
            <p:spPr bwMode="auto">
              <a:xfrm>
                <a:off x="545" y="1279"/>
                <a:ext cx="69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{x, y}</a:t>
                </a:r>
              </a:p>
            </p:txBody>
          </p:sp>
          <p:sp>
            <p:nvSpPr>
              <p:cNvPr id="68630" name="Text Box 25"/>
              <p:cNvSpPr txBox="1">
                <a:spLocks noChangeArrowheads="1"/>
              </p:cNvSpPr>
              <p:nvPr/>
            </p:nvSpPr>
            <p:spPr bwMode="auto">
              <a:xfrm>
                <a:off x="1763" y="730"/>
                <a:ext cx="76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{a , m}</a:t>
                </a:r>
              </a:p>
            </p:txBody>
          </p:sp>
          <p:sp>
            <p:nvSpPr>
              <p:cNvPr id="68631" name="Text Box 26"/>
              <p:cNvSpPr txBox="1">
                <a:spLocks noChangeArrowheads="1"/>
              </p:cNvSpPr>
              <p:nvPr/>
            </p:nvSpPr>
            <p:spPr bwMode="auto">
              <a:xfrm>
                <a:off x="1774" y="1807"/>
                <a:ext cx="56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{a}</a:t>
                </a:r>
              </a:p>
            </p:txBody>
          </p:sp>
          <p:sp>
            <p:nvSpPr>
              <p:cNvPr id="68632" name="Text Box 27"/>
              <p:cNvSpPr txBox="1">
                <a:spLocks noChangeArrowheads="1"/>
              </p:cNvSpPr>
              <p:nvPr/>
            </p:nvSpPr>
            <p:spPr bwMode="auto">
              <a:xfrm>
                <a:off x="3112" y="673"/>
                <a:ext cx="6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{m}</a:t>
                </a:r>
              </a:p>
            </p:txBody>
          </p:sp>
          <p:sp>
            <p:nvSpPr>
              <p:cNvPr id="68633" name="Text Box 28"/>
              <p:cNvSpPr txBox="1">
                <a:spLocks noChangeArrowheads="1"/>
              </p:cNvSpPr>
              <p:nvPr/>
            </p:nvSpPr>
            <p:spPr bwMode="auto">
              <a:xfrm>
                <a:off x="2622" y="3045"/>
                <a:ext cx="6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400" dirty="0" err="1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def</a:t>
                </a:r>
                <a:r>
                  <a:rPr lang="en-US" sz="1400" dirty="0">
                    <a:solidFill>
                      <a:srgbClr val="C3092B"/>
                    </a:solidFill>
                    <a:latin typeface="Helvetica" charset="0"/>
                    <a:cs typeface="Arial" charset="0"/>
                  </a:rPr>
                  <a:t> = {m}</a:t>
                </a: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009775" y="1046560"/>
            <a:ext cx="6253163" cy="3106341"/>
            <a:chOff x="1266" y="879"/>
            <a:chExt cx="3939" cy="2609"/>
          </a:xfrm>
        </p:grpSpPr>
        <p:sp>
          <p:nvSpPr>
            <p:cNvPr id="68620" name="Text Box 30"/>
            <p:cNvSpPr txBox="1">
              <a:spLocks noChangeArrowheads="1"/>
            </p:cNvSpPr>
            <p:nvPr/>
          </p:nvSpPr>
          <p:spPr bwMode="auto">
            <a:xfrm>
              <a:off x="1266" y="1310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{x}</a:t>
              </a:r>
            </a:p>
          </p:txBody>
        </p:sp>
        <p:sp>
          <p:nvSpPr>
            <p:cNvPr id="68621" name="Text Box 31"/>
            <p:cNvSpPr txBox="1">
              <a:spLocks noChangeArrowheads="1"/>
            </p:cNvSpPr>
            <p:nvPr/>
          </p:nvSpPr>
          <p:spPr bwMode="auto">
            <a:xfrm>
              <a:off x="1266" y="1854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{x}</a:t>
              </a:r>
            </a:p>
          </p:txBody>
        </p:sp>
        <p:sp>
          <p:nvSpPr>
            <p:cNvPr id="68622" name="Text Box 32"/>
            <p:cNvSpPr txBox="1">
              <a:spLocks noChangeArrowheads="1"/>
            </p:cNvSpPr>
            <p:nvPr/>
          </p:nvSpPr>
          <p:spPr bwMode="auto">
            <a:xfrm>
              <a:off x="3090" y="1324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{a}</a:t>
              </a:r>
            </a:p>
          </p:txBody>
        </p:sp>
        <p:sp>
          <p:nvSpPr>
            <p:cNvPr id="68623" name="Text Box 33"/>
            <p:cNvSpPr txBox="1">
              <a:spLocks noChangeArrowheads="1"/>
            </p:cNvSpPr>
            <p:nvPr/>
          </p:nvSpPr>
          <p:spPr bwMode="auto">
            <a:xfrm>
              <a:off x="3321" y="1612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{a}</a:t>
              </a:r>
            </a:p>
          </p:txBody>
        </p:sp>
        <p:sp>
          <p:nvSpPr>
            <p:cNvPr id="68624" name="Text Box 34"/>
            <p:cNvSpPr txBox="1">
              <a:spLocks noChangeArrowheads="1"/>
            </p:cNvSpPr>
            <p:nvPr/>
          </p:nvSpPr>
          <p:spPr bwMode="auto">
            <a:xfrm>
              <a:off x="2627" y="3229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{y}</a:t>
              </a:r>
            </a:p>
          </p:txBody>
        </p:sp>
        <p:sp>
          <p:nvSpPr>
            <p:cNvPr id="68625" name="Text Box 35"/>
            <p:cNvSpPr txBox="1">
              <a:spLocks noChangeArrowheads="1"/>
            </p:cNvSpPr>
            <p:nvPr/>
          </p:nvSpPr>
          <p:spPr bwMode="auto">
            <a:xfrm>
              <a:off x="4576" y="1303"/>
              <a:ext cx="6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{m}</a:t>
              </a:r>
            </a:p>
          </p:txBody>
        </p:sp>
        <p:sp>
          <p:nvSpPr>
            <p:cNvPr id="68626" name="Text Box 36"/>
            <p:cNvSpPr txBox="1">
              <a:spLocks noChangeArrowheads="1"/>
            </p:cNvSpPr>
            <p:nvPr/>
          </p:nvSpPr>
          <p:spPr bwMode="auto">
            <a:xfrm>
              <a:off x="3117" y="879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  <a:latin typeface="Helvetica" charset="0"/>
                  <a:cs typeface="Arial" charset="0"/>
                </a:rPr>
                <a:t>use = {y}</a:t>
              </a:r>
            </a:p>
          </p:txBody>
        </p:sp>
      </p:grp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446714" y="2303348"/>
            <a:ext cx="2981325" cy="2708434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>
                <a:solidFill>
                  <a:srgbClr val="FFFFFF"/>
                </a:solidFill>
                <a:cs typeface="Arial" charset="0"/>
              </a:rPr>
              <a:t>All </a:t>
            </a:r>
            <a:r>
              <a:rPr lang="en-US" u="sng" dirty="0" err="1">
                <a:solidFill>
                  <a:srgbClr val="FFFFFF"/>
                </a:solidFill>
                <a:cs typeface="Arial" charset="0"/>
              </a:rPr>
              <a:t>Defs</a:t>
            </a:r>
            <a:endParaRPr lang="en-US" u="sng" dirty="0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FFFF"/>
                </a:solidFill>
                <a:cs typeface="Arial" charset="0"/>
              </a:rPr>
              <a:t>Every </a:t>
            </a:r>
            <a:r>
              <a:rPr lang="en-US" i="1" dirty="0" err="1">
                <a:solidFill>
                  <a:srgbClr val="FFFFFF"/>
                </a:solidFill>
                <a:cs typeface="Arial" charset="0"/>
              </a:rPr>
              <a:t>def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 used once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 1, 3, 4, 3, 5, 7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5446714" y="2318147"/>
            <a:ext cx="2981325" cy="2554546"/>
          </a:xfrm>
          <a:prstGeom prst="rect">
            <a:avLst/>
          </a:prstGeom>
          <a:solidFill>
            <a:srgbClr val="C3092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u="sng" dirty="0">
                <a:solidFill>
                  <a:srgbClr val="FFFFFF"/>
                </a:solidFill>
                <a:cs typeface="Arial" charset="0"/>
              </a:rPr>
              <a:t>All Uses</a:t>
            </a:r>
          </a:p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Every </a:t>
            </a:r>
            <a:r>
              <a:rPr lang="en-US" sz="1600" i="1" dirty="0" err="1">
                <a:solidFill>
                  <a:srgbClr val="FFFFFF"/>
                </a:solidFill>
                <a:cs typeface="Arial" charset="0"/>
              </a:rPr>
              <a:t>def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ja-JP" altLang="en-US" sz="1600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reaches</a:t>
            </a:r>
            <a:r>
              <a:rPr lang="ja-JP" altLang="en-US" sz="1600" i="1" dirty="0">
                <a:solidFill>
                  <a:srgbClr val="FFFFFF"/>
                </a:solidFill>
                <a:cs typeface="Arial" charset="0"/>
              </a:rPr>
              <a:t>”</a:t>
            </a:r>
            <a:r>
              <a:rPr lang="en-US" sz="1600" i="1" dirty="0">
                <a:solidFill>
                  <a:srgbClr val="FFFFFF"/>
                </a:solidFill>
                <a:cs typeface="Arial" charset="0"/>
              </a:rPr>
              <a:t> every use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1, 2, 5, 7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FFFFFF"/>
                </a:solidFill>
                <a:cs typeface="Arial" charset="0"/>
              </a:rPr>
              <a:t> 1, 3, 4, 3, 5,7</a:t>
            </a:r>
          </a:p>
        </p:txBody>
      </p:sp>
    </p:spTree>
    <p:extLst>
      <p:ext uri="{BB962C8B-B14F-4D97-AF65-F5344CB8AC3E}">
        <p14:creationId xmlns:p14="http://schemas.microsoft.com/office/powerpoint/2010/main" val="9109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 autoUpdateAnimBg="0"/>
      <p:bldP spid="182309" grpId="0" animBg="1" autoUpdateAnimBg="0"/>
      <p:bldP spid="1823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Introduction to Software Testing  (</a:t>
            </a:r>
            <a:r>
              <a:rPr lang="en-US" sz="900" b="0" dirty="0" err="1">
                <a:solidFill>
                  <a:schemeClr val="tx1"/>
                </a:solidFill>
              </a:rPr>
              <a:t>Ch</a:t>
            </a:r>
            <a:r>
              <a:rPr lang="en-US" sz="900" b="0" dirty="0">
                <a:solidFill>
                  <a:schemeClr val="tx1"/>
                </a:solidFill>
              </a:rPr>
              <a:t> 1), </a:t>
            </a:r>
            <a:r>
              <a:rPr lang="en-US" sz="900" b="0" dirty="0" err="1">
                <a:solidFill>
                  <a:schemeClr val="tx1"/>
                </a:solidFill>
              </a:rPr>
              <a:t>www.introsoftwaretesting.com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© </a:t>
            </a:r>
            <a:r>
              <a:rPr lang="en-US" sz="900" b="0" dirty="0" err="1">
                <a:solidFill>
                  <a:schemeClr val="tx1"/>
                </a:solidFill>
              </a:rPr>
              <a:t>Ammann</a:t>
            </a:r>
            <a:r>
              <a:rPr lang="en-US" sz="900" b="0" dirty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13E4CD-8A02-2842-B801-6026F1699014}" type="slidenum">
              <a:rPr lang="en-US" sz="900" b="0">
                <a:solidFill>
                  <a:schemeClr val="tx1"/>
                </a:solidFill>
              </a:rPr>
              <a:pPr/>
              <a:t>29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010"/>
            <a:ext cx="7772400" cy="766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1. Graph - FSM Example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Memory Seats in a Lexus ES 300</a:t>
            </a:r>
          </a:p>
        </p:txBody>
      </p:sp>
      <p:grpSp>
        <p:nvGrpSpPr>
          <p:cNvPr id="69638" name="Group 3"/>
          <p:cNvGrpSpPr>
            <a:grpSpLocks/>
          </p:cNvGrpSpPr>
          <p:nvPr/>
        </p:nvGrpSpPr>
        <p:grpSpPr bwMode="auto">
          <a:xfrm>
            <a:off x="885825" y="1533525"/>
            <a:ext cx="7359650" cy="788194"/>
            <a:chOff x="558" y="1155"/>
            <a:chExt cx="4636" cy="662"/>
          </a:xfrm>
        </p:grpSpPr>
        <p:sp>
          <p:nvSpPr>
            <p:cNvPr id="69685" name="Oval 4"/>
            <p:cNvSpPr>
              <a:spLocks noChangeArrowheads="1"/>
            </p:cNvSpPr>
            <p:nvPr/>
          </p:nvSpPr>
          <p:spPr bwMode="auto">
            <a:xfrm>
              <a:off x="558" y="1156"/>
              <a:ext cx="946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6" name="Oval 5"/>
            <p:cNvSpPr>
              <a:spLocks noChangeArrowheads="1"/>
            </p:cNvSpPr>
            <p:nvPr/>
          </p:nvSpPr>
          <p:spPr bwMode="auto">
            <a:xfrm>
              <a:off x="4242" y="1155"/>
              <a:ext cx="952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7" name="Line 6"/>
            <p:cNvSpPr>
              <a:spLocks noChangeShapeType="1"/>
            </p:cNvSpPr>
            <p:nvPr/>
          </p:nvSpPr>
          <p:spPr bwMode="auto">
            <a:xfrm>
              <a:off x="1462" y="1337"/>
              <a:ext cx="2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8" name="Line 7"/>
            <p:cNvSpPr>
              <a:spLocks noChangeShapeType="1"/>
            </p:cNvSpPr>
            <p:nvPr/>
          </p:nvSpPr>
          <p:spPr bwMode="auto">
            <a:xfrm flipH="1">
              <a:off x="1425" y="1661"/>
              <a:ext cx="2877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27401" y="1491853"/>
            <a:ext cx="2503488" cy="1003697"/>
            <a:chOff x="2096" y="1120"/>
            <a:chExt cx="1577" cy="843"/>
          </a:xfrm>
        </p:grpSpPr>
        <p:sp>
          <p:nvSpPr>
            <p:cNvPr id="69683" name="Text Box 9"/>
            <p:cNvSpPr txBox="1">
              <a:spLocks noChangeArrowheads="1"/>
            </p:cNvSpPr>
            <p:nvPr/>
          </p:nvSpPr>
          <p:spPr bwMode="auto">
            <a:xfrm>
              <a:off x="2096" y="1120"/>
              <a:ext cx="15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off] | Button2</a:t>
              </a:r>
            </a:p>
          </p:txBody>
        </p:sp>
        <p:sp>
          <p:nvSpPr>
            <p:cNvPr id="69684" name="Text Box 10"/>
            <p:cNvSpPr txBox="1">
              <a:spLocks noChangeArrowheads="1"/>
            </p:cNvSpPr>
            <p:nvPr/>
          </p:nvSpPr>
          <p:spPr bwMode="auto">
            <a:xfrm>
              <a:off x="2096" y="1679"/>
              <a:ext cx="15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off] | Button1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61113" y="2207419"/>
            <a:ext cx="1865312" cy="2332435"/>
            <a:chOff x="4007" y="1721"/>
            <a:chExt cx="1175" cy="1959"/>
          </a:xfrm>
        </p:grpSpPr>
        <p:sp>
          <p:nvSpPr>
            <p:cNvPr id="69681" name="Oval 12"/>
            <p:cNvSpPr>
              <a:spLocks noChangeArrowheads="1"/>
            </p:cNvSpPr>
            <p:nvPr/>
          </p:nvSpPr>
          <p:spPr bwMode="auto">
            <a:xfrm>
              <a:off x="4223" y="3026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Modified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9682" name="Freeform 13"/>
            <p:cNvSpPr>
              <a:spLocks/>
            </p:cNvSpPr>
            <p:nvPr/>
          </p:nvSpPr>
          <p:spPr bwMode="auto">
            <a:xfrm>
              <a:off x="4007" y="1721"/>
              <a:ext cx="373" cy="1394"/>
            </a:xfrm>
            <a:custGeom>
              <a:avLst/>
              <a:gdLst>
                <a:gd name="T0" fmla="*/ 373 w 373"/>
                <a:gd name="T1" fmla="*/ 0 h 1394"/>
                <a:gd name="T2" fmla="*/ 160 w 373"/>
                <a:gd name="T3" fmla="*/ 171 h 1394"/>
                <a:gd name="T4" fmla="*/ 11 w 373"/>
                <a:gd name="T5" fmla="*/ 611 h 1394"/>
                <a:gd name="T6" fmla="*/ 96 w 373"/>
                <a:gd name="T7" fmla="*/ 1010 h 1394"/>
                <a:gd name="T8" fmla="*/ 366 w 373"/>
                <a:gd name="T9" fmla="*/ 1394 h 1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1394"/>
                <a:gd name="T17" fmla="*/ 373 w 373"/>
                <a:gd name="T18" fmla="*/ 1394 h 1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1394">
                  <a:moveTo>
                    <a:pt x="373" y="0"/>
                  </a:moveTo>
                  <a:cubicBezTo>
                    <a:pt x="337" y="29"/>
                    <a:pt x="220" y="69"/>
                    <a:pt x="160" y="171"/>
                  </a:cubicBezTo>
                  <a:cubicBezTo>
                    <a:pt x="100" y="273"/>
                    <a:pt x="22" y="471"/>
                    <a:pt x="11" y="611"/>
                  </a:cubicBezTo>
                  <a:cubicBezTo>
                    <a:pt x="0" y="751"/>
                    <a:pt x="37" y="880"/>
                    <a:pt x="96" y="1010"/>
                  </a:cubicBezTo>
                  <a:cubicBezTo>
                    <a:pt x="155" y="1140"/>
                    <a:pt x="310" y="1314"/>
                    <a:pt x="366" y="13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05501" y="2156222"/>
            <a:ext cx="2986088" cy="1719263"/>
            <a:chOff x="3720" y="1678"/>
            <a:chExt cx="1881" cy="1444"/>
          </a:xfrm>
        </p:grpSpPr>
        <p:sp>
          <p:nvSpPr>
            <p:cNvPr id="69678" name="Text Box 15"/>
            <p:cNvSpPr txBox="1">
              <a:spLocks noChangeArrowheads="1"/>
            </p:cNvSpPr>
            <p:nvPr/>
          </p:nvSpPr>
          <p:spPr bwMode="auto">
            <a:xfrm>
              <a:off x="4659" y="2472"/>
              <a:ext cx="94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sideMirrors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9" name="Freeform 16"/>
            <p:cNvSpPr>
              <a:spLocks/>
            </p:cNvSpPr>
            <p:nvPr/>
          </p:nvSpPr>
          <p:spPr bwMode="auto">
            <a:xfrm>
              <a:off x="5035" y="1678"/>
              <a:ext cx="352" cy="1444"/>
            </a:xfrm>
            <a:custGeom>
              <a:avLst/>
              <a:gdLst>
                <a:gd name="T0" fmla="*/ 71 w 352"/>
                <a:gd name="T1" fmla="*/ 0 h 1444"/>
                <a:gd name="T2" fmla="*/ 313 w 352"/>
                <a:gd name="T3" fmla="*/ 356 h 1444"/>
                <a:gd name="T4" fmla="*/ 305 w 352"/>
                <a:gd name="T5" fmla="*/ 761 h 1444"/>
                <a:gd name="T6" fmla="*/ 149 w 352"/>
                <a:gd name="T7" fmla="*/ 1166 h 1444"/>
                <a:gd name="T8" fmla="*/ 0 w 352"/>
                <a:gd name="T9" fmla="*/ 1444 h 1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1444"/>
                <a:gd name="T17" fmla="*/ 352 w 352"/>
                <a:gd name="T18" fmla="*/ 1444 h 1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1444">
                  <a:moveTo>
                    <a:pt x="71" y="0"/>
                  </a:moveTo>
                  <a:cubicBezTo>
                    <a:pt x="172" y="114"/>
                    <a:pt x="274" y="229"/>
                    <a:pt x="313" y="356"/>
                  </a:cubicBezTo>
                  <a:cubicBezTo>
                    <a:pt x="352" y="483"/>
                    <a:pt x="332" y="626"/>
                    <a:pt x="305" y="761"/>
                  </a:cubicBezTo>
                  <a:cubicBezTo>
                    <a:pt x="278" y="896"/>
                    <a:pt x="200" y="1052"/>
                    <a:pt x="149" y="1166"/>
                  </a:cubicBezTo>
                  <a:cubicBezTo>
                    <a:pt x="98" y="1280"/>
                    <a:pt x="49" y="1362"/>
                    <a:pt x="0" y="144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0" name="Text Box 17"/>
            <p:cNvSpPr txBox="1">
              <a:spLocks noChangeArrowheads="1"/>
            </p:cNvSpPr>
            <p:nvPr/>
          </p:nvSpPr>
          <p:spPr bwMode="auto">
            <a:xfrm>
              <a:off x="3720" y="2472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95950" y="2258616"/>
            <a:ext cx="2571750" cy="1506140"/>
            <a:chOff x="3588" y="1764"/>
            <a:chExt cx="1620" cy="1265"/>
          </a:xfrm>
        </p:grpSpPr>
        <p:sp>
          <p:nvSpPr>
            <p:cNvPr id="69675" name="Text Box 19"/>
            <p:cNvSpPr txBox="1">
              <a:spLocks noChangeArrowheads="1"/>
            </p:cNvSpPr>
            <p:nvPr/>
          </p:nvSpPr>
          <p:spPr bwMode="auto">
            <a:xfrm>
              <a:off x="4539" y="2269"/>
              <a:ext cx="6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lumbar ()</a:t>
              </a:r>
            </a:p>
          </p:txBody>
        </p:sp>
        <p:sp>
          <p:nvSpPr>
            <p:cNvPr id="69676" name="Freeform 20"/>
            <p:cNvSpPr>
              <a:spLocks/>
            </p:cNvSpPr>
            <p:nvPr/>
          </p:nvSpPr>
          <p:spPr bwMode="auto">
            <a:xfrm>
              <a:off x="4588" y="1764"/>
              <a:ext cx="571" cy="1265"/>
            </a:xfrm>
            <a:custGeom>
              <a:avLst/>
              <a:gdLst>
                <a:gd name="T0" fmla="*/ 397 w 571"/>
                <a:gd name="T1" fmla="*/ 0 h 1265"/>
                <a:gd name="T2" fmla="*/ 525 w 571"/>
                <a:gd name="T3" fmla="*/ 206 h 1265"/>
                <a:gd name="T4" fmla="*/ 496 w 571"/>
                <a:gd name="T5" fmla="*/ 497 h 1265"/>
                <a:gd name="T6" fmla="*/ 77 w 571"/>
                <a:gd name="T7" fmla="*/ 782 h 1265"/>
                <a:gd name="T8" fmla="*/ 34 w 571"/>
                <a:gd name="T9" fmla="*/ 1052 h 1265"/>
                <a:gd name="T10" fmla="*/ 105 w 571"/>
                <a:gd name="T11" fmla="*/ 1265 h 1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265"/>
                <a:gd name="T20" fmla="*/ 571 w 571"/>
                <a:gd name="T21" fmla="*/ 1265 h 12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265">
                  <a:moveTo>
                    <a:pt x="397" y="0"/>
                  </a:moveTo>
                  <a:cubicBezTo>
                    <a:pt x="448" y="68"/>
                    <a:pt x="508" y="123"/>
                    <a:pt x="525" y="206"/>
                  </a:cubicBezTo>
                  <a:cubicBezTo>
                    <a:pt x="542" y="289"/>
                    <a:pt x="571" y="401"/>
                    <a:pt x="496" y="497"/>
                  </a:cubicBezTo>
                  <a:cubicBezTo>
                    <a:pt x="421" y="593"/>
                    <a:pt x="154" y="690"/>
                    <a:pt x="77" y="782"/>
                  </a:cubicBezTo>
                  <a:cubicBezTo>
                    <a:pt x="0" y="874"/>
                    <a:pt x="29" y="972"/>
                    <a:pt x="34" y="1052"/>
                  </a:cubicBezTo>
                  <a:cubicBezTo>
                    <a:pt x="39" y="1132"/>
                    <a:pt x="72" y="1196"/>
                    <a:pt x="105" y="1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7" name="Text Box 21"/>
            <p:cNvSpPr txBox="1">
              <a:spLocks noChangeArrowheads="1"/>
            </p:cNvSpPr>
            <p:nvPr/>
          </p:nvSpPr>
          <p:spPr bwMode="auto">
            <a:xfrm>
              <a:off x="3588" y="2269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92701" y="2325291"/>
            <a:ext cx="2989263" cy="1473994"/>
            <a:chOff x="3208" y="1820"/>
            <a:chExt cx="1883" cy="1238"/>
          </a:xfrm>
        </p:grpSpPr>
        <p:sp>
          <p:nvSpPr>
            <p:cNvPr id="69672" name="Text Box 23"/>
            <p:cNvSpPr txBox="1">
              <a:spLocks noChangeArrowheads="1"/>
            </p:cNvSpPr>
            <p:nvPr/>
          </p:nvSpPr>
          <p:spPr bwMode="auto">
            <a:xfrm>
              <a:off x="4142" y="2072"/>
              <a:ext cx="94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seatBottom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3" name="Freeform 24"/>
            <p:cNvSpPr>
              <a:spLocks/>
            </p:cNvSpPr>
            <p:nvPr/>
          </p:nvSpPr>
          <p:spPr bwMode="auto">
            <a:xfrm>
              <a:off x="4425" y="1820"/>
              <a:ext cx="338" cy="1238"/>
            </a:xfrm>
            <a:custGeom>
              <a:avLst/>
              <a:gdLst>
                <a:gd name="T0" fmla="*/ 311 w 338"/>
                <a:gd name="T1" fmla="*/ 0 h 1238"/>
                <a:gd name="T2" fmla="*/ 297 w 338"/>
                <a:gd name="T3" fmla="*/ 200 h 1238"/>
                <a:gd name="T4" fmla="*/ 62 w 338"/>
                <a:gd name="T5" fmla="*/ 562 h 1238"/>
                <a:gd name="T6" fmla="*/ 5 w 338"/>
                <a:gd name="T7" fmla="*/ 868 h 1238"/>
                <a:gd name="T8" fmla="*/ 91 w 338"/>
                <a:gd name="T9" fmla="*/ 1238 h 1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"/>
                <a:gd name="T16" fmla="*/ 0 h 1238"/>
                <a:gd name="T17" fmla="*/ 338 w 338"/>
                <a:gd name="T18" fmla="*/ 1238 h 1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" h="1238">
                  <a:moveTo>
                    <a:pt x="311" y="0"/>
                  </a:moveTo>
                  <a:cubicBezTo>
                    <a:pt x="324" y="53"/>
                    <a:pt x="338" y="106"/>
                    <a:pt x="297" y="200"/>
                  </a:cubicBezTo>
                  <a:cubicBezTo>
                    <a:pt x="256" y="294"/>
                    <a:pt x="111" y="451"/>
                    <a:pt x="62" y="562"/>
                  </a:cubicBezTo>
                  <a:cubicBezTo>
                    <a:pt x="13" y="673"/>
                    <a:pt x="0" y="755"/>
                    <a:pt x="5" y="868"/>
                  </a:cubicBezTo>
                  <a:cubicBezTo>
                    <a:pt x="10" y="981"/>
                    <a:pt x="50" y="1109"/>
                    <a:pt x="91" y="123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4" name="Text Box 25"/>
            <p:cNvSpPr txBox="1">
              <a:spLocks noChangeArrowheads="1"/>
            </p:cNvSpPr>
            <p:nvPr/>
          </p:nvSpPr>
          <p:spPr bwMode="auto">
            <a:xfrm>
              <a:off x="3208" y="2072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657726" y="2390779"/>
            <a:ext cx="2794001" cy="339330"/>
            <a:chOff x="2934" y="1875"/>
            <a:chExt cx="1760" cy="285"/>
          </a:xfrm>
        </p:grpSpPr>
        <p:sp>
          <p:nvSpPr>
            <p:cNvPr id="69670" name="Text Box 27"/>
            <p:cNvSpPr txBox="1">
              <a:spLocks noChangeArrowheads="1"/>
            </p:cNvSpPr>
            <p:nvPr/>
          </p:nvSpPr>
          <p:spPr bwMode="auto">
            <a:xfrm>
              <a:off x="3888" y="1875"/>
              <a:ext cx="80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>
                  <a:solidFill>
                    <a:srgbClr val="C3092B"/>
                  </a:solidFill>
                  <a:latin typeface="Helvetica" charset="0"/>
                </a:rPr>
                <a:t>seatBack</a:t>
              </a:r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 ()</a:t>
              </a:r>
            </a:p>
          </p:txBody>
        </p:sp>
        <p:sp>
          <p:nvSpPr>
            <p:cNvPr id="69671" name="Text Box 28"/>
            <p:cNvSpPr txBox="1">
              <a:spLocks noChangeArrowheads="1"/>
            </p:cNvSpPr>
            <p:nvPr/>
          </p:nvSpPr>
          <p:spPr bwMode="auto">
            <a:xfrm>
              <a:off x="2934" y="1876"/>
              <a:ext cx="10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4713" y="2733675"/>
            <a:ext cx="5935662" cy="1807369"/>
            <a:chOff x="551" y="2163"/>
            <a:chExt cx="3739" cy="1518"/>
          </a:xfrm>
        </p:grpSpPr>
        <p:sp>
          <p:nvSpPr>
            <p:cNvPr id="69666" name="Oval 30"/>
            <p:cNvSpPr>
              <a:spLocks noChangeArrowheads="1"/>
            </p:cNvSpPr>
            <p:nvPr/>
          </p:nvSpPr>
          <p:spPr bwMode="auto">
            <a:xfrm>
              <a:off x="551" y="3027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</p:txBody>
        </p:sp>
        <p:sp>
          <p:nvSpPr>
            <p:cNvPr id="69667" name="Line 31"/>
            <p:cNvSpPr>
              <a:spLocks noChangeShapeType="1"/>
            </p:cNvSpPr>
            <p:nvPr/>
          </p:nvSpPr>
          <p:spPr bwMode="auto">
            <a:xfrm flipH="1">
              <a:off x="1442" y="3530"/>
              <a:ext cx="2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Oval 32"/>
            <p:cNvSpPr>
              <a:spLocks noChangeArrowheads="1"/>
            </p:cNvSpPr>
            <p:nvPr/>
          </p:nvSpPr>
          <p:spPr bwMode="auto">
            <a:xfrm>
              <a:off x="1325" y="2163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</p:txBody>
        </p:sp>
        <p:sp>
          <p:nvSpPr>
            <p:cNvPr id="69669" name="Line 33"/>
            <p:cNvSpPr>
              <a:spLocks noChangeShapeType="1"/>
            </p:cNvSpPr>
            <p:nvPr/>
          </p:nvSpPr>
          <p:spPr bwMode="auto">
            <a:xfrm flipH="1" flipV="1">
              <a:off x="2176" y="2709"/>
              <a:ext cx="2048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473326" y="3613547"/>
            <a:ext cx="3967163" cy="1181100"/>
            <a:chOff x="1558" y="2902"/>
            <a:chExt cx="2499" cy="992"/>
          </a:xfrm>
        </p:grpSpPr>
        <p:sp>
          <p:nvSpPr>
            <p:cNvPr id="69664" name="Text Box 35"/>
            <p:cNvSpPr txBox="1">
              <a:spLocks noChangeArrowheads="1"/>
            </p:cNvSpPr>
            <p:nvPr/>
          </p:nvSpPr>
          <p:spPr bwMode="auto">
            <a:xfrm>
              <a:off x="1558" y="3610"/>
              <a:ext cx="22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 Reset AND Button1</a:t>
              </a:r>
            </a:p>
          </p:txBody>
        </p:sp>
        <p:sp>
          <p:nvSpPr>
            <p:cNvPr id="69665" name="Text Box 36"/>
            <p:cNvSpPr txBox="1">
              <a:spLocks noChangeArrowheads="1"/>
            </p:cNvSpPr>
            <p:nvPr/>
          </p:nvSpPr>
          <p:spPr bwMode="auto">
            <a:xfrm>
              <a:off x="1788" y="2902"/>
              <a:ext cx="226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[Ignition = on] | Reset AND Button2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636714" y="2172892"/>
            <a:ext cx="5260975" cy="1591865"/>
            <a:chOff x="1031" y="1692"/>
            <a:chExt cx="3314" cy="1337"/>
          </a:xfrm>
        </p:grpSpPr>
        <p:sp>
          <p:nvSpPr>
            <p:cNvPr id="69662" name="Line 38"/>
            <p:cNvSpPr>
              <a:spLocks noChangeShapeType="1"/>
            </p:cNvSpPr>
            <p:nvPr/>
          </p:nvSpPr>
          <p:spPr bwMode="auto">
            <a:xfrm flipV="1">
              <a:off x="2247" y="1692"/>
              <a:ext cx="2098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39"/>
            <p:cNvSpPr>
              <a:spLocks noChangeShapeType="1"/>
            </p:cNvSpPr>
            <p:nvPr/>
          </p:nvSpPr>
          <p:spPr bwMode="auto">
            <a:xfrm flipV="1">
              <a:off x="1031" y="1828"/>
              <a:ext cx="0" cy="1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87388" y="2750344"/>
            <a:ext cx="4249738" cy="951310"/>
            <a:chOff x="384" y="2177"/>
            <a:chExt cx="2677" cy="799"/>
          </a:xfrm>
        </p:grpSpPr>
        <p:sp>
          <p:nvSpPr>
            <p:cNvPr id="69660" name="Text Box 41"/>
            <p:cNvSpPr txBox="1">
              <a:spLocks noChangeArrowheads="1"/>
            </p:cNvSpPr>
            <p:nvPr/>
          </p:nvSpPr>
          <p:spPr bwMode="auto">
            <a:xfrm>
              <a:off x="384" y="2692"/>
              <a:ext cx="89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Ignition = off</a:t>
              </a:r>
            </a:p>
          </p:txBody>
        </p:sp>
        <p:sp>
          <p:nvSpPr>
            <p:cNvPr id="69661" name="Text Box 42"/>
            <p:cNvSpPr txBox="1">
              <a:spLocks noChangeArrowheads="1"/>
            </p:cNvSpPr>
            <p:nvPr/>
          </p:nvSpPr>
          <p:spPr bwMode="auto">
            <a:xfrm>
              <a:off x="2166" y="2177"/>
              <a:ext cx="89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3092B"/>
                  </a:solidFill>
                  <a:latin typeface="Helvetica" charset="0"/>
                </a:rPr>
                <a:t>Ignition = off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77789" y="2309813"/>
            <a:ext cx="2022475" cy="1607344"/>
            <a:chOff x="49" y="1807"/>
            <a:chExt cx="1274" cy="1350"/>
          </a:xfrm>
        </p:grpSpPr>
        <p:sp>
          <p:nvSpPr>
            <p:cNvPr id="69656" name="Line 44"/>
            <p:cNvSpPr>
              <a:spLocks noChangeShapeType="1"/>
            </p:cNvSpPr>
            <p:nvPr/>
          </p:nvSpPr>
          <p:spPr bwMode="auto">
            <a:xfrm flipH="1">
              <a:off x="377" y="1807"/>
              <a:ext cx="405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Text Box 45"/>
            <p:cNvSpPr txBox="1">
              <a:spLocks noChangeArrowheads="1"/>
            </p:cNvSpPr>
            <p:nvPr/>
          </p:nvSpPr>
          <p:spPr bwMode="auto">
            <a:xfrm>
              <a:off x="49" y="2381"/>
              <a:ext cx="9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(</a:t>
              </a:r>
              <a:r>
                <a:rPr lang="en-US" sz="1800" i="1">
                  <a:solidFill>
                    <a:schemeClr val="tx1"/>
                  </a:solidFill>
                </a:rPr>
                <a:t>to Modified</a:t>
              </a:r>
              <a:r>
                <a:rPr lang="en-US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9658" name="Line 46"/>
            <p:cNvSpPr>
              <a:spLocks noChangeShapeType="1"/>
            </p:cNvSpPr>
            <p:nvPr/>
          </p:nvSpPr>
          <p:spPr bwMode="auto">
            <a:xfrm flipH="1">
              <a:off x="960" y="250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47"/>
            <p:cNvSpPr>
              <a:spLocks noChangeShapeType="1"/>
            </p:cNvSpPr>
            <p:nvPr/>
          </p:nvSpPr>
          <p:spPr bwMode="auto">
            <a:xfrm flipH="1" flipV="1">
              <a:off x="363" y="2610"/>
              <a:ext cx="270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400175" y="1090613"/>
            <a:ext cx="2414588" cy="447675"/>
            <a:chOff x="882" y="783"/>
            <a:chExt cx="1521" cy="376"/>
          </a:xfrm>
        </p:grpSpPr>
        <p:sp>
          <p:nvSpPr>
            <p:cNvPr id="69654" name="Text Box 49"/>
            <p:cNvSpPr txBox="1">
              <a:spLocks noChangeArrowheads="1"/>
            </p:cNvSpPr>
            <p:nvPr/>
          </p:nvSpPr>
          <p:spPr bwMode="auto">
            <a:xfrm>
              <a:off x="882" y="783"/>
              <a:ext cx="152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hlink"/>
                  </a:solidFill>
                </a:rPr>
                <a:t>Guard (safety constraint)</a:t>
              </a:r>
            </a:p>
          </p:txBody>
        </p:sp>
        <p:sp>
          <p:nvSpPr>
            <p:cNvPr id="69655" name="Line 50"/>
            <p:cNvSpPr>
              <a:spLocks noChangeShapeType="1"/>
            </p:cNvSpPr>
            <p:nvPr/>
          </p:nvSpPr>
          <p:spPr bwMode="auto">
            <a:xfrm>
              <a:off x="1685" y="996"/>
              <a:ext cx="420" cy="16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5491163" y="1104900"/>
            <a:ext cx="1566862" cy="416719"/>
            <a:chOff x="3459" y="795"/>
            <a:chExt cx="987" cy="350"/>
          </a:xfrm>
        </p:grpSpPr>
        <p:sp>
          <p:nvSpPr>
            <p:cNvPr id="69652" name="Text Box 52"/>
            <p:cNvSpPr txBox="1">
              <a:spLocks noChangeArrowheads="1"/>
            </p:cNvSpPr>
            <p:nvPr/>
          </p:nvSpPr>
          <p:spPr bwMode="auto">
            <a:xfrm>
              <a:off x="3459" y="795"/>
              <a:ext cx="98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</a:rPr>
                <a:t>Trigger (input)</a:t>
              </a:r>
            </a:p>
          </p:txBody>
        </p:sp>
        <p:sp>
          <p:nvSpPr>
            <p:cNvPr id="69653" name="Line 53"/>
            <p:cNvSpPr>
              <a:spLocks noChangeShapeType="1"/>
            </p:cNvSpPr>
            <p:nvPr/>
          </p:nvSpPr>
          <p:spPr bwMode="auto">
            <a:xfrm flipH="1">
              <a:off x="3484" y="996"/>
              <a:ext cx="470" cy="1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61974" y="4748134"/>
            <a:ext cx="424826" cy="357188"/>
          </a:xfrm>
          <a:prstGeom prst="rect">
            <a:avLst/>
          </a:prstGeom>
          <a:noFill/>
        </p:spPr>
        <p:txBody>
          <a:bodyPr/>
          <a:lstStyle/>
          <a:p>
            <a:fld id="{85307BA4-F886-4F93-BB4C-7A1174FBB97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u="sng" smtClean="0"/>
              <a:t>Overview of Testing - Terminology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57250"/>
            <a:ext cx="8229600" cy="3829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Software testing is the dynamic verification of the behavior of a program on a finite set of test cases, suitably selected from the usually infinite execution domain, against the expected behavior.</a:t>
            </a: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(Guide to the Software Engineering Body of Knowledge 2004 Version)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51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4964906"/>
            <a:ext cx="457200" cy="357188"/>
          </a:xfrm>
          <a:noFill/>
        </p:spPr>
        <p:txBody>
          <a:bodyPr/>
          <a:lstStyle/>
          <a:p>
            <a:fld id="{BD46B0A4-B2D3-43B6-B50E-30597ED3096A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3058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Unit Testing – Statement Coverage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42950"/>
            <a:ext cx="7848600" cy="3714750"/>
          </a:xfrm>
        </p:spPr>
        <p:txBody>
          <a:bodyPr>
            <a:normAutofit fontScale="85000" lnSpcReduction="10000"/>
          </a:bodyPr>
          <a:lstStyle/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b="1" dirty="0" smtClean="0">
                <a:solidFill>
                  <a:srgbClr val="0000FF"/>
                </a:solidFill>
              </a:rPr>
              <a:t>Statement coverage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statement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nodes </a:t>
            </a:r>
            <a:r>
              <a:rPr lang="en-US" sz="2800" i="1" dirty="0" smtClean="0"/>
              <a:t>n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n</a:t>
            </a:r>
            <a:r>
              <a:rPr lang="en-US" sz="2800" dirty="0" smtClean="0"/>
              <a:t> is on the path </a:t>
            </a:r>
            <a:r>
              <a:rPr lang="en-US" sz="2800" i="1" dirty="0" smtClean="0"/>
              <a:t>p</a:t>
            </a:r>
            <a:r>
              <a:rPr lang="en-US" sz="2800" dirty="0" smtClean="0"/>
              <a:t>.  </a:t>
            </a:r>
            <a:endParaRPr lang="en-US" sz="2800" dirty="0" smtClean="0"/>
          </a:p>
          <a:p>
            <a:pPr marL="0" indent="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i="1" dirty="0"/>
              <a:t>	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</a:t>
            </a:r>
            <a:r>
              <a:rPr lang="en-US" sz="2800" dirty="0" smtClean="0"/>
              <a:t>testing technique.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Generate test data to execute every stmt in the program at least once.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stmt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212095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5014912"/>
            <a:ext cx="381000" cy="357188"/>
          </a:xfrm>
          <a:noFill/>
        </p:spPr>
        <p:txBody>
          <a:bodyPr/>
          <a:lstStyle/>
          <a:p>
            <a:fld id="{96A6541D-1933-495C-BA15-0C811271867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305800" cy="5143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Unit Testing – Branch Coverage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42950"/>
            <a:ext cx="7848600" cy="37147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 startAt="2"/>
            </a:pPr>
            <a:r>
              <a:rPr lang="en-US" sz="2800" b="1" dirty="0" smtClean="0">
                <a:solidFill>
                  <a:srgbClr val="0000FF"/>
                </a:solidFill>
              </a:rPr>
              <a:t>Branch coverage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branch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edges </a:t>
            </a:r>
            <a:r>
              <a:rPr lang="en-US" sz="2800" i="1" dirty="0" smtClean="0"/>
              <a:t>e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p </a:t>
            </a:r>
            <a:r>
              <a:rPr lang="en-US" sz="2800" dirty="0" smtClean="0"/>
              <a:t>contains edge</a:t>
            </a:r>
            <a:r>
              <a:rPr lang="en-US" sz="2800" i="1" dirty="0" smtClean="0"/>
              <a:t> e</a:t>
            </a:r>
            <a:r>
              <a:rPr lang="en-US" sz="2800" dirty="0" smtClean="0"/>
              <a:t>. 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testing technique.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Generate test data to exercise the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 outcomes of every decision.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branch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58596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3092B"/>
                </a:solidFill>
              </a:rPr>
              <a:t>How do </a:t>
            </a:r>
            <a:r>
              <a:rPr lang="en-US" sz="4000" dirty="0">
                <a:solidFill>
                  <a:srgbClr val="C3092B"/>
                </a:solidFill>
              </a:rPr>
              <a:t>predicates add complexity to programs and thus to testing?</a:t>
            </a:r>
            <a:r>
              <a:rPr lang="en-US" sz="4000" dirty="0">
                <a:solidFill>
                  <a:srgbClr val="C3092B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0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9AE8AB-DA83-A141-BEE4-EC677330EE92}" type="slidenum">
              <a:rPr lang="en-US" sz="900" b="0">
                <a:solidFill>
                  <a:schemeClr val="tx1"/>
                </a:solidFill>
              </a:rPr>
              <a:pPr/>
              <a:t>33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2. Logical Expressions</a:t>
            </a:r>
          </a:p>
        </p:txBody>
      </p:sp>
      <p:sp>
        <p:nvSpPr>
          <p:cNvPr id="70662" name="Text Box 3"/>
          <p:cNvSpPr txBox="1">
            <a:spLocks noChangeArrowheads="1"/>
          </p:cNvSpPr>
          <p:nvPr/>
        </p:nvSpPr>
        <p:spPr bwMode="auto">
          <a:xfrm>
            <a:off x="1219201" y="1056085"/>
            <a:ext cx="67040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charset="0"/>
              </a:rPr>
              <a:t>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&gt;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and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&lt;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958850" y="2090738"/>
            <a:ext cx="177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Transitions</a:t>
            </a:r>
          </a:p>
        </p:txBody>
      </p:sp>
      <p:sp>
        <p:nvSpPr>
          <p:cNvPr id="70664" name="Text Box 5"/>
          <p:cNvSpPr txBox="1">
            <a:spLocks noChangeArrowheads="1"/>
          </p:cNvSpPr>
          <p:nvPr/>
        </p:nvSpPr>
        <p:spPr bwMode="auto">
          <a:xfrm>
            <a:off x="958851" y="3438525"/>
            <a:ext cx="3311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Software Specifications</a:t>
            </a:r>
          </a:p>
        </p:txBody>
      </p:sp>
      <p:sp>
        <p:nvSpPr>
          <p:cNvPr id="70665" name="Text Box 6"/>
          <p:cNvSpPr txBox="1">
            <a:spLocks noChangeArrowheads="1"/>
          </p:cNvSpPr>
          <p:nvPr/>
        </p:nvSpPr>
        <p:spPr bwMode="auto">
          <a:xfrm>
            <a:off x="958851" y="2769394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Program Decision Statements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3825" y="2294335"/>
            <a:ext cx="5519738" cy="1346597"/>
            <a:chOff x="1678" y="1927"/>
            <a:chExt cx="3477" cy="1131"/>
          </a:xfrm>
        </p:grpSpPr>
        <p:sp>
          <p:nvSpPr>
            <p:cNvPr id="70667" name="Text Box 8"/>
            <p:cNvSpPr txBox="1">
              <a:spLocks noChangeArrowheads="1"/>
            </p:cNvSpPr>
            <p:nvPr/>
          </p:nvSpPr>
          <p:spPr bwMode="auto">
            <a:xfrm>
              <a:off x="3939" y="2150"/>
              <a:ext cx="1216" cy="853"/>
            </a:xfrm>
            <a:prstGeom prst="rect">
              <a:avLst/>
            </a:prstGeom>
            <a:solidFill>
              <a:srgbClr val="C3092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cs typeface="Arial" charset="0"/>
                </a:rPr>
                <a:t>Logical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cs typeface="Arial" charset="0"/>
                </a:rPr>
                <a:t>Expressions</a:t>
              </a:r>
            </a:p>
          </p:txBody>
        </p:sp>
        <p:sp>
          <p:nvSpPr>
            <p:cNvPr id="70668" name="Line 9"/>
            <p:cNvSpPr>
              <a:spLocks noChangeShapeType="1"/>
            </p:cNvSpPr>
            <p:nvPr/>
          </p:nvSpPr>
          <p:spPr bwMode="auto">
            <a:xfrm>
              <a:off x="3179" y="2471"/>
              <a:ext cx="7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0"/>
            <p:cNvSpPr>
              <a:spLocks noChangeShapeType="1"/>
            </p:cNvSpPr>
            <p:nvPr/>
          </p:nvSpPr>
          <p:spPr bwMode="auto">
            <a:xfrm>
              <a:off x="1678" y="1927"/>
              <a:ext cx="2247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1"/>
            <p:cNvSpPr>
              <a:spLocks noChangeShapeType="1"/>
            </p:cNvSpPr>
            <p:nvPr/>
          </p:nvSpPr>
          <p:spPr bwMode="auto">
            <a:xfrm flipV="1">
              <a:off x="2631" y="2674"/>
              <a:ext cx="129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BC89332-613F-F847-A4CB-0E2441D05FAD}" type="slidenum">
              <a:rPr lang="en-US" sz="900" b="0">
                <a:solidFill>
                  <a:schemeClr val="tx1"/>
                </a:solidFill>
              </a:rPr>
              <a:pPr/>
              <a:t>34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2. 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Logical Expressions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1498997"/>
            <a:ext cx="8867775" cy="298489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  <a:latin typeface="Times New Roman" charset="0"/>
              </a:rPr>
              <a:t>Predicate Coverage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Each predicate must be true and false</a:t>
            </a:r>
          </a:p>
          <a:p>
            <a:pPr lvl="1"/>
            <a:r>
              <a:rPr lang="en-US" sz="1800" i="1" dirty="0">
                <a:latin typeface="Helvetica" charset="0"/>
                <a:ea typeface="ＭＳ Ｐゴシック" charset="0"/>
              </a:rPr>
              <a:t>( (a&gt;b) or G ) and (x &lt; y)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r>
              <a:rPr lang="en-US" u="sng" dirty="0">
                <a:solidFill>
                  <a:srgbClr val="0000FF"/>
                </a:solidFill>
                <a:latin typeface="Times New Roman" charset="0"/>
              </a:rPr>
              <a:t>Clause Coverage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Each clause must be true and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(a &gt; b)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G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(x &lt; y)</a:t>
            </a:r>
            <a:r>
              <a:rPr lang="en-US" sz="1800" dirty="0">
                <a:latin typeface="Times New Roman" charset="0"/>
                <a:ea typeface="ＭＳ Ｐゴシック" charset="0"/>
              </a:rPr>
              <a:t> = True, False</a:t>
            </a:r>
          </a:p>
          <a:p>
            <a:pPr lvl="1"/>
            <a:endParaRPr lang="en-US" sz="1800" dirty="0">
              <a:latin typeface="Times New Roman" charset="0"/>
              <a:ea typeface="ＭＳ Ｐゴシック" charset="0"/>
            </a:endParaRPr>
          </a:p>
          <a:p>
            <a:r>
              <a:rPr lang="en-US" u="sng" dirty="0">
                <a:solidFill>
                  <a:srgbClr val="0000FF"/>
                </a:solidFill>
                <a:latin typeface="Times New Roman" charset="0"/>
              </a:rPr>
              <a:t>Combinatorial Coverage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: Various combinations of clauses</a:t>
            </a:r>
          </a:p>
          <a:p>
            <a:pPr lvl="1"/>
            <a:r>
              <a:rPr lang="en-US" sz="1800" i="1" dirty="0">
                <a:latin typeface="Times New Roman" charset="0"/>
                <a:ea typeface="ＭＳ Ｐゴシック" charset="0"/>
              </a:rPr>
              <a:t>Active Clause Coverage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Each clause must determine the predicate</a:t>
            </a:r>
            <a:r>
              <a:rPr lang="ja-JP" altLang="en-US" sz="1800" dirty="0">
                <a:latin typeface="Times New Roman" charset="0"/>
                <a:ea typeface="ＭＳ Ｐゴシック" charset="0"/>
              </a:rPr>
              <a:t>’</a:t>
            </a:r>
            <a:r>
              <a:rPr lang="en-US" sz="1800" dirty="0">
                <a:latin typeface="Times New Roman" charset="0"/>
                <a:ea typeface="ＭＳ Ｐゴシック" charset="0"/>
              </a:rPr>
              <a:t>s result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1219201" y="971550"/>
            <a:ext cx="670401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charset="0"/>
              </a:rPr>
              <a:t>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&gt;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and (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&lt; </a:t>
            </a:r>
            <a:r>
              <a:rPr lang="en-US" sz="32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42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03AF565-2B3C-3C4E-95A8-BE14333F893D}" type="slidenum">
              <a:rPr lang="en-US" sz="900" b="0">
                <a:solidFill>
                  <a:schemeClr val="tx1"/>
                </a:solidFill>
              </a:rPr>
              <a:pPr/>
              <a:t>35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Logic </a:t>
            </a:r>
            <a:r>
              <a:rPr lang="en-US" dirty="0">
                <a:solidFill>
                  <a:srgbClr val="0000FF"/>
                </a:solidFill>
              </a:rPr>
              <a:t>– Active Clause Coverag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e</a:t>
            </a:r>
          </a:p>
        </p:txBody>
      </p:sp>
      <p:sp>
        <p:nvSpPr>
          <p:cNvPr id="73734" name="Text Box 3"/>
          <p:cNvSpPr txBox="1">
            <a:spLocks noChangeArrowheads="1"/>
          </p:cNvSpPr>
          <p:nvPr/>
        </p:nvSpPr>
        <p:spPr bwMode="auto">
          <a:xfrm>
            <a:off x="2133600" y="1022747"/>
            <a:ext cx="502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( (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a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&gt;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b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 or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G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) and (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x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 &lt; </a:t>
            </a:r>
            <a:r>
              <a:rPr lang="en-US" sz="2400" i="1" dirty="0">
                <a:solidFill>
                  <a:srgbClr val="C3092B"/>
                </a:solidFill>
                <a:latin typeface="Helvetica" charset="0"/>
                <a:cs typeface="Arial" charset="0"/>
              </a:rPr>
              <a:t>y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1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F               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2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F               T</a:t>
            </a:r>
          </a:p>
        </p:txBody>
      </p:sp>
      <p:sp>
        <p:nvSpPr>
          <p:cNvPr id="73735" name="Line 4"/>
          <p:cNvSpPr>
            <a:spLocks noChangeShapeType="1"/>
          </p:cNvSpPr>
          <p:nvPr/>
        </p:nvSpPr>
        <p:spPr bwMode="auto">
          <a:xfrm flipV="1">
            <a:off x="2211389" y="1569244"/>
            <a:ext cx="4719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16147" y="2319338"/>
            <a:ext cx="1928812" cy="1084660"/>
            <a:chOff x="4113" y="1948"/>
            <a:chExt cx="1215" cy="911"/>
          </a:xfrm>
        </p:grpSpPr>
        <p:sp>
          <p:nvSpPr>
            <p:cNvPr id="73740" name="Freeform 6"/>
            <p:cNvSpPr>
              <a:spLocks/>
            </p:cNvSpPr>
            <p:nvPr/>
          </p:nvSpPr>
          <p:spPr bwMode="auto">
            <a:xfrm>
              <a:off x="4113" y="1948"/>
              <a:ext cx="334" cy="911"/>
            </a:xfrm>
            <a:custGeom>
              <a:avLst/>
              <a:gdLst>
                <a:gd name="T0" fmla="*/ 0 w 334"/>
                <a:gd name="T1" fmla="*/ 0 h 911"/>
                <a:gd name="T2" fmla="*/ 213 w 334"/>
                <a:gd name="T3" fmla="*/ 192 h 911"/>
                <a:gd name="T4" fmla="*/ 334 w 334"/>
                <a:gd name="T5" fmla="*/ 477 h 911"/>
                <a:gd name="T6" fmla="*/ 213 w 334"/>
                <a:gd name="T7" fmla="*/ 768 h 911"/>
                <a:gd name="T8" fmla="*/ 7 w 334"/>
                <a:gd name="T9" fmla="*/ 911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"/>
                <a:gd name="T16" fmla="*/ 0 h 911"/>
                <a:gd name="T17" fmla="*/ 334 w 334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" h="911">
                  <a:moveTo>
                    <a:pt x="0" y="0"/>
                  </a:moveTo>
                  <a:cubicBezTo>
                    <a:pt x="36" y="32"/>
                    <a:pt x="157" y="113"/>
                    <a:pt x="213" y="192"/>
                  </a:cubicBezTo>
                  <a:cubicBezTo>
                    <a:pt x="269" y="271"/>
                    <a:pt x="334" y="381"/>
                    <a:pt x="334" y="477"/>
                  </a:cubicBezTo>
                  <a:cubicBezTo>
                    <a:pt x="334" y="573"/>
                    <a:pt x="267" y="696"/>
                    <a:pt x="213" y="768"/>
                  </a:cubicBezTo>
                  <a:cubicBezTo>
                    <a:pt x="159" y="840"/>
                    <a:pt x="50" y="881"/>
                    <a:pt x="7" y="911"/>
                  </a:cubicBezTo>
                </a:path>
              </a:pathLst>
            </a:custGeom>
            <a:noFill/>
            <a:ln w="12700">
              <a:solidFill>
                <a:srgbClr val="C3092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Text Box 7"/>
            <p:cNvSpPr txBox="1">
              <a:spLocks noChangeArrowheads="1"/>
            </p:cNvSpPr>
            <p:nvPr/>
          </p:nvSpPr>
          <p:spPr bwMode="auto">
            <a:xfrm>
              <a:off x="4567" y="2279"/>
              <a:ext cx="76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cs typeface="Arial" charset="0"/>
                </a:rPr>
                <a:t>duplicate</a:t>
              </a:r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133601" y="2680098"/>
            <a:ext cx="4797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3    F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     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4    F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               T</a:t>
            </a:r>
            <a:endParaRPr lang="en-US" sz="2400" dirty="0">
              <a:solidFill>
                <a:schemeClr val="hlink"/>
              </a:solidFill>
              <a:latin typeface="Helvetica" charset="0"/>
              <a:cs typeface="Arial" charset="0"/>
            </a:endParaRP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133601" y="3788569"/>
            <a:ext cx="4797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5    T          T     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Helvetica" charset="0"/>
                <a:cs typeface="Arial" charset="0"/>
              </a:rPr>
              <a:t>6    T          T              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cs typeface="Arial" charset="0"/>
              </a:rPr>
              <a:t>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77801" y="1558528"/>
            <a:ext cx="1920875" cy="1477328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cs typeface="Arial" charset="0"/>
              </a:rPr>
              <a:t>With these values for G and (x&lt;y), (a&gt;b) determines the value of the predicate</a:t>
            </a:r>
          </a:p>
        </p:txBody>
      </p:sp>
    </p:spTree>
    <p:extLst>
      <p:ext uri="{BB962C8B-B14F-4D97-AF65-F5344CB8AC3E}">
        <p14:creationId xmlns:p14="http://schemas.microsoft.com/office/powerpoint/2010/main" val="33600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utoUpdateAnimBg="0"/>
      <p:bldP spid="185353" grpId="0" autoUpdateAnimBg="0"/>
      <p:bldP spid="18535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3092B"/>
                </a:solidFill>
              </a:rPr>
              <a:t>How can knowledge of the input space help in sampling for testing?</a:t>
            </a:r>
            <a:endParaRPr lang="en-US" sz="4000" dirty="0">
              <a:solidFill>
                <a:srgbClr val="C3092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9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397770-DE30-EB46-B5EA-3FEAE99C3D84}" type="slidenum">
              <a:rPr lang="en-US" sz="900" b="0">
                <a:solidFill>
                  <a:schemeClr val="tx1"/>
                </a:solidFill>
              </a:rPr>
              <a:pPr/>
              <a:t>37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678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3092B"/>
                </a:solidFill>
                <a:latin typeface="Times New Roman" charset="0"/>
              </a:rPr>
              <a:t>Input 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Domain Characterization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6" y="784622"/>
            <a:ext cx="8982075" cy="402788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charset="0"/>
              </a:rPr>
              <a:t>Describe the </a:t>
            </a:r>
            <a:r>
              <a:rPr lang="en-US" sz="3000" dirty="0">
                <a:solidFill>
                  <a:srgbClr val="C3092B"/>
                </a:solidFill>
                <a:latin typeface="Times New Roman" charset="0"/>
              </a:rPr>
              <a:t>input domain </a:t>
            </a:r>
            <a:r>
              <a:rPr lang="en-US" sz="3000" dirty="0">
                <a:latin typeface="Times New Roman" charset="0"/>
              </a:rPr>
              <a:t>of the software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Identify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inputs</a:t>
            </a:r>
            <a:r>
              <a:rPr lang="en-US" sz="1800" dirty="0">
                <a:latin typeface="Times New Roman" charset="0"/>
                <a:ea typeface="ＭＳ Ｐゴシック" charset="0"/>
              </a:rPr>
              <a:t>, parameters, or other categorization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Partition each input into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finite sets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representative values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Choose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combinations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</a:rPr>
              <a:t>of values</a:t>
            </a:r>
          </a:p>
          <a:p>
            <a:r>
              <a:rPr lang="en-US" sz="3000" u="sng" dirty="0">
                <a:solidFill>
                  <a:srgbClr val="C3092B"/>
                </a:solidFill>
                <a:latin typeface="Times New Roman" charset="0"/>
              </a:rPr>
              <a:t>System level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Number of students       {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0, 1, &gt;1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Level of course              {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600, 700, 800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Major                              {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swe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cs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isa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infs</a:t>
            </a:r>
            <a:r>
              <a:rPr lang="en-US" sz="1800" dirty="0">
                <a:latin typeface="Times New Roman" charset="0"/>
                <a:ea typeface="ＭＳ Ｐゴシック" charset="0"/>
              </a:rPr>
              <a:t> }</a:t>
            </a:r>
          </a:p>
          <a:p>
            <a:r>
              <a:rPr lang="en-US" sz="3000" u="sng" dirty="0">
                <a:solidFill>
                  <a:srgbClr val="C3092B"/>
                </a:solidFill>
                <a:latin typeface="Times New Roman" charset="0"/>
              </a:rPr>
              <a:t>Unit level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Parameters                  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F (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 X, </a:t>
            </a:r>
            <a:r>
              <a:rPr lang="en-US" sz="1800" i="1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 Y)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Possible values            X</a:t>
            </a:r>
            <a:r>
              <a:rPr lang="en-US" sz="1800" i="1" dirty="0">
                <a:latin typeface="Times New Roman" charset="0"/>
                <a:ea typeface="ＭＳ Ｐゴシック" charset="0"/>
              </a:rPr>
              <a:t>: { &lt;0, 0, 1, 2, &gt;2 }, Y : { 10, 20, 30 }</a:t>
            </a:r>
          </a:p>
          <a:p>
            <a:pPr lvl="1"/>
            <a:r>
              <a:rPr lang="en-US" sz="1800" dirty="0">
                <a:latin typeface="Times New Roman" charset="0"/>
                <a:ea typeface="ＭＳ Ｐゴシック" charset="0"/>
              </a:rPr>
              <a:t>Tests</a:t>
            </a:r>
          </a:p>
          <a:p>
            <a:pPr lvl="2"/>
            <a:r>
              <a:rPr lang="en-US" sz="1800" i="1" dirty="0">
                <a:latin typeface="Times New Roman" charset="0"/>
                <a:ea typeface="ＭＳ Ｐゴシック" charset="0"/>
              </a:rPr>
              <a:t>F (-5, 10), F (0, 20), F (1, 30), F (2, 10), F (5, 20)</a:t>
            </a:r>
          </a:p>
        </p:txBody>
      </p:sp>
    </p:spTree>
    <p:extLst>
      <p:ext uri="{BB962C8B-B14F-4D97-AF65-F5344CB8AC3E}">
        <p14:creationId xmlns:p14="http://schemas.microsoft.com/office/powerpoint/2010/main" val="15990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7150"/>
            <a:ext cx="8229600" cy="5369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Unit Testing – Boundary Analysis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42950"/>
            <a:ext cx="8839200" cy="37719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Test cases are generated using the </a:t>
            </a:r>
            <a:r>
              <a:rPr lang="en-US" sz="2800" b="1" dirty="0" smtClean="0"/>
              <a:t>extremes of the input domain</a:t>
            </a:r>
            <a:r>
              <a:rPr lang="en-US" sz="2800" dirty="0" smtClean="0"/>
              <a:t>, e.g. maximum, minimum, just inside/outside boundaries, typical values, and error values. 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It is similar to Equivalence Partitioning but focuses on "corner cases“.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write test case input using boundary analysis for the </a:t>
            </a:r>
            <a:r>
              <a:rPr lang="en-US" sz="2800" dirty="0" err="1" smtClean="0">
                <a:latin typeface="Courier New" pitchFamily="49" charset="0"/>
              </a:rPr>
              <a:t>getNumberDaysInMonth</a:t>
            </a:r>
            <a:r>
              <a:rPr lang="en-US" sz="2800" dirty="0" smtClean="0">
                <a:latin typeface="Courier New" pitchFamily="49" charset="0"/>
              </a:rPr>
              <a:t>()</a:t>
            </a:r>
            <a:r>
              <a:rPr lang="en-US" sz="2800" dirty="0" smtClean="0"/>
              <a:t> method.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834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7150"/>
            <a:ext cx="8229600" cy="5369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Unit Testing – Equivalence Partitioning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42950"/>
            <a:ext cx="8839200" cy="37719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Equivalence partitioning is a </a:t>
            </a:r>
            <a:r>
              <a:rPr lang="en-US" sz="2800" i="1" smtClean="0"/>
              <a:t>blackbox</a:t>
            </a:r>
            <a:r>
              <a:rPr lang="en-US" sz="2800" smtClean="0"/>
              <a:t> testing technique that minimizes the number of test cases.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Possible inputs are partitioned into equivalence testing classes, and a test case is selected from each class.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Assumption - system behaves in a similar way for all members of an equiv. class.</a:t>
            </a:r>
            <a:r>
              <a:rPr lang="en-US" smtClean="0"/>
              <a:t> 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Criteria used to determine equivalence classes: </a:t>
            </a:r>
            <a:r>
              <a:rPr lang="en-US" sz="2800" b="1" smtClean="0"/>
              <a:t>coverage, disjointedness, representation</a:t>
            </a:r>
            <a:r>
              <a:rPr lang="en-US" sz="2800" smtClean="0"/>
              <a:t>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6844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240242"/>
            <a:ext cx="8441267" cy="17917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3092B"/>
                </a:solidFill>
              </a:rPr>
              <a:t>Does testing always involve </a:t>
            </a:r>
            <a:r>
              <a:rPr lang="en-US" sz="4000" dirty="0" smtClean="0">
                <a:solidFill>
                  <a:srgbClr val="C3092B"/>
                </a:solidFill>
              </a:rPr>
              <a:t/>
            </a:r>
            <a:br>
              <a:rPr lang="en-US" sz="4000" dirty="0" smtClean="0">
                <a:solidFill>
                  <a:srgbClr val="C3092B"/>
                </a:solidFill>
              </a:rPr>
            </a:br>
            <a:r>
              <a:rPr lang="en-US" sz="4000" dirty="0" smtClean="0">
                <a:solidFill>
                  <a:srgbClr val="C3092B"/>
                </a:solidFill>
              </a:rPr>
              <a:t>running </a:t>
            </a:r>
            <a:r>
              <a:rPr lang="en-US" sz="4000" dirty="0">
                <a:solidFill>
                  <a:srgbClr val="C3092B"/>
                </a:solidFill>
              </a:rPr>
              <a:t>a program?</a:t>
            </a:r>
            <a:r>
              <a:rPr lang="en-US" sz="3200" dirty="0">
                <a:solidFill>
                  <a:srgbClr val="C3092B"/>
                </a:solidFill>
              </a:rPr>
              <a:t/>
            </a:r>
            <a:br>
              <a:rPr lang="en-US" sz="3200" dirty="0">
                <a:solidFill>
                  <a:srgbClr val="C3092B"/>
                </a:solidFill>
              </a:rPr>
            </a:br>
            <a:endParaRPr lang="en-US" sz="3200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2752726"/>
          </a:xfrm>
        </p:spPr>
        <p:txBody>
          <a:bodyPr/>
          <a:lstStyle/>
          <a:p>
            <a:r>
              <a:rPr lang="en-US" dirty="0">
                <a:solidFill>
                  <a:srgbClr val="C3092B"/>
                </a:solidFill>
                <a:latin typeface="Times New Roman" charset="0"/>
              </a:rPr>
              <a:t>Static Testing: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>
                <a:latin typeface="Times New Roman" charset="0"/>
              </a:rPr>
              <a:t>Testing without executing the program.</a:t>
            </a:r>
          </a:p>
          <a:p>
            <a:pPr lvl="2"/>
            <a:r>
              <a:rPr lang="en-US" sz="1400" dirty="0">
                <a:latin typeface="Times New Roman" charset="0"/>
                <a:ea typeface="ＭＳ Ｐゴシック" charset="0"/>
              </a:rPr>
              <a:t>This include software inspections and some forms of analyses.</a:t>
            </a:r>
            <a:endParaRPr lang="en-US" dirty="0">
              <a:latin typeface="Times New Roman" charset="0"/>
            </a:endParaRPr>
          </a:p>
          <a:p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Dynamic Testing:</a:t>
            </a:r>
            <a:r>
              <a:rPr lang="en-US" dirty="0">
                <a:solidFill>
                  <a:srgbClr val="C3092B"/>
                </a:solidFill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dirty="0">
                <a:latin typeface="Times New Roman" charset="0"/>
              </a:rPr>
              <a:t>Testing by executing the program with real inputs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1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dirty="0" smtClean="0">
                <a:solidFill>
                  <a:srgbClr val="C3092B"/>
                </a:solidFill>
              </a:rPr>
              <a:t>Unit Testing – Equivalence Partitioning</a:t>
            </a:r>
          </a:p>
        </p:txBody>
      </p:sp>
      <p:graphicFrame>
        <p:nvGraphicFramePr>
          <p:cNvPr id="323588" name="Group 4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083720"/>
        </p:xfrm>
        <a:graphic>
          <a:graphicData uri="http://schemas.openxmlformats.org/drawingml/2006/table">
            <a:tbl>
              <a:tblPr/>
              <a:tblGrid>
                <a:gridCol w="3493698"/>
                <a:gridCol w="2406770"/>
                <a:gridCol w="2329132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Equivalence class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month input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year input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non-leap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leap yrs.</a:t>
                      </a:r>
                    </a:p>
                  </a:txBody>
                  <a:tcPr marL="93165" marR="9316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769621-55F9-4289-A8A0-E6645A46BA9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38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800100"/>
            <a:ext cx="8534400" cy="3429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Valid inputs to test the </a:t>
            </a:r>
            <a:r>
              <a:rPr lang="en-US" sz="2000" dirty="0" err="1" smtClean="0">
                <a:latin typeface="Courier New" pitchFamily="49" charset="0"/>
              </a:rPr>
              <a:t>getNumberDaysInMonth</a:t>
            </a:r>
            <a:r>
              <a:rPr lang="en-US" sz="2000" dirty="0" smtClean="0">
                <a:latin typeface="Courier New" pitchFamily="49" charset="0"/>
              </a:rPr>
              <a:t>()</a:t>
            </a:r>
            <a:r>
              <a:rPr lang="en-US" sz="2000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7219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  (Ch 1), www.introsoftwaretesting.com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E1C0B6-943B-254F-8485-9DB310C31A13}" type="slidenum">
              <a:rPr lang="en-US" sz="900" b="0">
                <a:solidFill>
                  <a:schemeClr val="tx1"/>
                </a:solidFill>
              </a:rPr>
              <a:pPr/>
              <a:t>41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4. Syntactic Structures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4" y="814387"/>
            <a:ext cx="8728075" cy="3968354"/>
          </a:xfrm>
        </p:spPr>
        <p:txBody>
          <a:bodyPr/>
          <a:lstStyle/>
          <a:p>
            <a:pPr marL="457200" indent="-457200"/>
            <a:r>
              <a:rPr lang="en-US" dirty="0">
                <a:latin typeface="Times New Roman" charset="0"/>
              </a:rPr>
              <a:t>Based on a </a:t>
            </a: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grammar</a:t>
            </a:r>
            <a:r>
              <a:rPr lang="en-US" dirty="0">
                <a:latin typeface="Times New Roman" charset="0"/>
              </a:rPr>
              <a:t>, or other syntactic definition</a:t>
            </a:r>
          </a:p>
          <a:p>
            <a:pPr marL="457200" indent="-457200"/>
            <a:r>
              <a:rPr lang="en-US" dirty="0">
                <a:latin typeface="Times New Roman" charset="0"/>
              </a:rPr>
              <a:t>Primary example is </a:t>
            </a:r>
            <a:r>
              <a:rPr lang="en-US" u="sng" dirty="0">
                <a:solidFill>
                  <a:srgbClr val="C3092B"/>
                </a:solidFill>
                <a:latin typeface="Times New Roman" charset="0"/>
              </a:rPr>
              <a:t>mutation testing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>
                <a:latin typeface="Times New Roman" charset="0"/>
                <a:ea typeface="ＭＳ Ｐゴシック" charset="0"/>
              </a:rPr>
              <a:t>Induce 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small changes </a:t>
            </a:r>
            <a:r>
              <a:rPr lang="en-US" sz="1800" dirty="0">
                <a:latin typeface="Times New Roman" charset="0"/>
                <a:ea typeface="ＭＳ Ｐゴシック" charset="0"/>
              </a:rPr>
              <a:t>to the program: </a:t>
            </a:r>
            <a:r>
              <a:rPr lang="en-US" sz="1800" u="sng" dirty="0">
                <a:latin typeface="Times New Roman" charset="0"/>
                <a:ea typeface="ＭＳ Ｐゴシック" charset="0"/>
              </a:rPr>
              <a:t>mutants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dirty="0" smtClean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Find </a:t>
            </a:r>
            <a:r>
              <a:rPr lang="en-US" sz="1800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tests </a:t>
            </a:r>
            <a:r>
              <a:rPr lang="en-US" sz="1800" dirty="0">
                <a:latin typeface="Times New Roman" charset="0"/>
                <a:ea typeface="ＭＳ Ｐゴシック" charset="0"/>
              </a:rPr>
              <a:t>that cause the mutant programs to fail: </a:t>
            </a:r>
            <a:r>
              <a:rPr lang="en-US" sz="1800" u="sng" dirty="0">
                <a:latin typeface="Times New Roman" charset="0"/>
                <a:ea typeface="ＭＳ Ｐゴシック" charset="0"/>
              </a:rPr>
              <a:t>killing mutants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>
                <a:latin typeface="Times New Roman" charset="0"/>
                <a:ea typeface="ＭＳ Ｐゴシック" charset="0"/>
              </a:rPr>
              <a:t>Failure is defined as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different output</a:t>
            </a:r>
            <a:r>
              <a:rPr lang="en-US" sz="1800" dirty="0">
                <a:latin typeface="Times New Roman" charset="0"/>
                <a:ea typeface="ＭＳ Ｐゴシック" charset="0"/>
              </a:rPr>
              <a:t> from the original program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u="sng" dirty="0" smtClean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Check </a:t>
            </a:r>
            <a:r>
              <a:rPr lang="en-US" sz="1800" u="sng" dirty="0">
                <a:solidFill>
                  <a:srgbClr val="C3092B"/>
                </a:solidFill>
                <a:latin typeface="Times New Roman" charset="0"/>
                <a:ea typeface="ＭＳ Ｐゴシック" charset="0"/>
              </a:rPr>
              <a:t>the output</a:t>
            </a:r>
            <a:r>
              <a:rPr lang="en-US" sz="1800" dirty="0">
                <a:latin typeface="Times New Roman" charset="0"/>
                <a:ea typeface="ＭＳ Ｐゴシック" charset="0"/>
              </a:rPr>
              <a:t> of useful tests on the original program</a:t>
            </a:r>
          </a:p>
          <a:p>
            <a:pPr marL="457200" indent="-457200"/>
            <a:r>
              <a:rPr lang="en-US" dirty="0">
                <a:latin typeface="Times New Roman" charset="0"/>
              </a:rPr>
              <a:t>Example program and mutants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060450" y="2923742"/>
            <a:ext cx="2063750" cy="1490152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Helvetica" charset="0"/>
                <a:cs typeface="Arial" charset="0"/>
              </a:rPr>
              <a:t>   z = 2 * x;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942139" y="1989247"/>
            <a:ext cx="2063750" cy="2644314"/>
          </a:xfrm>
          <a:prstGeom prst="rect">
            <a:avLst/>
          </a:prstGeom>
          <a:solidFill>
            <a:srgbClr val="C3092B"/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if (x &gt;=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z = x +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  <a:sym typeface="Symbol" charset="0"/>
              </a:rPr>
              <a:t></a:t>
            </a: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z = x – m;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  <a:latin typeface="Helvetica" charset="0"/>
                <a:cs typeface="Arial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11049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 autoUpdateAnimBg="0"/>
      <p:bldP spid="18739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6467" y="190978"/>
            <a:ext cx="8136466" cy="3949222"/>
          </a:xfrm>
          <a:prstGeom prst="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3806" y="4230467"/>
            <a:ext cx="782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rgbClr val="C3092B"/>
                </a:solidFill>
                <a:latin typeface="Austin Semibold"/>
                <a:cs typeface="Austin Semibold"/>
              </a:rPr>
              <a:t>Miami University, Oxford OH</a:t>
            </a:r>
            <a:endParaRPr lang="en-US" sz="2400" dirty="0">
              <a:solidFill>
                <a:srgbClr val="008080"/>
              </a:solidFill>
              <a:latin typeface="Austin Semibold"/>
              <a:cs typeface="Austin Semibold"/>
            </a:endParaRPr>
          </a:p>
        </p:txBody>
      </p:sp>
      <p:pic>
        <p:nvPicPr>
          <p:cNvPr id="12" name="Picture 11" descr="QuadAerial.jp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12225" r="21" b="-295"/>
          <a:stretch/>
        </p:blipFill>
        <p:spPr>
          <a:xfrm>
            <a:off x="665065" y="330200"/>
            <a:ext cx="7839270" cy="3666067"/>
          </a:xfrm>
          <a:prstGeom prst="rect">
            <a:avLst/>
          </a:prstGeom>
          <a:ln w="31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M logo 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12" y="4670866"/>
            <a:ext cx="1101176" cy="4116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3092B"/>
                </a:solidFill>
              </a:rPr>
              <a:t>What is a successful test case</a:t>
            </a:r>
            <a:r>
              <a:rPr lang="en-US" dirty="0" smtClean="0">
                <a:solidFill>
                  <a:srgbClr val="C3092B"/>
                </a:solidFill>
              </a:rPr>
              <a:t>?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One that produces expected results?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OR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One that produces a failure?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3092B"/>
                </a:solidFill>
              </a:rPr>
              <a:t>What is a test case?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>
                <a:solidFill>
                  <a:srgbClr val="0000FF"/>
                </a:solidFill>
              </a:rPr>
              <a:t>What is one test case to test a program that classifies triangles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r>
              <a:rPr lang="en-US" u="sng" dirty="0">
                <a:solidFill>
                  <a:srgbClr val="C3092B"/>
                </a:solidFill>
                <a:latin typeface="+mj-lt"/>
              </a:rPr>
              <a:t>Test Case Values: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The values that directly satisfy one test </a:t>
            </a:r>
            <a:r>
              <a:rPr lang="en-US" dirty="0" smtClean="0">
                <a:latin typeface="+mj-lt"/>
              </a:rPr>
              <a:t>requirement</a:t>
            </a:r>
            <a:endParaRPr lang="en-US" dirty="0">
              <a:latin typeface="+mj-lt"/>
            </a:endParaRPr>
          </a:p>
          <a:p>
            <a:r>
              <a:rPr lang="en-US" u="sng" dirty="0">
                <a:solidFill>
                  <a:srgbClr val="C3092B"/>
                </a:solidFill>
                <a:latin typeface="+mj-lt"/>
              </a:rPr>
              <a:t>Expected Results:</a:t>
            </a:r>
            <a:r>
              <a:rPr lang="en-US" dirty="0">
                <a:solidFill>
                  <a:srgbClr val="C3092B"/>
                </a:solidFill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The result that will be produced when executing the test if the program satisfies it intended  behavior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5941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u="sng" dirty="0" smtClean="0">
                <a:solidFill>
                  <a:srgbClr val="C3092B"/>
                </a:solidFill>
              </a:rPr>
              <a:t>Testing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8482" y="685800"/>
            <a:ext cx="8836918" cy="385211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Test case components: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>
                <a:solidFill>
                  <a:srgbClr val="0000FF"/>
                </a:solidFill>
              </a:rPr>
              <a:t>Name</a:t>
            </a:r>
            <a:r>
              <a:rPr lang="en-US" sz="2200" dirty="0" smtClean="0">
                <a:solidFill>
                  <a:srgbClr val="0000FF"/>
                </a:solidFill>
              </a:rPr>
              <a:t> – identifies the test case, it is a good idea to derive the name from the requirement being tested.  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>
                <a:solidFill>
                  <a:srgbClr val="0000FF"/>
                </a:solidFill>
              </a:rPr>
              <a:t>Purpose</a:t>
            </a:r>
            <a:r>
              <a:rPr lang="en-US" sz="2200" dirty="0" smtClean="0">
                <a:solidFill>
                  <a:srgbClr val="0000FF"/>
                </a:solidFill>
              </a:rPr>
              <a:t> – states the purpose of the test and relates it to the requirement (or scenario).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>
                <a:solidFill>
                  <a:srgbClr val="0000FF"/>
                </a:solidFill>
              </a:rPr>
              <a:t>Test set up</a:t>
            </a:r>
            <a:r>
              <a:rPr lang="en-US" sz="2200" dirty="0" smtClean="0">
                <a:solidFill>
                  <a:srgbClr val="0000FF"/>
                </a:solidFill>
              </a:rPr>
              <a:t> – describe the h/w and s/w and environment required for a successful test.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>
                <a:solidFill>
                  <a:srgbClr val="0000FF"/>
                </a:solidFill>
              </a:rPr>
              <a:t>Input</a:t>
            </a:r>
            <a:r>
              <a:rPr lang="en-US" sz="2200" dirty="0" smtClean="0">
                <a:solidFill>
                  <a:srgbClr val="0000FF"/>
                </a:solidFill>
              </a:rPr>
              <a:t> – description of the input data or commands.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200" b="1" dirty="0" smtClean="0">
                <a:solidFill>
                  <a:srgbClr val="0000FF"/>
                </a:solidFill>
              </a:rPr>
              <a:t>Expected output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</a:rPr>
              <a:t>(or Oracle)</a:t>
            </a:r>
            <a:r>
              <a:rPr lang="en-US" sz="2200" dirty="0" smtClean="0">
                <a:solidFill>
                  <a:srgbClr val="0000FF"/>
                </a:solidFill>
              </a:rPr>
              <a:t> – expected test results against which the output of the test is compared.</a:t>
            </a:r>
          </a:p>
        </p:txBody>
      </p:sp>
    </p:spTree>
    <p:extLst>
      <p:ext uri="{BB962C8B-B14F-4D97-AF65-F5344CB8AC3E}">
        <p14:creationId xmlns:p14="http://schemas.microsoft.com/office/powerpoint/2010/main" val="2257767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1901825"/>
          </a:xfrm>
        </p:spPr>
        <p:txBody>
          <a:bodyPr/>
          <a:lstStyle/>
          <a:p>
            <a:r>
              <a:rPr lang="en-US" dirty="0" smtClean="0">
                <a:solidFill>
                  <a:srgbClr val="C3092B"/>
                </a:solidFill>
              </a:rPr>
              <a:t>How do we know the right answer? The Oracle Problem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199"/>
            <a:ext cx="8229600" cy="248602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From previous version of the system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Checking by hand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Simulations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Checks for reasonableness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3092B"/>
                </a:solidFill>
              </a:rPr>
              <a:t>How much testing is enough?</a:t>
            </a:r>
            <a:endParaRPr lang="en-US" dirty="0">
              <a:solidFill>
                <a:srgbClr val="C309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Testing can show the presence of errors but not their absence.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Edsger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Dijkstra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3732-CC44-AD44-927A-79864248F69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Brand Colors">
      <a:dk1>
        <a:srgbClr val="006971"/>
      </a:dk1>
      <a:lt1>
        <a:sysClr val="window" lastClr="FFFFFF"/>
      </a:lt1>
      <a:dk2>
        <a:srgbClr val="1F497D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9758</TotalTime>
  <Words>2516</Words>
  <Application>Microsoft Macintosh PowerPoint</Application>
  <PresentationFormat>On-screen Show (16:9)</PresentationFormat>
  <Paragraphs>414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Custom Design</vt:lpstr>
      <vt:lpstr>PowerPoint Presentation</vt:lpstr>
      <vt:lpstr>What is software testing?</vt:lpstr>
      <vt:lpstr>Overview of Testing - Terminology</vt:lpstr>
      <vt:lpstr>Does testing always involve  running a program? </vt:lpstr>
      <vt:lpstr>What is a successful test case?</vt:lpstr>
      <vt:lpstr>What is a test case?</vt:lpstr>
      <vt:lpstr>Testing Concepts</vt:lpstr>
      <vt:lpstr>How do we know the right answer? The Oracle Problem</vt:lpstr>
      <vt:lpstr>How much testing is enough?</vt:lpstr>
      <vt:lpstr>Errors Discovered over Time</vt:lpstr>
      <vt:lpstr>What is the difference between a fault and a failure? </vt:lpstr>
      <vt:lpstr>What is the difference between testing and debugging? </vt:lpstr>
      <vt:lpstr>Important Terms Validation &amp; Verification</vt:lpstr>
      <vt:lpstr>PowerPoint Presentation</vt:lpstr>
      <vt:lpstr>Levels of Testing</vt:lpstr>
      <vt:lpstr>Levels of Testing</vt:lpstr>
      <vt:lpstr>Unit Testing</vt:lpstr>
      <vt:lpstr>PowerPoint Presentation</vt:lpstr>
      <vt:lpstr>PowerPoint Presentation</vt:lpstr>
      <vt:lpstr>What is the difference between white (or glass) box and black box testing?</vt:lpstr>
      <vt:lpstr>PowerPoint Presentation</vt:lpstr>
      <vt:lpstr>PowerPoint Presentation</vt:lpstr>
      <vt:lpstr>Criteria Based on Structures and Models</vt:lpstr>
      <vt:lpstr>PowerPoint Presentation</vt:lpstr>
      <vt:lpstr>Control Flow Adequacy Criteria</vt:lpstr>
      <vt:lpstr>1. Graph Coverage – Structural</vt:lpstr>
      <vt:lpstr>PowerPoint Presentation</vt:lpstr>
      <vt:lpstr>1. Graph Coverage – Data Flow</vt:lpstr>
      <vt:lpstr>1. Graph - FSM Example Memory Seats in a Lexus ES 300</vt:lpstr>
      <vt:lpstr>Unit Testing – Statement Coverage</vt:lpstr>
      <vt:lpstr>Unit Testing – Branch Coverage</vt:lpstr>
      <vt:lpstr>PowerPoint Presentation</vt:lpstr>
      <vt:lpstr>2. Logical Expressions</vt:lpstr>
      <vt:lpstr>2. Logical Expressions</vt:lpstr>
      <vt:lpstr>Logic – Active Clause Coverage</vt:lpstr>
      <vt:lpstr>PowerPoint Presentation</vt:lpstr>
      <vt:lpstr>Input Domain Characterization</vt:lpstr>
      <vt:lpstr>Unit Testing – Boundary Analysis</vt:lpstr>
      <vt:lpstr>Unit Testing – Equivalence Partitioning</vt:lpstr>
      <vt:lpstr>Unit Testing – Equivalence Partitioning</vt:lpstr>
      <vt:lpstr>4. Syntactic Structures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campus!</dc:title>
  <dc:subject/>
  <dc:creator>Donna Barnet</dc:creator>
  <cp:keywords/>
  <dc:description/>
  <cp:lastModifiedBy>James Kiper</cp:lastModifiedBy>
  <cp:revision>265</cp:revision>
  <cp:lastPrinted>2014-03-03T15:01:20Z</cp:lastPrinted>
  <dcterms:created xsi:type="dcterms:W3CDTF">2011-09-09T19:38:31Z</dcterms:created>
  <dcterms:modified xsi:type="dcterms:W3CDTF">2015-06-12T14:54:51Z</dcterms:modified>
  <cp:category/>
</cp:coreProperties>
</file>