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2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14" autoAdjust="0"/>
  </p:normalViewPr>
  <p:slideViewPr>
    <p:cSldViewPr>
      <p:cViewPr>
        <p:scale>
          <a:sx n="70" d="100"/>
          <a:sy n="70" d="100"/>
        </p:scale>
        <p:origin x="-13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147C6-46B7-420D-8EC1-4E3125EBE14C}" type="datetimeFigureOut">
              <a:rPr lang="en-US" smtClean="0"/>
              <a:pPr/>
              <a:t>6/24/2010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3A755-D6D2-475E-8799-87DA424725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3A755-D6D2-475E-8799-87DA424725D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AB0966-6CAF-41CF-AE69-DB61487DF35C}" type="datetime1">
              <a:rPr lang="en-US" smtClean="0"/>
              <a:pPr/>
              <a:t>6/24/2010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Testing in CS1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951EA-B825-4106-B85B-0D41FB55B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D77850-41A2-4D2D-8232-67EF48AA4AE5}" type="datetime1">
              <a:rPr lang="en-US" smtClean="0"/>
              <a:pPr/>
              <a:t>6/24/2010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Testing in CS1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951EA-B825-4106-B85B-0D41FB55B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52825D-76BB-4FA5-9F0B-646804024DD7}" type="datetime1">
              <a:rPr lang="en-US" smtClean="0"/>
              <a:pPr/>
              <a:t>6/24/2010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Testing in CS1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951EA-B825-4106-B85B-0D41FB55B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09E877-7922-4E17-9F65-7F7D2ACC887F}" type="datetime1">
              <a:rPr lang="en-US" smtClean="0"/>
              <a:pPr/>
              <a:t>6/24/2010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Testing in CS1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951EA-B825-4106-B85B-0D41FB55B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0F3208-1E5E-4997-96AA-4F0B3830F291}" type="datetime1">
              <a:rPr lang="en-US" smtClean="0"/>
              <a:pPr/>
              <a:t>6/24/2010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Testing in CS1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951EA-B825-4106-B85B-0D41FB55B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8597F0-6C0C-4341-9245-A0789B651813}" type="datetime1">
              <a:rPr lang="en-US" smtClean="0"/>
              <a:pPr/>
              <a:t>6/24/2010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Testing in CS1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951EA-B825-4106-B85B-0D41FB55B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9EAAF-0D8E-499C-B731-93A53D0D38BA}" type="datetime1">
              <a:rPr lang="en-US" smtClean="0"/>
              <a:pPr/>
              <a:t>6/24/2010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Testing in CS1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951EA-B825-4106-B85B-0D41FB55B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063FD-941E-467D-8281-4A58AD08EBD0}" type="datetime1">
              <a:rPr lang="en-US" smtClean="0"/>
              <a:pPr/>
              <a:t>6/24/2010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Testing in CS1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951EA-B825-4106-B85B-0D41FB55B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D2419A-3586-461A-A40A-50AF673681EC}" type="datetime1">
              <a:rPr lang="en-US" smtClean="0"/>
              <a:pPr/>
              <a:t>6/24/2010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Testing in CS1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951EA-B825-4106-B85B-0D41FB55B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B59FC7-8B26-46DF-AF58-52D94B436BB8}" type="datetime1">
              <a:rPr lang="en-US" smtClean="0"/>
              <a:pPr/>
              <a:t>6/24/2010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Testing in CS1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951EA-B825-4106-B85B-0D41FB55B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64411-B104-4B1D-891A-5D525DF285B6}" type="datetime1">
              <a:rPr lang="en-US" smtClean="0"/>
              <a:pPr/>
              <a:t>6/24/2010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Testing in CS1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951EA-B825-4106-B85B-0D41FB55BD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C52689E-7FD8-4F83-BE7D-0A32621504B0}" type="datetime1">
              <a:rPr lang="en-US" smtClean="0"/>
              <a:pPr/>
              <a:t>6/24/2010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Testing in CS1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8C951EA-B825-4106-B85B-0D41FB55B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famu.edu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33800"/>
            <a:ext cx="7924800" cy="9906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Testing in CS1</a:t>
            </a:r>
            <a:endParaRPr lang="en-US" sz="6000" dirty="0"/>
          </a:p>
        </p:txBody>
      </p:sp>
      <p:pic>
        <p:nvPicPr>
          <p:cNvPr id="1026" name="Picture 2" descr="http://www.famu.edu/images/FAMU-TopBanner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2" y="5148262"/>
            <a:ext cx="2695575" cy="952500"/>
          </a:xfrm>
          <a:prstGeom prst="rect">
            <a:avLst/>
          </a:prstGeom>
          <a:noFill/>
        </p:spPr>
      </p:pic>
      <p:pic>
        <p:nvPicPr>
          <p:cNvPr id="1028" name="Picture 4" descr="http://www.mdc.edu/iac/learningResources/MediaServices/2007/logos/web/mdc_verticalWeb_col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4925" y="4848226"/>
            <a:ext cx="1514475" cy="15525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29200" y="914401"/>
            <a:ext cx="304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Caslon Pro" pitchFamily="18" charset="0"/>
              </a:rPr>
              <a:t>Lennie Cooper</a:t>
            </a:r>
          </a:p>
          <a:p>
            <a:r>
              <a:rPr 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Caslon Pro" pitchFamily="18" charset="0"/>
              </a:rPr>
              <a:t>Kevin Lawrence</a:t>
            </a:r>
          </a:p>
          <a:p>
            <a:r>
              <a:rPr 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Caslon Pro" pitchFamily="18" charset="0"/>
              </a:rPr>
              <a:t>LeAndrew Davis</a:t>
            </a:r>
          </a:p>
          <a:p>
            <a:r>
              <a:rPr 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Caslon Pro" pitchFamily="18" charset="0"/>
              </a:rPr>
              <a:t>Djuradj Babich</a:t>
            </a:r>
          </a:p>
          <a:p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Caslon Pro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381000"/>
            <a:ext cx="8382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447800"/>
            <a:ext cx="8183880" cy="5029200"/>
          </a:xfrm>
        </p:spPr>
        <p:txBody>
          <a:bodyPr vert="horz" lIns="182880" tIns="91440">
            <a:normAutofit/>
          </a:bodyPr>
          <a:lstStyle/>
          <a:p>
            <a:r>
              <a:rPr lang="en-US" dirty="0" smtClean="0"/>
              <a:t>Introduction to OO Programming in C++</a:t>
            </a:r>
          </a:p>
          <a:p>
            <a:endParaRPr lang="en-US" dirty="0" smtClean="0"/>
          </a:p>
          <a:p>
            <a:r>
              <a:rPr lang="en-US" dirty="0" smtClean="0"/>
              <a:t>An introductory course in C++ programming. It covers the syntax and the rules of the C++ language, including how to code, compile, and execute programs. Students will learn program design, structured modular programming, arrays, report generation, and file processing,</a:t>
            </a:r>
          </a:p>
          <a:p>
            <a:pPr marL="274320" indent="0">
              <a:buNone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including basic software testing concepts and techniques.</a:t>
            </a:r>
          </a:p>
          <a:p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CCF2-4E58-467D-A0B2-73B4574A8899}" type="datetime1"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pPr/>
              <a:t>6/24/2010</a:t>
            </a:fld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51EA-B825-4106-B85B-0D41FB55BDC5}" type="slidenum">
              <a:rPr lang="en-US" sz="1400" smtClean="0">
                <a:solidFill>
                  <a:schemeClr val="accent1"/>
                </a:solidFill>
              </a:rPr>
              <a:pPr/>
              <a:t>2</a:t>
            </a:fld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t>Testing in CS1</a:t>
            </a:r>
            <a:endParaRPr lang="en-US" sz="105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381000"/>
            <a:ext cx="8382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Formalize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0292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 2"/>
              <a:buNone/>
            </a:pPr>
            <a:r>
              <a:rPr lang="en-US" dirty="0" smtClean="0"/>
              <a:t>@ the end of chapter on Basic Concepts</a:t>
            </a:r>
          </a:p>
          <a:p>
            <a:pPr>
              <a:spcAft>
                <a:spcPts val="1200"/>
              </a:spcAft>
              <a:buFont typeface="Wingdings 2"/>
              <a:buNone/>
            </a:pPr>
            <a:r>
              <a:rPr lang="en-US" dirty="0" smtClean="0"/>
              <a:t>Introduce basic testing concepts:</a:t>
            </a:r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sz="2800" dirty="0" smtClean="0"/>
              <a:t>Define Testing</a:t>
            </a:r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sz="2800" dirty="0" smtClean="0"/>
              <a:t>Introduce Terminology</a:t>
            </a:r>
          </a:p>
          <a:p>
            <a:pPr marL="265176" lvl="1" indent="-265176">
              <a:spcAft>
                <a:spcPts val="1800"/>
              </a:spcAft>
              <a:buSzPct val="80000"/>
              <a:buFont typeface="Wingdings 2"/>
              <a:buChar char=""/>
            </a:pPr>
            <a:r>
              <a:rPr lang="en-US" sz="2800" dirty="0" smtClean="0"/>
              <a:t>Define Test Case/Suite…</a:t>
            </a:r>
          </a:p>
          <a:p>
            <a:pPr>
              <a:spcAft>
                <a:spcPts val="1200"/>
              </a:spcAft>
              <a:buNone/>
            </a:pPr>
            <a:r>
              <a:rPr lang="en-US" dirty="0" smtClean="0"/>
              <a:t>Introduce basic test case classifications:</a:t>
            </a:r>
          </a:p>
          <a:p>
            <a:r>
              <a:rPr lang="en-US" dirty="0" smtClean="0"/>
              <a:t>Black-Box</a:t>
            </a:r>
          </a:p>
          <a:p>
            <a:r>
              <a:rPr lang="en-US" dirty="0" smtClean="0"/>
              <a:t>White-Box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 vert="horz" anchor="b"/>
          <a:lstStyle/>
          <a:p>
            <a:fld id="{AF3B301B-64AA-4870-8BC4-BAFBC32D1181}" type="datetime1"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pPr/>
              <a:t>6/24/2010</a:t>
            </a:fld>
            <a:endParaRPr lang="en-US" sz="105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vert="horz" anchor="b"/>
          <a:lstStyle/>
          <a:p>
            <a:fld id="{E8C951EA-B825-4106-B85B-0D41FB55BDC5}" type="slidenum">
              <a:rPr lang="en-US" sz="1400" smtClean="0">
                <a:solidFill>
                  <a:schemeClr val="accent1"/>
                </a:solidFill>
              </a:rPr>
              <a:pPr/>
              <a:t>3</a:t>
            </a:fld>
            <a:endParaRPr lang="en-US" sz="1400" smtClean="0">
              <a:solidFill>
                <a:schemeClr val="accent1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Testing in CS1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381000"/>
            <a:ext cx="8382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 w/ Testing: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029200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Font typeface="Wingdings 2"/>
              <a:buNone/>
            </a:pPr>
            <a:r>
              <a:rPr lang="en-US" dirty="0" smtClean="0"/>
              <a:t>Program allows cashier to enter customers age as input. It determines if customer is allowed to purchase alcoholic beverage. The output is either Allow (age &gt;=21) or Prohibit (age&lt;21).</a:t>
            </a:r>
          </a:p>
          <a:p>
            <a:pPr>
              <a:spcAft>
                <a:spcPts val="1200"/>
              </a:spcAft>
              <a:buFont typeface="Wingdings 2"/>
              <a:buNone/>
            </a:pPr>
            <a:r>
              <a:rPr lang="en-US" dirty="0" smtClean="0"/>
              <a:t>Submission requirements example: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Pseudo Code/Implementation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Flow Chart Document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Test Suite Document (w/out tool support)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533400"/>
            <a:ext cx="8183880" cy="762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Assignment: Example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 vert="horz" anchor="b"/>
          <a:lstStyle/>
          <a:p>
            <a:fld id="{A2510157-C730-4E88-AC1F-F2F898ABDEFC}" type="datetime1"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pPr/>
              <a:t>6/24/2010</a:t>
            </a:fld>
            <a:endParaRPr lang="en-US" sz="105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vert="horz" anchor="b"/>
          <a:lstStyle/>
          <a:p>
            <a:fld id="{E8C951EA-B825-4106-B85B-0D41FB55BDC5}" type="slidenum">
              <a:rPr lang="en-US" sz="1400" smtClean="0">
                <a:solidFill>
                  <a:schemeClr val="accent1"/>
                </a:solidFill>
              </a:rPr>
              <a:pPr/>
              <a:t>4</a:t>
            </a:fld>
            <a:endParaRPr lang="en-US" sz="1400" smtClean="0">
              <a:solidFill>
                <a:schemeClr val="accent1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en-US" sz="1100" smtClean="0">
                <a:solidFill>
                  <a:schemeClr val="bg1">
                    <a:lumMod val="50000"/>
                  </a:schemeClr>
                </a:solidFill>
              </a:rPr>
              <a:t>Testing in CS1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381000"/>
            <a:ext cx="8382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Test Suite Document: Example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199" y="1447800"/>
          <a:ext cx="8229599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1284513"/>
                <a:gridCol w="1175657"/>
                <a:gridCol w="1175657"/>
                <a:gridCol w="1175657"/>
                <a:gridCol w="1175657"/>
                <a:gridCol w="1175657"/>
              </a:tblGrid>
              <a:tr h="7747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 Case ID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Testing Technique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Purpose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Set Up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Input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Expected Output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Actual Output</a:t>
                      </a:r>
                      <a:endParaRPr lang="en-US" sz="1600" dirty="0"/>
                    </a:p>
                  </a:txBody>
                  <a:tcPr anchor="ctr"/>
                </a:tc>
              </a:tr>
              <a:tr h="77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Equivalence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Underage 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Execute</a:t>
                      </a:r>
                      <a:r>
                        <a:rPr lang="en-US" baseline="0" dirty="0" smtClean="0"/>
                        <a:t> Program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Prohibit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Prohibit</a:t>
                      </a:r>
                      <a:endParaRPr lang="en-US" dirty="0"/>
                    </a:p>
                  </a:txBody>
                  <a:tcPr anchor="ctr"/>
                </a:tc>
              </a:tr>
              <a:tr h="77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Equivalence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 Age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Execute</a:t>
                      </a:r>
                      <a:r>
                        <a:rPr lang="en-US" baseline="0" dirty="0" smtClean="0"/>
                        <a:t> Program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Allow</a:t>
                      </a:r>
                      <a:endParaRPr lang="en-US" dirty="0"/>
                    </a:p>
                  </a:txBody>
                  <a:tcPr anchor="ctr"/>
                </a:tc>
              </a:tr>
              <a:tr h="77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Boundary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Underage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Execute</a:t>
                      </a:r>
                      <a:r>
                        <a:rPr lang="en-US" baseline="0" dirty="0" smtClean="0"/>
                        <a:t> Program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Prohibit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Prohibit</a:t>
                      </a:r>
                      <a:endParaRPr lang="en-US" dirty="0"/>
                    </a:p>
                  </a:txBody>
                  <a:tcPr anchor="ctr"/>
                </a:tc>
              </a:tr>
              <a:tr h="77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Boundary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Of Age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Execute</a:t>
                      </a:r>
                      <a:r>
                        <a:rPr lang="en-US" baseline="0" dirty="0" smtClean="0"/>
                        <a:t> Program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Allow</a:t>
                      </a:r>
                      <a:endParaRPr lang="en-US" dirty="0"/>
                    </a:p>
                  </a:txBody>
                  <a:tcPr anchor="ctr"/>
                </a:tc>
              </a:tr>
              <a:tr h="774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TC5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Boundary</a:t>
                      </a:r>
                      <a:endParaRPr 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 Age Test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Execute</a:t>
                      </a:r>
                      <a:r>
                        <a:rPr lang="en-US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Program</a:t>
                      </a:r>
                      <a:endParaRPr lang="en-US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21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Allow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Prohibit</a:t>
                      </a:r>
                      <a:endParaRPr lang="en-US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 vert="horz" anchor="b"/>
          <a:lstStyle/>
          <a:p>
            <a:fld id="{EE77C227-01BD-40B2-81BE-767DE92AE6A9}" type="datetime1"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pPr/>
              <a:t>6/24/2010</a:t>
            </a:fld>
            <a:endParaRPr lang="en-US" sz="105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 vert="horz" anchor="b"/>
          <a:lstStyle/>
          <a:p>
            <a:fld id="{E8C951EA-B825-4106-B85B-0D41FB55BDC5}" type="slidenum">
              <a:rPr lang="en-US" sz="1400" smtClean="0">
                <a:solidFill>
                  <a:schemeClr val="accent1"/>
                </a:solidFill>
              </a:rPr>
              <a:pPr/>
              <a:t>5</a:t>
            </a:fld>
            <a:endParaRPr lang="en-US" sz="1400" smtClean="0">
              <a:solidFill>
                <a:schemeClr val="accent1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Testing in CS1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381000"/>
            <a:ext cx="8382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Introduce 4 Testing Techniques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0292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dirty="0" smtClean="0"/>
              <a:t>@ the end of chapter on Decision Structure:</a:t>
            </a:r>
          </a:p>
          <a:p>
            <a:r>
              <a:rPr lang="en-US" dirty="0" smtClean="0"/>
              <a:t>Equivalence Testing</a:t>
            </a:r>
          </a:p>
          <a:p>
            <a:pPr>
              <a:spcAft>
                <a:spcPts val="2400"/>
              </a:spcAft>
            </a:pPr>
            <a:r>
              <a:rPr lang="en-US" dirty="0" smtClean="0"/>
              <a:t>Boundary Testing</a:t>
            </a:r>
          </a:p>
          <a:p>
            <a:pPr lvl="0">
              <a:spcAft>
                <a:spcPts val="1200"/>
              </a:spcAft>
              <a:buClr>
                <a:srgbClr val="D34817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@ the end of chapter on Repetition Structure:</a:t>
            </a:r>
          </a:p>
          <a:p>
            <a:pPr>
              <a:spcAft>
                <a:spcPts val="1200"/>
              </a:spcAft>
              <a:buClr>
                <a:srgbClr val="D34817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Control Flow-Based Testing:</a:t>
            </a:r>
          </a:p>
          <a:p>
            <a:pPr marL="502920" lvl="2" indent="-265176">
              <a:buSzPct val="80000"/>
              <a:buFont typeface="Wingdings 2"/>
              <a:buChar char=""/>
            </a:pPr>
            <a:r>
              <a:rPr lang="en-US" sz="2800" dirty="0" smtClean="0"/>
              <a:t>Statement  Coverage</a:t>
            </a:r>
          </a:p>
          <a:p>
            <a:pPr marL="502920" lvl="2" indent="-265176">
              <a:spcAft>
                <a:spcPts val="1200"/>
              </a:spcAft>
              <a:buSzPct val="80000"/>
              <a:buFont typeface="Wingdings 2"/>
              <a:buChar char=""/>
            </a:pPr>
            <a:r>
              <a:rPr lang="en-US" sz="2800" dirty="0" smtClean="0"/>
              <a:t>Branch Coverage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anchor="b"/>
          <a:lstStyle/>
          <a:p>
            <a:fld id="{56F6E192-DFB4-4644-B8B8-EF56C42063D0}" type="datetime1"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pPr/>
              <a:t>6/24/2010</a:t>
            </a:fld>
            <a:endParaRPr lang="en-US" sz="105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anchor="b"/>
          <a:lstStyle/>
          <a:p>
            <a:fld id="{E8C951EA-B825-4106-B85B-0D41FB55BDC5}" type="slidenum">
              <a:rPr lang="en-US" sz="1400" smtClean="0">
                <a:solidFill>
                  <a:schemeClr val="accent1"/>
                </a:solidFill>
              </a:rPr>
              <a:pPr/>
              <a:t>6</a:t>
            </a:fld>
            <a:endParaRPr lang="en-US" sz="1400" smtClean="0">
              <a:solidFill>
                <a:schemeClr val="accent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en-US" sz="1100" smtClean="0">
                <a:solidFill>
                  <a:schemeClr val="bg1">
                    <a:lumMod val="50000"/>
                  </a:schemeClr>
                </a:solidFill>
              </a:rPr>
              <a:t>Testing in CS1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381000"/>
            <a:ext cx="8382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Integrate Testing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1212550"/>
          <a:ext cx="8077200" cy="495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6324600"/>
              </a:tblGrid>
              <a:tr h="4352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Concept</a:t>
                      </a:r>
                      <a:endParaRPr lang="en-US" dirty="0"/>
                    </a:p>
                  </a:txBody>
                  <a:tcPr/>
                </a:tc>
              </a:tr>
              <a:tr h="53160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Overview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anchor="ctr"/>
                </a:tc>
              </a:tr>
              <a:tr h="53160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Basic Concepts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Formalize Testing</a:t>
                      </a:r>
                      <a:endParaRPr lang="en-US" dirty="0"/>
                    </a:p>
                  </a:txBody>
                  <a:tcPr anchor="ctr"/>
                </a:tc>
              </a:tr>
              <a:tr h="531603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I/O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 anchor="ctr"/>
                </a:tc>
              </a:tr>
              <a:tr h="87044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Introduce Equivalence and Boundary Testing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Test suite document required with lab</a:t>
                      </a:r>
                      <a:r>
                        <a:rPr lang="en-US" baseline="0" dirty="0" smtClean="0"/>
                        <a:t> submissions</a:t>
                      </a:r>
                      <a:endParaRPr lang="en-US" dirty="0"/>
                    </a:p>
                  </a:txBody>
                  <a:tcPr anchor="ctr"/>
                </a:tc>
              </a:tr>
              <a:tr h="87044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Repetition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Introduce Statement and Branch Coverage Testing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Test suite document required with lab</a:t>
                      </a:r>
                      <a:r>
                        <a:rPr lang="en-US" baseline="0" dirty="0" smtClean="0"/>
                        <a:t> submissions</a:t>
                      </a:r>
                      <a:endParaRPr lang="en-US" dirty="0" smtClean="0"/>
                    </a:p>
                  </a:txBody>
                  <a:tcPr anchor="ctr"/>
                </a:tc>
              </a:tr>
              <a:tr h="1166829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Functions</a:t>
                      </a:r>
                    </a:p>
                    <a:p>
                      <a:pPr algn="r"/>
                      <a:r>
                        <a:rPr lang="en-US" dirty="0" smtClean="0"/>
                        <a:t>Records</a:t>
                      </a:r>
                    </a:p>
                    <a:p>
                      <a:pPr algn="r"/>
                      <a:r>
                        <a:rPr lang="en-US" dirty="0" smtClean="0"/>
                        <a:t>Arrays</a:t>
                      </a:r>
                    </a:p>
                    <a:p>
                      <a:pPr algn="r"/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all 4 testing</a:t>
                      </a:r>
                      <a:r>
                        <a:rPr lang="en-US" baseline="0" dirty="0" smtClean="0"/>
                        <a:t> techniques </a:t>
                      </a:r>
                      <a:r>
                        <a:rPr lang="en-US" baseline="0" smtClean="0"/>
                        <a:t>as assigned</a:t>
                      </a: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Test suite document required with lab</a:t>
                      </a:r>
                      <a:r>
                        <a:rPr lang="en-US" baseline="0" dirty="0" smtClean="0"/>
                        <a:t> submissions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vert="horz" anchor="b"/>
          <a:lstStyle/>
          <a:p>
            <a:fld id="{E80D58C5-7EFF-448B-BE54-F5981FFDD0BD}" type="datetime1"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pPr/>
              <a:t>6/24/2010</a:t>
            </a:fld>
            <a:endParaRPr lang="en-US" sz="105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vert="horz" anchor="b"/>
          <a:lstStyle/>
          <a:p>
            <a:fld id="{E8C951EA-B825-4106-B85B-0D41FB55BDC5}" type="slidenum">
              <a:rPr lang="en-US" sz="1400" smtClean="0">
                <a:solidFill>
                  <a:schemeClr val="accent1"/>
                </a:solidFill>
              </a:rPr>
              <a:pPr/>
              <a:t>7</a:t>
            </a:fld>
            <a:endParaRPr lang="en-US" sz="1400" smtClean="0">
              <a:solidFill>
                <a:schemeClr val="accent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en-US" sz="1100" smtClean="0">
                <a:solidFill>
                  <a:schemeClr val="bg1">
                    <a:lumMod val="50000"/>
                  </a:schemeClr>
                </a:solidFill>
              </a:rPr>
              <a:t>Testing in CS1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1" y="381000"/>
            <a:ext cx="8382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00600"/>
          </a:xfrm>
        </p:spPr>
        <p:txBody>
          <a:bodyPr anchor="t" anchorCtr="0">
            <a:normAutofit fontScale="92500" lnSpcReduction="10000"/>
          </a:bodyPr>
          <a:lstStyle/>
          <a:p>
            <a:pPr marL="0" indent="0"/>
            <a:r>
              <a:rPr lang="en-US" dirty="0" smtClean="0">
                <a:ea typeface="+mj-ea"/>
                <a:cs typeface="+mj-cs"/>
              </a:rPr>
              <a:t> Assess student’s knowledge of testing</a:t>
            </a:r>
          </a:p>
          <a:p>
            <a:pPr marL="283464" lvl="1" indent="0"/>
            <a:r>
              <a:rPr lang="en-US" dirty="0" smtClean="0">
                <a:ea typeface="+mj-ea"/>
                <a:cs typeface="+mj-cs"/>
              </a:rPr>
              <a:t> </a:t>
            </a:r>
            <a:r>
              <a:rPr lang="en-US" b="1" dirty="0" smtClean="0">
                <a:ea typeface="+mj-ea"/>
                <a:cs typeface="+mj-cs"/>
              </a:rPr>
              <a:t>Pre-Test</a:t>
            </a:r>
            <a:r>
              <a:rPr lang="en-US" dirty="0" smtClean="0">
                <a:ea typeface="+mj-ea"/>
                <a:cs typeface="+mj-cs"/>
              </a:rPr>
              <a:t> (administered @ the beginning of the lecture that formalizes software testing)</a:t>
            </a:r>
          </a:p>
          <a:p>
            <a:pPr marL="283464" lvl="1" indent="0">
              <a:spcAft>
                <a:spcPts val="1200"/>
              </a:spcAft>
            </a:pPr>
            <a:r>
              <a:rPr lang="en-US" dirty="0" smtClean="0">
                <a:ea typeface="+mj-ea"/>
                <a:cs typeface="+mj-cs"/>
              </a:rPr>
              <a:t> </a:t>
            </a:r>
            <a:r>
              <a:rPr lang="en-US" b="1" dirty="0" smtClean="0">
                <a:ea typeface="+mj-ea"/>
                <a:cs typeface="+mj-cs"/>
              </a:rPr>
              <a:t>Post-Test</a:t>
            </a:r>
            <a:r>
              <a:rPr lang="en-US" dirty="0" smtClean="0">
                <a:ea typeface="+mj-ea"/>
                <a:cs typeface="+mj-cs"/>
              </a:rPr>
              <a:t> (administered during the last two weeks of the semester)</a:t>
            </a:r>
          </a:p>
          <a:p>
            <a:pPr marL="0" indent="0"/>
            <a:r>
              <a:rPr lang="en-US" dirty="0" smtClean="0">
                <a:ea typeface="+mj-ea"/>
                <a:cs typeface="+mj-cs"/>
              </a:rPr>
              <a:t> Grade distribution for labs </a:t>
            </a:r>
            <a:r>
              <a:rPr lang="en-US" dirty="0" smtClean="0">
                <a:ea typeface="+mj-ea"/>
                <a:cs typeface="+mj-cs"/>
              </a:rPr>
              <a:t>excludes testing</a:t>
            </a:r>
            <a:endParaRPr lang="en-US" dirty="0" smtClean="0">
              <a:ea typeface="+mj-ea"/>
              <a:cs typeface="+mj-cs"/>
            </a:endParaRPr>
          </a:p>
          <a:p>
            <a:pPr marL="283464" lvl="1" indent="0">
              <a:spcAft>
                <a:spcPts val="1200"/>
              </a:spcAft>
            </a:pPr>
            <a:r>
              <a:rPr lang="en-US" dirty="0" smtClean="0">
                <a:ea typeface="+mj-ea"/>
                <a:cs typeface="+mj-cs"/>
              </a:rPr>
              <a:t> </a:t>
            </a:r>
            <a:r>
              <a:rPr lang="en-US" b="1" dirty="0" smtClean="0">
                <a:ea typeface="+mj-ea"/>
                <a:cs typeface="+mj-cs"/>
              </a:rPr>
              <a:t>Quality</a:t>
            </a:r>
            <a:r>
              <a:rPr lang="en-US" dirty="0" smtClean="0">
                <a:ea typeface="+mj-ea"/>
                <a:cs typeface="+mj-cs"/>
              </a:rPr>
              <a:t> </a:t>
            </a:r>
            <a:r>
              <a:rPr lang="en-US" b="1" dirty="0" smtClean="0">
                <a:ea typeface="+mj-ea"/>
                <a:cs typeface="+mj-cs"/>
              </a:rPr>
              <a:t>Rubrics</a:t>
            </a:r>
            <a:endParaRPr lang="en-US" b="1" dirty="0" smtClean="0">
              <a:ea typeface="+mj-ea"/>
              <a:cs typeface="+mj-cs"/>
            </a:endParaRPr>
          </a:p>
          <a:p>
            <a:r>
              <a:rPr lang="en-US" dirty="0" smtClean="0">
                <a:ea typeface="+mj-ea"/>
                <a:cs typeface="+mj-cs"/>
              </a:rPr>
              <a:t>Obtain student feedback on usefulness of testing </a:t>
            </a:r>
          </a:p>
          <a:p>
            <a:pPr lvl="1">
              <a:spcAft>
                <a:spcPts val="1200"/>
              </a:spcAft>
            </a:pPr>
            <a:r>
              <a:rPr lang="en-US" b="1" dirty="0" smtClean="0">
                <a:ea typeface="+mj-ea"/>
                <a:cs typeface="+mj-cs"/>
              </a:rPr>
              <a:t>Survey</a:t>
            </a:r>
            <a:r>
              <a:rPr lang="en-US" dirty="0" smtClean="0">
                <a:ea typeface="+mj-ea"/>
                <a:cs typeface="+mj-cs"/>
              </a:rPr>
              <a:t> measured in a </a:t>
            </a:r>
            <a:r>
              <a:rPr lang="en-US" dirty="0" err="1" smtClean="0">
                <a:ea typeface="+mj-ea"/>
                <a:cs typeface="+mj-cs"/>
              </a:rPr>
              <a:t>likert</a:t>
            </a:r>
            <a:r>
              <a:rPr lang="en-US" dirty="0" smtClean="0">
                <a:ea typeface="+mj-ea"/>
                <a:cs typeface="+mj-cs"/>
              </a:rPr>
              <a:t> scale (administered during the last two weeks of the semester)</a:t>
            </a:r>
          </a:p>
          <a:p>
            <a:r>
              <a:rPr lang="en-US" dirty="0" smtClean="0">
                <a:ea typeface="+mj-ea"/>
                <a:cs typeface="+mj-cs"/>
              </a:rPr>
              <a:t> Keep track of introduced overhead</a:t>
            </a:r>
          </a:p>
          <a:p>
            <a:pPr lvl="1"/>
            <a:r>
              <a:rPr lang="en-US" b="1" dirty="0" smtClean="0">
                <a:ea typeface="+mj-ea"/>
                <a:cs typeface="+mj-cs"/>
              </a:rPr>
              <a:t>Instructor’s Log</a:t>
            </a:r>
          </a:p>
          <a:p>
            <a:pPr marL="283464" lvl="1" indent="0">
              <a:spcAft>
                <a:spcPts val="600"/>
              </a:spcAft>
            </a:pPr>
            <a:endParaRPr lang="en-US" dirty="0" smtClean="0">
              <a:ea typeface="+mj-ea"/>
              <a:cs typeface="+mj-cs"/>
            </a:endParaRPr>
          </a:p>
          <a:p>
            <a:pPr marL="0" indent="0">
              <a:spcAft>
                <a:spcPts val="1800"/>
              </a:spcAft>
            </a:pP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anchor="b"/>
          <a:lstStyle/>
          <a:p>
            <a:fld id="{563C9DB8-DF32-44D7-9214-9A674A5A544C}" type="datetime1"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pPr/>
              <a:t>6/24/2010</a:t>
            </a:fld>
            <a:endParaRPr lang="en-US" sz="105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anchor="b"/>
          <a:lstStyle/>
          <a:p>
            <a:fld id="{E8C951EA-B825-4106-B85B-0D41FB55BDC5}" type="slidenum">
              <a:rPr lang="en-US" sz="1400" smtClean="0">
                <a:solidFill>
                  <a:schemeClr val="accent1"/>
                </a:solidFill>
              </a:rPr>
              <a:pPr/>
              <a:t>8</a:t>
            </a:fld>
            <a:endParaRPr lang="en-US" sz="1400" smtClean="0">
              <a:solidFill>
                <a:schemeClr val="accent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en-US" sz="1100" smtClean="0">
                <a:solidFill>
                  <a:schemeClr val="bg1">
                    <a:lumMod val="50000"/>
                  </a:schemeClr>
                </a:solidFill>
              </a:rPr>
              <a:t>Testing in CS1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381000"/>
            <a:ext cx="8382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3886200"/>
          </a:xfrm>
        </p:spPr>
        <p:txBody>
          <a:bodyPr anchor="ctr" anchorCtr="0">
            <a:normAutofit/>
          </a:bodyPr>
          <a:lstStyle/>
          <a:p>
            <a:pPr marL="0" indent="0" algn="ctr">
              <a:spcAft>
                <a:spcPts val="1800"/>
              </a:spcAft>
              <a:buFont typeface="Wingdings 2"/>
              <a:buNone/>
            </a:pPr>
            <a:r>
              <a:rPr lang="en-US" dirty="0" smtClean="0"/>
              <a:t>Question, Comments,</a:t>
            </a:r>
            <a:br>
              <a:rPr lang="en-US" dirty="0" smtClean="0"/>
            </a:br>
            <a:r>
              <a:rPr lang="en-US" dirty="0" smtClean="0"/>
              <a:t>Concerns, and Queries?</a:t>
            </a:r>
            <a:endParaRPr lang="en-US" dirty="0" smtClean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vert="horz" anchor="b"/>
          <a:lstStyle/>
          <a:p>
            <a:fld id="{563C9DB8-DF32-44D7-9214-9A674A5A544C}" type="datetime1"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pPr/>
              <a:t>6/24/2010</a:t>
            </a:fld>
            <a:endParaRPr lang="en-US" sz="105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anchor="b"/>
          <a:lstStyle/>
          <a:p>
            <a:fld id="{E8C951EA-B825-4106-B85B-0D41FB55BDC5}" type="slidenum">
              <a:rPr lang="en-US" sz="1400" smtClean="0">
                <a:solidFill>
                  <a:schemeClr val="accent1"/>
                </a:solidFill>
              </a:rPr>
              <a:pPr/>
              <a:t>9</a:t>
            </a:fld>
            <a:endParaRPr lang="en-US" sz="1400" smtClean="0">
              <a:solidFill>
                <a:schemeClr val="accent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anchor="b"/>
          <a:lstStyle/>
          <a:p>
            <a:r>
              <a:rPr lang="en-US" sz="1100" smtClean="0">
                <a:solidFill>
                  <a:schemeClr val="bg1">
                    <a:lumMod val="50000"/>
                  </a:schemeClr>
                </a:solidFill>
              </a:rPr>
              <a:t>Testing in CS1</a:t>
            </a:r>
            <a:endParaRPr 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257</TotalTime>
  <Words>432</Words>
  <Application>Microsoft Office PowerPoint</Application>
  <PresentationFormat>On-screen Show (4:3)</PresentationFormat>
  <Paragraphs>133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Aspect</vt:lpstr>
      <vt:lpstr>Testing in CS1</vt:lpstr>
      <vt:lpstr>Course Description</vt:lpstr>
      <vt:lpstr>Formalize Testing</vt:lpstr>
      <vt:lpstr>Assignment  w/ Testing: Example</vt:lpstr>
      <vt:lpstr>Test Suite Document: Example</vt:lpstr>
      <vt:lpstr>Introduce 4 Testing Techniques</vt:lpstr>
      <vt:lpstr>Integrate Testing</vt:lpstr>
      <vt:lpstr>Evaluation Plan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in CS1</dc:title>
  <dc:creator>Babich</dc:creator>
  <cp:lastModifiedBy>Babich</cp:lastModifiedBy>
  <cp:revision>28</cp:revision>
  <dcterms:created xsi:type="dcterms:W3CDTF">2010-06-24T01:59:57Z</dcterms:created>
  <dcterms:modified xsi:type="dcterms:W3CDTF">2010-06-24T17:45:17Z</dcterms:modified>
</cp:coreProperties>
</file>