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1"/>
  </p:notesMasterIdLst>
  <p:sldIdLst>
    <p:sldId id="256" r:id="rId3"/>
    <p:sldId id="258" r:id="rId4"/>
    <p:sldId id="270" r:id="rId5"/>
    <p:sldId id="301" r:id="rId6"/>
    <p:sldId id="273" r:id="rId7"/>
    <p:sldId id="268" r:id="rId8"/>
    <p:sldId id="302" r:id="rId9"/>
    <p:sldId id="303" r:id="rId10"/>
    <p:sldId id="304" r:id="rId11"/>
    <p:sldId id="306" r:id="rId12"/>
    <p:sldId id="308" r:id="rId13"/>
    <p:sldId id="307" r:id="rId14"/>
    <p:sldId id="309" r:id="rId15"/>
    <p:sldId id="310" r:id="rId16"/>
    <p:sldId id="312" r:id="rId17"/>
    <p:sldId id="299" r:id="rId18"/>
    <p:sldId id="295" r:id="rId19"/>
    <p:sldId id="29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06" autoAdjust="0"/>
    <p:restoredTop sz="87555" autoAdjust="0"/>
  </p:normalViewPr>
  <p:slideViewPr>
    <p:cSldViewPr>
      <p:cViewPr varScale="1">
        <p:scale>
          <a:sx n="75" d="100"/>
          <a:sy n="75" d="100"/>
        </p:scale>
        <p:origin x="-28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44FD7A-5AFD-49FB-B2C6-A11CEAF861DE}" type="datetimeFigureOut">
              <a:rPr lang="en-US" smtClean="0"/>
              <a:pPr/>
              <a:t>6/24/2010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1AA31C-00C4-4826-871E-61150DE929AA}" type="slidenum">
              <a:rPr lang="en-US" smtClean="0"/>
              <a:pPr/>
              <a:t>‹#›</a:t>
            </a:fld>
            <a:endParaRPr lang="en-US"/>
          </a:p>
        </p:txBody>
      </p:sp>
    </p:spTree>
    <p:extLst>
      <p:ext uri="{BB962C8B-B14F-4D97-AF65-F5344CB8AC3E}">
        <p14:creationId xmlns:p14="http://schemas.microsoft.com/office/powerpoint/2010/main" val="132920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1</a:t>
            </a:fld>
            <a:endParaRPr lang="en-US"/>
          </a:p>
        </p:txBody>
      </p:sp>
    </p:spTree>
    <p:extLst>
      <p:ext uri="{BB962C8B-B14F-4D97-AF65-F5344CB8AC3E}">
        <p14:creationId xmlns:p14="http://schemas.microsoft.com/office/powerpoint/2010/main" val="143209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2</a:t>
            </a:fld>
            <a:endParaRPr lang="en-US"/>
          </a:p>
        </p:txBody>
      </p:sp>
    </p:spTree>
    <p:extLst>
      <p:ext uri="{BB962C8B-B14F-4D97-AF65-F5344CB8AC3E}">
        <p14:creationId xmlns:p14="http://schemas.microsoft.com/office/powerpoint/2010/main" val="26668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i="0" u="none" strike="noStrike" kern="1200" baseline="0" dirty="0" smtClean="0">
                <a:solidFill>
                  <a:schemeClr val="tx1"/>
                </a:solidFill>
                <a:latin typeface="+mn-lt"/>
                <a:ea typeface="+mn-ea"/>
                <a:cs typeface="+mn-cs"/>
              </a:rPr>
              <a:t>WReSTT is designed to allow access to four user roles: developers, moderators, instructors,</a:t>
            </a:r>
          </a:p>
          <a:p>
            <a:r>
              <a:rPr lang="en-US" sz="1200" b="0" i="0" u="none" strike="noStrike" kern="1200" baseline="0" dirty="0" smtClean="0">
                <a:solidFill>
                  <a:schemeClr val="tx1"/>
                </a:solidFill>
                <a:latin typeface="+mn-lt"/>
                <a:ea typeface="+mn-ea"/>
                <a:cs typeface="+mn-cs"/>
              </a:rPr>
              <a:t>and students. Users of each category have access to different subsets of facilities in WReSTT:</a:t>
            </a:r>
          </a:p>
          <a:p>
            <a:r>
              <a:rPr lang="en-US" sz="1200" b="0" i="1" u="none" strike="noStrike" kern="1200" baseline="0" dirty="0" smtClean="0">
                <a:solidFill>
                  <a:schemeClr val="tx1"/>
                </a:solidFill>
                <a:latin typeface="+mn-lt"/>
                <a:ea typeface="+mn-ea"/>
                <a:cs typeface="+mn-cs"/>
              </a:rPr>
              <a:t>developers </a:t>
            </a:r>
            <a:r>
              <a:rPr lang="en-US" sz="1200" b="0" i="0" u="none" strike="noStrike" kern="1200" baseline="0" dirty="0" smtClean="0">
                <a:solidFill>
                  <a:schemeClr val="tx1"/>
                </a:solidFill>
                <a:latin typeface="+mn-lt"/>
                <a:ea typeface="+mn-ea"/>
                <a:cs typeface="+mn-cs"/>
              </a:rPr>
              <a:t>are provided administrative access to the systems; </a:t>
            </a:r>
            <a:r>
              <a:rPr lang="en-US" sz="1200" b="0" i="1" u="none" strike="noStrike" kern="1200" baseline="0" dirty="0" smtClean="0">
                <a:solidFill>
                  <a:schemeClr val="tx1"/>
                </a:solidFill>
                <a:latin typeface="+mn-lt"/>
                <a:ea typeface="+mn-ea"/>
                <a:cs typeface="+mn-cs"/>
              </a:rPr>
              <a:t>moderators </a:t>
            </a:r>
            <a:r>
              <a:rPr lang="en-US" sz="1200" b="0" i="0" u="none" strike="noStrike" kern="1200" baseline="0" dirty="0" smtClean="0">
                <a:solidFill>
                  <a:schemeClr val="tx1"/>
                </a:solidFill>
                <a:latin typeface="+mn-lt"/>
                <a:ea typeface="+mn-ea"/>
                <a:cs typeface="+mn-cs"/>
              </a:rPr>
              <a:t>respond to queries</a:t>
            </a:r>
          </a:p>
          <a:p>
            <a:r>
              <a:rPr lang="en-US" sz="1200" b="0" i="0" u="none" strike="noStrike" kern="1200" baseline="0" dirty="0" smtClean="0">
                <a:solidFill>
                  <a:schemeClr val="tx1"/>
                </a:solidFill>
                <a:latin typeface="+mn-lt"/>
                <a:ea typeface="+mn-ea"/>
                <a:cs typeface="+mn-cs"/>
              </a:rPr>
              <a:t>from users and moderate the forums that users can access; and </a:t>
            </a:r>
            <a:r>
              <a:rPr lang="en-US" sz="1200" b="0" i="1" u="none" strike="noStrike" kern="1200" baseline="0" dirty="0" smtClean="0">
                <a:solidFill>
                  <a:schemeClr val="tx1"/>
                </a:solidFill>
                <a:latin typeface="+mn-lt"/>
                <a:ea typeface="+mn-ea"/>
                <a:cs typeface="+mn-cs"/>
              </a:rPr>
              <a:t>instructors </a:t>
            </a:r>
            <a:r>
              <a:rPr lang="en-US" sz="1200" b="0" i="0" u="none" strike="noStrike" kern="1200" baseline="0" dirty="0" smtClean="0">
                <a:solidFill>
                  <a:schemeClr val="tx1"/>
                </a:solidFill>
                <a:latin typeface="+mn-lt"/>
                <a:ea typeface="+mn-ea"/>
                <a:cs typeface="+mn-cs"/>
              </a:rPr>
              <a:t>monitor the usage</a:t>
            </a:r>
          </a:p>
          <a:p>
            <a:r>
              <a:rPr lang="en-US" sz="1200" b="0" i="0" u="none" strike="noStrike" kern="1200" baseline="0" dirty="0" smtClean="0">
                <a:solidFill>
                  <a:schemeClr val="tx1"/>
                </a:solidFill>
                <a:latin typeface="+mn-lt"/>
                <a:ea typeface="+mn-ea"/>
                <a:cs typeface="+mn-cs"/>
              </a:rPr>
              <a:t>of WReSTT by the students in their classes (e.g., access scores obtained by students on a</a:t>
            </a:r>
          </a:p>
          <a:p>
            <a:r>
              <a:rPr lang="en-US" sz="1200" b="0" i="0" u="none" strike="noStrike" kern="1200" baseline="0" dirty="0" smtClean="0">
                <a:solidFill>
                  <a:schemeClr val="tx1"/>
                </a:solidFill>
                <a:latin typeface="+mn-lt"/>
                <a:ea typeface="+mn-ea"/>
                <a:cs typeface="+mn-cs"/>
              </a:rPr>
              <a:t>particular tutorial); and </a:t>
            </a:r>
            <a:r>
              <a:rPr lang="en-US" sz="1200" b="0" i="1" u="none" strike="noStrike" kern="1200" baseline="0" dirty="0" smtClean="0">
                <a:solidFill>
                  <a:schemeClr val="tx1"/>
                </a:solidFill>
                <a:latin typeface="+mn-lt"/>
                <a:ea typeface="+mn-ea"/>
                <a:cs typeface="+mn-cs"/>
              </a:rPr>
              <a:t>students </a:t>
            </a:r>
            <a:r>
              <a:rPr lang="en-US" sz="1200" b="0" i="0" u="none" strike="noStrike" kern="1200" baseline="0" dirty="0" smtClean="0">
                <a:solidFill>
                  <a:schemeClr val="tx1"/>
                </a:solidFill>
                <a:latin typeface="+mn-lt"/>
                <a:ea typeface="+mn-ea"/>
                <a:cs typeface="+mn-cs"/>
              </a:rPr>
              <a:t>have access to all the learning materials. Currently, there are</a:t>
            </a:r>
          </a:p>
          <a:p>
            <a:r>
              <a:rPr lang="en-US" sz="1200" b="0" i="0" u="none" strike="noStrike" kern="1200" baseline="0" dirty="0" smtClean="0">
                <a:solidFill>
                  <a:schemeClr val="tx1"/>
                </a:solidFill>
                <a:latin typeface="+mn-lt"/>
                <a:ea typeface="+mn-ea"/>
                <a:cs typeface="+mn-cs"/>
              </a:rPr>
              <a:t>over 520 users from 16 different academic institutions registered in WReSTT. WReSTT is</a:t>
            </a:r>
          </a:p>
          <a:p>
            <a:r>
              <a:rPr lang="en-US" sz="1200" b="0" i="0" u="none" strike="noStrike" kern="1200" baseline="0" dirty="0" smtClean="0">
                <a:solidFill>
                  <a:schemeClr val="tx1"/>
                </a:solidFill>
                <a:latin typeface="+mn-lt"/>
                <a:ea typeface="+mn-ea"/>
                <a:cs typeface="+mn-cs"/>
              </a:rPr>
              <a:t>currently accessible from MERLOT. Access to WReSTT from NDSL [NDSL (2009)] and</a:t>
            </a:r>
          </a:p>
          <a:p>
            <a:r>
              <a:rPr lang="en-US" sz="1200" b="0" i="0" u="none" strike="noStrike" kern="1200" baseline="0" dirty="0" err="1" smtClean="0">
                <a:solidFill>
                  <a:schemeClr val="tx1"/>
                </a:solidFill>
                <a:latin typeface="+mn-lt"/>
                <a:ea typeface="+mn-ea"/>
                <a:cs typeface="+mn-cs"/>
              </a:rPr>
              <a:t>Connexions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Connexions</a:t>
            </a:r>
            <a:r>
              <a:rPr lang="en-US" sz="1200" b="0" i="0" u="none" strike="noStrike" kern="1200" baseline="0" dirty="0" smtClean="0">
                <a:solidFill>
                  <a:schemeClr val="tx1"/>
                </a:solidFill>
                <a:latin typeface="+mn-lt"/>
                <a:ea typeface="+mn-ea"/>
                <a:cs typeface="+mn-cs"/>
              </a:rPr>
              <a:t> (2009)] is currently pending. WReSTT was denied a request to host it</a:t>
            </a:r>
          </a:p>
          <a:p>
            <a:r>
              <a:rPr lang="en-US" sz="1200" b="0" i="0" u="none" strike="noStrike" kern="1200" baseline="0" dirty="0" smtClean="0">
                <a:solidFill>
                  <a:schemeClr val="tx1"/>
                </a:solidFill>
                <a:latin typeface="+mn-lt"/>
                <a:ea typeface="+mn-ea"/>
                <a:cs typeface="+mn-cs"/>
              </a:rPr>
              <a:t>on </a:t>
            </a:r>
            <a:r>
              <a:rPr lang="en-US" sz="1200" b="0" i="0" u="none" strike="noStrike" kern="1200" baseline="0" dirty="0" err="1" smtClean="0">
                <a:solidFill>
                  <a:schemeClr val="tx1"/>
                </a:solidFill>
                <a:latin typeface="+mn-lt"/>
                <a:ea typeface="+mn-ea"/>
                <a:cs typeface="+mn-cs"/>
              </a:rPr>
              <a:t>OpenDOAR</a:t>
            </a:r>
            <a:r>
              <a:rPr lang="en-US" sz="1200" b="0" i="0" u="none" strike="noStrike" kern="1200" baseline="0" dirty="0" smtClean="0">
                <a:solidFill>
                  <a:schemeClr val="tx1"/>
                </a:solidFill>
                <a:latin typeface="+mn-lt"/>
                <a:ea typeface="+mn-ea"/>
                <a:cs typeface="+mn-cs"/>
              </a:rPr>
              <a:t> [SHERPA(2009)] due to the fact that WReSTT requires registration to access</a:t>
            </a:r>
          </a:p>
          <a:p>
            <a:r>
              <a:rPr lang="en-US" sz="1200" b="0" i="0" u="none" strike="noStrike" kern="1200" baseline="0" dirty="0" smtClean="0">
                <a:solidFill>
                  <a:schemeClr val="tx1"/>
                </a:solidFill>
                <a:latin typeface="+mn-lt"/>
                <a:ea typeface="+mn-ea"/>
                <a:cs typeface="+mn-cs"/>
              </a:rPr>
              <a:t>some of the material.</a:t>
            </a:r>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i="0" u="none" strike="noStrike" kern="1200" baseline="0" dirty="0" smtClean="0">
                <a:solidFill>
                  <a:schemeClr val="tx1"/>
                </a:solidFill>
                <a:latin typeface="+mn-lt"/>
                <a:ea typeface="+mn-ea"/>
                <a:cs typeface="+mn-cs"/>
              </a:rPr>
              <a:t>We plan to enhance WReSTT in the coming months to include additional instructional materials</a:t>
            </a:r>
          </a:p>
          <a:p>
            <a:r>
              <a:rPr lang="en-US" sz="1200" b="0" i="0" u="none" strike="noStrike" kern="1200" baseline="0" dirty="0" smtClean="0">
                <a:solidFill>
                  <a:schemeClr val="tx1"/>
                </a:solidFill>
                <a:latin typeface="+mn-lt"/>
                <a:ea typeface="+mn-ea"/>
                <a:cs typeface="+mn-cs"/>
              </a:rPr>
              <a:t>(e.g., multimedia tool tutorials, syllabi, and labs). Feature enhancements to WReSTT will</a:t>
            </a:r>
          </a:p>
          <a:p>
            <a:r>
              <a:rPr lang="en-US" sz="1200" b="0" i="0" u="none" strike="noStrike" kern="1200" baseline="0" dirty="0" smtClean="0">
                <a:solidFill>
                  <a:schemeClr val="tx1"/>
                </a:solidFill>
                <a:latin typeface="+mn-lt"/>
                <a:ea typeface="+mn-ea"/>
                <a:cs typeface="+mn-cs"/>
              </a:rPr>
              <a:t>include incorporating a </a:t>
            </a:r>
            <a:r>
              <a:rPr lang="en-US" sz="1200" b="0" i="1" u="none" strike="noStrike" kern="1200" baseline="0" dirty="0" smtClean="0">
                <a:solidFill>
                  <a:schemeClr val="tx1"/>
                </a:solidFill>
                <a:latin typeface="+mn-lt"/>
                <a:ea typeface="+mn-ea"/>
                <a:cs typeface="+mn-cs"/>
              </a:rPr>
              <a:t>social networking component for students and instructors</a:t>
            </a:r>
            <a:r>
              <a:rPr lang="en-US" sz="1200" b="0" i="0" u="none" strike="noStrike" kern="1200" baseline="0" dirty="0" smtClean="0">
                <a:solidFill>
                  <a:schemeClr val="tx1"/>
                </a:solidFill>
                <a:latin typeface="+mn-lt"/>
                <a:ea typeface="+mn-ea"/>
                <a:cs typeface="+mn-cs"/>
              </a:rPr>
              <a:t>, and adding</a:t>
            </a:r>
          </a:p>
          <a:p>
            <a:r>
              <a:rPr lang="en-US" sz="1200" b="0" i="1" u="none" strike="noStrike" kern="1200" baseline="0" dirty="0" smtClean="0">
                <a:solidFill>
                  <a:schemeClr val="tx1"/>
                </a:solidFill>
                <a:latin typeface="+mn-lt"/>
                <a:ea typeface="+mn-ea"/>
                <a:cs typeface="+mn-cs"/>
              </a:rPr>
              <a:t>new features for instructors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The student social networking component will support social learning [Lave &amp; Wenger(1998)] by</a:t>
            </a:r>
          </a:p>
          <a:p>
            <a:r>
              <a:rPr lang="en-US" sz="1200" b="0" i="0" u="none" strike="noStrike" kern="1200" baseline="0" dirty="0" smtClean="0">
                <a:solidFill>
                  <a:schemeClr val="tx1"/>
                </a:solidFill>
                <a:latin typeface="+mn-lt"/>
                <a:ea typeface="+mn-ea"/>
                <a:cs typeface="+mn-cs"/>
              </a:rPr>
              <a:t>providing students with the opportunity to learn and think in groups. Students will be able to set</a:t>
            </a:r>
          </a:p>
          <a:p>
            <a:r>
              <a:rPr lang="en-US" sz="1200" b="0" i="0" u="none" strike="noStrike" kern="1200" baseline="0" dirty="0" smtClean="0">
                <a:solidFill>
                  <a:schemeClr val="tx1"/>
                </a:solidFill>
                <a:latin typeface="+mn-lt"/>
                <a:ea typeface="+mn-ea"/>
                <a:cs typeface="+mn-cs"/>
              </a:rPr>
              <a:t>up virtual groups and work on tutorials together, pose questions to each other in the group, and</a:t>
            </a:r>
          </a:p>
          <a:p>
            <a:r>
              <a:rPr lang="en-US" sz="1200" b="0" i="0" u="none" strike="noStrike" kern="1200" baseline="0" dirty="0" smtClean="0">
                <a:solidFill>
                  <a:schemeClr val="tx1"/>
                </a:solidFill>
                <a:latin typeface="+mn-lt"/>
                <a:ea typeface="+mn-ea"/>
                <a:cs typeface="+mn-cs"/>
              </a:rPr>
              <a:t>seek advice from instructors as a group. Similarly, the instructor social networking component</a:t>
            </a:r>
          </a:p>
          <a:p>
            <a:r>
              <a:rPr lang="en-US" sz="1200" b="0" i="0" u="none" strike="noStrike" kern="1200" baseline="0" dirty="0" smtClean="0">
                <a:solidFill>
                  <a:schemeClr val="tx1"/>
                </a:solidFill>
                <a:latin typeface="+mn-lt"/>
                <a:ea typeface="+mn-ea"/>
                <a:cs typeface="+mn-cs"/>
              </a:rPr>
              <a:t>will also allow instructors to create virtual groups, but for the purpose of exchanging ideas and</a:t>
            </a:r>
          </a:p>
          <a:p>
            <a:r>
              <a:rPr lang="en-US" sz="1200" b="0" i="0" u="none" strike="noStrike" kern="1200" baseline="0" dirty="0" smtClean="0">
                <a:solidFill>
                  <a:schemeClr val="tx1"/>
                </a:solidFill>
                <a:latin typeface="+mn-lt"/>
                <a:ea typeface="+mn-ea"/>
                <a:cs typeface="+mn-cs"/>
              </a:rPr>
              <a:t>experiences on how to use the resources in WReSTT to effectively support software testing</a:t>
            </a:r>
          </a:p>
          <a:p>
            <a:r>
              <a:rPr lang="en-US" sz="1200" b="0" i="0" u="none" strike="noStrike" kern="1200" baseline="0" dirty="0" smtClean="0">
                <a:solidFill>
                  <a:schemeClr val="tx1"/>
                </a:solidFill>
                <a:latin typeface="+mn-lt"/>
                <a:ea typeface="+mn-ea"/>
                <a:cs typeface="+mn-cs"/>
              </a:rPr>
              <a:t>instruction. Both student and instructor members of WReSTT, who are also members of the</a:t>
            </a:r>
          </a:p>
          <a:p>
            <a:r>
              <a:rPr lang="en-US" sz="1200" b="0" i="0" u="none" strike="noStrike" kern="1200" baseline="0" dirty="0" smtClean="0">
                <a:solidFill>
                  <a:schemeClr val="tx1"/>
                </a:solidFill>
                <a:latin typeface="+mn-lt"/>
                <a:ea typeface="+mn-ea"/>
                <a:cs typeface="+mn-cs"/>
              </a:rPr>
              <a:t>social networking utilities Facebook [Facebook(2010)] and Twitter [Twitter(2010)], will have the</a:t>
            </a:r>
          </a:p>
          <a:p>
            <a:r>
              <a:rPr lang="en-US" sz="1200" b="0" i="0" u="none" strike="noStrike" kern="1200" baseline="0" dirty="0" smtClean="0">
                <a:solidFill>
                  <a:schemeClr val="tx1"/>
                </a:solidFill>
                <a:latin typeface="+mn-lt"/>
                <a:ea typeface="+mn-ea"/>
                <a:cs typeface="+mn-cs"/>
              </a:rPr>
              <a:t>option of linking these social networking accounts to newly created WReSTT user groups and</a:t>
            </a:r>
          </a:p>
          <a:p>
            <a:r>
              <a:rPr lang="en-US" sz="1200" b="0" i="0" u="none" strike="noStrike" kern="1200" baseline="0" dirty="0" smtClean="0">
                <a:solidFill>
                  <a:schemeClr val="tx1"/>
                </a:solidFill>
                <a:latin typeface="+mn-lt"/>
                <a:ea typeface="+mn-ea"/>
                <a:cs typeface="+mn-cs"/>
              </a:rPr>
              <a:t>news feeds. The aforementioned groups and feeds will be available and accessible through the</a:t>
            </a:r>
          </a:p>
          <a:p>
            <a:r>
              <a:rPr lang="en-US" sz="1200" b="0" i="0" u="none" strike="noStrike" kern="1200" baseline="0" dirty="0" smtClean="0">
                <a:solidFill>
                  <a:schemeClr val="tx1"/>
                </a:solidFill>
                <a:latin typeface="+mn-lt"/>
                <a:ea typeface="+mn-ea"/>
                <a:cs typeface="+mn-cs"/>
              </a:rPr>
              <a:t>WReSTT portal and will also serve as a basis for expanding the user base of WReSTT through</a:t>
            </a:r>
          </a:p>
          <a:p>
            <a:r>
              <a:rPr lang="en-US" sz="1200" b="0" i="0" u="none" strike="noStrike" kern="1200" baseline="0" dirty="0" smtClean="0">
                <a:solidFill>
                  <a:schemeClr val="tx1"/>
                </a:solidFill>
                <a:latin typeface="+mn-lt"/>
                <a:ea typeface="+mn-ea"/>
                <a:cs typeface="+mn-cs"/>
              </a:rPr>
              <a:t>links back to the WReSTT website.</a:t>
            </a:r>
          </a:p>
          <a:p>
            <a:r>
              <a:rPr lang="en-US" sz="1200" b="0" i="0" u="none" strike="noStrike" kern="1200" baseline="0" dirty="0" smtClean="0">
                <a:solidFill>
                  <a:schemeClr val="tx1"/>
                </a:solidFill>
                <a:latin typeface="+mn-lt"/>
                <a:ea typeface="+mn-ea"/>
                <a:cs typeface="+mn-cs"/>
              </a:rPr>
              <a:t>Additional instructor features will provide the ability to upload class rolls using a CSV file, and</a:t>
            </a:r>
          </a:p>
          <a:p>
            <a:r>
              <a:rPr lang="en-US" sz="1200" b="0" i="0" u="none" strike="noStrike" kern="1200" baseline="0" dirty="0" smtClean="0">
                <a:solidFill>
                  <a:schemeClr val="tx1"/>
                </a:solidFill>
                <a:latin typeface="+mn-lt"/>
                <a:ea typeface="+mn-ea"/>
                <a:cs typeface="+mn-cs"/>
              </a:rPr>
              <a:t>allow queries to the repository based on attributes related to class rolls. An example of one</a:t>
            </a:r>
          </a:p>
          <a:p>
            <a:r>
              <a:rPr lang="en-US" sz="1200" b="0" i="0" u="none" strike="noStrike" kern="1200" baseline="0" dirty="0" smtClean="0">
                <a:solidFill>
                  <a:schemeClr val="tx1"/>
                </a:solidFill>
                <a:latin typeface="+mn-lt"/>
                <a:ea typeface="+mn-ea"/>
                <a:cs typeface="+mn-cs"/>
              </a:rPr>
              <a:t>application of such features is to allow students to work through a tutorial, and then provide the</a:t>
            </a:r>
          </a:p>
          <a:p>
            <a:r>
              <a:rPr lang="en-US" sz="1200" b="0" i="0" u="none" strike="noStrike" kern="1200" baseline="0" dirty="0" smtClean="0">
                <a:solidFill>
                  <a:schemeClr val="tx1"/>
                </a:solidFill>
                <a:latin typeface="+mn-lt"/>
                <a:ea typeface="+mn-ea"/>
                <a:cs typeface="+mn-cs"/>
              </a:rPr>
              <a:t>instructor with access to feedback on each student’s performance. Such an application can be</a:t>
            </a:r>
          </a:p>
          <a:p>
            <a:r>
              <a:rPr lang="en-US" sz="1200" b="0" i="0" u="none" strike="noStrike" kern="1200" baseline="0" dirty="0" smtClean="0">
                <a:solidFill>
                  <a:schemeClr val="tx1"/>
                </a:solidFill>
                <a:latin typeface="+mn-lt"/>
                <a:ea typeface="+mn-ea"/>
                <a:cs typeface="+mn-cs"/>
              </a:rPr>
              <a:t>extremely beneficial when learning to use new testing tools. Finally, to enhance the overall</a:t>
            </a:r>
          </a:p>
          <a:p>
            <a:r>
              <a:rPr lang="en-US" sz="1200" b="0" i="0" u="none" strike="noStrike" kern="1200" baseline="0" dirty="0" smtClean="0">
                <a:solidFill>
                  <a:schemeClr val="tx1"/>
                </a:solidFill>
                <a:latin typeface="+mn-lt"/>
                <a:ea typeface="+mn-ea"/>
                <a:cs typeface="+mn-cs"/>
              </a:rPr>
              <a:t>student user experience, statistics on the most frequently accessed tutorials will be tracked</a:t>
            </a:r>
          </a:p>
          <a:p>
            <a:r>
              <a:rPr lang="en-US" sz="1200" b="0" i="0" u="none" strike="noStrike" kern="1200" baseline="0" dirty="0" smtClean="0">
                <a:solidFill>
                  <a:schemeClr val="tx1"/>
                </a:solidFill>
                <a:latin typeface="+mn-lt"/>
                <a:ea typeface="+mn-ea"/>
                <a:cs typeface="+mn-cs"/>
              </a:rPr>
              <a:t>using the existing monitoring features of WReSTT, and the content uploaded to the popular</a:t>
            </a:r>
          </a:p>
          <a:p>
            <a:r>
              <a:rPr lang="en-US" sz="1200" b="0" i="0" u="none" strike="noStrike" kern="1200" baseline="0" dirty="0" smtClean="0">
                <a:solidFill>
                  <a:schemeClr val="tx1"/>
                </a:solidFill>
                <a:latin typeface="+mn-lt"/>
                <a:ea typeface="+mn-ea"/>
                <a:cs typeface="+mn-cs"/>
              </a:rPr>
              <a:t>video sharing website YouTube [YouTube(2010)]. Mirroring this content to YouTube should</a:t>
            </a:r>
          </a:p>
          <a:p>
            <a:r>
              <a:rPr lang="en-US" sz="1200" b="0" i="0" u="none" strike="noStrike" kern="1200" baseline="0" dirty="0" smtClean="0">
                <a:solidFill>
                  <a:schemeClr val="tx1"/>
                </a:solidFill>
                <a:latin typeface="+mn-lt"/>
                <a:ea typeface="+mn-ea"/>
                <a:cs typeface="+mn-cs"/>
              </a:rPr>
              <a:t>facilitate faster download times for the multimedia tutorials that are most demanded by students.</a:t>
            </a:r>
          </a:p>
          <a:p>
            <a:r>
              <a:rPr lang="en-US" sz="1200" b="0" i="0" u="none" strike="noStrike" kern="1200" baseline="0" dirty="0" smtClean="0">
                <a:solidFill>
                  <a:schemeClr val="tx1"/>
                </a:solidFill>
                <a:latin typeface="+mn-lt"/>
                <a:ea typeface="+mn-ea"/>
                <a:cs typeface="+mn-cs"/>
              </a:rPr>
              <a:t>The YouTube versions of the video tutorials will be directly accessible and viewable through</a:t>
            </a:r>
          </a:p>
          <a:p>
            <a:r>
              <a:rPr lang="en-US" sz="1200" b="0" i="0" u="none" strike="noStrike" kern="1200" baseline="0" dirty="0" smtClean="0">
                <a:solidFill>
                  <a:schemeClr val="tx1"/>
                </a:solidFill>
                <a:latin typeface="+mn-lt"/>
                <a:ea typeface="+mn-ea"/>
                <a:cs typeface="+mn-cs"/>
              </a:rPr>
              <a:t>links embedded in the WReSTT portal.</a:t>
            </a:r>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These modules extend the original WReSTT by adding the ability to place students into virtual teams. Virtual teams are to read the WReSTT testing tutorials together. At the end of every tutorial, the students are given the option to take a quiz to reinforce the material learned.</a:t>
            </a:r>
            <a:br>
              <a:rPr lang="en-US" dirty="0" smtClean="0"/>
            </a:br>
            <a:r>
              <a:rPr lang="en-US" dirty="0" smtClean="0"/>
              <a:t/>
            </a:r>
            <a:br>
              <a:rPr lang="en-US" dirty="0" smtClean="0"/>
            </a:br>
            <a:r>
              <a:rPr lang="en-US" dirty="0" smtClean="0"/>
              <a:t>A quiz is divided into as many parts as there are virtual team members. Students have one opportunity to complete one of the quiz parts. Individual team members receive WReSTT points for passing their part of the quiz. The entire virtual team is awarded additional WReSTT points if everyone on the team passes their individual quiz. WReSTT points translate to extra credit points at the discretion of the professor. As students complete quizzes on WReSTT, their accomplishments are published on the WReSTT points leader board and activity stream (akin to Facebook). </a:t>
            </a:r>
            <a:endParaRPr lang="en-US" dirty="0"/>
          </a:p>
        </p:txBody>
      </p:sp>
      <p:sp>
        <p:nvSpPr>
          <p:cNvPr id="4" name="Slide Number Placeholder 3"/>
          <p:cNvSpPr>
            <a:spLocks noGrp="1"/>
          </p:cNvSpPr>
          <p:nvPr>
            <p:ph type="sldNum" sz="quarter" idx="10"/>
          </p:nvPr>
        </p:nvSpPr>
        <p:spPr/>
        <p:txBody>
          <a:bodyPr/>
          <a:lstStyle/>
          <a:p>
            <a:fld id="{1D1AA31C-00C4-4826-871E-61150DE929A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15D5830-26DC-451F-AC90-5B77676B91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15D5830-26DC-451F-AC90-5B77676B918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15D5830-26DC-451F-AC90-5B77676B91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15D5830-26DC-451F-AC90-5B77676B91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52400"/>
            <a:ext cx="4724400" cy="1143000"/>
          </a:xfrm>
        </p:spPr>
        <p:txBody>
          <a:bodyPr/>
          <a:lstStyle>
            <a:lvl1pPr>
              <a:defRPr baseline="0">
                <a:solidFill>
                  <a:srgbClr val="003300"/>
                </a:solidFill>
              </a:defRPr>
            </a:lvl1pPr>
          </a:lstStyle>
          <a:p>
            <a:r>
              <a:rPr lang="en-US" dirty="0" smtClean="0"/>
              <a:t>Title</a:t>
            </a:r>
            <a:endParaRPr lang="en-US" dirty="0"/>
          </a:p>
        </p:txBody>
      </p:sp>
      <p:sp>
        <p:nvSpPr>
          <p:cNvPr id="3" name="Content Placeholder 2"/>
          <p:cNvSpPr>
            <a:spLocks noGrp="1"/>
          </p:cNvSpPr>
          <p:nvPr>
            <p:ph idx="1"/>
          </p:nvPr>
        </p:nvSpPr>
        <p:spPr>
          <a:xfrm>
            <a:off x="304800" y="1143000"/>
            <a:ext cx="8610600" cy="5334000"/>
          </a:xfrm>
        </p:spPr>
        <p:txBody>
          <a:bodyPr/>
          <a:lstStyle>
            <a:lvl1pPr>
              <a:buClr>
                <a:srgbClr val="FFC000"/>
              </a:buClr>
              <a:defRPr sz="2800" baseline="0">
                <a:solidFill>
                  <a:srgbClr val="003300"/>
                </a:solidFill>
              </a:defRPr>
            </a:lvl1pPr>
            <a:lvl2pPr>
              <a:buClr>
                <a:srgbClr val="FFC000"/>
              </a:buClr>
              <a:defRPr sz="2600" baseline="0">
                <a:solidFill>
                  <a:srgbClr val="003300"/>
                </a:solidFill>
              </a:defRPr>
            </a:lvl2pPr>
            <a:lvl3pPr>
              <a:defRPr sz="2400" baseline="0">
                <a:solidFill>
                  <a:srgbClr val="003300"/>
                </a:solidFill>
              </a:defRPr>
            </a:lvl3pPr>
            <a:lvl4pPr>
              <a:defRPr sz="2000" baseline="0">
                <a:solidFill>
                  <a:srgbClr val="003300"/>
                </a:solidFill>
              </a:defRPr>
            </a:lvl4pPr>
            <a:lvl5pPr>
              <a:defRPr sz="2000" baseline="0">
                <a:solidFill>
                  <a:srgbClr val="0033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934200" y="6400800"/>
            <a:ext cx="2133600" cy="593725"/>
          </a:xfrm>
        </p:spPr>
        <p:txBody>
          <a:bodyPr/>
          <a:lstStyle>
            <a:lvl1pPr>
              <a:defRPr sz="1400">
                <a:latin typeface="Adobe Fangsong Std R" pitchFamily="18" charset="-128"/>
                <a:ea typeface="Adobe Fangsong Std R" pitchFamily="18" charset="-128"/>
              </a:defRPr>
            </a:lvl1pPr>
          </a:lstStyle>
          <a:p>
            <a:fld id="{615D5830-26DC-451F-AC90-5B77676B918B}" type="slidenum">
              <a:rPr lang="en-US" smtClean="0"/>
              <a:pPr/>
              <a:t>‹#›</a:t>
            </a:fld>
            <a:endParaRPr lang="en-US" dirty="0"/>
          </a:p>
        </p:txBody>
      </p:sp>
      <p:sp>
        <p:nvSpPr>
          <p:cNvPr id="11" name="Subtitle 2"/>
          <p:cNvSpPr>
            <a:spLocks noGrp="1"/>
          </p:cNvSpPr>
          <p:nvPr>
            <p:ph type="subTitle" idx="13" hasCustomPrompt="1"/>
          </p:nvPr>
        </p:nvSpPr>
        <p:spPr>
          <a:xfrm>
            <a:off x="4572000" y="381000"/>
            <a:ext cx="4419600" cy="381000"/>
          </a:xfrm>
        </p:spPr>
        <p:txBody>
          <a:bodyPr>
            <a:noAutofit/>
          </a:bodyPr>
          <a:lstStyle>
            <a:lvl1pPr marL="0" indent="0" algn="r">
              <a:buNone/>
              <a:defRPr sz="2000" b="0" cap="all" baseline="0">
                <a:solidFill>
                  <a:srgbClr val="0033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endParaRPr lang="en-US" dirty="0"/>
          </a:p>
        </p:txBody>
      </p:sp>
      <p:cxnSp>
        <p:nvCxnSpPr>
          <p:cNvPr id="7" name="Straight Connector 6"/>
          <p:cNvCxnSpPr/>
          <p:nvPr userDrawn="1"/>
        </p:nvCxnSpPr>
        <p:spPr>
          <a:xfrm>
            <a:off x="381000" y="762000"/>
            <a:ext cx="8534400" cy="0"/>
          </a:xfrm>
          <a:prstGeom prst="line">
            <a:avLst/>
          </a:prstGeom>
          <a:ln cmpd="dbl">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15D5830-26DC-451F-AC90-5B77676B91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15D5830-26DC-451F-AC90-5B77676B91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15D5830-26DC-451F-AC90-5B77676B91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15D5830-26DC-451F-AC90-5B77676B91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15D5830-26DC-451F-AC90-5B77676B91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15D5830-26DC-451F-AC90-5B77676B91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gif"/><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3" cstate="print"/>
          <a:srcRect/>
          <a:stretch>
            <a:fillRect/>
          </a:stretch>
        </p:blipFill>
        <p:spPr bwMode="auto">
          <a:xfrm>
            <a:off x="0" y="6553200"/>
            <a:ext cx="9144000" cy="304800"/>
          </a:xfrm>
          <a:prstGeom prst="rect">
            <a:avLst/>
          </a:prstGeom>
          <a:noFill/>
          <a:ln w="9525">
            <a:noFill/>
            <a:miter lim="800000"/>
            <a:headEnd/>
            <a:tailEnd/>
          </a:ln>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7" name="Picture 6"/>
          <p:cNvPicPr>
            <a:picLocks noChangeAspect="1" noChangeArrowheads="1"/>
          </p:cNvPicPr>
          <p:nvPr userDrawn="1"/>
        </p:nvPicPr>
        <p:blipFill>
          <a:blip r:embed="rId4" cstate="print"/>
          <a:srcRect/>
          <a:stretch>
            <a:fillRect/>
          </a:stretch>
        </p:blipFill>
        <p:spPr bwMode="auto">
          <a:xfrm>
            <a:off x="0" y="0"/>
            <a:ext cx="9144000" cy="2895600"/>
          </a:xfrm>
          <a:prstGeom prst="rect">
            <a:avLst/>
          </a:prstGeom>
          <a:noFill/>
          <a:ln w="9525">
            <a:noFill/>
            <a:miter lim="800000"/>
            <a:headEnd/>
            <a:tailEnd/>
          </a:ln>
        </p:spPr>
      </p:pic>
      <p:pic>
        <p:nvPicPr>
          <p:cNvPr id="8" name="Picture 7" descr="ndsuPlain2.gif"/>
          <p:cNvPicPr>
            <a:picLocks noChangeAspect="1"/>
          </p:cNvPicPr>
          <p:nvPr userDrawn="1"/>
        </p:nvPicPr>
        <p:blipFill>
          <a:blip r:embed="rId5" cstate="print"/>
          <a:stretch>
            <a:fillRect/>
          </a:stretch>
        </p:blipFill>
        <p:spPr>
          <a:xfrm rot="21444192">
            <a:off x="-182534" y="623194"/>
            <a:ext cx="4011944" cy="2124405"/>
          </a:xfrm>
          <a:prstGeom prst="rect">
            <a:avLst/>
          </a:prstGeom>
        </p:spPr>
      </p:pic>
      <p:pic>
        <p:nvPicPr>
          <p:cNvPr id="9" name="Picture 8" descr="IACC-high_800x521.jpg"/>
          <p:cNvPicPr>
            <a:picLocks noChangeAspect="1"/>
          </p:cNvPicPr>
          <p:nvPr userDrawn="1"/>
        </p:nvPicPr>
        <p:blipFill>
          <a:blip r:embed="rId6" cstate="print"/>
          <a:stretch>
            <a:fillRect/>
          </a:stretch>
        </p:blipFill>
        <p:spPr>
          <a:xfrm>
            <a:off x="7973945" y="1"/>
            <a:ext cx="1170055" cy="761999"/>
          </a:xfrm>
          <a:prstGeom prst="rect">
            <a:avLst/>
          </a:prstGeom>
        </p:spPr>
      </p:pic>
      <p:sp>
        <p:nvSpPr>
          <p:cNvPr id="10" name="TextBox 9"/>
          <p:cNvSpPr txBox="1"/>
          <p:nvPr userDrawn="1"/>
        </p:nvSpPr>
        <p:spPr>
          <a:xfrm>
            <a:off x="152400" y="0"/>
            <a:ext cx="8991600" cy="707886"/>
          </a:xfrm>
          <a:prstGeom prst="rect">
            <a:avLst/>
          </a:prstGeom>
          <a:noFill/>
        </p:spPr>
        <p:txBody>
          <a:bodyPr wrap="square" rtlCol="0">
            <a:spAutoFit/>
          </a:bodyPr>
          <a:lstStyle/>
          <a:p>
            <a:r>
              <a:rPr lang="en-US" sz="4000" dirty="0" smtClean="0">
                <a:solidFill>
                  <a:srgbClr val="FFC000"/>
                </a:solidFill>
                <a:latin typeface="Georgia" pitchFamily="18" charset="0"/>
              </a:rPr>
              <a:t>N</a:t>
            </a:r>
            <a:r>
              <a:rPr lang="en-US" sz="3200" dirty="0" smtClean="0">
                <a:solidFill>
                  <a:srgbClr val="FFC000"/>
                </a:solidFill>
                <a:latin typeface="Georgia" pitchFamily="18" charset="0"/>
              </a:rPr>
              <a:t>ORTH </a:t>
            </a:r>
            <a:r>
              <a:rPr lang="en-US" sz="4000" dirty="0" smtClean="0">
                <a:solidFill>
                  <a:srgbClr val="FFC000"/>
                </a:solidFill>
                <a:latin typeface="Georgia" pitchFamily="18" charset="0"/>
              </a:rPr>
              <a:t>D</a:t>
            </a:r>
            <a:r>
              <a:rPr lang="en-US" sz="3200" dirty="0" smtClean="0">
                <a:solidFill>
                  <a:srgbClr val="FFC000"/>
                </a:solidFill>
                <a:latin typeface="Georgia" pitchFamily="18" charset="0"/>
              </a:rPr>
              <a:t>AKOTA </a:t>
            </a:r>
            <a:r>
              <a:rPr lang="en-US" sz="4000" dirty="0" smtClean="0">
                <a:solidFill>
                  <a:srgbClr val="FFC000"/>
                </a:solidFill>
                <a:latin typeface="Georgia" pitchFamily="18" charset="0"/>
              </a:rPr>
              <a:t>S</a:t>
            </a:r>
            <a:r>
              <a:rPr lang="en-US" sz="3200" dirty="0" smtClean="0">
                <a:solidFill>
                  <a:srgbClr val="FFC000"/>
                </a:solidFill>
                <a:latin typeface="Georgia" pitchFamily="18" charset="0"/>
              </a:rPr>
              <a:t>TATE </a:t>
            </a:r>
            <a:r>
              <a:rPr lang="en-US" sz="4000" dirty="0" smtClean="0">
                <a:solidFill>
                  <a:srgbClr val="FFC000"/>
                </a:solidFill>
                <a:latin typeface="Georgia" pitchFamily="18" charset="0"/>
              </a:rPr>
              <a:t>U</a:t>
            </a:r>
            <a:r>
              <a:rPr lang="en-US" sz="3200" dirty="0" smtClean="0">
                <a:solidFill>
                  <a:srgbClr val="FFC000"/>
                </a:solidFill>
                <a:latin typeface="Georgia" pitchFamily="18" charset="0"/>
              </a:rPr>
              <a:t>NIVERSITY </a:t>
            </a:r>
            <a:endParaRPr lang="en-US" sz="4400" dirty="0" smtClean="0">
              <a:solidFill>
                <a:srgbClr val="FFC000"/>
              </a:solidFill>
              <a:latin typeface="Georgia" pitchFamily="18" charset="0"/>
            </a:endParaRPr>
          </a:p>
        </p:txBody>
      </p:sp>
      <p:sp>
        <p:nvSpPr>
          <p:cNvPr id="11" name="Rectangle 10"/>
          <p:cNvSpPr/>
          <p:nvPr userDrawn="1"/>
        </p:nvSpPr>
        <p:spPr>
          <a:xfrm>
            <a:off x="3352800" y="895290"/>
            <a:ext cx="5791200" cy="400110"/>
          </a:xfrm>
          <a:prstGeom prst="rect">
            <a:avLst/>
          </a:prstGeom>
        </p:spPr>
        <p:txBody>
          <a:bodyPr wrap="square">
            <a:spAutoFit/>
          </a:bodyPr>
          <a:lstStyle/>
          <a:p>
            <a:pPr algn="r"/>
            <a:r>
              <a:rPr lang="en-US" sz="2000" b="1" dirty="0" smtClean="0">
                <a:solidFill>
                  <a:srgbClr val="003300"/>
                </a:solidFill>
                <a:latin typeface="Adobe Caslon Pro" pitchFamily="18" charset="0"/>
                <a:cs typeface="Arial" charset="0"/>
              </a:rPr>
              <a:t>D</a:t>
            </a:r>
            <a:r>
              <a:rPr lang="en-US" sz="1600" b="1" dirty="0" smtClean="0">
                <a:solidFill>
                  <a:srgbClr val="003300"/>
                </a:solidFill>
                <a:latin typeface="Adobe Caslon Pro" pitchFamily="18" charset="0"/>
                <a:cs typeface="Arial" charset="0"/>
              </a:rPr>
              <a:t>EPARTMENT OF  </a:t>
            </a:r>
            <a:r>
              <a:rPr lang="en-US" sz="2000" b="1" dirty="0" smtClean="0">
                <a:solidFill>
                  <a:srgbClr val="003300"/>
                </a:solidFill>
                <a:latin typeface="Adobe Caslon Pro" pitchFamily="18" charset="0"/>
                <a:cs typeface="Arial" charset="0"/>
              </a:rPr>
              <a:t>C</a:t>
            </a:r>
            <a:r>
              <a:rPr lang="en-US" sz="1600" b="1" dirty="0" smtClean="0">
                <a:solidFill>
                  <a:srgbClr val="003300"/>
                </a:solidFill>
                <a:latin typeface="Adobe Caslon Pro" pitchFamily="18" charset="0"/>
                <a:cs typeface="Arial" charset="0"/>
              </a:rPr>
              <a:t>OMPUTER</a:t>
            </a:r>
            <a:r>
              <a:rPr lang="en-US" b="1" dirty="0" smtClean="0">
                <a:solidFill>
                  <a:srgbClr val="003300"/>
                </a:solidFill>
                <a:latin typeface="Adobe Caslon Pro" pitchFamily="18" charset="0"/>
                <a:cs typeface="Arial" charset="0"/>
              </a:rPr>
              <a:t>  </a:t>
            </a:r>
            <a:r>
              <a:rPr lang="en-US" sz="2000" b="1" dirty="0" smtClean="0">
                <a:solidFill>
                  <a:srgbClr val="003300"/>
                </a:solidFill>
                <a:latin typeface="Adobe Caslon Pro" pitchFamily="18" charset="0"/>
                <a:cs typeface="Arial" charset="0"/>
              </a:rPr>
              <a:t>S</a:t>
            </a:r>
            <a:r>
              <a:rPr lang="en-US" sz="1600" b="1" dirty="0" smtClean="0">
                <a:solidFill>
                  <a:srgbClr val="003300"/>
                </a:solidFill>
                <a:latin typeface="Adobe Caslon Pro" pitchFamily="18" charset="0"/>
                <a:cs typeface="Arial" charset="0"/>
              </a:rPr>
              <a:t>CIENCE</a:t>
            </a:r>
          </a:p>
        </p:txBody>
      </p:sp>
      <p:sp>
        <p:nvSpPr>
          <p:cNvPr id="19" name="TextBox 40"/>
          <p:cNvSpPr txBox="1">
            <a:spLocks noChangeArrowheads="1"/>
          </p:cNvSpPr>
          <p:nvPr userDrawn="1"/>
        </p:nvSpPr>
        <p:spPr bwMode="auto">
          <a:xfrm>
            <a:off x="0" y="6519446"/>
            <a:ext cx="9144000" cy="338554"/>
          </a:xfrm>
          <a:prstGeom prst="rect">
            <a:avLst/>
          </a:prstGeom>
          <a:noFill/>
          <a:ln w="9525">
            <a:noFill/>
            <a:miter lim="800000"/>
            <a:headEnd/>
            <a:tailEnd/>
          </a:ln>
        </p:spPr>
        <p:txBody>
          <a:bodyPr wrap="square">
            <a:spAutoFit/>
          </a:bodyPr>
          <a:lstStyle/>
          <a:p>
            <a:r>
              <a:rPr lang="en-US" sz="1400" dirty="0" smtClean="0">
                <a:solidFill>
                  <a:srgbClr val="FFC000"/>
                </a:solidFill>
                <a:latin typeface="Georgia" pitchFamily="16" charset="0"/>
              </a:rPr>
              <a:t>© </a:t>
            </a:r>
            <a:r>
              <a:rPr lang="en-US" sz="1500" dirty="0" smtClean="0">
                <a:solidFill>
                  <a:srgbClr val="FFC000"/>
                </a:solidFill>
                <a:latin typeface="Georgia" pitchFamily="16" charset="0"/>
              </a:rPr>
              <a:t>NDSU</a:t>
            </a:r>
            <a:r>
              <a:rPr lang="en-US" sz="1400" dirty="0" smtClean="0">
                <a:solidFill>
                  <a:srgbClr val="FFC000"/>
                </a:solidFill>
                <a:latin typeface="Georgia" pitchFamily="16" charset="0"/>
              </a:rPr>
              <a:t>                                               </a:t>
            </a:r>
            <a:r>
              <a:rPr lang="en-US" sz="1400" baseline="0" dirty="0" smtClean="0">
                <a:solidFill>
                  <a:srgbClr val="FFC000"/>
                </a:solidFill>
                <a:latin typeface="Georgia" pitchFamily="16" charset="0"/>
              </a:rPr>
              <a:t>  </a:t>
            </a:r>
            <a:r>
              <a:rPr lang="en-US" sz="1600" dirty="0" smtClean="0">
                <a:solidFill>
                  <a:srgbClr val="FFC000"/>
                </a:solidFill>
                <a:latin typeface="Georgia" pitchFamily="16" charset="0"/>
              </a:rPr>
              <a:t>S</a:t>
            </a:r>
            <a:r>
              <a:rPr lang="en-US" sz="1200" dirty="0" smtClean="0">
                <a:solidFill>
                  <a:srgbClr val="FFC000"/>
                </a:solidFill>
                <a:latin typeface="Georgia" pitchFamily="16" charset="0"/>
              </a:rPr>
              <a:t>OFTWARE</a:t>
            </a:r>
            <a:r>
              <a:rPr lang="en-US" sz="1400" dirty="0" smtClean="0">
                <a:solidFill>
                  <a:srgbClr val="FFC000"/>
                </a:solidFill>
                <a:latin typeface="Georgia" pitchFamily="16" charset="0"/>
              </a:rPr>
              <a:t> </a:t>
            </a:r>
            <a:r>
              <a:rPr lang="en-US" sz="1600" dirty="0" smtClean="0">
                <a:solidFill>
                  <a:srgbClr val="FFC000"/>
                </a:solidFill>
                <a:latin typeface="Georgia" pitchFamily="16" charset="0"/>
              </a:rPr>
              <a:t>T</a:t>
            </a:r>
            <a:r>
              <a:rPr lang="en-US" sz="1200" dirty="0" smtClean="0">
                <a:solidFill>
                  <a:srgbClr val="FFC000"/>
                </a:solidFill>
                <a:latin typeface="Georgia" pitchFamily="16" charset="0"/>
              </a:rPr>
              <a:t>ESTING</a:t>
            </a:r>
            <a:r>
              <a:rPr lang="en-US" sz="1400" dirty="0" smtClean="0">
                <a:solidFill>
                  <a:srgbClr val="FFC000"/>
                </a:solidFill>
                <a:latin typeface="Georgia" pitchFamily="16" charset="0"/>
              </a:rPr>
              <a:t> </a:t>
            </a:r>
            <a:r>
              <a:rPr lang="en-US" sz="1600" dirty="0" smtClean="0">
                <a:solidFill>
                  <a:srgbClr val="FFC000"/>
                </a:solidFill>
                <a:latin typeface="Georgia" pitchFamily="16" charset="0"/>
              </a:rPr>
              <a:t>R</a:t>
            </a:r>
            <a:r>
              <a:rPr lang="en-US" sz="1200" dirty="0" smtClean="0">
                <a:solidFill>
                  <a:srgbClr val="FFC000"/>
                </a:solidFill>
                <a:latin typeface="Georgia" pitchFamily="16" charset="0"/>
              </a:rPr>
              <a:t>ESEARCH</a:t>
            </a:r>
            <a:r>
              <a:rPr lang="en-US" sz="1400" dirty="0" smtClean="0">
                <a:solidFill>
                  <a:srgbClr val="FFC000"/>
                </a:solidFill>
                <a:latin typeface="Georgia" pitchFamily="16" charset="0"/>
              </a:rPr>
              <a:t> </a:t>
            </a:r>
            <a:r>
              <a:rPr lang="en-US" sz="1600" dirty="0" smtClean="0">
                <a:solidFill>
                  <a:srgbClr val="FFC000"/>
                </a:solidFill>
                <a:latin typeface="Georgia" pitchFamily="16" charset="0"/>
              </a:rPr>
              <a:t>G</a:t>
            </a:r>
            <a:r>
              <a:rPr lang="en-US" sz="1200" dirty="0" smtClean="0">
                <a:solidFill>
                  <a:srgbClr val="FFC000"/>
                </a:solidFill>
                <a:latin typeface="Georgia" pitchFamily="16" charset="0"/>
              </a:rPr>
              <a:t>ROUP</a:t>
            </a:r>
            <a:endParaRPr lang="en-US" sz="1400" dirty="0">
              <a:solidFill>
                <a:srgbClr val="FFC000"/>
              </a:solidFill>
              <a:latin typeface="Georgia" pitchFamily="16" charset="0"/>
            </a:endParaRPr>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13" cstate="print"/>
          <a:srcRect/>
          <a:stretch>
            <a:fillRect/>
          </a:stretch>
        </p:blipFill>
        <p:spPr bwMode="auto">
          <a:xfrm>
            <a:off x="0" y="6553200"/>
            <a:ext cx="9144000" cy="304800"/>
          </a:xfrm>
          <a:prstGeom prst="rect">
            <a:avLst/>
          </a:prstGeom>
          <a:noFill/>
          <a:ln w="9525">
            <a:noFill/>
            <a:miter lim="800000"/>
            <a:headEnd/>
            <a:tailEnd/>
          </a:ln>
        </p:spPr>
      </p:pic>
      <p:sp>
        <p:nvSpPr>
          <p:cNvPr id="16" name="TextBox 40"/>
          <p:cNvSpPr txBox="1">
            <a:spLocks noChangeArrowheads="1"/>
          </p:cNvSpPr>
          <p:nvPr userDrawn="1"/>
        </p:nvSpPr>
        <p:spPr bwMode="auto">
          <a:xfrm>
            <a:off x="0" y="6519446"/>
            <a:ext cx="9144000" cy="338554"/>
          </a:xfrm>
          <a:prstGeom prst="rect">
            <a:avLst/>
          </a:prstGeom>
          <a:noFill/>
          <a:ln w="9525">
            <a:noFill/>
            <a:miter lim="800000"/>
            <a:headEnd/>
            <a:tailEnd/>
          </a:ln>
        </p:spPr>
        <p:txBody>
          <a:bodyPr wrap="square">
            <a:spAutoFit/>
          </a:bodyPr>
          <a:lstStyle/>
          <a:p>
            <a:r>
              <a:rPr lang="en-US" sz="1400" dirty="0" smtClean="0">
                <a:solidFill>
                  <a:srgbClr val="FFC000"/>
                </a:solidFill>
                <a:latin typeface="Georgia" pitchFamily="16" charset="0"/>
              </a:rPr>
              <a:t>© </a:t>
            </a:r>
            <a:r>
              <a:rPr lang="en-US" sz="1500" dirty="0" smtClean="0">
                <a:solidFill>
                  <a:srgbClr val="FFC000"/>
                </a:solidFill>
                <a:latin typeface="Georgia" pitchFamily="16" charset="0"/>
              </a:rPr>
              <a:t>NDSU</a:t>
            </a:r>
            <a:r>
              <a:rPr lang="en-US" sz="1400" dirty="0" smtClean="0">
                <a:solidFill>
                  <a:srgbClr val="FFC000"/>
                </a:solidFill>
                <a:latin typeface="Georgia" pitchFamily="16" charset="0"/>
              </a:rPr>
              <a:t>                                               </a:t>
            </a:r>
            <a:r>
              <a:rPr lang="en-US" sz="1400" baseline="0" dirty="0" smtClean="0">
                <a:solidFill>
                  <a:srgbClr val="FFC000"/>
                </a:solidFill>
                <a:latin typeface="Georgia" pitchFamily="16" charset="0"/>
              </a:rPr>
              <a:t>  </a:t>
            </a:r>
            <a:r>
              <a:rPr lang="en-US" sz="1600" dirty="0" smtClean="0">
                <a:solidFill>
                  <a:srgbClr val="FFC000"/>
                </a:solidFill>
                <a:latin typeface="Georgia" pitchFamily="16" charset="0"/>
              </a:rPr>
              <a:t>S</a:t>
            </a:r>
            <a:r>
              <a:rPr lang="en-US" sz="1200" dirty="0" smtClean="0">
                <a:solidFill>
                  <a:srgbClr val="FFC000"/>
                </a:solidFill>
                <a:latin typeface="Georgia" pitchFamily="16" charset="0"/>
              </a:rPr>
              <a:t>OFTWARE</a:t>
            </a:r>
            <a:r>
              <a:rPr lang="en-US" sz="1400" dirty="0" smtClean="0">
                <a:solidFill>
                  <a:srgbClr val="FFC000"/>
                </a:solidFill>
                <a:latin typeface="Georgia" pitchFamily="16" charset="0"/>
              </a:rPr>
              <a:t> </a:t>
            </a:r>
            <a:r>
              <a:rPr lang="en-US" sz="1600" dirty="0" smtClean="0">
                <a:solidFill>
                  <a:srgbClr val="FFC000"/>
                </a:solidFill>
                <a:latin typeface="Georgia" pitchFamily="16" charset="0"/>
              </a:rPr>
              <a:t>T</a:t>
            </a:r>
            <a:r>
              <a:rPr lang="en-US" sz="1200" dirty="0" smtClean="0">
                <a:solidFill>
                  <a:srgbClr val="FFC000"/>
                </a:solidFill>
                <a:latin typeface="Georgia" pitchFamily="16" charset="0"/>
              </a:rPr>
              <a:t>ESTING</a:t>
            </a:r>
            <a:r>
              <a:rPr lang="en-US" sz="1400" dirty="0" smtClean="0">
                <a:solidFill>
                  <a:srgbClr val="FFC000"/>
                </a:solidFill>
                <a:latin typeface="Georgia" pitchFamily="16" charset="0"/>
              </a:rPr>
              <a:t> </a:t>
            </a:r>
            <a:r>
              <a:rPr lang="en-US" sz="1600" dirty="0" smtClean="0">
                <a:solidFill>
                  <a:srgbClr val="FFC000"/>
                </a:solidFill>
                <a:latin typeface="Georgia" pitchFamily="16" charset="0"/>
              </a:rPr>
              <a:t>R</a:t>
            </a:r>
            <a:r>
              <a:rPr lang="en-US" sz="1200" dirty="0" smtClean="0">
                <a:solidFill>
                  <a:srgbClr val="FFC000"/>
                </a:solidFill>
                <a:latin typeface="Georgia" pitchFamily="16" charset="0"/>
              </a:rPr>
              <a:t>ESEARCH</a:t>
            </a:r>
            <a:r>
              <a:rPr lang="en-US" sz="1400" dirty="0" smtClean="0">
                <a:solidFill>
                  <a:srgbClr val="FFC000"/>
                </a:solidFill>
                <a:latin typeface="Georgia" pitchFamily="16" charset="0"/>
              </a:rPr>
              <a:t> </a:t>
            </a:r>
            <a:r>
              <a:rPr lang="en-US" sz="1600" dirty="0" smtClean="0">
                <a:solidFill>
                  <a:srgbClr val="FFC000"/>
                </a:solidFill>
                <a:latin typeface="Georgia" pitchFamily="16" charset="0"/>
              </a:rPr>
              <a:t>G</a:t>
            </a:r>
            <a:r>
              <a:rPr lang="en-US" sz="1200" dirty="0" smtClean="0">
                <a:solidFill>
                  <a:srgbClr val="FFC000"/>
                </a:solidFill>
                <a:latin typeface="Georgia" pitchFamily="16" charset="0"/>
              </a:rPr>
              <a:t>ROUP</a:t>
            </a:r>
            <a:endParaRPr lang="en-US" sz="1400" dirty="0">
              <a:solidFill>
                <a:srgbClr val="FFC000"/>
              </a:solidFill>
              <a:latin typeface="Georgia" pitchFamily="16" charset="0"/>
            </a:endParaRPr>
          </a:p>
        </p:txBody>
      </p:sp>
      <p:sp>
        <p:nvSpPr>
          <p:cNvPr id="2" name="Title Placeholder 1"/>
          <p:cNvSpPr>
            <a:spLocks noGrp="1"/>
          </p:cNvSpPr>
          <p:nvPr>
            <p:ph type="title"/>
          </p:nvPr>
        </p:nvSpPr>
        <p:spPr>
          <a:xfrm>
            <a:off x="304800" y="0"/>
            <a:ext cx="8610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600200"/>
            <a:ext cx="8610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7086600" y="6492875"/>
            <a:ext cx="2133600" cy="365125"/>
          </a:xfrm>
          <a:prstGeom prst="rect">
            <a:avLst/>
          </a:prstGeom>
        </p:spPr>
        <p:txBody>
          <a:bodyPr vert="horz" lIns="91440" tIns="45720" rIns="91440" bIns="45720" rtlCol="0" anchor="ctr"/>
          <a:lstStyle>
            <a:lvl1pPr algn="r">
              <a:defRPr sz="2200" baseline="0">
                <a:solidFill>
                  <a:srgbClr val="FFC000"/>
                </a:solidFill>
                <a:latin typeface="Segoe UI Light" pitchFamily="34" charset="0"/>
              </a:defRPr>
            </a:lvl1pPr>
          </a:lstStyle>
          <a:p>
            <a:fld id="{615D5830-26DC-451F-AC90-5B77676B918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l" defTabSz="914400" rtl="0" eaLnBrk="1" latinLnBrk="0" hangingPunct="1">
        <a:spcBef>
          <a:spcPct val="0"/>
        </a:spcBef>
        <a:buNone/>
        <a:defRPr sz="4400" kern="1200">
          <a:solidFill>
            <a:schemeClr val="tx1"/>
          </a:solidFill>
          <a:latin typeface="Georgia" pitchFamily="18" charset="0"/>
          <a:ea typeface="+mj-ea"/>
          <a:cs typeface="+mj-cs"/>
        </a:defRPr>
      </a:lvl1pPr>
    </p:titleStyle>
    <p:bodyStyle>
      <a:lvl1pPr marL="519113" indent="-519113" algn="l" defTabSz="914400" rtl="0" eaLnBrk="1" latinLnBrk="0" hangingPunct="1">
        <a:spcBef>
          <a:spcPct val="20000"/>
        </a:spcBef>
        <a:buFont typeface="Wingdings" pitchFamily="2" charset="2"/>
        <a:buChar char="v"/>
        <a:defRPr sz="3200" kern="1200">
          <a:solidFill>
            <a:schemeClr val="tx1"/>
          </a:solidFill>
          <a:latin typeface="Georgia" pitchFamily="18" charset="0"/>
          <a:ea typeface="+mn-ea"/>
          <a:cs typeface="+mn-cs"/>
        </a:defRPr>
      </a:lvl1pPr>
      <a:lvl2pPr marL="914400" indent="-338138" algn="l" defTabSz="914400" rtl="0" eaLnBrk="1" latinLnBrk="0" hangingPunct="1">
        <a:spcBef>
          <a:spcPct val="20000"/>
        </a:spcBef>
        <a:buFont typeface="Wingdings" pitchFamily="2" charset="2"/>
        <a:buChar char="§"/>
        <a:defRPr sz="3000" kern="1200">
          <a:solidFill>
            <a:schemeClr val="tx1"/>
          </a:solidFill>
          <a:latin typeface="Georgia" pitchFamily="18" charset="0"/>
          <a:ea typeface="+mn-ea"/>
          <a:cs typeface="+mn-cs"/>
        </a:defRPr>
      </a:lvl2pPr>
      <a:lvl3pPr marL="1201738" indent="-287338" algn="l" defTabSz="914400" rtl="0" eaLnBrk="1" latinLnBrk="0" hangingPunct="1">
        <a:spcBef>
          <a:spcPct val="20000"/>
        </a:spcBef>
        <a:buFont typeface="Calibri" pitchFamily="34" charset="0"/>
        <a:buChar char="»"/>
        <a:defRPr sz="24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drupal.or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0"/>
            <a:ext cx="9448800" cy="2308324"/>
          </a:xfrm>
          <a:prstGeom prst="rect">
            <a:avLst/>
          </a:prstGeom>
        </p:spPr>
        <p:txBody>
          <a:bodyPr wrap="square">
            <a:spAutoFit/>
          </a:bodyPr>
          <a:lstStyle/>
          <a:p>
            <a:pPr algn="ctr"/>
            <a:r>
              <a:rPr lang="en-US" sz="4800" dirty="0" smtClean="0">
                <a:solidFill>
                  <a:srgbClr val="003300"/>
                </a:solidFill>
                <a:latin typeface="Georgia" pitchFamily="16" charset="0"/>
                <a:cs typeface="Arial" charset="0"/>
              </a:rPr>
              <a:t>Enhancing the Web-Based Repository of Software </a:t>
            </a:r>
            <a:br>
              <a:rPr lang="en-US" sz="4800" dirty="0" smtClean="0">
                <a:solidFill>
                  <a:srgbClr val="003300"/>
                </a:solidFill>
                <a:latin typeface="Georgia" pitchFamily="16" charset="0"/>
                <a:cs typeface="Arial" charset="0"/>
              </a:rPr>
            </a:br>
            <a:r>
              <a:rPr lang="en-US" sz="4800" dirty="0" smtClean="0">
                <a:solidFill>
                  <a:srgbClr val="003300"/>
                </a:solidFill>
                <a:latin typeface="Georgia" pitchFamily="16" charset="0"/>
                <a:cs typeface="Arial" charset="0"/>
              </a:rPr>
              <a:t>Testing Tools</a:t>
            </a:r>
          </a:p>
        </p:txBody>
      </p:sp>
      <p:sp>
        <p:nvSpPr>
          <p:cNvPr id="11" name="Rectangle 10"/>
          <p:cNvSpPr/>
          <p:nvPr/>
        </p:nvSpPr>
        <p:spPr>
          <a:xfrm>
            <a:off x="381000" y="4243626"/>
            <a:ext cx="8610600" cy="800219"/>
          </a:xfrm>
          <a:prstGeom prst="rect">
            <a:avLst/>
          </a:prstGeom>
        </p:spPr>
        <p:txBody>
          <a:bodyPr wrap="square">
            <a:spAutoFit/>
          </a:bodyPr>
          <a:lstStyle/>
          <a:p>
            <a:pPr algn="ctr"/>
            <a:r>
              <a:rPr lang="en-US" sz="3200" dirty="0" smtClean="0">
                <a:latin typeface="Georgia" pitchFamily="16" charset="0"/>
                <a:cs typeface="Arial" charset="0"/>
              </a:rPr>
              <a:t/>
            </a:r>
            <a:br>
              <a:rPr lang="en-US" sz="3200" dirty="0" smtClean="0">
                <a:latin typeface="Georgia" pitchFamily="16" charset="0"/>
                <a:cs typeface="Arial" charset="0"/>
              </a:rPr>
            </a:br>
            <a:endParaRPr lang="en-US" sz="1400" dirty="0"/>
          </a:p>
        </p:txBody>
      </p:sp>
      <p:sp>
        <p:nvSpPr>
          <p:cNvPr id="12" name="Rectangle 11"/>
          <p:cNvSpPr/>
          <p:nvPr/>
        </p:nvSpPr>
        <p:spPr>
          <a:xfrm>
            <a:off x="4724400" y="5562600"/>
            <a:ext cx="4343400" cy="877163"/>
          </a:xfrm>
          <a:prstGeom prst="rect">
            <a:avLst/>
          </a:prstGeom>
        </p:spPr>
        <p:txBody>
          <a:bodyPr wrap="square">
            <a:spAutoFit/>
          </a:bodyPr>
          <a:lstStyle/>
          <a:p>
            <a:pPr algn="r">
              <a:spcAft>
                <a:spcPts val="600"/>
              </a:spcAft>
            </a:pPr>
            <a:r>
              <a:rPr lang="en-US" sz="2800" b="1" dirty="0" smtClean="0">
                <a:latin typeface="Adobe Caslon Pro" pitchFamily="18" charset="0"/>
                <a:cs typeface="Arial" charset="0"/>
              </a:rPr>
              <a:t>Tariq M. King</a:t>
            </a:r>
          </a:p>
          <a:p>
            <a:pPr algn="r">
              <a:spcAft>
                <a:spcPts val="600"/>
              </a:spcAft>
            </a:pPr>
            <a:r>
              <a:rPr lang="en-US" b="1" dirty="0" smtClean="0">
                <a:latin typeface="Adobe Caslon Pro" pitchFamily="18" charset="0"/>
                <a:cs typeface="Arial" charset="0"/>
              </a:rPr>
              <a:t>June 24, 2010</a:t>
            </a:r>
          </a:p>
        </p:txBody>
      </p:sp>
      <p:sp>
        <p:nvSpPr>
          <p:cNvPr id="5" name="Rectangle 4"/>
          <p:cNvSpPr/>
          <p:nvPr/>
        </p:nvSpPr>
        <p:spPr>
          <a:xfrm>
            <a:off x="76200" y="5292804"/>
            <a:ext cx="5334000" cy="1107996"/>
          </a:xfrm>
          <a:prstGeom prst="rect">
            <a:avLst/>
          </a:prstGeom>
        </p:spPr>
        <p:txBody>
          <a:bodyPr wrap="square">
            <a:spAutoFit/>
          </a:bodyPr>
          <a:lstStyle/>
          <a:p>
            <a:r>
              <a:rPr lang="en-US" sz="4400" dirty="0" smtClean="0">
                <a:solidFill>
                  <a:srgbClr val="003300"/>
                </a:solidFill>
                <a:latin typeface="Georgia" pitchFamily="16" charset="0"/>
                <a:cs typeface="Arial" charset="0"/>
              </a:rPr>
              <a:t>WISTPC ’</a:t>
            </a:r>
            <a:r>
              <a:rPr lang="en-US" sz="4800" dirty="0" smtClean="0">
                <a:solidFill>
                  <a:srgbClr val="003300"/>
                </a:solidFill>
                <a:latin typeface="Georgia" pitchFamily="16" charset="0"/>
                <a:cs typeface="Arial" charset="0"/>
              </a:rPr>
              <a:t>10</a:t>
            </a:r>
          </a:p>
          <a:p>
            <a:r>
              <a:rPr lang="en-US" dirty="0" smtClean="0">
                <a:solidFill>
                  <a:srgbClr val="003300"/>
                </a:solidFill>
                <a:latin typeface="Georgia" pitchFamily="16" charset="0"/>
                <a:cs typeface="Arial" charset="0"/>
              </a:rPr>
              <a:t>Florida International University, Miami FL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1143000"/>
          </a:xfrm>
        </p:spPr>
        <p:txBody>
          <a:bodyPr>
            <a:normAutofit/>
          </a:bodyPr>
          <a:lstStyle/>
          <a:p>
            <a:r>
              <a:rPr lang="en-US" dirty="0" smtClean="0"/>
              <a:t>Teams </a:t>
            </a:r>
            <a:r>
              <a:rPr lang="en-US" dirty="0" smtClean="0"/>
              <a:t>&amp; Activity Streams</a:t>
            </a:r>
            <a:endParaRPr lang="en-US" dirty="0"/>
          </a:p>
        </p:txBody>
      </p:sp>
      <p:sp>
        <p:nvSpPr>
          <p:cNvPr id="4" name="Slide Number Placeholder 3"/>
          <p:cNvSpPr>
            <a:spLocks noGrp="1"/>
          </p:cNvSpPr>
          <p:nvPr>
            <p:ph type="sldNum" sz="quarter" idx="12"/>
          </p:nvPr>
        </p:nvSpPr>
        <p:spPr/>
        <p:txBody>
          <a:bodyPr/>
          <a:lstStyle/>
          <a:p>
            <a:fld id="{615D5830-26DC-451F-AC90-5B77676B918B}" type="slidenum">
              <a:rPr lang="en-US" smtClean="0"/>
              <a:pPr/>
              <a:t>10</a:t>
            </a:fld>
            <a:endParaRPr lang="en-US" dirty="0"/>
          </a:p>
        </p:txBody>
      </p:sp>
      <p:sp>
        <p:nvSpPr>
          <p:cNvPr id="6" name="Content Placeholder 7"/>
          <p:cNvSpPr>
            <a:spLocks noGrp="1"/>
          </p:cNvSpPr>
          <p:nvPr>
            <p:ph idx="1"/>
          </p:nvPr>
        </p:nvSpPr>
        <p:spPr>
          <a:xfrm>
            <a:off x="304800" y="1143000"/>
            <a:ext cx="8839200" cy="5410200"/>
          </a:xfrm>
        </p:spPr>
        <p:txBody>
          <a:bodyPr>
            <a:noAutofit/>
          </a:bodyPr>
          <a:lstStyle/>
          <a:p>
            <a:pPr lvl="1">
              <a:spcAft>
                <a:spcPts val="1800"/>
              </a:spcAft>
            </a:pPr>
            <a:endParaRPr lang="en-US" dirty="0" smtClean="0"/>
          </a:p>
          <a:p>
            <a:pPr lvl="1">
              <a:spcAft>
                <a:spcPts val="1800"/>
              </a:spcAft>
            </a:pPr>
            <a:endParaRPr lang="en-US" dirty="0" smtClean="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48589"/>
            <a:ext cx="8462513" cy="527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8292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1143000"/>
          </a:xfrm>
        </p:spPr>
        <p:txBody>
          <a:bodyPr>
            <a:normAutofit/>
          </a:bodyPr>
          <a:lstStyle/>
          <a:p>
            <a:r>
              <a:rPr lang="en-US" dirty="0" smtClean="0"/>
              <a:t>Quizzes &amp; </a:t>
            </a:r>
            <a:r>
              <a:rPr lang="en-US" dirty="0" smtClean="0"/>
              <a:t>Leaderboards</a:t>
            </a:r>
            <a:endParaRPr lang="en-US" dirty="0"/>
          </a:p>
        </p:txBody>
      </p:sp>
      <p:sp>
        <p:nvSpPr>
          <p:cNvPr id="4" name="Slide Number Placeholder 3"/>
          <p:cNvSpPr>
            <a:spLocks noGrp="1"/>
          </p:cNvSpPr>
          <p:nvPr>
            <p:ph type="sldNum" sz="quarter" idx="12"/>
          </p:nvPr>
        </p:nvSpPr>
        <p:spPr/>
        <p:txBody>
          <a:bodyPr/>
          <a:lstStyle/>
          <a:p>
            <a:fld id="{615D5830-26DC-451F-AC90-5B77676B918B}" type="slidenum">
              <a:rPr lang="en-US" smtClean="0"/>
              <a:pPr/>
              <a:t>11</a:t>
            </a:fld>
            <a:endParaRPr lang="en-US" dirty="0"/>
          </a:p>
        </p:txBody>
      </p:sp>
      <p:sp>
        <p:nvSpPr>
          <p:cNvPr id="6" name="Content Placeholder 7"/>
          <p:cNvSpPr>
            <a:spLocks noGrp="1"/>
          </p:cNvSpPr>
          <p:nvPr>
            <p:ph idx="1"/>
          </p:nvPr>
        </p:nvSpPr>
        <p:spPr>
          <a:xfrm>
            <a:off x="304800" y="1143000"/>
            <a:ext cx="8839200" cy="5410200"/>
          </a:xfrm>
        </p:spPr>
        <p:txBody>
          <a:bodyPr>
            <a:noAutofit/>
          </a:bodyPr>
          <a:lstStyle/>
          <a:p>
            <a:pPr lvl="1">
              <a:spcAft>
                <a:spcPts val="1800"/>
              </a:spcAft>
            </a:pPr>
            <a:endParaRPr lang="en-US" dirty="0" smtClean="0"/>
          </a:p>
          <a:p>
            <a:pPr lvl="1">
              <a:spcAft>
                <a:spcPts val="1800"/>
              </a:spcAft>
            </a:pPr>
            <a:endParaRPr lang="en-US" dirty="0" smtClean="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77" y="1066800"/>
            <a:ext cx="849337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511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1143000"/>
          </a:xfrm>
        </p:spPr>
        <p:txBody>
          <a:bodyPr>
            <a:normAutofit/>
          </a:bodyPr>
          <a:lstStyle/>
          <a:p>
            <a:r>
              <a:rPr lang="en-US" dirty="0" smtClean="0"/>
              <a:t>User Profiles</a:t>
            </a:r>
            <a:endParaRPr lang="en-US" dirty="0"/>
          </a:p>
        </p:txBody>
      </p:sp>
      <p:sp>
        <p:nvSpPr>
          <p:cNvPr id="4" name="Slide Number Placeholder 3"/>
          <p:cNvSpPr>
            <a:spLocks noGrp="1"/>
          </p:cNvSpPr>
          <p:nvPr>
            <p:ph type="sldNum" sz="quarter" idx="12"/>
          </p:nvPr>
        </p:nvSpPr>
        <p:spPr/>
        <p:txBody>
          <a:bodyPr/>
          <a:lstStyle/>
          <a:p>
            <a:fld id="{615D5830-26DC-451F-AC90-5B77676B918B}" type="slidenum">
              <a:rPr lang="en-US" smtClean="0"/>
              <a:pPr/>
              <a:t>12</a:t>
            </a:fld>
            <a:endParaRPr lang="en-US" dirty="0"/>
          </a:p>
        </p:txBody>
      </p:sp>
      <p:sp>
        <p:nvSpPr>
          <p:cNvPr id="6" name="Content Placeholder 7"/>
          <p:cNvSpPr>
            <a:spLocks noGrp="1"/>
          </p:cNvSpPr>
          <p:nvPr>
            <p:ph idx="1"/>
          </p:nvPr>
        </p:nvSpPr>
        <p:spPr>
          <a:xfrm>
            <a:off x="304800" y="1143000"/>
            <a:ext cx="8839200" cy="5410200"/>
          </a:xfrm>
        </p:spPr>
        <p:txBody>
          <a:bodyPr>
            <a:noAutofit/>
          </a:bodyPr>
          <a:lstStyle/>
          <a:p>
            <a:pPr lvl="1">
              <a:spcAft>
                <a:spcPts val="1800"/>
              </a:spcAft>
            </a:pPr>
            <a:endParaRPr lang="en-US" dirty="0" smtClean="0"/>
          </a:p>
          <a:p>
            <a:pPr lvl="1">
              <a:spcAft>
                <a:spcPts val="1800"/>
              </a:spcAft>
            </a:pP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52513"/>
            <a:ext cx="8456219"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1563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1143000"/>
          </a:xfrm>
        </p:spPr>
        <p:txBody>
          <a:bodyPr>
            <a:normAutofit fontScale="90000"/>
          </a:bodyPr>
          <a:lstStyle/>
          <a:p>
            <a:r>
              <a:rPr lang="en-US" dirty="0" smtClean="0"/>
              <a:t>General Software Testing Tutorial</a:t>
            </a:r>
            <a:endParaRPr lang="en-US" dirty="0"/>
          </a:p>
        </p:txBody>
      </p:sp>
      <p:sp>
        <p:nvSpPr>
          <p:cNvPr id="4" name="Slide Number Placeholder 3"/>
          <p:cNvSpPr>
            <a:spLocks noGrp="1"/>
          </p:cNvSpPr>
          <p:nvPr>
            <p:ph type="sldNum" sz="quarter" idx="12"/>
          </p:nvPr>
        </p:nvSpPr>
        <p:spPr/>
        <p:txBody>
          <a:bodyPr/>
          <a:lstStyle/>
          <a:p>
            <a:fld id="{615D5830-26DC-451F-AC90-5B77676B918B}" type="slidenum">
              <a:rPr lang="en-US" smtClean="0"/>
              <a:pPr/>
              <a:t>13</a:t>
            </a:fld>
            <a:endParaRPr lang="en-US" dirty="0"/>
          </a:p>
        </p:txBody>
      </p:sp>
      <p:sp>
        <p:nvSpPr>
          <p:cNvPr id="6" name="Content Placeholder 7"/>
          <p:cNvSpPr>
            <a:spLocks noGrp="1"/>
          </p:cNvSpPr>
          <p:nvPr>
            <p:ph idx="1"/>
          </p:nvPr>
        </p:nvSpPr>
        <p:spPr>
          <a:xfrm>
            <a:off x="304800" y="1143000"/>
            <a:ext cx="8839200" cy="5410200"/>
          </a:xfrm>
        </p:spPr>
        <p:txBody>
          <a:bodyPr>
            <a:noAutofit/>
          </a:bodyPr>
          <a:lstStyle/>
          <a:p>
            <a:pPr lvl="1">
              <a:spcAft>
                <a:spcPts val="1800"/>
              </a:spcAft>
            </a:pPr>
            <a:endParaRPr lang="en-US" dirty="0" smtClean="0"/>
          </a:p>
          <a:p>
            <a:pPr lvl="1">
              <a:spcAft>
                <a:spcPts val="1800"/>
              </a:spcAft>
            </a:pPr>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14400"/>
            <a:ext cx="6781800" cy="564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523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1143000"/>
          </a:xfrm>
        </p:spPr>
        <p:txBody>
          <a:bodyPr>
            <a:normAutofit/>
          </a:bodyPr>
          <a:lstStyle/>
          <a:p>
            <a:r>
              <a:rPr lang="en-US" dirty="0" smtClean="0"/>
              <a:t>Updated Discussion Board</a:t>
            </a:r>
            <a:endParaRPr lang="en-US" dirty="0"/>
          </a:p>
        </p:txBody>
      </p:sp>
      <p:sp>
        <p:nvSpPr>
          <p:cNvPr id="4" name="Slide Number Placeholder 3"/>
          <p:cNvSpPr>
            <a:spLocks noGrp="1"/>
          </p:cNvSpPr>
          <p:nvPr>
            <p:ph type="sldNum" sz="quarter" idx="12"/>
          </p:nvPr>
        </p:nvSpPr>
        <p:spPr/>
        <p:txBody>
          <a:bodyPr/>
          <a:lstStyle/>
          <a:p>
            <a:fld id="{615D5830-26DC-451F-AC90-5B77676B918B}" type="slidenum">
              <a:rPr lang="en-US" smtClean="0"/>
              <a:pPr/>
              <a:t>14</a:t>
            </a:fld>
            <a:endParaRPr lang="en-US" dirty="0"/>
          </a:p>
        </p:txBody>
      </p:sp>
      <p:sp>
        <p:nvSpPr>
          <p:cNvPr id="6" name="Content Placeholder 7"/>
          <p:cNvSpPr>
            <a:spLocks noGrp="1"/>
          </p:cNvSpPr>
          <p:nvPr>
            <p:ph idx="1"/>
          </p:nvPr>
        </p:nvSpPr>
        <p:spPr>
          <a:xfrm>
            <a:off x="304800" y="1143000"/>
            <a:ext cx="8839200" cy="5410200"/>
          </a:xfrm>
        </p:spPr>
        <p:txBody>
          <a:bodyPr>
            <a:noAutofit/>
          </a:bodyPr>
          <a:lstStyle/>
          <a:p>
            <a:pPr lvl="1">
              <a:spcAft>
                <a:spcPts val="1800"/>
              </a:spcAft>
            </a:pPr>
            <a:endParaRPr lang="en-US" dirty="0" smtClean="0"/>
          </a:p>
          <a:p>
            <a:pPr lvl="1">
              <a:spcAft>
                <a:spcPts val="1800"/>
              </a:spcAft>
            </a:pPr>
            <a:endParaRPr lang="en-US"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14400"/>
            <a:ext cx="5894931"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448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172200" cy="1143000"/>
          </a:xfrm>
        </p:spPr>
        <p:txBody>
          <a:bodyPr>
            <a:normAutofit/>
          </a:bodyPr>
          <a:lstStyle/>
          <a:p>
            <a:r>
              <a:rPr lang="en-US" dirty="0" smtClean="0"/>
              <a:t>More Social Networking</a:t>
            </a:r>
            <a:endParaRPr lang="en-US" dirty="0"/>
          </a:p>
        </p:txBody>
      </p:sp>
      <p:sp>
        <p:nvSpPr>
          <p:cNvPr id="3" name="Content Placeholder 2"/>
          <p:cNvSpPr>
            <a:spLocks noGrp="1"/>
          </p:cNvSpPr>
          <p:nvPr>
            <p:ph idx="1"/>
          </p:nvPr>
        </p:nvSpPr>
        <p:spPr>
          <a:xfrm>
            <a:off x="304800" y="1143000"/>
            <a:ext cx="8839200" cy="5334000"/>
          </a:xfrm>
        </p:spPr>
        <p:txBody>
          <a:bodyPr>
            <a:noAutofit/>
          </a:bodyPr>
          <a:lstStyle/>
          <a:p>
            <a:pPr>
              <a:spcAft>
                <a:spcPts val="600"/>
              </a:spcAft>
            </a:pPr>
            <a:r>
              <a:rPr lang="en-US" dirty="0" smtClean="0">
                <a:solidFill>
                  <a:schemeClr val="tx1"/>
                </a:solidFill>
              </a:rPr>
              <a:t>Instructor social networking features:</a:t>
            </a:r>
          </a:p>
          <a:p>
            <a:pPr lvl="1">
              <a:spcAft>
                <a:spcPts val="600"/>
              </a:spcAft>
            </a:pPr>
            <a:r>
              <a:rPr lang="en-US" dirty="0" smtClean="0"/>
              <a:t>Virtual Groups – to exchange ideas and experiences on how the resources in WReSTT can be used to effectively support CS instruction</a:t>
            </a:r>
          </a:p>
          <a:p>
            <a:pPr marL="576262" lvl="1" indent="0">
              <a:spcAft>
                <a:spcPts val="1800"/>
              </a:spcAft>
              <a:buNone/>
            </a:pPr>
            <a:r>
              <a:rPr lang="en-US" dirty="0" smtClean="0"/>
              <a:t>	</a:t>
            </a:r>
            <a:r>
              <a:rPr lang="en-US" dirty="0" smtClean="0">
                <a:solidFill>
                  <a:schemeClr val="accent6">
                    <a:lumMod val="75000"/>
                  </a:schemeClr>
                </a:solidFill>
              </a:rPr>
              <a:t>Others?</a:t>
            </a:r>
          </a:p>
          <a:p>
            <a:pPr>
              <a:spcAft>
                <a:spcPts val="1800"/>
              </a:spcAft>
            </a:pPr>
            <a:r>
              <a:rPr lang="en-US" dirty="0"/>
              <a:t>Both students and instructors who are members </a:t>
            </a:r>
            <a:br>
              <a:rPr lang="en-US" dirty="0"/>
            </a:br>
            <a:r>
              <a:rPr lang="en-US" dirty="0"/>
              <a:t>of Twitter and Facebook will be able to link their WReSTT accounts to these popular sites</a:t>
            </a:r>
            <a:endParaRPr lang="en-US" dirty="0">
              <a:solidFill>
                <a:schemeClr val="accent6">
                  <a:lumMod val="75000"/>
                </a:schemeClr>
              </a:solidFill>
            </a:endParaRPr>
          </a:p>
          <a:p>
            <a:pPr>
              <a:spcAft>
                <a:spcPts val="1800"/>
              </a:spcAft>
            </a:pPr>
            <a:r>
              <a:rPr lang="en-US" dirty="0">
                <a:solidFill>
                  <a:schemeClr val="tx1"/>
                </a:solidFill>
              </a:rPr>
              <a:t>User groups and news feed broadcasts to via these sites can attract new users to WReSTT</a:t>
            </a:r>
          </a:p>
          <a:p>
            <a:endParaRPr lang="en-US" dirty="0" smtClean="0"/>
          </a:p>
        </p:txBody>
      </p:sp>
      <p:sp>
        <p:nvSpPr>
          <p:cNvPr id="4" name="Slide Number Placeholder 3"/>
          <p:cNvSpPr>
            <a:spLocks noGrp="1"/>
          </p:cNvSpPr>
          <p:nvPr>
            <p:ph type="sldNum" sz="quarter" idx="12"/>
          </p:nvPr>
        </p:nvSpPr>
        <p:spPr/>
        <p:txBody>
          <a:bodyPr/>
          <a:lstStyle/>
          <a:p>
            <a:fld id="{615D5830-26DC-451F-AC90-5B77676B918B}" type="slidenum">
              <a:rPr lang="en-US" smtClean="0"/>
              <a:pPr/>
              <a:t>15</a:t>
            </a:fld>
            <a:endParaRPr lang="en-US" dirty="0"/>
          </a:p>
        </p:txBody>
      </p:sp>
      <p:sp>
        <p:nvSpPr>
          <p:cNvPr id="5" name="Subtitle 4"/>
          <p:cNvSpPr>
            <a:spLocks noGrp="1"/>
          </p:cNvSpPr>
          <p:nvPr>
            <p:ph type="subTitle" idx="13"/>
          </p:nvPr>
        </p:nvSpPr>
        <p:spPr>
          <a:xfrm>
            <a:off x="4572000" y="381000"/>
            <a:ext cx="4419600" cy="381000"/>
          </a:xfrm>
        </p:spPr>
        <p:txBody>
          <a:bodyPr/>
          <a:lstStyle/>
          <a:p>
            <a:endParaRPr lang="en-US" dirty="0"/>
          </a:p>
        </p:txBody>
      </p:sp>
    </p:spTree>
    <p:extLst>
      <p:ext uri="{BB962C8B-B14F-4D97-AF65-F5344CB8AC3E}">
        <p14:creationId xmlns:p14="http://schemas.microsoft.com/office/powerpoint/2010/main" val="67897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1143000"/>
          </a:xfrm>
        </p:spPr>
        <p:txBody>
          <a:bodyPr>
            <a:normAutofit/>
          </a:bodyPr>
          <a:lstStyle/>
          <a:p>
            <a:r>
              <a:rPr lang="en-US" dirty="0" smtClean="0"/>
              <a:t>Acknowledgements</a:t>
            </a:r>
            <a:endParaRPr lang="en-US" dirty="0"/>
          </a:p>
        </p:txBody>
      </p:sp>
      <p:sp>
        <p:nvSpPr>
          <p:cNvPr id="4" name="Slide Number Placeholder 3"/>
          <p:cNvSpPr>
            <a:spLocks noGrp="1"/>
          </p:cNvSpPr>
          <p:nvPr>
            <p:ph type="sldNum" sz="quarter" idx="12"/>
          </p:nvPr>
        </p:nvSpPr>
        <p:spPr/>
        <p:txBody>
          <a:bodyPr/>
          <a:lstStyle/>
          <a:p>
            <a:fld id="{615D5830-26DC-451F-AC90-5B77676B918B}" type="slidenum">
              <a:rPr lang="en-US" smtClean="0"/>
              <a:pPr/>
              <a:t>16</a:t>
            </a:fld>
            <a:endParaRPr lang="en-US" dirty="0"/>
          </a:p>
        </p:txBody>
      </p:sp>
      <p:sp>
        <p:nvSpPr>
          <p:cNvPr id="6" name="Content Placeholder 7"/>
          <p:cNvSpPr>
            <a:spLocks noGrp="1"/>
          </p:cNvSpPr>
          <p:nvPr>
            <p:ph idx="1"/>
          </p:nvPr>
        </p:nvSpPr>
        <p:spPr>
          <a:xfrm>
            <a:off x="304800" y="1143000"/>
            <a:ext cx="8839200" cy="5410200"/>
          </a:xfrm>
        </p:spPr>
        <p:txBody>
          <a:bodyPr>
            <a:noAutofit/>
          </a:bodyPr>
          <a:lstStyle/>
          <a:p>
            <a:pPr>
              <a:spcAft>
                <a:spcPts val="1800"/>
              </a:spcAft>
            </a:pPr>
            <a:r>
              <a:rPr lang="en-US" dirty="0" err="1" smtClean="0"/>
              <a:t>Jairo</a:t>
            </a:r>
            <a:r>
              <a:rPr lang="en-US" dirty="0" smtClean="0"/>
              <a:t> </a:t>
            </a:r>
            <a:r>
              <a:rPr lang="en-US" dirty="0" err="1" smtClean="0"/>
              <a:t>Pava</a:t>
            </a:r>
            <a:r>
              <a:rPr lang="en-US" dirty="0" smtClean="0"/>
              <a:t>, FIU Honors College</a:t>
            </a:r>
          </a:p>
          <a:p>
            <a:pPr>
              <a:spcAft>
                <a:spcPts val="1800"/>
              </a:spcAft>
            </a:pPr>
            <a:r>
              <a:rPr lang="en-US" dirty="0" smtClean="0"/>
              <a:t>Peter J. Clarke, FIU</a:t>
            </a:r>
          </a:p>
          <a:p>
            <a:pPr>
              <a:spcAft>
                <a:spcPts val="1800"/>
              </a:spcAft>
            </a:pPr>
            <a:r>
              <a:rPr lang="en-US" dirty="0" smtClean="0"/>
              <a:t>Edward Jones, FAMU</a:t>
            </a:r>
          </a:p>
          <a:p>
            <a:pPr>
              <a:spcAft>
                <a:spcPts val="1800"/>
              </a:spcAft>
            </a:pPr>
            <a:r>
              <a:rPr lang="en-US" dirty="0" smtClean="0"/>
              <a:t>WISTPC ‘</a:t>
            </a:r>
            <a:r>
              <a:rPr lang="en-US" sz="3200" dirty="0" smtClean="0"/>
              <a:t>09 </a:t>
            </a:r>
            <a:r>
              <a:rPr lang="en-US" dirty="0" smtClean="0"/>
              <a:t>participants</a:t>
            </a:r>
          </a:p>
          <a:p>
            <a:pPr>
              <a:spcAft>
                <a:spcPts val="1800"/>
              </a:spcAft>
            </a:pPr>
            <a:r>
              <a:rPr lang="en-US" dirty="0" smtClean="0"/>
              <a:t>Fall 2009 and Spring 2010  class members of the Software Testing &amp; Debugging course at NDSU</a:t>
            </a:r>
          </a:p>
          <a:p>
            <a:pPr lvl="1">
              <a:spcAft>
                <a:spcPts val="1800"/>
              </a:spcAft>
            </a:pPr>
            <a:endParaRPr lang="en-US" dirty="0" smtClean="0"/>
          </a:p>
          <a:p>
            <a:pPr lvl="1">
              <a:spcAft>
                <a:spcPts val="1800"/>
              </a:spcAft>
            </a:pPr>
            <a:endParaRPr lang="en-US" dirty="0" smtClean="0"/>
          </a:p>
        </p:txBody>
      </p:sp>
    </p:spTree>
    <p:extLst>
      <p:ext uri="{BB962C8B-B14F-4D97-AF65-F5344CB8AC3E}">
        <p14:creationId xmlns:p14="http://schemas.microsoft.com/office/powerpoint/2010/main" val="289502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1143000"/>
          </a:xfrm>
        </p:spPr>
        <p:txBody>
          <a:bodyPr>
            <a:normAutofit/>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615D5830-26DC-451F-AC90-5B77676B918B}" type="slidenum">
              <a:rPr lang="en-US" smtClean="0"/>
              <a:pPr/>
              <a:t>17</a:t>
            </a:fld>
            <a:endParaRPr lang="en-US" dirty="0"/>
          </a:p>
        </p:txBody>
      </p:sp>
      <p:sp>
        <p:nvSpPr>
          <p:cNvPr id="6" name="Content Placeholder 7"/>
          <p:cNvSpPr>
            <a:spLocks noGrp="1"/>
          </p:cNvSpPr>
          <p:nvPr>
            <p:ph idx="1"/>
          </p:nvPr>
        </p:nvSpPr>
        <p:spPr>
          <a:xfrm>
            <a:off x="304800" y="1143000"/>
            <a:ext cx="8305800" cy="5410200"/>
          </a:xfrm>
        </p:spPr>
        <p:txBody>
          <a:bodyPr>
            <a:noAutofit/>
          </a:bodyPr>
          <a:lstStyle/>
          <a:p>
            <a:pPr algn="just">
              <a:spcBef>
                <a:spcPts val="0"/>
              </a:spcBef>
              <a:spcAft>
                <a:spcPts val="2400"/>
              </a:spcAft>
              <a:buFont typeface="+mj-lt"/>
              <a:buAutoNum type="arabicPeriod"/>
            </a:pPr>
            <a:r>
              <a:rPr lang="en-US" sz="2000" dirty="0" smtClean="0"/>
              <a:t>Drupal Content </a:t>
            </a:r>
            <a:r>
              <a:rPr lang="en-US" sz="2000" dirty="0"/>
              <a:t>Management System, </a:t>
            </a:r>
            <a:r>
              <a:rPr lang="en-US" sz="2000" dirty="0">
                <a:hlinkClick r:id="rId3"/>
              </a:rPr>
              <a:t>http://drupal.org</a:t>
            </a:r>
            <a:r>
              <a:rPr lang="en-US" sz="2000" dirty="0" smtClean="0">
                <a:hlinkClick r:id="rId3"/>
              </a:rPr>
              <a:t>/</a:t>
            </a:r>
            <a:endParaRPr lang="en-US" sz="2000" dirty="0" smtClean="0"/>
          </a:p>
          <a:p>
            <a:pPr algn="just">
              <a:spcBef>
                <a:spcPts val="0"/>
              </a:spcBef>
              <a:spcAft>
                <a:spcPts val="1200"/>
              </a:spcAft>
              <a:buFont typeface="+mj-lt"/>
              <a:buAutoNum type="arabicPeriod"/>
            </a:pPr>
            <a:r>
              <a:rPr lang="en-US" sz="2000" dirty="0" err="1" smtClean="0"/>
              <a:t>Jairo</a:t>
            </a:r>
            <a:r>
              <a:rPr lang="en-US" sz="2000" dirty="0" smtClean="0"/>
              <a:t> </a:t>
            </a:r>
            <a:r>
              <a:rPr lang="en-US" sz="2000" dirty="0" err="1" smtClean="0"/>
              <a:t>Pava</a:t>
            </a:r>
            <a:r>
              <a:rPr lang="en-US" sz="2000" dirty="0" smtClean="0"/>
              <a:t> and Peter J. Clarke. FIU Honors College Thesis on WReSTT,</a:t>
            </a:r>
            <a:r>
              <a:rPr lang="en-US" sz="2000" dirty="0" smtClean="0"/>
              <a:t> FIU April 2010</a:t>
            </a:r>
            <a:r>
              <a:rPr lang="en-US" sz="2000" dirty="0" smtClean="0"/>
              <a:t>.</a:t>
            </a:r>
            <a:endParaRPr lang="en-US" sz="2000" dirty="0" smtClean="0"/>
          </a:p>
          <a:p>
            <a:pPr algn="just">
              <a:spcBef>
                <a:spcPts val="0"/>
              </a:spcBef>
              <a:spcAft>
                <a:spcPts val="1200"/>
              </a:spcAft>
            </a:pPr>
            <a:endParaRPr lang="en-US" sz="2000" dirty="0" smtClean="0"/>
          </a:p>
        </p:txBody>
      </p:sp>
    </p:spTree>
    <p:extLst>
      <p:ext uri="{BB962C8B-B14F-4D97-AF65-F5344CB8AC3E}">
        <p14:creationId xmlns:p14="http://schemas.microsoft.com/office/powerpoint/2010/main" val="425915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5D5830-26DC-451F-AC90-5B77676B918B}" type="slidenum">
              <a:rPr lang="en-US" smtClean="0"/>
              <a:pPr/>
              <a:t>18</a:t>
            </a:fld>
            <a:endParaRPr lang="en-US" dirty="0"/>
          </a:p>
        </p:txBody>
      </p:sp>
      <p:sp>
        <p:nvSpPr>
          <p:cNvPr id="5" name="Subtitle 4"/>
          <p:cNvSpPr>
            <a:spLocks noGrp="1"/>
          </p:cNvSpPr>
          <p:nvPr>
            <p:ph type="subTitle" idx="13"/>
          </p:nvPr>
        </p:nvSpPr>
        <p:spPr/>
        <p:txBody>
          <a:bodyPr/>
          <a:lstStyle/>
          <a:p>
            <a:endParaRPr lang="en-US" dirty="0"/>
          </a:p>
        </p:txBody>
      </p:sp>
      <p:sp>
        <p:nvSpPr>
          <p:cNvPr id="9" name="Rectangle 5"/>
          <p:cNvSpPr>
            <a:spLocks noChangeArrowheads="1"/>
          </p:cNvSpPr>
          <p:nvPr/>
        </p:nvSpPr>
        <p:spPr bwMode="auto">
          <a:xfrm>
            <a:off x="3270250" y="228600"/>
            <a:ext cx="5416550" cy="6096000"/>
          </a:xfrm>
          <a:prstGeom prst="rect">
            <a:avLst/>
          </a:prstGeom>
          <a:noFill/>
          <a:ln w="9525">
            <a:noFill/>
            <a:miter lim="800000"/>
            <a:headEnd/>
            <a:tailEnd/>
          </a:ln>
        </p:spPr>
        <p:txBody>
          <a:bodyPr anchor="b"/>
          <a:lstStyle/>
          <a:p>
            <a:pPr eaLnBrk="0" hangingPunct="0"/>
            <a:r>
              <a:rPr lang="en-US" sz="4400" dirty="0">
                <a:solidFill>
                  <a:srgbClr val="003300"/>
                </a:solidFill>
                <a:latin typeface="Georgia" pitchFamily="18" charset="0"/>
              </a:rPr>
              <a:t>Questions?</a:t>
            </a:r>
            <a:br>
              <a:rPr lang="en-US" sz="4400" dirty="0">
                <a:solidFill>
                  <a:srgbClr val="003300"/>
                </a:solidFill>
                <a:latin typeface="Georgia" pitchFamily="18" charset="0"/>
              </a:rPr>
            </a:br>
            <a:r>
              <a:rPr lang="en-US" sz="4400" dirty="0">
                <a:solidFill>
                  <a:srgbClr val="003300"/>
                </a:solidFill>
                <a:latin typeface="Georgia" pitchFamily="18" charset="0"/>
                <a:cs typeface="Arial" charset="0"/>
              </a:rPr>
              <a:t>¿</a:t>
            </a:r>
            <a:r>
              <a:rPr lang="en-US" sz="4400" dirty="0" err="1">
                <a:solidFill>
                  <a:srgbClr val="003300"/>
                </a:solidFill>
                <a:latin typeface="Georgia" pitchFamily="18" charset="0"/>
              </a:rPr>
              <a:t>Preguntas</a:t>
            </a:r>
            <a:r>
              <a:rPr lang="en-US" sz="4400" dirty="0">
                <a:solidFill>
                  <a:srgbClr val="003300"/>
                </a:solidFill>
                <a:latin typeface="Georgia" pitchFamily="18" charset="0"/>
              </a:rPr>
              <a:t>?</a:t>
            </a:r>
            <a:br>
              <a:rPr lang="en-US" sz="4400" dirty="0">
                <a:solidFill>
                  <a:srgbClr val="003300"/>
                </a:solidFill>
                <a:latin typeface="Georgia" pitchFamily="18" charset="0"/>
              </a:rPr>
            </a:br>
            <a:r>
              <a:rPr lang="en-US" sz="4400" dirty="0" err="1">
                <a:solidFill>
                  <a:srgbClr val="003300"/>
                </a:solidFill>
                <a:latin typeface="Georgia" pitchFamily="18" charset="0"/>
              </a:rPr>
              <a:t>問題</a:t>
            </a:r>
            <a:r>
              <a:rPr lang="en-US" sz="4400" dirty="0">
                <a:solidFill>
                  <a:srgbClr val="003300"/>
                </a:solidFill>
                <a:latin typeface="Georgia" pitchFamily="18" charset="0"/>
              </a:rPr>
              <a:t/>
            </a:r>
            <a:br>
              <a:rPr lang="en-US" sz="4400" dirty="0">
                <a:solidFill>
                  <a:srgbClr val="003300"/>
                </a:solidFill>
                <a:latin typeface="Georgia" pitchFamily="18" charset="0"/>
              </a:rPr>
            </a:br>
            <a:r>
              <a:rPr lang="en-US" sz="4400" dirty="0" err="1">
                <a:solidFill>
                  <a:srgbClr val="003300"/>
                </a:solidFill>
                <a:latin typeface="Georgia" pitchFamily="18" charset="0"/>
              </a:rPr>
              <a:t>Sawwal</a:t>
            </a:r>
            <a:r>
              <a:rPr lang="en-US" sz="4400" dirty="0">
                <a:solidFill>
                  <a:srgbClr val="003300"/>
                </a:solidFill>
                <a:latin typeface="Georgia" pitchFamily="18" charset="0"/>
              </a:rPr>
              <a:t/>
            </a:r>
            <a:br>
              <a:rPr lang="en-US" sz="4400" dirty="0">
                <a:solidFill>
                  <a:srgbClr val="003300"/>
                </a:solidFill>
                <a:latin typeface="Georgia" pitchFamily="18" charset="0"/>
              </a:rPr>
            </a:br>
            <a:r>
              <a:rPr lang="en-US" sz="4400" dirty="0" err="1">
                <a:solidFill>
                  <a:srgbClr val="003300"/>
                </a:solidFill>
                <a:latin typeface="Georgia" pitchFamily="18" charset="0"/>
              </a:rPr>
              <a:t>вопросы</a:t>
            </a:r>
            <a:r>
              <a:rPr lang="en-US" sz="4400" dirty="0">
                <a:solidFill>
                  <a:srgbClr val="003300"/>
                </a:solidFill>
                <a:latin typeface="Georgia" pitchFamily="18" charset="0"/>
              </a:rPr>
              <a:t/>
            </a:r>
            <a:br>
              <a:rPr lang="en-US" sz="4400" dirty="0">
                <a:solidFill>
                  <a:srgbClr val="003300"/>
                </a:solidFill>
                <a:latin typeface="Georgia" pitchFamily="18" charset="0"/>
              </a:rPr>
            </a:br>
            <a:r>
              <a:rPr lang="en-US" sz="4400" dirty="0" err="1">
                <a:solidFill>
                  <a:srgbClr val="003300"/>
                </a:solidFill>
                <a:latin typeface="Georgia" pitchFamily="18" charset="0"/>
              </a:rPr>
              <a:t>質問</a:t>
            </a:r>
            <a:r>
              <a:rPr lang="en-US" sz="4400" dirty="0">
                <a:solidFill>
                  <a:srgbClr val="003300"/>
                </a:solidFill>
                <a:latin typeface="Georgia" pitchFamily="18" charset="0"/>
              </a:rPr>
              <a:t/>
            </a:r>
            <a:br>
              <a:rPr lang="en-US" sz="4400" dirty="0">
                <a:solidFill>
                  <a:srgbClr val="003300"/>
                </a:solidFill>
                <a:latin typeface="Georgia" pitchFamily="18" charset="0"/>
              </a:rPr>
            </a:br>
            <a:r>
              <a:rPr lang="en-US" sz="4400" dirty="0" err="1">
                <a:solidFill>
                  <a:srgbClr val="003300"/>
                </a:solidFill>
                <a:latin typeface="Georgia" pitchFamily="18" charset="0"/>
              </a:rPr>
              <a:t>domande</a:t>
            </a:r>
            <a:r>
              <a:rPr lang="en-US" sz="4400" dirty="0">
                <a:solidFill>
                  <a:srgbClr val="003300"/>
                </a:solidFill>
                <a:latin typeface="Georgia" pitchFamily="18" charset="0"/>
              </a:rPr>
              <a:t/>
            </a:r>
            <a:br>
              <a:rPr lang="en-US" sz="4400" dirty="0">
                <a:solidFill>
                  <a:srgbClr val="003300"/>
                </a:solidFill>
                <a:latin typeface="Georgia" pitchFamily="18" charset="0"/>
              </a:rPr>
            </a:br>
            <a:r>
              <a:rPr lang="en-US" sz="4400" dirty="0" err="1">
                <a:solidFill>
                  <a:srgbClr val="003300"/>
                </a:solidFill>
                <a:latin typeface="Georgia" pitchFamily="18" charset="0"/>
              </a:rPr>
              <a:t>ερωτήσεις</a:t>
            </a:r>
            <a:endParaRPr kumimoji="1" lang="en-US" sz="4400" dirty="0">
              <a:solidFill>
                <a:srgbClr val="003300"/>
              </a:solidFill>
              <a:latin typeface="Georgia" pitchFamily="18" charset="0"/>
            </a:endParaRPr>
          </a:p>
        </p:txBody>
      </p:sp>
      <p:sp>
        <p:nvSpPr>
          <p:cNvPr id="10" name="Title 9"/>
          <p:cNvSpPr>
            <a:spLocks noGrp="1"/>
          </p:cNvSpPr>
          <p:nvPr>
            <p:ph type="title"/>
          </p:nvPr>
        </p:nvSpPr>
        <p:spPr/>
        <p:txBody>
          <a:bodyPr>
            <a:normAutofit/>
          </a:bodyPr>
          <a:lstStyle/>
          <a:p>
            <a:r>
              <a:rPr lang="en-US" dirty="0" smtClean="0"/>
              <a:t>Demo/Discussion</a:t>
            </a:r>
            <a:endParaRPr lang="en-US" dirty="0"/>
          </a:p>
        </p:txBody>
      </p:sp>
    </p:spTree>
    <p:extLst>
      <p:ext uri="{BB962C8B-B14F-4D97-AF65-F5344CB8AC3E}">
        <p14:creationId xmlns:p14="http://schemas.microsoft.com/office/powerpoint/2010/main" val="398487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3" name="Content Placeholder 2"/>
          <p:cNvSpPr>
            <a:spLocks noGrp="1"/>
          </p:cNvSpPr>
          <p:nvPr>
            <p:ph idx="1"/>
          </p:nvPr>
        </p:nvSpPr>
        <p:spPr>
          <a:xfrm>
            <a:off x="304800" y="1143000"/>
            <a:ext cx="8839200" cy="5334000"/>
          </a:xfrm>
        </p:spPr>
        <p:txBody>
          <a:bodyPr>
            <a:normAutofit lnSpcReduction="10000"/>
          </a:bodyPr>
          <a:lstStyle/>
          <a:p>
            <a:pPr>
              <a:spcAft>
                <a:spcPts val="2400"/>
              </a:spcAft>
            </a:pPr>
            <a:r>
              <a:rPr lang="en-US" sz="3600" dirty="0" smtClean="0"/>
              <a:t>Overview of WReSTT</a:t>
            </a:r>
          </a:p>
          <a:p>
            <a:r>
              <a:rPr lang="en-US" sz="3600" dirty="0" smtClean="0"/>
              <a:t>Initial Version</a:t>
            </a:r>
          </a:p>
          <a:p>
            <a:pPr lvl="1">
              <a:spcAft>
                <a:spcPts val="600"/>
              </a:spcAft>
            </a:pPr>
            <a:r>
              <a:rPr lang="en-US" sz="3200" dirty="0" smtClean="0"/>
              <a:t>Development</a:t>
            </a:r>
          </a:p>
          <a:p>
            <a:pPr lvl="1">
              <a:spcAft>
                <a:spcPts val="2400"/>
              </a:spcAft>
            </a:pPr>
            <a:r>
              <a:rPr lang="en-US" sz="3200" dirty="0" smtClean="0"/>
              <a:t>Content and Features</a:t>
            </a:r>
          </a:p>
          <a:p>
            <a:pPr>
              <a:spcAft>
                <a:spcPts val="600"/>
              </a:spcAft>
            </a:pPr>
            <a:r>
              <a:rPr lang="en-US" sz="3400" dirty="0" smtClean="0"/>
              <a:t>Planned Improvements</a:t>
            </a:r>
          </a:p>
          <a:p>
            <a:pPr lvl="1">
              <a:spcAft>
                <a:spcPts val="2400"/>
              </a:spcAft>
            </a:pPr>
            <a:r>
              <a:rPr lang="en-US" sz="3200" dirty="0" smtClean="0"/>
              <a:t>New Prototype</a:t>
            </a:r>
          </a:p>
          <a:p>
            <a:pPr>
              <a:spcAft>
                <a:spcPts val="1800"/>
              </a:spcAft>
            </a:pPr>
            <a:r>
              <a:rPr lang="en-US" sz="3600" dirty="0" smtClean="0"/>
              <a:t>Demo/Discussion</a:t>
            </a:r>
            <a:endParaRPr lang="en-US" sz="3600" dirty="0" smtClean="0"/>
          </a:p>
          <a:p>
            <a:pPr>
              <a:spcAft>
                <a:spcPts val="1800"/>
              </a:spcAft>
              <a:buNone/>
            </a:pPr>
            <a:endParaRPr lang="en-US" sz="3600" dirty="0"/>
          </a:p>
        </p:txBody>
      </p:sp>
      <p:sp>
        <p:nvSpPr>
          <p:cNvPr id="4" name="Slide Number Placeholder 3"/>
          <p:cNvSpPr>
            <a:spLocks noGrp="1"/>
          </p:cNvSpPr>
          <p:nvPr>
            <p:ph type="sldNum" sz="quarter" idx="12"/>
          </p:nvPr>
        </p:nvSpPr>
        <p:spPr/>
        <p:txBody>
          <a:bodyPr/>
          <a:lstStyle/>
          <a:p>
            <a:fld id="{615D5830-26DC-451F-AC90-5B77676B918B}" type="slidenum">
              <a:rPr lang="en-US" smtClean="0"/>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304800" y="1143000"/>
            <a:ext cx="8686800" cy="5334000"/>
          </a:xfrm>
        </p:spPr>
        <p:txBody>
          <a:bodyPr>
            <a:noAutofit/>
          </a:bodyPr>
          <a:lstStyle/>
          <a:p>
            <a:pPr>
              <a:spcAft>
                <a:spcPts val="600"/>
              </a:spcAft>
            </a:pPr>
            <a:r>
              <a:rPr lang="en-US" dirty="0" smtClean="0"/>
              <a:t>NSF CCLI Phase I Project</a:t>
            </a:r>
          </a:p>
          <a:p>
            <a:pPr lvl="1">
              <a:spcAft>
                <a:spcPts val="600"/>
              </a:spcAft>
            </a:pPr>
            <a:r>
              <a:rPr lang="en-US" dirty="0" smtClean="0"/>
              <a:t>Florida International University (</a:t>
            </a:r>
            <a:r>
              <a:rPr lang="en-US" dirty="0" smtClean="0">
                <a:solidFill>
                  <a:schemeClr val="accent6">
                    <a:lumMod val="75000"/>
                  </a:schemeClr>
                </a:solidFill>
              </a:rPr>
              <a:t>PI-Clarke</a:t>
            </a:r>
            <a:r>
              <a:rPr lang="en-US" dirty="0" smtClean="0"/>
              <a:t>)</a:t>
            </a:r>
          </a:p>
          <a:p>
            <a:pPr lvl="1">
              <a:spcAft>
                <a:spcPts val="2400"/>
              </a:spcAft>
            </a:pPr>
            <a:r>
              <a:rPr lang="en-US" dirty="0" smtClean="0"/>
              <a:t>Florida A&amp;M University (</a:t>
            </a:r>
            <a:r>
              <a:rPr lang="en-US" dirty="0" smtClean="0">
                <a:solidFill>
                  <a:schemeClr val="accent6">
                    <a:lumMod val="75000"/>
                  </a:schemeClr>
                </a:solidFill>
              </a:rPr>
              <a:t>PI-Jones</a:t>
            </a:r>
            <a:r>
              <a:rPr lang="en-US" dirty="0" smtClean="0"/>
              <a:t>)</a:t>
            </a:r>
          </a:p>
          <a:p>
            <a:pPr>
              <a:spcAft>
                <a:spcPts val="600"/>
              </a:spcAft>
            </a:pPr>
            <a:r>
              <a:rPr lang="en-US" dirty="0" smtClean="0"/>
              <a:t>Goal: </a:t>
            </a:r>
          </a:p>
          <a:p>
            <a:pPr lvl="1">
              <a:spcAft>
                <a:spcPts val="1800"/>
              </a:spcAft>
            </a:pPr>
            <a:r>
              <a:rPr lang="en-US" dirty="0" smtClean="0"/>
              <a:t>Provide </a:t>
            </a:r>
            <a:r>
              <a:rPr lang="en-US" dirty="0" smtClean="0">
                <a:solidFill>
                  <a:schemeClr val="accent6">
                    <a:lumMod val="75000"/>
                  </a:schemeClr>
                </a:solidFill>
              </a:rPr>
              <a:t>students</a:t>
            </a:r>
            <a:r>
              <a:rPr lang="en-US" dirty="0" smtClean="0"/>
              <a:t> and </a:t>
            </a:r>
            <a:r>
              <a:rPr lang="en-US" dirty="0" smtClean="0">
                <a:solidFill>
                  <a:schemeClr val="accent6">
                    <a:lumMod val="75000"/>
                  </a:schemeClr>
                </a:solidFill>
              </a:rPr>
              <a:t>instructors </a:t>
            </a:r>
            <a:r>
              <a:rPr lang="en-US" dirty="0" smtClean="0"/>
              <a:t>with </a:t>
            </a:r>
            <a:r>
              <a:rPr lang="en-US" dirty="0" smtClean="0">
                <a:solidFill>
                  <a:schemeClr val="accent6">
                    <a:lumMod val="75000"/>
                  </a:schemeClr>
                </a:solidFill>
              </a:rPr>
              <a:t>guided </a:t>
            </a:r>
            <a:r>
              <a:rPr lang="en-US" dirty="0" smtClean="0">
                <a:solidFill>
                  <a:schemeClr val="tx1"/>
                </a:solidFill>
              </a:rPr>
              <a:t>access</a:t>
            </a:r>
            <a:r>
              <a:rPr lang="en-US" dirty="0" smtClean="0"/>
              <a:t> </a:t>
            </a:r>
            <a:br>
              <a:rPr lang="en-US" dirty="0" smtClean="0"/>
            </a:br>
            <a:r>
              <a:rPr lang="en-US" dirty="0" smtClean="0"/>
              <a:t>to a set of vetted software testing tools and program analyzers that will support the development of </a:t>
            </a:r>
            <a:r>
              <a:rPr lang="en-US" dirty="0" smtClean="0">
                <a:solidFill>
                  <a:schemeClr val="accent6">
                    <a:lumMod val="75000"/>
                  </a:schemeClr>
                </a:solidFill>
              </a:rPr>
              <a:t>high quality software</a:t>
            </a:r>
            <a:r>
              <a:rPr lang="en-US" dirty="0" smtClean="0"/>
              <a:t> during their academic training</a:t>
            </a:r>
          </a:p>
          <a:p>
            <a:pPr>
              <a:spcAft>
                <a:spcPts val="1200"/>
              </a:spcAft>
            </a:pPr>
            <a:r>
              <a:rPr lang="en-US" dirty="0" smtClean="0"/>
              <a:t>Targets </a:t>
            </a:r>
            <a:r>
              <a:rPr lang="en-US" dirty="0" smtClean="0">
                <a:solidFill>
                  <a:schemeClr val="accent6">
                    <a:lumMod val="75000"/>
                  </a:schemeClr>
                </a:solidFill>
              </a:rPr>
              <a:t>CS</a:t>
            </a:r>
            <a:r>
              <a:rPr lang="en-US" sz="3200" dirty="0" smtClean="0">
                <a:solidFill>
                  <a:schemeClr val="accent6">
                    <a:lumMod val="75000"/>
                  </a:schemeClr>
                </a:solidFill>
              </a:rPr>
              <a:t>1</a:t>
            </a:r>
            <a:r>
              <a:rPr lang="en-US" dirty="0" smtClean="0">
                <a:solidFill>
                  <a:schemeClr val="accent6">
                    <a:lumMod val="75000"/>
                  </a:schemeClr>
                </a:solidFill>
              </a:rPr>
              <a:t>–CS</a:t>
            </a:r>
            <a:r>
              <a:rPr lang="en-US" sz="3200" dirty="0" smtClean="0">
                <a:solidFill>
                  <a:schemeClr val="accent6">
                    <a:lumMod val="75000"/>
                  </a:schemeClr>
                </a:solidFill>
              </a:rPr>
              <a:t>3</a:t>
            </a:r>
            <a:r>
              <a:rPr lang="en-US" dirty="0" smtClean="0"/>
              <a:t>, but also benefits </a:t>
            </a:r>
            <a:r>
              <a:rPr lang="en-US" dirty="0" smtClean="0">
                <a:solidFill>
                  <a:schemeClr val="accent6">
                    <a:lumMod val="75000"/>
                  </a:schemeClr>
                </a:solidFill>
              </a:rPr>
              <a:t>SE</a:t>
            </a:r>
            <a:r>
              <a:rPr lang="en-US" dirty="0" smtClean="0"/>
              <a:t> courses</a:t>
            </a:r>
            <a:endParaRPr lang="en-US" dirty="0"/>
          </a:p>
        </p:txBody>
      </p:sp>
      <p:sp>
        <p:nvSpPr>
          <p:cNvPr id="4" name="Slide Number Placeholder 3"/>
          <p:cNvSpPr>
            <a:spLocks noGrp="1"/>
          </p:cNvSpPr>
          <p:nvPr>
            <p:ph type="sldNum" sz="quarter" idx="12"/>
          </p:nvPr>
        </p:nvSpPr>
        <p:spPr/>
        <p:txBody>
          <a:bodyPr/>
          <a:lstStyle/>
          <a:p>
            <a:fld id="{615D5830-26DC-451F-AC90-5B77676B918B}"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(cont’d)</a:t>
            </a:r>
            <a:endParaRPr lang="en-US" dirty="0"/>
          </a:p>
        </p:txBody>
      </p:sp>
      <p:sp>
        <p:nvSpPr>
          <p:cNvPr id="3" name="Content Placeholder 2"/>
          <p:cNvSpPr>
            <a:spLocks noGrp="1"/>
          </p:cNvSpPr>
          <p:nvPr>
            <p:ph idx="1"/>
          </p:nvPr>
        </p:nvSpPr>
        <p:spPr>
          <a:xfrm>
            <a:off x="304800" y="1143000"/>
            <a:ext cx="8839200" cy="5334000"/>
          </a:xfrm>
        </p:spPr>
        <p:txBody>
          <a:bodyPr>
            <a:noAutofit/>
          </a:bodyPr>
          <a:lstStyle/>
          <a:p>
            <a:pPr marL="0" indent="0">
              <a:spcAft>
                <a:spcPts val="1200"/>
              </a:spcAft>
              <a:buNone/>
            </a:pPr>
            <a:r>
              <a:rPr lang="en-US" dirty="0" smtClean="0"/>
              <a:t>Major Benefits</a:t>
            </a:r>
          </a:p>
          <a:p>
            <a:pPr>
              <a:spcAft>
                <a:spcPts val="1800"/>
              </a:spcAft>
            </a:pPr>
            <a:r>
              <a:rPr lang="en-US" dirty="0" smtClean="0"/>
              <a:t>Availability of a vetted selection of software testing tools (in a </a:t>
            </a:r>
            <a:r>
              <a:rPr lang="en-US" dirty="0" smtClean="0">
                <a:solidFill>
                  <a:schemeClr val="accent6">
                    <a:lumMod val="75000"/>
                  </a:schemeClr>
                </a:solidFill>
              </a:rPr>
              <a:t>single location</a:t>
            </a:r>
            <a:r>
              <a:rPr lang="en-US" dirty="0" smtClean="0"/>
              <a:t>) that can be used for pedagogical purposes</a:t>
            </a:r>
          </a:p>
          <a:p>
            <a:pPr>
              <a:spcAft>
                <a:spcPts val="1800"/>
              </a:spcAft>
            </a:pPr>
            <a:r>
              <a:rPr lang="en-US" dirty="0" smtClean="0"/>
              <a:t>Easy access to tutorials on </a:t>
            </a:r>
            <a:r>
              <a:rPr lang="en-US" dirty="0" smtClean="0">
                <a:solidFill>
                  <a:schemeClr val="accent6">
                    <a:lumMod val="75000"/>
                  </a:schemeClr>
                </a:solidFill>
              </a:rPr>
              <a:t>software testing</a:t>
            </a:r>
            <a:r>
              <a:rPr lang="en-US" dirty="0" smtClean="0"/>
              <a:t>, and tutorials on </a:t>
            </a:r>
            <a:r>
              <a:rPr lang="en-US" dirty="0" smtClean="0">
                <a:solidFill>
                  <a:schemeClr val="accent6">
                    <a:lumMod val="75000"/>
                  </a:schemeClr>
                </a:solidFill>
              </a:rPr>
              <a:t>testing tools</a:t>
            </a:r>
          </a:p>
          <a:p>
            <a:pPr>
              <a:spcAft>
                <a:spcPts val="600"/>
              </a:spcAft>
            </a:pPr>
            <a:r>
              <a:rPr lang="en-US" dirty="0" smtClean="0"/>
              <a:t>Provision of a moderated </a:t>
            </a:r>
            <a:r>
              <a:rPr lang="en-US" dirty="0" smtClean="0">
                <a:solidFill>
                  <a:schemeClr val="accent6">
                    <a:lumMod val="75000"/>
                  </a:schemeClr>
                </a:solidFill>
              </a:rPr>
              <a:t>forum </a:t>
            </a:r>
            <a:r>
              <a:rPr lang="en-US" dirty="0" smtClean="0"/>
              <a:t>where students and instructors can share feedback on the </a:t>
            </a:r>
            <a:r>
              <a:rPr lang="en-US" dirty="0" smtClean="0">
                <a:solidFill>
                  <a:schemeClr val="accent6">
                    <a:lumMod val="75000"/>
                  </a:schemeClr>
                </a:solidFill>
              </a:rPr>
              <a:t>useful-ness</a:t>
            </a:r>
            <a:r>
              <a:rPr lang="en-US" dirty="0" smtClean="0"/>
              <a:t> of the tools and tutorials in the repository</a:t>
            </a:r>
          </a:p>
          <a:p>
            <a:pPr>
              <a:spcAft>
                <a:spcPts val="1200"/>
              </a:spcAft>
            </a:pPr>
            <a:endParaRPr lang="en-US" dirty="0"/>
          </a:p>
        </p:txBody>
      </p:sp>
      <p:sp>
        <p:nvSpPr>
          <p:cNvPr id="4" name="Slide Number Placeholder 3"/>
          <p:cNvSpPr>
            <a:spLocks noGrp="1"/>
          </p:cNvSpPr>
          <p:nvPr>
            <p:ph type="sldNum" sz="quarter" idx="12"/>
          </p:nvPr>
        </p:nvSpPr>
        <p:spPr/>
        <p:txBody>
          <a:bodyPr/>
          <a:lstStyle/>
          <a:p>
            <a:fld id="{615D5830-26DC-451F-AC90-5B77676B918B}" type="slidenum">
              <a:rPr lang="en-US" smtClean="0"/>
              <a:pPr/>
              <a:t>4</a:t>
            </a:fld>
            <a:endParaRPr lang="en-US" dirty="0"/>
          </a:p>
        </p:txBody>
      </p:sp>
    </p:spTree>
    <p:extLst>
      <p:ext uri="{BB962C8B-B14F-4D97-AF65-F5344CB8AC3E}">
        <p14:creationId xmlns:p14="http://schemas.microsoft.com/office/powerpoint/2010/main" val="295512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172200" cy="1143000"/>
          </a:xfrm>
        </p:spPr>
        <p:txBody>
          <a:bodyPr>
            <a:normAutofit/>
          </a:bodyPr>
          <a:lstStyle/>
          <a:p>
            <a:r>
              <a:rPr lang="en-US" dirty="0" smtClean="0"/>
              <a:t>Initial Version</a:t>
            </a:r>
            <a:endParaRPr lang="en-US" dirty="0"/>
          </a:p>
        </p:txBody>
      </p:sp>
      <p:sp>
        <p:nvSpPr>
          <p:cNvPr id="3" name="Content Placeholder 2"/>
          <p:cNvSpPr>
            <a:spLocks noGrp="1"/>
          </p:cNvSpPr>
          <p:nvPr>
            <p:ph idx="1"/>
          </p:nvPr>
        </p:nvSpPr>
        <p:spPr>
          <a:xfrm>
            <a:off x="304800" y="1143000"/>
            <a:ext cx="8839200" cy="5334000"/>
          </a:xfrm>
        </p:spPr>
        <p:txBody>
          <a:bodyPr>
            <a:noAutofit/>
          </a:bodyPr>
          <a:lstStyle/>
          <a:p>
            <a:pPr>
              <a:spcAft>
                <a:spcPts val="1200"/>
              </a:spcAft>
            </a:pPr>
            <a:endParaRPr lang="en-US" dirty="0" smtClean="0"/>
          </a:p>
          <a:p>
            <a:pPr>
              <a:spcAft>
                <a:spcPts val="1200"/>
              </a:spcAft>
            </a:pPr>
            <a:endParaRPr lang="en-US" dirty="0"/>
          </a:p>
          <a:p>
            <a:pPr>
              <a:spcAft>
                <a:spcPts val="1200"/>
              </a:spcAft>
            </a:pPr>
            <a:endParaRPr lang="en-US" dirty="0" smtClean="0"/>
          </a:p>
          <a:p>
            <a:endParaRPr lang="en-US" dirty="0"/>
          </a:p>
          <a:p>
            <a:endParaRPr lang="en-US" dirty="0" smtClean="0"/>
          </a:p>
          <a:p>
            <a:pPr>
              <a:spcAft>
                <a:spcPts val="1200"/>
              </a:spcAft>
            </a:pPr>
            <a:endParaRPr lang="en-US" dirty="0" smtClean="0"/>
          </a:p>
          <a:p>
            <a:endParaRPr lang="en-US" dirty="0" smtClean="0"/>
          </a:p>
          <a:p>
            <a:pPr>
              <a:spcAft>
                <a:spcPts val="1200"/>
              </a:spcAft>
            </a:pPr>
            <a:r>
              <a:rPr lang="en-US" dirty="0" smtClean="0"/>
              <a:t>Developed by Tariq M. King and Frank Hernandez, using the Drupal Content Management System [1]</a:t>
            </a:r>
          </a:p>
        </p:txBody>
      </p:sp>
      <p:sp>
        <p:nvSpPr>
          <p:cNvPr id="4" name="Slide Number Placeholder 3"/>
          <p:cNvSpPr>
            <a:spLocks noGrp="1"/>
          </p:cNvSpPr>
          <p:nvPr>
            <p:ph type="sldNum" sz="quarter" idx="12"/>
          </p:nvPr>
        </p:nvSpPr>
        <p:spPr/>
        <p:txBody>
          <a:bodyPr/>
          <a:lstStyle/>
          <a:p>
            <a:fld id="{615D5830-26DC-451F-AC90-5B77676B918B}" type="slidenum">
              <a:rPr lang="en-US" smtClean="0"/>
              <a:pPr/>
              <a:t>5</a:t>
            </a:fld>
            <a:endParaRPr lang="en-US" dirty="0"/>
          </a:p>
        </p:txBody>
      </p:sp>
      <p:sp>
        <p:nvSpPr>
          <p:cNvPr id="5" name="Subtitle 4"/>
          <p:cNvSpPr>
            <a:spLocks noGrp="1"/>
          </p:cNvSpPr>
          <p:nvPr>
            <p:ph type="subTitle" idx="13"/>
          </p:nvPr>
        </p:nvSpPr>
        <p:spPr/>
        <p:txBody>
          <a:bodyPr/>
          <a:lstStyle/>
          <a:p>
            <a:r>
              <a:rPr lang="en-US" dirty="0" smtClean="0"/>
              <a:t>Architecture</a:t>
            </a: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299485674"/>
              </p:ext>
            </p:extLst>
          </p:nvPr>
        </p:nvGraphicFramePr>
        <p:xfrm>
          <a:off x="381000" y="838200"/>
          <a:ext cx="8415955" cy="4376911"/>
        </p:xfrm>
        <a:graphic>
          <a:graphicData uri="http://schemas.openxmlformats.org/presentationml/2006/ole">
            <mc:AlternateContent xmlns:mc="http://schemas.openxmlformats.org/markup-compatibility/2006">
              <mc:Choice xmlns:v="urn:schemas-microsoft-com:vml" Requires="v">
                <p:oleObj spid="_x0000_s1060" name="Visio" r:id="rId4" imgW="6193374" imgH="3232555" progId="Visio.Drawing.11">
                  <p:embed/>
                </p:oleObj>
              </mc:Choice>
              <mc:Fallback>
                <p:oleObj name="Visio" r:id="rId4" imgW="6193374" imgH="323255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838200"/>
                        <a:ext cx="8415955" cy="4376911"/>
                      </a:xfrm>
                      <a:prstGeom prst="rect">
                        <a:avLst/>
                      </a:prstGeom>
                      <a:solidFill>
                        <a:srgbClr val="FFFF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172200" cy="1143000"/>
          </a:xfrm>
        </p:spPr>
        <p:txBody>
          <a:bodyPr>
            <a:normAutofit/>
          </a:bodyPr>
          <a:lstStyle/>
          <a:p>
            <a:r>
              <a:rPr lang="en-US" dirty="0" smtClean="0"/>
              <a:t>Initial Version (cont’d)</a:t>
            </a:r>
            <a:endParaRPr lang="en-US" dirty="0"/>
          </a:p>
        </p:txBody>
      </p:sp>
      <p:sp>
        <p:nvSpPr>
          <p:cNvPr id="3" name="Content Placeholder 2"/>
          <p:cNvSpPr>
            <a:spLocks noGrp="1"/>
          </p:cNvSpPr>
          <p:nvPr>
            <p:ph idx="1"/>
          </p:nvPr>
        </p:nvSpPr>
        <p:spPr/>
        <p:txBody>
          <a:bodyPr>
            <a:noAutofit/>
          </a:bodyPr>
          <a:lstStyle/>
          <a:p>
            <a:pPr marL="0" indent="0">
              <a:spcAft>
                <a:spcPts val="1200"/>
              </a:spcAft>
              <a:buNone/>
            </a:pPr>
            <a:r>
              <a:rPr lang="en-US" dirty="0" smtClean="0"/>
              <a:t>Contains learning materials and tutorials for:</a:t>
            </a:r>
          </a:p>
          <a:p>
            <a:pPr>
              <a:spcAft>
                <a:spcPts val="1200"/>
              </a:spcAft>
            </a:pPr>
            <a:r>
              <a:rPr lang="en-US" dirty="0" smtClean="0"/>
              <a:t>Automated Testing (Regression)</a:t>
            </a:r>
          </a:p>
          <a:p>
            <a:pPr lvl="1">
              <a:spcAft>
                <a:spcPts val="600"/>
              </a:spcAft>
            </a:pPr>
            <a:r>
              <a:rPr lang="en-US" dirty="0" smtClean="0"/>
              <a:t>Rational Functional Tester</a:t>
            </a:r>
          </a:p>
          <a:p>
            <a:pPr lvl="1">
              <a:spcAft>
                <a:spcPts val="600"/>
              </a:spcAft>
            </a:pPr>
            <a:r>
              <a:rPr lang="en-US" dirty="0" smtClean="0"/>
              <a:t>JUnit, CppUnit</a:t>
            </a:r>
          </a:p>
          <a:p>
            <a:pPr lvl="1">
              <a:spcAft>
                <a:spcPts val="1800"/>
              </a:spcAft>
            </a:pPr>
            <a:r>
              <a:rPr lang="en-US" dirty="0" smtClean="0"/>
              <a:t>SWAT</a:t>
            </a:r>
          </a:p>
          <a:p>
            <a:r>
              <a:rPr lang="en-US" dirty="0" smtClean="0"/>
              <a:t>Code Coverage</a:t>
            </a:r>
          </a:p>
          <a:p>
            <a:pPr lvl="1">
              <a:spcAft>
                <a:spcPts val="1800"/>
              </a:spcAft>
            </a:pPr>
            <a:r>
              <a:rPr lang="en-US" dirty="0" smtClean="0"/>
              <a:t>Cobertura, EclEMMA </a:t>
            </a:r>
          </a:p>
          <a:p>
            <a:r>
              <a:rPr lang="en-US" dirty="0" smtClean="0"/>
              <a:t>Metrics</a:t>
            </a:r>
            <a:endParaRPr lang="en-US" dirty="0"/>
          </a:p>
          <a:p>
            <a:pPr lvl="1">
              <a:spcAft>
                <a:spcPts val="2400"/>
              </a:spcAft>
            </a:pPr>
            <a:r>
              <a:rPr lang="en-US" dirty="0" smtClean="0"/>
              <a:t>JDepend</a:t>
            </a:r>
          </a:p>
          <a:p>
            <a:pPr lvl="1">
              <a:spcAft>
                <a:spcPts val="2400"/>
              </a:spcAft>
            </a:pPr>
            <a:endParaRPr lang="en-US" dirty="0" smtClean="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615D5830-26DC-451F-AC90-5B77676B918B}" type="slidenum">
              <a:rPr lang="en-US" smtClean="0"/>
              <a:pPr/>
              <a:t>6</a:t>
            </a:fld>
            <a:endParaRPr lang="en-US" dirty="0"/>
          </a:p>
        </p:txBody>
      </p:sp>
      <p:sp>
        <p:nvSpPr>
          <p:cNvPr id="5" name="Subtitle 4"/>
          <p:cNvSpPr>
            <a:spLocks noGrp="1"/>
          </p:cNvSpPr>
          <p:nvPr>
            <p:ph type="subTitle" idx="13"/>
          </p:nvPr>
        </p:nvSpPr>
        <p:spPr>
          <a:xfrm>
            <a:off x="4572000" y="381000"/>
            <a:ext cx="4419600" cy="381000"/>
          </a:xfrm>
        </p:spPr>
        <p:txBody>
          <a:bodyPr/>
          <a:lstStyle/>
          <a:p>
            <a:r>
              <a:rPr lang="en-US" dirty="0" smtClean="0"/>
              <a:t>CONTENT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172200" cy="1143000"/>
          </a:xfrm>
        </p:spPr>
        <p:txBody>
          <a:bodyPr>
            <a:normAutofit/>
          </a:bodyPr>
          <a:lstStyle/>
          <a:p>
            <a:r>
              <a:rPr lang="en-US" dirty="0" smtClean="0"/>
              <a:t>Initial Version (cont’d)</a:t>
            </a:r>
            <a:endParaRPr lang="en-US" dirty="0"/>
          </a:p>
        </p:txBody>
      </p:sp>
      <p:sp>
        <p:nvSpPr>
          <p:cNvPr id="3" name="Content Placeholder 2"/>
          <p:cNvSpPr>
            <a:spLocks noGrp="1"/>
          </p:cNvSpPr>
          <p:nvPr>
            <p:ph idx="1"/>
          </p:nvPr>
        </p:nvSpPr>
        <p:spPr/>
        <p:txBody>
          <a:bodyPr>
            <a:noAutofit/>
          </a:bodyPr>
          <a:lstStyle/>
          <a:p>
            <a:pPr>
              <a:spcAft>
                <a:spcPts val="600"/>
              </a:spcAft>
            </a:pPr>
            <a:r>
              <a:rPr lang="en-US" dirty="0" smtClean="0"/>
              <a:t>Tool and Tutorial Browsing</a:t>
            </a:r>
          </a:p>
          <a:p>
            <a:pPr lvl="1">
              <a:spcAft>
                <a:spcPts val="1200"/>
              </a:spcAft>
            </a:pPr>
            <a:r>
              <a:rPr lang="en-US" dirty="0" smtClean="0">
                <a:solidFill>
                  <a:schemeClr val="accent6">
                    <a:lumMod val="75000"/>
                  </a:schemeClr>
                </a:solidFill>
              </a:rPr>
              <a:t>By Category </a:t>
            </a:r>
            <a:r>
              <a:rPr lang="en-US" dirty="0" smtClean="0"/>
              <a:t>– popular classifications such as code coverage, metrics, plugins, test execution, and web</a:t>
            </a:r>
          </a:p>
          <a:p>
            <a:pPr lvl="1">
              <a:spcAft>
                <a:spcPts val="1200"/>
              </a:spcAft>
            </a:pPr>
            <a:r>
              <a:rPr lang="en-US" dirty="0" smtClean="0">
                <a:solidFill>
                  <a:schemeClr val="accent6">
                    <a:lumMod val="75000"/>
                  </a:schemeClr>
                </a:solidFill>
              </a:rPr>
              <a:t>By Language </a:t>
            </a:r>
            <a:r>
              <a:rPr lang="en-US" dirty="0" smtClean="0"/>
              <a:t>– programming language used to implement the system under test, e.g., C++, Java</a:t>
            </a:r>
          </a:p>
          <a:p>
            <a:pPr lvl="1">
              <a:spcAft>
                <a:spcPts val="1200"/>
              </a:spcAft>
            </a:pPr>
            <a:r>
              <a:rPr lang="en-US" dirty="0" smtClean="0">
                <a:solidFill>
                  <a:schemeClr val="accent6">
                    <a:lumMod val="75000"/>
                  </a:schemeClr>
                </a:solidFill>
              </a:rPr>
              <a:t>By Test Level </a:t>
            </a:r>
            <a:r>
              <a:rPr lang="en-US" dirty="0" smtClean="0"/>
              <a:t>– stage of the development process, e.g., unit, integration, and system testing</a:t>
            </a:r>
          </a:p>
          <a:p>
            <a:pPr lvl="1">
              <a:spcAft>
                <a:spcPts val="1800"/>
              </a:spcAft>
            </a:pPr>
            <a:r>
              <a:rPr lang="en-US" dirty="0" smtClean="0">
                <a:solidFill>
                  <a:schemeClr val="accent6">
                    <a:lumMod val="75000"/>
                  </a:schemeClr>
                </a:solidFill>
              </a:rPr>
              <a:t>Advanced</a:t>
            </a:r>
            <a:r>
              <a:rPr lang="en-US" dirty="0" smtClean="0"/>
              <a:t> – allows users to filter testing tools using tags from the previous browsing methods</a:t>
            </a:r>
            <a:endParaRPr lang="en-US" dirty="0"/>
          </a:p>
          <a:p>
            <a:pPr lvl="0">
              <a:spcAft>
                <a:spcPts val="600"/>
              </a:spcAft>
            </a:pPr>
            <a:r>
              <a:rPr lang="en-US" dirty="0" smtClean="0"/>
              <a:t>Tool Rating, Forum, and User Statistics (Limited)</a:t>
            </a:r>
            <a:endParaRPr lang="en-US" dirty="0"/>
          </a:p>
          <a:p>
            <a:pPr lvl="1">
              <a:spcAft>
                <a:spcPts val="1800"/>
              </a:spcAft>
            </a:pPr>
            <a:endParaRPr lang="en-US" dirty="0" smtClean="0"/>
          </a:p>
        </p:txBody>
      </p:sp>
      <p:sp>
        <p:nvSpPr>
          <p:cNvPr id="4" name="Slide Number Placeholder 3"/>
          <p:cNvSpPr>
            <a:spLocks noGrp="1"/>
          </p:cNvSpPr>
          <p:nvPr>
            <p:ph type="sldNum" sz="quarter" idx="12"/>
          </p:nvPr>
        </p:nvSpPr>
        <p:spPr/>
        <p:txBody>
          <a:bodyPr/>
          <a:lstStyle/>
          <a:p>
            <a:fld id="{615D5830-26DC-451F-AC90-5B77676B918B}" type="slidenum">
              <a:rPr lang="en-US" smtClean="0"/>
              <a:pPr/>
              <a:t>7</a:t>
            </a:fld>
            <a:endParaRPr lang="en-US" dirty="0"/>
          </a:p>
        </p:txBody>
      </p:sp>
      <p:sp>
        <p:nvSpPr>
          <p:cNvPr id="5" name="Subtitle 4"/>
          <p:cNvSpPr>
            <a:spLocks noGrp="1"/>
          </p:cNvSpPr>
          <p:nvPr>
            <p:ph type="subTitle" idx="13"/>
          </p:nvPr>
        </p:nvSpPr>
        <p:spPr>
          <a:xfrm>
            <a:off x="4572000" y="381000"/>
            <a:ext cx="4419600" cy="381000"/>
          </a:xfrm>
        </p:spPr>
        <p:txBody>
          <a:bodyPr/>
          <a:lstStyle/>
          <a:p>
            <a:r>
              <a:rPr lang="en-US" dirty="0" smtClean="0"/>
              <a:t>Features</a:t>
            </a:r>
            <a:endParaRPr lang="en-US" dirty="0"/>
          </a:p>
        </p:txBody>
      </p:sp>
    </p:spTree>
    <p:extLst>
      <p:ext uri="{BB962C8B-B14F-4D97-AF65-F5344CB8AC3E}">
        <p14:creationId xmlns:p14="http://schemas.microsoft.com/office/powerpoint/2010/main" val="61065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172200" cy="1143000"/>
          </a:xfrm>
        </p:spPr>
        <p:txBody>
          <a:bodyPr>
            <a:normAutofit/>
          </a:bodyPr>
          <a:lstStyle/>
          <a:p>
            <a:r>
              <a:rPr lang="en-US" dirty="0" smtClean="0"/>
              <a:t>Planned Improvements</a:t>
            </a:r>
            <a:endParaRPr lang="en-US" dirty="0"/>
          </a:p>
        </p:txBody>
      </p:sp>
      <p:sp>
        <p:nvSpPr>
          <p:cNvPr id="3" name="Content Placeholder 2"/>
          <p:cNvSpPr>
            <a:spLocks noGrp="1"/>
          </p:cNvSpPr>
          <p:nvPr>
            <p:ph idx="1"/>
          </p:nvPr>
        </p:nvSpPr>
        <p:spPr>
          <a:xfrm>
            <a:off x="304800" y="1143000"/>
            <a:ext cx="8839200" cy="5334000"/>
          </a:xfrm>
        </p:spPr>
        <p:txBody>
          <a:bodyPr>
            <a:noAutofit/>
          </a:bodyPr>
          <a:lstStyle/>
          <a:p>
            <a:pPr>
              <a:spcAft>
                <a:spcPts val="1800"/>
              </a:spcAft>
            </a:pPr>
            <a:r>
              <a:rPr lang="en-US" dirty="0" smtClean="0"/>
              <a:t>Includes </a:t>
            </a:r>
            <a:r>
              <a:rPr lang="en-US" dirty="0" smtClean="0">
                <a:solidFill>
                  <a:schemeClr val="accent6">
                    <a:lumMod val="75000"/>
                  </a:schemeClr>
                </a:solidFill>
              </a:rPr>
              <a:t>enriching </a:t>
            </a:r>
            <a:r>
              <a:rPr lang="en-US" dirty="0" smtClean="0">
                <a:solidFill>
                  <a:schemeClr val="tx1"/>
                </a:solidFill>
              </a:rPr>
              <a:t>the </a:t>
            </a:r>
            <a:r>
              <a:rPr lang="en-US" dirty="0" smtClean="0">
                <a:solidFill>
                  <a:schemeClr val="accent6">
                    <a:lumMod val="75000"/>
                  </a:schemeClr>
                </a:solidFill>
              </a:rPr>
              <a:t>content</a:t>
            </a:r>
            <a:r>
              <a:rPr lang="en-US" dirty="0" smtClean="0">
                <a:solidFill>
                  <a:schemeClr val="tx1"/>
                </a:solidFill>
              </a:rPr>
              <a:t> </a:t>
            </a:r>
            <a:r>
              <a:rPr lang="en-US" dirty="0" smtClean="0"/>
              <a:t>of WReSTT, and </a:t>
            </a:r>
            <a:r>
              <a:rPr lang="en-US" dirty="0" smtClean="0">
                <a:solidFill>
                  <a:schemeClr val="accent6">
                    <a:lumMod val="75000"/>
                  </a:schemeClr>
                </a:solidFill>
              </a:rPr>
              <a:t>enhancing</a:t>
            </a:r>
            <a:r>
              <a:rPr lang="en-US" dirty="0" smtClean="0"/>
              <a:t> the set of currently available </a:t>
            </a:r>
            <a:r>
              <a:rPr lang="en-US" dirty="0" smtClean="0">
                <a:solidFill>
                  <a:schemeClr val="accent6">
                    <a:lumMod val="75000"/>
                  </a:schemeClr>
                </a:solidFill>
              </a:rPr>
              <a:t>features</a:t>
            </a:r>
          </a:p>
          <a:p>
            <a:r>
              <a:rPr lang="en-US" dirty="0" smtClean="0">
                <a:solidFill>
                  <a:schemeClr val="tx1"/>
                </a:solidFill>
              </a:rPr>
              <a:t>Enriching the content will involve populating the repository with </a:t>
            </a:r>
            <a:r>
              <a:rPr lang="en-US" dirty="0" smtClean="0">
                <a:solidFill>
                  <a:schemeClr val="accent6">
                    <a:lumMod val="75000"/>
                  </a:schemeClr>
                </a:solidFill>
              </a:rPr>
              <a:t>additional instructional materials</a:t>
            </a:r>
            <a:endParaRPr lang="en-US" dirty="0" smtClean="0"/>
          </a:p>
          <a:p>
            <a:pPr lvl="1">
              <a:spcAft>
                <a:spcPts val="1800"/>
              </a:spcAft>
            </a:pPr>
            <a:r>
              <a:rPr lang="en-US" dirty="0" smtClean="0"/>
              <a:t>More tutorials, example syllabi, and sample labs</a:t>
            </a:r>
          </a:p>
          <a:p>
            <a:pPr>
              <a:spcAft>
                <a:spcPts val="1800"/>
              </a:spcAft>
            </a:pPr>
            <a:r>
              <a:rPr lang="en-US" dirty="0" smtClean="0"/>
              <a:t>Feature wise we will be incorporating of a </a:t>
            </a:r>
            <a:r>
              <a:rPr lang="en-US" dirty="0" smtClean="0">
                <a:solidFill>
                  <a:schemeClr val="accent6">
                    <a:lumMod val="75000"/>
                  </a:schemeClr>
                </a:solidFill>
              </a:rPr>
              <a:t>social networking</a:t>
            </a:r>
            <a:r>
              <a:rPr lang="en-US" dirty="0" smtClean="0"/>
              <a:t> component for students and instructors</a:t>
            </a:r>
          </a:p>
          <a:p>
            <a:pPr>
              <a:spcAft>
                <a:spcPts val="1200"/>
              </a:spcAft>
            </a:pPr>
            <a:r>
              <a:rPr lang="en-US" dirty="0" smtClean="0"/>
              <a:t>Incorporating suggestions to improve </a:t>
            </a:r>
            <a:r>
              <a:rPr lang="en-US" dirty="0" smtClean="0">
                <a:solidFill>
                  <a:schemeClr val="accent6">
                    <a:lumMod val="75000"/>
                  </a:schemeClr>
                </a:solidFill>
              </a:rPr>
              <a:t>end-user experience</a:t>
            </a:r>
            <a:r>
              <a:rPr lang="en-US" dirty="0" smtClean="0"/>
              <a:t>, e.g., YouTube as a download mirror</a:t>
            </a:r>
            <a:endParaRPr lang="en-US" dirty="0"/>
          </a:p>
          <a:p>
            <a:pPr lvl="1">
              <a:spcAft>
                <a:spcPts val="1800"/>
              </a:spcAft>
            </a:pPr>
            <a:endParaRPr lang="en-US" dirty="0" smtClean="0"/>
          </a:p>
        </p:txBody>
      </p:sp>
      <p:sp>
        <p:nvSpPr>
          <p:cNvPr id="4" name="Slide Number Placeholder 3"/>
          <p:cNvSpPr>
            <a:spLocks noGrp="1"/>
          </p:cNvSpPr>
          <p:nvPr>
            <p:ph type="sldNum" sz="quarter" idx="12"/>
          </p:nvPr>
        </p:nvSpPr>
        <p:spPr/>
        <p:txBody>
          <a:bodyPr/>
          <a:lstStyle/>
          <a:p>
            <a:fld id="{615D5830-26DC-451F-AC90-5B77676B918B}" type="slidenum">
              <a:rPr lang="en-US" smtClean="0"/>
              <a:pPr/>
              <a:t>8</a:t>
            </a:fld>
            <a:endParaRPr lang="en-US" dirty="0"/>
          </a:p>
        </p:txBody>
      </p:sp>
      <p:sp>
        <p:nvSpPr>
          <p:cNvPr id="5" name="Subtitle 4"/>
          <p:cNvSpPr>
            <a:spLocks noGrp="1"/>
          </p:cNvSpPr>
          <p:nvPr>
            <p:ph type="subTitle" idx="13"/>
          </p:nvPr>
        </p:nvSpPr>
        <p:spPr>
          <a:xfrm>
            <a:off x="4572000" y="381000"/>
            <a:ext cx="4419600" cy="381000"/>
          </a:xfrm>
        </p:spPr>
        <p:txBody>
          <a:bodyPr/>
          <a:lstStyle/>
          <a:p>
            <a:endParaRPr lang="en-US" dirty="0"/>
          </a:p>
        </p:txBody>
      </p:sp>
    </p:spTree>
    <p:extLst>
      <p:ext uri="{BB962C8B-B14F-4D97-AF65-F5344CB8AC3E}">
        <p14:creationId xmlns:p14="http://schemas.microsoft.com/office/powerpoint/2010/main" val="372847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172200" cy="1143000"/>
          </a:xfrm>
        </p:spPr>
        <p:txBody>
          <a:bodyPr>
            <a:normAutofit/>
          </a:bodyPr>
          <a:lstStyle/>
          <a:p>
            <a:r>
              <a:rPr lang="en-US" dirty="0" smtClean="0"/>
              <a:t>Social Networking </a:t>
            </a:r>
            <a:endParaRPr lang="en-US" dirty="0"/>
          </a:p>
        </p:txBody>
      </p:sp>
      <p:sp>
        <p:nvSpPr>
          <p:cNvPr id="3" name="Content Placeholder 2"/>
          <p:cNvSpPr>
            <a:spLocks noGrp="1"/>
          </p:cNvSpPr>
          <p:nvPr>
            <p:ph idx="1"/>
          </p:nvPr>
        </p:nvSpPr>
        <p:spPr>
          <a:xfrm>
            <a:off x="304800" y="1143000"/>
            <a:ext cx="8839200" cy="5334000"/>
          </a:xfrm>
        </p:spPr>
        <p:txBody>
          <a:bodyPr>
            <a:noAutofit/>
          </a:bodyPr>
          <a:lstStyle/>
          <a:p>
            <a:pPr>
              <a:spcAft>
                <a:spcPts val="1800"/>
              </a:spcAft>
            </a:pPr>
            <a:r>
              <a:rPr lang="en-US" dirty="0" smtClean="0"/>
              <a:t>Objective is to create a competitive social online environment  where students will be more disposed to participate on WReSTT and learn about testing</a:t>
            </a:r>
            <a:endParaRPr lang="en-US" dirty="0" smtClean="0">
              <a:solidFill>
                <a:schemeClr val="accent6">
                  <a:lumMod val="75000"/>
                </a:schemeClr>
              </a:solidFill>
            </a:endParaRPr>
          </a:p>
          <a:p>
            <a:pPr>
              <a:spcAft>
                <a:spcPts val="1800"/>
              </a:spcAft>
            </a:pPr>
            <a:r>
              <a:rPr lang="en-US" dirty="0" smtClean="0">
                <a:solidFill>
                  <a:schemeClr val="tx1"/>
                </a:solidFill>
              </a:rPr>
              <a:t>Realized by tailoring existing </a:t>
            </a:r>
            <a:r>
              <a:rPr lang="en-US" dirty="0" err="1" smtClean="0">
                <a:solidFill>
                  <a:schemeClr val="tx1"/>
                </a:solidFill>
              </a:rPr>
              <a:t>drupal</a:t>
            </a:r>
            <a:r>
              <a:rPr lang="en-US" dirty="0" smtClean="0">
                <a:solidFill>
                  <a:schemeClr val="tx1"/>
                </a:solidFill>
              </a:rPr>
              <a:t> modules, </a:t>
            </a:r>
            <a:br>
              <a:rPr lang="en-US" dirty="0" smtClean="0">
                <a:solidFill>
                  <a:schemeClr val="tx1"/>
                </a:solidFill>
              </a:rPr>
            </a:br>
            <a:r>
              <a:rPr lang="en-US" dirty="0" smtClean="0">
                <a:solidFill>
                  <a:schemeClr val="tx1"/>
                </a:solidFill>
              </a:rPr>
              <a:t>or if necessary developing new modules</a:t>
            </a:r>
          </a:p>
          <a:p>
            <a:pPr>
              <a:spcAft>
                <a:spcPts val="600"/>
              </a:spcAft>
            </a:pPr>
            <a:r>
              <a:rPr lang="en-US" dirty="0" smtClean="0">
                <a:solidFill>
                  <a:schemeClr val="tx1"/>
                </a:solidFill>
              </a:rPr>
              <a:t>Newly installed and developed modules include:</a:t>
            </a:r>
            <a:endParaRPr lang="en-US" dirty="0" smtClean="0"/>
          </a:p>
          <a:p>
            <a:pPr lvl="1"/>
            <a:r>
              <a:rPr lang="en-US" dirty="0" smtClean="0"/>
              <a:t>Virtual </a:t>
            </a:r>
            <a:r>
              <a:rPr lang="en-US" dirty="0" smtClean="0"/>
              <a:t>Teams (Quizzes)</a:t>
            </a:r>
            <a:endParaRPr lang="en-US" dirty="0" smtClean="0"/>
          </a:p>
          <a:p>
            <a:pPr lvl="1"/>
            <a:r>
              <a:rPr lang="en-US" dirty="0" smtClean="0"/>
              <a:t>Activity Stream</a:t>
            </a:r>
          </a:p>
          <a:p>
            <a:pPr lvl="1"/>
            <a:r>
              <a:rPr lang="en-US" dirty="0" smtClean="0"/>
              <a:t>Points Leaderboard</a:t>
            </a:r>
            <a:endParaRPr lang="en-US" dirty="0" smtClean="0"/>
          </a:p>
          <a:p>
            <a:pPr lvl="1"/>
            <a:r>
              <a:rPr lang="en-US" dirty="0" smtClean="0"/>
              <a:t>User Profiles</a:t>
            </a:r>
            <a:endParaRPr lang="en-US" dirty="0" smtClean="0"/>
          </a:p>
        </p:txBody>
      </p:sp>
      <p:sp>
        <p:nvSpPr>
          <p:cNvPr id="4" name="Slide Number Placeholder 3"/>
          <p:cNvSpPr>
            <a:spLocks noGrp="1"/>
          </p:cNvSpPr>
          <p:nvPr>
            <p:ph type="sldNum" sz="quarter" idx="12"/>
          </p:nvPr>
        </p:nvSpPr>
        <p:spPr/>
        <p:txBody>
          <a:bodyPr/>
          <a:lstStyle/>
          <a:p>
            <a:fld id="{615D5830-26DC-451F-AC90-5B77676B918B}" type="slidenum">
              <a:rPr lang="en-US" smtClean="0"/>
              <a:pPr/>
              <a:t>9</a:t>
            </a:fld>
            <a:endParaRPr lang="en-US" dirty="0"/>
          </a:p>
        </p:txBody>
      </p:sp>
      <p:sp>
        <p:nvSpPr>
          <p:cNvPr id="5" name="Subtitle 4"/>
          <p:cNvSpPr>
            <a:spLocks noGrp="1"/>
          </p:cNvSpPr>
          <p:nvPr>
            <p:ph type="subTitle" idx="13"/>
          </p:nvPr>
        </p:nvSpPr>
        <p:spPr>
          <a:xfrm>
            <a:off x="4572000" y="381000"/>
            <a:ext cx="4419600" cy="381000"/>
          </a:xfrm>
        </p:spPr>
        <p:txBody>
          <a:bodyPr/>
          <a:lstStyle/>
          <a:p>
            <a:r>
              <a:rPr lang="en-US" dirty="0" smtClean="0"/>
              <a:t>STUDENTS</a:t>
            </a:r>
            <a:endParaRPr lang="en-US" dirty="0"/>
          </a:p>
        </p:txBody>
      </p:sp>
    </p:spTree>
    <p:extLst>
      <p:ext uri="{BB962C8B-B14F-4D97-AF65-F5344CB8AC3E}">
        <p14:creationId xmlns:p14="http://schemas.microsoft.com/office/powerpoint/2010/main" val="122355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11065</TotalTime>
  <Words>1132</Words>
  <Application>Microsoft Office PowerPoint</Application>
  <PresentationFormat>On-screen Show (4:3)</PresentationFormat>
  <Paragraphs>165</Paragraphs>
  <Slides>18</Slides>
  <Notes>17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1" baseType="lpstr">
      <vt:lpstr>Office Theme</vt:lpstr>
      <vt:lpstr>Custom Design</vt:lpstr>
      <vt:lpstr>Visio</vt:lpstr>
      <vt:lpstr>PowerPoint Presentation</vt:lpstr>
      <vt:lpstr>Outline</vt:lpstr>
      <vt:lpstr>Overview</vt:lpstr>
      <vt:lpstr>Overview (cont’d)</vt:lpstr>
      <vt:lpstr>Initial Version</vt:lpstr>
      <vt:lpstr>Initial Version (cont’d)</vt:lpstr>
      <vt:lpstr>Initial Version (cont’d)</vt:lpstr>
      <vt:lpstr>Planned Improvements</vt:lpstr>
      <vt:lpstr>Social Networking </vt:lpstr>
      <vt:lpstr>Teams &amp; Activity Streams</vt:lpstr>
      <vt:lpstr>Quizzes &amp; Leaderboards</vt:lpstr>
      <vt:lpstr>User Profiles</vt:lpstr>
      <vt:lpstr>General Software Testing Tutorial</vt:lpstr>
      <vt:lpstr>Updated Discussion Board</vt:lpstr>
      <vt:lpstr>More Social Networking</vt:lpstr>
      <vt:lpstr>Acknowledgements</vt:lpstr>
      <vt:lpstr>References</vt:lpstr>
      <vt:lpstr>Demo/Discussion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Tariq</dc:creator>
  <cp:lastModifiedBy>Tariq</cp:lastModifiedBy>
  <cp:revision>189</cp:revision>
  <dcterms:created xsi:type="dcterms:W3CDTF">2010-03-29T16:01:40Z</dcterms:created>
  <dcterms:modified xsi:type="dcterms:W3CDTF">2010-06-24T17:35:05Z</dcterms:modified>
</cp:coreProperties>
</file>