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  <p:sldMasterId id="2147483746" r:id="rId3"/>
    <p:sldMasterId id="2147483758" r:id="rId4"/>
    <p:sldMasterId id="2147483772" r:id="rId5"/>
    <p:sldMasterId id="2147483784" r:id="rId6"/>
    <p:sldMasterId id="2147483796" r:id="rId7"/>
    <p:sldMasterId id="2147483808" r:id="rId8"/>
    <p:sldMasterId id="2147483820" r:id="rId9"/>
    <p:sldMasterId id="2147483832" r:id="rId10"/>
    <p:sldMasterId id="2147483844" r:id="rId11"/>
    <p:sldMasterId id="2147483856" r:id="rId12"/>
  </p:sldMasterIdLst>
  <p:notesMasterIdLst>
    <p:notesMasterId r:id="rId24"/>
  </p:notesMasterIdLst>
  <p:handoutMasterIdLst>
    <p:handoutMasterId r:id="rId25"/>
  </p:handoutMasterIdLst>
  <p:sldIdLst>
    <p:sldId id="279" r:id="rId13"/>
    <p:sldId id="269" r:id="rId14"/>
    <p:sldId id="280" r:id="rId15"/>
    <p:sldId id="281" r:id="rId16"/>
    <p:sldId id="282" r:id="rId17"/>
    <p:sldId id="283" r:id="rId18"/>
    <p:sldId id="284" r:id="rId19"/>
    <p:sldId id="273" r:id="rId20"/>
    <p:sldId id="276" r:id="rId21"/>
    <p:sldId id="274" r:id="rId22"/>
    <p:sldId id="277" r:id="rId23"/>
  </p:sldIdLst>
  <p:sldSz cx="9144000" cy="6858000" type="screen4x3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6163" autoAdjust="0"/>
  </p:normalViewPr>
  <p:slideViewPr>
    <p:cSldViewPr>
      <p:cViewPr>
        <p:scale>
          <a:sx n="80" d="100"/>
          <a:sy n="80" d="100"/>
        </p:scale>
        <p:origin x="-25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6"/>
      </p:cViewPr>
      <p:guideLst>
        <p:guide orient="horz" pos="2976"/>
        <p:guide pos="22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pPr>
              <a:defRPr/>
            </a:pPr>
            <a:fld id="{8986C536-C5EC-4415-988E-97F55B9F2BCD}" type="datetimeFigureOut">
              <a:rPr lang="en-US"/>
              <a:pPr>
                <a:defRPr/>
              </a:pPr>
              <a:t>7/12/2013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pPr>
              <a:defRPr/>
            </a:pPr>
            <a:fld id="{ABCBA49F-3635-4AC8-8658-61FB00045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697751A-38ED-4EE2-9FE5-E85C720A4335}" type="datetimeFigureOut">
              <a:rPr lang="en-US"/>
              <a:pPr>
                <a:defRPr/>
              </a:pPr>
              <a:t>7/12/2013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285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4375" y="4487863"/>
            <a:ext cx="5721350" cy="4252912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E6B78F-A33C-444D-8102-33610BE76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CB4400-9B09-4C84-9024-1BAAA93BD8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0CE46-76C8-4B2E-B6BE-2C1AB101E16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4BF859-A0EF-4130-AC6E-B69246BDA29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27191A-CE78-4E8E-A25C-FFCE1736B0D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B7FA63-9F5E-4402-AB9B-2D2A0768CAE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D9364-C8BC-4626-B453-8A3304047D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B7FA63-9F5E-4402-AB9B-2D2A0768CAE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2CA9DB-3BDD-4700-8572-8B7ED26EEC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F979A-67FB-46C5-8905-1FBDF70CFF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F979A-67FB-46C5-8905-1FBDF70CFF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15F3A3-E8E3-44D9-9146-C9187CAC884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2D5E-24BA-448F-ADAE-4CD31F17C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B83B8-8D47-4D65-B8D4-812E8762F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10D95-6140-4D16-A08B-4E14ADDF0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04-6747-4441-9270-81D2191F8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A1124-479C-4C86-90D5-F35F9AAED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76502-7306-4E43-B719-3343BAF1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87C63-052A-4EF6-86CB-1057EFE75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B39E0-3CFF-44F4-8C38-08636E220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C0B98-22F8-4A6F-99E1-39221578D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69518-C6F8-4FFA-8E5E-423401AA8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DF404-577E-4579-B85B-4841C2E0C8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93AE-7730-4585-85D5-79758B44D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BA37-99D2-4B12-8F51-9752F209D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99861-F95C-4337-99C8-201FBE392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A7F19-3A75-4DC3-AEF6-2E919EEE5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30D94-147A-4A18-BFFC-A9574B69D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D518-06B4-419E-BF4C-CE32F393A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4FEAB-1C44-434C-A8D7-2377A4435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72722-A693-4FFC-AF80-7C6DE1D97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43BB0-69F6-4C65-8461-70D44AA6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4AAD6-C40C-476A-B94E-46D7723F7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1A2CE-C0EE-4682-933F-A77927C55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824FE-A3FA-46E1-8164-B148EFE96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A5593-AD0A-4E9C-8B46-4282384A9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AEB4E-CDD7-40ED-B429-4A58C2527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1606-BA8F-450F-9EF0-2BA182BC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0A6CC-91A8-4540-9C1C-16D166DBB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B7B4A-AE39-4DED-96B8-4D579351C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1250E-E106-47A1-9BB5-02623A3D4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C764-645D-4EB5-8859-C9BBCD1B2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84376-3A17-43BD-B45D-974971B5F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5F89C-F8AA-4311-BFA3-E6B262660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E002-A64B-43BC-A606-138D71C13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06ABE-004A-43C0-81B1-F94DE3CF5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3B670-6AAB-4B7A-8F73-51B9FF88D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04C34-5560-4751-9879-67901565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F10CB-7DBA-4F5A-8039-93F3F6B2B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DE418-C0B6-4D37-808F-5249E8BA4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85D08-53CE-4DBB-9BBB-221FD0D6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64903-C09E-45AE-99CD-3156800D3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B57A5-A20D-4D75-8764-5B2802C93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DE2E4-9A79-4808-98C4-D5CF273E4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12078-CC07-465A-9CC3-96509EBE5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A23FE-0DFC-4FD0-B66B-03DB249C2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D4B39-7DE4-4170-B3D1-470E04C47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88542-BFFA-4123-B7CC-BAA8A76A0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DA5E7-46E2-4F3E-ABC2-78EB9A6DD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BDD68-1148-4B31-9110-E5DDEA01F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ACF8-7F14-4E87-9571-79ADD6A10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B6E25-D76E-4186-8D30-9F01731FA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53C60-0D36-4BEF-9C86-52377AA0F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55F2F-BC8C-425D-B274-DD96549F2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7D552-94F7-48C3-A3F7-F7D7DDF3E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DE63D-89DC-480D-942A-85D1FD744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C6DEE-7B1D-402D-9EE1-EFD0077B8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D3462-C856-47A0-A6B4-C4050B9B4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8FE70-051F-4F24-828D-1FEC7D432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A265D-5C47-49D4-B970-7B17EDA8F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06CE1-BB18-495A-A312-42CF76956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7024-165B-43A1-BA23-062681AA5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BDFEB-F149-4336-B5F3-5EBB2A631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E898-8AED-4984-B477-7D6B82D60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4EEDE-3A08-4C9C-AC17-F42D79F99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2B519-1218-4E8B-8D51-799EBD893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6A3B-8CC5-433B-8FE5-740CD8D70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729CD-0435-44BC-A9C6-2BB2815CA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65362-CD26-4E45-A768-3314410E4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C19E-089B-4858-89F4-74AE0AEFD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FFCE-EC75-46DF-A81E-5C63C457C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9B571-7D79-4DD9-ADDF-9BD8B268C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9214F-9615-40B6-A346-ED5ED0B26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8235F-6033-423B-8CEC-3D3BE0357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F714B-22A0-4E51-927D-A6C1575DF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5F51-C6C2-4C4F-B146-16F95EF59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64D89-9B6F-40A6-93A6-CAC1B1843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9028B-EE51-4F86-A2E5-682C9D9DE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67641-335D-4884-A765-BEB5492FD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29CE4-F2BD-4915-8394-784B467EB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F84B6-8DEA-4A6D-BD20-D672C95B3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66C57-42F0-40F8-90D4-F75DDE907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F8222-918A-4E85-9889-427BA2D8C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2F8DB-A700-4FD1-901F-71542D7B8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48F19-7B2E-41D6-87AB-4020A8D4A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A5890-4980-4BE3-AA83-C8A2A838D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A4F2E-4DA4-4354-B774-88C711D75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D709B-ADD6-4B68-B584-E4F0D579A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F74A3-6618-4022-AD2A-21E61EDA5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067B2-8D46-40D2-8179-A3F9409DB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B8FAE-A257-4A21-9A49-1CD502E24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63D1-3936-4844-BAC6-C2C3E51D9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A94-6264-4D47-B46F-1353DB3C9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EB21C-7DFD-4A87-9CB2-E2746E7EC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D960-C1DE-4A80-ADDF-0FBA39DB0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C74FC-97BB-4A1F-8AB3-92A06612D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E91F0-CB92-460E-A1AB-6B83E8A99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9C6B8-7F3A-4595-AD23-BA866A950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021A9-063C-4FA3-90A1-4A60D3B77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299EC-4C25-4142-BB39-1F5905D5F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448E2-1D92-42C9-9459-766EE716B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95465-68E1-4EDC-9C8B-98B350E80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BAF12-767E-4C48-AC5F-4D4495275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1AA3-4DF9-46C8-9C2C-148789770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EB73A-ADF0-4B0B-9D9E-F435F74A2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408A1-A846-47F1-9323-E611AB0C5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E1FF-5627-418F-8641-F2D9A8221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8688-F4F4-458E-B8EB-890AD8665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853F-6560-42E1-852F-13FE3F140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43564-F8C1-4320-81EB-01B97BFDD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140DC-E4A1-4E14-BFAD-4AF3E952C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B4D4C-EE61-4818-98A8-1A622A28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A41F6-1AE8-4471-A4A6-24D2ECE2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92B9B-12F9-459F-AEBD-A1420262D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F2CD6-8DF3-4C41-BCF9-9FB62C77A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EC4F3-C15A-47D2-96B0-F032D4646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4E44F34-9D80-44CF-98A9-B16E1FAC8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C9FBE05-9B19-4F85-8FCF-1723EB85F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CS Presentatio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52400"/>
            <a:ext cx="93726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9C11F7-9375-46C6-A492-E234F666A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1C4F845-22F4-467B-A615-0498DE372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4140DF-B4B7-48C2-B337-21F1F558C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CBBF454-623A-450E-A7B9-BB4294491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A27C36-2815-419C-B0A3-B6FF7C06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DD0D90-2200-4EEB-AD5A-65B14F9A1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78DA0C7-EAB7-4674-89F8-6546E8E7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DD6A35-4858-4CFA-88D6-9A9DF5D66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12"/>
          <p:cNvSpPr txBox="1">
            <a:spLocks noChangeArrowheads="1"/>
          </p:cNvSpPr>
          <p:nvPr/>
        </p:nvSpPr>
        <p:spPr bwMode="auto">
          <a:xfrm>
            <a:off x="3956050" y="6080125"/>
            <a:ext cx="12923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7/12/2013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1676400"/>
            <a:ext cx="8991600" cy="1981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Third Workshop on </a:t>
            </a:r>
            <a:r>
              <a:rPr lang="en-US" sz="3200" b="1" dirty="0" smtClean="0"/>
              <a:t>Integrating</a:t>
            </a:r>
            <a:r>
              <a:rPr lang="en-US" sz="2800" b="1" dirty="0" smtClean="0"/>
              <a:t> Software Testing into Programming Courses </a:t>
            </a:r>
          </a:p>
          <a:p>
            <a:pPr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(WISTPC 2013)</a:t>
            </a:r>
            <a:br>
              <a:rPr lang="en-US" sz="2400" b="1" dirty="0" smtClean="0"/>
            </a:br>
            <a:r>
              <a:rPr lang="en-US" sz="2400" b="1" dirty="0" smtClean="0"/>
              <a:t> July 12 and 13, 2013 </a:t>
            </a:r>
            <a:r>
              <a:rPr lang="en-US" sz="2400" b="1" dirty="0" smtClean="0"/>
              <a:t>@</a:t>
            </a:r>
            <a:r>
              <a:rPr lang="en-US" sz="2400" b="1" dirty="0" smtClean="0"/>
              <a:t> </a:t>
            </a:r>
            <a:r>
              <a:rPr lang="en-US" sz="2400" b="1" dirty="0" smtClean="0"/>
              <a:t>FIU</a:t>
            </a:r>
            <a:r>
              <a:rPr lang="en-US" sz="2800" b="1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US" sz="2800" b="1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U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U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</a:br>
            <a:endParaRPr lang="en-US" sz="2800" kern="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13317" name="Picture 9" descr="Logos-Tues2-Project-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9005454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3657600"/>
            <a:ext cx="8991600" cy="106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1000" y="5334000"/>
            <a:ext cx="80010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b="1" dirty="0">
                <a:latin typeface="Calibri" pitchFamily="34" charset="0"/>
              </a:rPr>
              <a:t>Peter J. Clarke (FIU</a:t>
            </a:r>
            <a:r>
              <a:rPr lang="en-US" sz="3200" b="1" dirty="0" smtClean="0">
                <a:latin typeface="Calibri" pitchFamily="34" charset="0"/>
              </a:rPr>
              <a:t>)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cs typeface="Arial" charset="0"/>
              </a:rPr>
              <a:t>Acknowledgements</a:t>
            </a:r>
            <a:br>
              <a:rPr lang="en-US" smtClean="0">
                <a:cs typeface="Arial" charset="0"/>
              </a:rPr>
            </a:b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514350" indent="-514350" eaLnBrk="1" hangingPunct="1">
              <a:lnSpc>
                <a:spcPct val="114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School of Computing and Information Sciences Florida International University</a:t>
            </a:r>
          </a:p>
          <a:p>
            <a:pPr marL="514350" indent="-514350" eaLnBrk="1" hangingPunct="1">
              <a:lnSpc>
                <a:spcPct val="114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/>
              <a:t>NSF TUES II grants: </a:t>
            </a:r>
            <a:r>
              <a:rPr lang="it-IT" sz="2800" dirty="0" smtClean="0"/>
              <a:t>DUE-1225742 (FIU), DUE-1225654 (AAMU), DUE-1224411 (MU-Ohio), DUE-1225972 (NDSU</a:t>
            </a:r>
            <a:r>
              <a:rPr lang="it-IT" sz="2800" dirty="0" smtClean="0"/>
              <a:t>)</a:t>
            </a:r>
          </a:p>
          <a:p>
            <a:pPr marL="514350" indent="-514350" eaLnBrk="1" hangingPunct="1">
              <a:lnSpc>
                <a:spcPct val="114000"/>
              </a:lnSpc>
              <a:spcBef>
                <a:spcPts val="1800"/>
              </a:spcBef>
              <a:spcAft>
                <a:spcPts val="600"/>
              </a:spcAft>
            </a:pPr>
            <a:r>
              <a:rPr lang="it-IT" sz="2800" dirty="0" smtClean="0">
                <a:cs typeface="Arial" charset="0"/>
              </a:rPr>
              <a:t>Industry Partners: Ulitmate Software, IBM and Microsoft</a:t>
            </a:r>
            <a:endParaRPr lang="en-US" sz="2800" dirty="0" smtClean="0">
              <a:cs typeface="Arial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ED26D0-1212-482D-BEBE-77E3707738A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cs typeface="Arial" charset="0"/>
              </a:rPr>
              <a:t>Pretest</a:t>
            </a:r>
            <a:br>
              <a:rPr lang="en-US" smtClean="0">
                <a:cs typeface="Arial" charset="0"/>
              </a:rPr>
            </a:b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sz="2800" dirty="0" smtClean="0">
                <a:cs typeface="Arial" charset="0"/>
              </a:rPr>
              <a:t>Please complete the Pretest (green colored sheet)</a:t>
            </a:r>
          </a:p>
          <a:p>
            <a:pPr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sz="2800" b="1" i="1" dirty="0" smtClean="0">
                <a:cs typeface="Arial" charset="0"/>
              </a:rPr>
              <a:t>You are required to fill in the same </a:t>
            </a:r>
            <a:r>
              <a:rPr lang="en-US" sz="2800" b="1" i="1" u="sng" dirty="0" smtClean="0">
                <a:cs typeface="Arial" charset="0"/>
              </a:rPr>
              <a:t>unique pseudonym</a:t>
            </a:r>
            <a:r>
              <a:rPr lang="en-US" sz="2800" b="1" i="1" dirty="0" smtClean="0">
                <a:cs typeface="Arial" charset="0"/>
              </a:rPr>
              <a:t> on each evaluation instrument.</a:t>
            </a:r>
          </a:p>
          <a:p>
            <a:pPr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sz="2800" dirty="0" smtClean="0">
                <a:cs typeface="Arial" charset="0"/>
              </a:rPr>
              <a:t>When you are finish please place the forms face down on the front desk.</a:t>
            </a:r>
          </a:p>
          <a:p>
            <a:pPr algn="ctr" eaLnBrk="1" hangingPunct="1">
              <a:spcBef>
                <a:spcPts val="1800"/>
              </a:spcBef>
              <a:spcAft>
                <a:spcPts val="1200"/>
              </a:spcAft>
              <a:buFontTx/>
              <a:buNone/>
            </a:pPr>
            <a:r>
              <a:rPr lang="en-US" sz="2800" dirty="0" smtClean="0">
                <a:cs typeface="Arial" charset="0"/>
              </a:rPr>
              <a:t>Thank </a:t>
            </a:r>
            <a:r>
              <a:rPr lang="en-US" sz="2800" dirty="0" smtClean="0">
                <a:cs typeface="Arial" charset="0"/>
              </a:rPr>
              <a:t>you!</a:t>
            </a:r>
          </a:p>
          <a:p>
            <a:pPr eaLnBrk="1" hangingPunct="1">
              <a:spcBef>
                <a:spcPts val="1800"/>
              </a:spcBef>
              <a:spcAft>
                <a:spcPts val="12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013FEF-0FDA-4588-827A-EC810A96D679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153400" cy="50292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Welcome by Associate Director of SCIS</a:t>
            </a:r>
            <a:endParaRPr lang="en-US" dirty="0" smtClean="0">
              <a:cs typeface="Arial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Introduction of Participants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Overview of Project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Workshop Objectives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Workshop Materials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Acknowledgements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Pretest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cs typeface="Arial" charset="0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cs typeface="Arial" charset="0"/>
            </a:endParaRP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14CB88-5331-42DD-83CD-B1B89314925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610600" cy="4876800"/>
          </a:xfrm>
        </p:spPr>
        <p:txBody>
          <a:bodyPr/>
          <a:lstStyle/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2800" dirty="0" err="1" smtClean="0"/>
              <a:t>WReSTT</a:t>
            </a:r>
            <a:r>
              <a:rPr lang="en-US" sz="2800" dirty="0" smtClean="0"/>
              <a:t> – </a:t>
            </a:r>
            <a:r>
              <a:rPr lang="en-US" sz="2800" b="1" dirty="0" smtClean="0"/>
              <a:t>W</a:t>
            </a:r>
            <a:r>
              <a:rPr lang="en-US" sz="2800" dirty="0" smtClean="0"/>
              <a:t>eb-based </a:t>
            </a:r>
            <a:r>
              <a:rPr lang="en-US" sz="2800" b="1" dirty="0" smtClean="0"/>
              <a:t>Re</a:t>
            </a:r>
            <a:r>
              <a:rPr lang="en-US" sz="2800" dirty="0" smtClean="0"/>
              <a:t>pository of </a:t>
            </a:r>
            <a:r>
              <a:rPr lang="en-US" sz="2800" b="1" dirty="0" smtClean="0"/>
              <a:t>S</a:t>
            </a:r>
            <a:r>
              <a:rPr lang="en-US" sz="2800" dirty="0" smtClean="0"/>
              <a:t>oftware </a:t>
            </a:r>
            <a:r>
              <a:rPr lang="en-US" sz="2800" b="1" dirty="0" smtClean="0"/>
              <a:t>T</a:t>
            </a:r>
            <a:r>
              <a:rPr lang="en-US" sz="2800" dirty="0" smtClean="0"/>
              <a:t>esting </a:t>
            </a:r>
            <a:r>
              <a:rPr lang="en-US" sz="2800" b="1" dirty="0" smtClean="0"/>
              <a:t>T</a:t>
            </a:r>
            <a:r>
              <a:rPr lang="en-US" sz="2800" dirty="0" smtClean="0"/>
              <a:t>ools (version 1)</a:t>
            </a:r>
          </a:p>
          <a:p>
            <a:pPr marL="914400" lvl="1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 smtClean="0"/>
              <a:t>Provided students and instructors with an online repository of tutorials on software testing tools.</a:t>
            </a:r>
          </a:p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2800" dirty="0" err="1" smtClean="0"/>
              <a:t>WReSTT</a:t>
            </a:r>
            <a:r>
              <a:rPr lang="en-US" sz="2800" dirty="0" smtClean="0"/>
              <a:t> (version 2)</a:t>
            </a:r>
          </a:p>
          <a:p>
            <a:pPr marL="914400" lvl="1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 smtClean="0"/>
              <a:t>Added collaborative learning and social networking features</a:t>
            </a:r>
          </a:p>
          <a:p>
            <a:pPr marL="914400" lvl="1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 smtClean="0"/>
              <a:t>Introduced tutorials on testing concepts</a:t>
            </a:r>
          </a:p>
          <a:p>
            <a:pPr marL="914400" lvl="1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/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39200" y="6645275"/>
            <a:ext cx="3810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90496-B189-4982-92EF-92C10815CB8B}" type="slidenum">
              <a:rPr 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0" y="0"/>
            <a:ext cx="8915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4400" dirty="0" smtClean="0">
                <a:cs typeface="Arial" charset="0"/>
              </a:rPr>
              <a:t>History of Project</a:t>
            </a:r>
            <a:endParaRPr lang="en-US" sz="4400" dirty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7921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Project Goals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458200" cy="381000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sz="3000" dirty="0" smtClean="0">
                <a:latin typeface="Comic Sans MS" pitchFamily="66" charset="0"/>
              </a:rPr>
              <a:t>	Create new learning materials and develop faculty </a:t>
            </a:r>
            <a:r>
              <a:rPr lang="en-US" sz="3000" dirty="0" smtClean="0">
                <a:latin typeface="Comic Sans MS" pitchFamily="66" charset="0"/>
              </a:rPr>
              <a:t>expertise </a:t>
            </a:r>
            <a:r>
              <a:rPr lang="en-US" sz="3000" dirty="0" smtClean="0">
                <a:latin typeface="Comic Sans MS" pitchFamily="66" charset="0"/>
              </a:rPr>
              <a:t>to significantly increase the number of undergraduate students that are exposed to testing methodologies and </a:t>
            </a:r>
            <a:r>
              <a:rPr lang="en-US" sz="3000" dirty="0" smtClean="0">
                <a:latin typeface="Comic Sans MS" pitchFamily="66" charset="0"/>
              </a:rPr>
              <a:t>the use </a:t>
            </a:r>
            <a:r>
              <a:rPr lang="en-US" sz="3000" dirty="0" smtClean="0">
                <a:latin typeface="Comic Sans MS" pitchFamily="66" charset="0"/>
              </a:rPr>
              <a:t>of testing tools in undergraduate courses.</a:t>
            </a:r>
            <a:endParaRPr lang="en-US" sz="3000" dirty="0" smtClean="0">
              <a:latin typeface="Comic Sans MS" pitchFamily="66" charset="0"/>
              <a:cs typeface="Arial" charset="0"/>
            </a:endParaRPr>
          </a:p>
          <a:p>
            <a:pPr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endParaRPr lang="en-US" sz="3000" dirty="0" smtClean="0">
              <a:latin typeface="Comic Sans MS" pitchFamily="66" charset="0"/>
              <a:cs typeface="Arial" charset="0"/>
            </a:endParaRP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F8DEBD-E5A9-4BBA-9BB5-E6AB0230D62A}" type="slidenum">
              <a:rPr 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610600" cy="4876800"/>
          </a:xfrm>
        </p:spPr>
        <p:txBody>
          <a:bodyPr/>
          <a:lstStyle/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2800" dirty="0" smtClean="0"/>
              <a:t>Create new software testing learning objects and transform WReSTT into a cyberlearning environment (</a:t>
            </a:r>
            <a:r>
              <a:rPr lang="en-US" sz="2800" b="1" i="1" dirty="0" smtClean="0"/>
              <a:t>WReSTT-CyLE</a:t>
            </a:r>
            <a:r>
              <a:rPr lang="en-US" sz="2800" i="1" dirty="0" smtClean="0"/>
              <a:t> – </a:t>
            </a:r>
            <a:r>
              <a:rPr lang="en-US" sz="2800" b="1" i="1" dirty="0" smtClean="0"/>
              <a:t>W</a:t>
            </a:r>
            <a:r>
              <a:rPr lang="en-US" sz="2800" i="1" dirty="0" smtClean="0"/>
              <a:t>eb-based </a:t>
            </a:r>
            <a:r>
              <a:rPr lang="en-US" sz="2800" b="1" i="1" dirty="0" smtClean="0"/>
              <a:t>Re</a:t>
            </a:r>
            <a:r>
              <a:rPr lang="en-US" sz="2800" i="1" dirty="0" smtClean="0"/>
              <a:t>pository of </a:t>
            </a:r>
            <a:r>
              <a:rPr lang="en-US" sz="2800" b="1" i="1" dirty="0" smtClean="0"/>
              <a:t>S</a:t>
            </a:r>
            <a:r>
              <a:rPr lang="en-US" sz="2800" i="1" dirty="0" smtClean="0"/>
              <a:t>oftware </a:t>
            </a:r>
            <a:r>
              <a:rPr lang="en-US" sz="2800" b="1" i="1" dirty="0" smtClean="0"/>
              <a:t>T</a:t>
            </a:r>
            <a:r>
              <a:rPr lang="en-US" sz="2800" i="1" dirty="0" smtClean="0"/>
              <a:t>esting </a:t>
            </a:r>
            <a:r>
              <a:rPr lang="en-US" sz="2800" b="1" i="1" dirty="0" smtClean="0"/>
              <a:t>T</a:t>
            </a:r>
            <a:r>
              <a:rPr lang="en-US" sz="2800" i="1" dirty="0" smtClean="0"/>
              <a:t>utorials: A </a:t>
            </a:r>
            <a:r>
              <a:rPr lang="en-US" sz="2800" b="1" i="1" dirty="0" smtClean="0"/>
              <a:t>Cy</a:t>
            </a:r>
            <a:r>
              <a:rPr lang="en-US" sz="2800" i="1" dirty="0" smtClean="0"/>
              <a:t>ber-</a:t>
            </a:r>
            <a:r>
              <a:rPr lang="en-US" sz="2800" b="1" i="1" dirty="0" smtClean="0"/>
              <a:t>l</a:t>
            </a:r>
            <a:r>
              <a:rPr lang="en-US" sz="2800" i="1" dirty="0" smtClean="0"/>
              <a:t>earning </a:t>
            </a:r>
            <a:r>
              <a:rPr lang="en-US" sz="2800" b="1" i="1" dirty="0" smtClean="0"/>
              <a:t>E</a:t>
            </a:r>
            <a:r>
              <a:rPr lang="en-US" sz="2800" i="1" dirty="0" smtClean="0"/>
              <a:t>nvironment</a:t>
            </a:r>
            <a:r>
              <a:rPr lang="en-US" sz="2800" dirty="0" smtClean="0"/>
              <a:t>).</a:t>
            </a:r>
          </a:p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2800" dirty="0" smtClean="0"/>
              <a:t>Conduct bi-annual workshops to develop faculty expertise in software testing and in using the new features in WReSTT-CyLE to support pedagogy.</a:t>
            </a:r>
          </a:p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/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39200" y="6645275"/>
            <a:ext cx="3810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90496-B189-4982-92EF-92C10815CB8B}" type="slidenum">
              <a:rPr 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0" y="0"/>
            <a:ext cx="8915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4400" dirty="0">
                <a:cs typeface="Arial" charset="0"/>
              </a:rPr>
              <a:t>Project Objectives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610600" cy="4876800"/>
          </a:xfrm>
        </p:spPr>
        <p:txBody>
          <a:bodyPr/>
          <a:lstStyle/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 startAt="3"/>
            </a:pPr>
            <a:r>
              <a:rPr lang="en-US" sz="2800" dirty="0" smtClean="0"/>
              <a:t>Foster students’ acquisition of software testing concepts and skills in upper-level undergraduate courses with a programming component.</a:t>
            </a:r>
          </a:p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 startAt="3"/>
            </a:pPr>
            <a:r>
              <a:rPr lang="en-US" sz="2800" dirty="0" smtClean="0"/>
              <a:t>Promote the new features and learning objects in WReSTT-CyLE, and disseminate the research findings and success stories from the project to the academic community.</a:t>
            </a: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 startAt="3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915400" y="6645275"/>
            <a:ext cx="3810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30CA83-299A-4BF2-8135-B356A110596C}" type="slidenum">
              <a:rPr lang="en-US" smtClean="0">
                <a:solidFill>
                  <a:schemeClr val="bg1"/>
                </a:solidFill>
              </a:rPr>
              <a:pPr eaLnBrk="1" hangingPunct="1"/>
              <a:t>6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0" y="0"/>
            <a:ext cx="8915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4400" dirty="0">
                <a:cs typeface="Arial" charset="0"/>
              </a:rPr>
              <a:t>Project Objectives cont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 bwMode="auto">
          <a:xfrm>
            <a:off x="685800" y="-76200"/>
            <a:ext cx="8229600" cy="868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Workshop </a:t>
            </a:r>
            <a:r>
              <a:rPr lang="en-US" dirty="0" smtClean="0">
                <a:cs typeface="Arial" charset="0"/>
              </a:rPr>
              <a:t>Outcomes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4724400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FontTx/>
              <a:buAutoNum type="arabicPeriod"/>
            </a:pPr>
            <a:r>
              <a:rPr lang="en-US" sz="2800" dirty="0" smtClean="0">
                <a:cs typeface="Arial" charset="0"/>
              </a:rPr>
              <a:t>Participants are expected to </a:t>
            </a:r>
            <a:r>
              <a:rPr lang="en-US" sz="2800" dirty="0" smtClean="0">
                <a:cs typeface="Arial" charset="0"/>
              </a:rPr>
              <a:t>increase their knowledge of software testing and software testing tools. 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FontTx/>
              <a:buAutoNum type="arabicPeriod"/>
            </a:pPr>
            <a:r>
              <a:rPr lang="en-US" sz="2800" dirty="0" smtClean="0">
                <a:cs typeface="Arial" charset="0"/>
              </a:rPr>
              <a:t>Participants are expected to have a basic knowledge of the features in </a:t>
            </a:r>
            <a:r>
              <a:rPr lang="en-US" sz="2800" dirty="0" err="1" smtClean="0">
                <a:cs typeface="Arial" charset="0"/>
              </a:rPr>
              <a:t>WReSTT</a:t>
            </a:r>
            <a:r>
              <a:rPr lang="en-US" sz="2800" dirty="0" smtClean="0">
                <a:cs typeface="Arial" charset="0"/>
              </a:rPr>
              <a:t> and how they may be used to support pedagogy in software testing.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FontTx/>
              <a:buAutoNum type="arabicPeriod"/>
            </a:pPr>
            <a:r>
              <a:rPr lang="en-US" sz="2800" dirty="0" smtClean="0">
                <a:cs typeface="Arial" charset="0"/>
              </a:rPr>
              <a:t>Participants </a:t>
            </a:r>
            <a:r>
              <a:rPr lang="en-US" sz="2800" dirty="0" smtClean="0">
                <a:cs typeface="Arial" charset="0"/>
              </a:rPr>
              <a:t>are expected to use </a:t>
            </a:r>
            <a:r>
              <a:rPr lang="en-US" sz="2800" dirty="0" smtClean="0">
                <a:cs typeface="Arial" charset="0"/>
              </a:rPr>
              <a:t>the features of </a:t>
            </a:r>
            <a:r>
              <a:rPr lang="en-US" sz="2800" dirty="0" err="1" smtClean="0">
                <a:cs typeface="Arial" charset="0"/>
              </a:rPr>
              <a:t>WReSTT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smtClean="0">
                <a:cs typeface="Arial" charset="0"/>
              </a:rPr>
              <a:t>to support pedagogy</a:t>
            </a:r>
            <a:r>
              <a:rPr lang="en-US" sz="2800" dirty="0" smtClean="0">
                <a:cs typeface="Arial" charset="0"/>
              </a:rPr>
              <a:t>.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B4242C-8FC9-4250-BC8A-AA76E6E11E52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6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cs typeface="Arial" charset="0"/>
              </a:rPr>
              <a:t>Workshop Materials</a:t>
            </a:r>
            <a:br>
              <a:rPr lang="en-US" smtClean="0">
                <a:cs typeface="Arial" charset="0"/>
              </a:rPr>
            </a:b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71600"/>
            <a:ext cx="7010400" cy="4876800"/>
          </a:xfrm>
        </p:spPr>
        <p:txBody>
          <a:bodyPr/>
          <a:lstStyle/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dirty="0" smtClean="0">
                <a:cs typeface="Arial" charset="0"/>
              </a:rPr>
              <a:t>Folders:</a:t>
            </a:r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Wired/Wireless access information</a:t>
            </a:r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Schedule</a:t>
            </a: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Pretest</a:t>
            </a:r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Presenters</a:t>
            </a:r>
            <a:r>
              <a:rPr lang="en-US" sz="2800" dirty="0" smtClean="0">
                <a:cs typeface="Arial" charset="0"/>
              </a:rPr>
              <a:t>’ evaluation form</a:t>
            </a:r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FIU Map</a:t>
            </a:r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Participant list</a:t>
            </a:r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E3DDB5-71E5-43C2-9745-29122F00AF7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0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-Presentation062607">
  <a:themeElements>
    <a:clrScheme name="ST-Presentation0626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-Presentation0626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-Presentation0626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5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6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9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UWI-Presentation-101309</Template>
  <TotalTime>1978</TotalTime>
  <Words>421</Words>
  <Application>Microsoft Office PowerPoint</Application>
  <PresentationFormat>On-screen Show (4:3)</PresentationFormat>
  <Paragraphs>87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1_Default Design</vt:lpstr>
      <vt:lpstr>ST-Presentation062607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2_Default Design</vt:lpstr>
      <vt:lpstr>Slide 1</vt:lpstr>
      <vt:lpstr>Outline</vt:lpstr>
      <vt:lpstr>Slide 3</vt:lpstr>
      <vt:lpstr>Project Goals</vt:lpstr>
      <vt:lpstr>Slide 5</vt:lpstr>
      <vt:lpstr>Slide 6</vt:lpstr>
      <vt:lpstr>Workshop Specific Objectives </vt:lpstr>
      <vt:lpstr>Workshop Outcomes </vt:lpstr>
      <vt:lpstr>Workshop Materials </vt:lpstr>
      <vt:lpstr>Acknowledgements </vt:lpstr>
      <vt:lpstr>Pretest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Andres</dc:creator>
  <cp:lastModifiedBy>clarkep</cp:lastModifiedBy>
  <cp:revision>189</cp:revision>
  <dcterms:created xsi:type="dcterms:W3CDTF">2008-06-08T14:38:44Z</dcterms:created>
  <dcterms:modified xsi:type="dcterms:W3CDTF">2013-07-12T08:36:15Z</dcterms:modified>
</cp:coreProperties>
</file>