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24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theme/theme14.xml" ContentType="application/vnd.openxmlformats-officedocument.them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12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4" r:id="rId2"/>
    <p:sldMasterId id="2147483688" r:id="rId3"/>
    <p:sldMasterId id="2147483700" r:id="rId4"/>
    <p:sldMasterId id="2147483714" r:id="rId5"/>
    <p:sldMasterId id="2147483726" r:id="rId6"/>
    <p:sldMasterId id="2147483738" r:id="rId7"/>
    <p:sldMasterId id="2147483750" r:id="rId8"/>
    <p:sldMasterId id="2147483762" r:id="rId9"/>
    <p:sldMasterId id="2147483774" r:id="rId10"/>
    <p:sldMasterId id="2147483786" r:id="rId11"/>
    <p:sldMasterId id="2147483798" r:id="rId12"/>
  </p:sldMasterIdLst>
  <p:notesMasterIdLst>
    <p:notesMasterId r:id="rId36"/>
  </p:notesMasterIdLst>
  <p:handoutMasterIdLst>
    <p:handoutMasterId r:id="rId37"/>
  </p:handoutMasterIdLst>
  <p:sldIdLst>
    <p:sldId id="318" r:id="rId13"/>
    <p:sldId id="261" r:id="rId14"/>
    <p:sldId id="285" r:id="rId15"/>
    <p:sldId id="327" r:id="rId16"/>
    <p:sldId id="286" r:id="rId17"/>
    <p:sldId id="297" r:id="rId18"/>
    <p:sldId id="274" r:id="rId19"/>
    <p:sldId id="276" r:id="rId20"/>
    <p:sldId id="277" r:id="rId21"/>
    <p:sldId id="291" r:id="rId22"/>
    <p:sldId id="292" r:id="rId23"/>
    <p:sldId id="293" r:id="rId24"/>
    <p:sldId id="279" r:id="rId25"/>
    <p:sldId id="280" r:id="rId26"/>
    <p:sldId id="281" r:id="rId27"/>
    <p:sldId id="330" r:id="rId28"/>
    <p:sldId id="305" r:id="rId29"/>
    <p:sldId id="328" r:id="rId30"/>
    <p:sldId id="307" r:id="rId31"/>
    <p:sldId id="308" r:id="rId32"/>
    <p:sldId id="329" r:id="rId33"/>
    <p:sldId id="317" r:id="rId34"/>
    <p:sldId id="325" r:id="rId35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CC00"/>
    <a:srgbClr val="A50021"/>
    <a:srgbClr val="FFFFCC"/>
    <a:srgbClr val="3333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82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B576AAEB-6550-49A8-BC0B-100AB9448B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5A1BA9C-1A26-4967-AF81-F2C2317C9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B37F7-CE55-4BDE-B90B-01AC4614D20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842C0-A7C4-4D78-A1C8-48E9669A1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CD99B-859E-4879-86B8-FE4B9DD64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6B649-E93D-401A-B048-C5C3EA18F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C4EFB-B59F-40DE-9629-5A4C80FDB7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48E4F-6127-4796-9AA1-A79EC1A29D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8CA33-6450-4A4B-932B-F52D37C75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9ABE4-0D70-4C1E-B8DA-CE0CE7188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C701D-F9CA-449F-ACFC-EAB201BC5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CCCD7-66E8-4757-885B-3F5B03BF2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509F1-147E-43E3-8419-609FD478FC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1419C-E26A-468F-A442-0F7A09F1B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D5122-A83A-4850-8B35-E3D8C8DF7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3ED80-6974-479C-8167-D9D557ADC2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B6D95-DE4E-4BFE-A762-2CFF5FA84B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4BD22-036B-4242-AED9-960CB44AD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21CAD-D267-470B-B102-940D89B28D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C26BD-A751-47C1-888E-8AE450D94F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3F0F8-6651-4DD2-89B7-474557896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26F22-2915-4792-BCCC-1C19DB7662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54182-3E61-462F-87AC-DDC4F2309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1BADA-FA98-43D4-93E6-56D8BFD7D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1D51A-D1C1-4911-B756-A05FC924D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2FD63-6DDB-4BED-99CD-1640C3D13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31375-FD86-4A63-8654-134364387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7B48A-6ECA-4C70-B18A-5CA25EE63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74ED-418B-4457-BE61-3560100B60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8B5B0-D1C1-4B30-90DE-22AB31C9C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58D92-21D5-4145-B818-40662962F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507FB-DCCD-4B8D-8F1F-986B24D5D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56C08-E9EF-4392-9D20-A100E1091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1A361-5DCA-4E44-8A4E-3B7CE1027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5E31E-9709-424E-A2D0-0D89D4AE2C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09F5A-CE08-4F01-BA1C-BCDB232E38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C2659-8055-4153-9BC9-0FFAAFB609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A6B5C-A441-4CB8-BB58-E0416DF55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32AB3-D7C7-4E84-8C51-E32D72FF4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F4000-4230-483C-B8D1-B979870C8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3CB91-A5BF-498B-B17A-D026B70C6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FAA0E-4536-4249-A1C1-275FC71BE2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5BC38-58A1-495F-B9D7-7735B21DF0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AB5F3-E625-4CA4-A66A-E25C584CF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C0DC8-E361-4EF3-9ED7-35D1133B3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49DED-3673-4715-BEE4-5BFF834F2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774C6-9B8A-4DC0-A961-86D225896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8BCDF-38B6-4A59-82F3-C30472A106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AB3A2-2279-48C3-AB96-B9CED9546C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425A6-A9A1-4C6E-8C49-7BFC9F78F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025F7-3889-43B4-94A6-5094FB834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90361-94AA-4FB5-BC5A-B7EDB3E537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DC641-065F-4318-87C2-756B5F68FF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57C7A-A06A-43C6-A084-0321383AD7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ED0FC-61F9-487F-BE72-271B82205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08025-9B87-486C-A26E-494E71497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D4E4B-9609-47D3-AF7B-30F8A8CD9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067AA-8360-4389-A367-158FE357C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52CEF-FEE1-4630-96D2-6A5153A985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E8BCF-8443-4E90-962B-09159BA0A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04B66-8D6A-4E3D-88EC-28690BBDD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994CD-F4D3-4859-8B27-F9D3A7172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7DF17-BCB0-4D31-973E-4B8F01012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92CA1-E651-4F09-8282-71BF7B4CC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9397E-B46D-4D3C-BC3A-417AF972E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D636C-77BA-46C1-B2BB-61F120B25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E77E8-C4B3-47EF-8DCF-4820380B4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84624-303C-4964-B51A-09CAE2781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E8BEB-1EF4-4B32-9654-8A55589FA1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BB4E8-03AF-46B2-85EF-A4857266A3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1ABB5-5637-4DE0-89E3-30CC101A8D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312C7-6C77-43CA-8B3B-FCA7FABE8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D6818-2484-4745-BD93-15E91B377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260A9-C795-4949-B0AE-9C43E8D15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9D603-2C10-4C1C-BC75-7B050B005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3B260-43DD-4664-ADD6-1758E8720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B240A-A765-4825-9956-EADB07E23C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1257F-FDEB-408F-A775-AC6C2EA5B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96828-5DE4-4253-8A36-1E5CA654A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4A9C6-7CF5-4E25-ABF9-89A887BB3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4A19A-C760-4272-A678-BF717BD73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D1437-D782-480D-9C65-BDA57E049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4B3D4-F337-4601-A201-9542D1894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760B2-56FE-4A47-ACA0-6BB7531DF6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5C2B4-5F46-4485-9375-230FE2588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D2A6B-B72E-4F6D-9E4B-CC5D7820EB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50DDD-B13A-4937-B4F8-7C7BC1A23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17071-0A0C-44CE-8523-5412136BB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6841C-49D2-4D0A-9736-C465D409F7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7E2F9-E236-42A0-9E0E-273B65F8B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D49B5-457B-4C68-BA38-B74B805EE8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AF123-33F3-4E39-BF8E-8C62AE5EA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A7A6C-A324-428B-9E4E-AE329004BE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5CADA-9098-44F6-92CF-E1D2972A3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F9A16-BB80-41E8-AD5A-2CA0985227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3883D-BC6E-4729-9AC3-ADF3CBFB5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A76CB-65CF-4E69-A458-EFF7E10A7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69180-9FE9-46C6-8688-7C9670593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D072E-EB76-41D9-9BAF-1B87212BD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FEFB3-7980-496A-B7BF-FAF0712BE0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5B01A-088B-43C0-B158-ED9E1D88D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BAA39-A752-4DE0-AB00-D276D342B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A7329-7CC3-4474-A96D-4C1F51102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E4024-79BB-4B3E-8B2F-B865AD180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26CB4-A357-4210-BC02-B00E387949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9A73A-4B91-4B01-9BBD-353F0C82B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437B3-C1FC-4170-8F5A-5CF4A247B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E7A88-EA42-43BA-9C7A-14AA9BD0CB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A09B2-031E-4207-AAD5-158CF2B8C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AC292-5379-4E11-9E36-CDE410BB6F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1C7CC-3788-4F5A-BE0B-F40628F25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D5A48-B237-4D14-A1F5-A981919DA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EA0E4-3A86-46D7-87D9-893CDB232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13B99-4B49-481F-B339-5C6669E99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7F57D-648B-4D06-A388-75AF012CA7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C3F6D-C763-4302-8437-94002B6FD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78827-F5FD-4F3F-840F-77984B4E3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50E21-F755-4AD3-9662-2C699DF91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EEA7B-5A28-4634-9EEA-D43AB08AC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CS Presentatio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6200"/>
            <a:ext cx="9296400" cy="69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4089" r:id="rId1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D9CF761-6863-42F4-AD88-2999B2097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F410ABB-B6A2-46E9-AA40-7F46B5AE0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8" descr="CS Presentation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6200"/>
            <a:ext cx="9296400" cy="69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 descr="CS Presentation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296400" cy="69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-152400"/>
            <a:ext cx="9372600" cy="274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1D22424-C8C1-4A38-A325-E2C55EAC8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4090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05A629B-3053-48A7-ABB9-7B9CCDA1FA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7952AA4-51FA-4937-9938-DAF3F82607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74D6005-11F0-4FCF-BB0F-A3622BDC2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FD97245-7EC6-4001-91FB-84893D21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81D4A4E-0021-47B6-8165-8450E0DEE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5B97236-9783-400F-814E-F5FE4122B8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B07199D-EB92-4624-9F93-8A131C010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oftware_testing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981200"/>
            <a:ext cx="8991600" cy="16002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Overview of Software Testing</a:t>
            </a:r>
          </a:p>
        </p:txBody>
      </p:sp>
      <p:sp>
        <p:nvSpPr>
          <p:cNvPr id="18435" name="Text Box 12"/>
          <p:cNvSpPr txBox="1">
            <a:spLocks noChangeArrowheads="1"/>
          </p:cNvSpPr>
          <p:nvPr/>
        </p:nvSpPr>
        <p:spPr bwMode="auto">
          <a:xfrm>
            <a:off x="3956050" y="6080125"/>
            <a:ext cx="142218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07/12/2013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352800" y="3048000"/>
            <a:ext cx="2209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WISTPC </a:t>
            </a:r>
            <a:r>
              <a:rPr lang="en-US" sz="2400" dirty="0" smtClean="0"/>
              <a:t>2013</a:t>
            </a:r>
            <a:endParaRPr lang="en-US" sz="2400" dirty="0"/>
          </a:p>
        </p:txBody>
      </p:sp>
      <p:sp>
        <p:nvSpPr>
          <p:cNvPr id="18437" name="Text Box 10"/>
          <p:cNvSpPr txBox="1">
            <a:spLocks noChangeArrowheads="1"/>
          </p:cNvSpPr>
          <p:nvPr/>
        </p:nvSpPr>
        <p:spPr bwMode="auto">
          <a:xfrm>
            <a:off x="3048000" y="5334000"/>
            <a:ext cx="34290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dirty="0">
                <a:latin typeface="Calibri" pitchFamily="34" charset="0"/>
              </a:rPr>
              <a:t>Peter </a:t>
            </a:r>
            <a:r>
              <a:rPr lang="en-US" sz="3200" dirty="0" smtClean="0">
                <a:latin typeface="Calibri" pitchFamily="34" charset="0"/>
              </a:rPr>
              <a:t>Clarke</a:t>
            </a: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1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u="sng" smtClean="0"/>
              <a:t>Testing Concepts cont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marL="609600" indent="-609600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0066FF"/>
                </a:solidFill>
                <a:latin typeface="Comic Sans MS" pitchFamily="66" charset="0"/>
              </a:rPr>
              <a:t>Test criteria </a:t>
            </a:r>
            <a:r>
              <a:rPr lang="en-US" sz="2400" dirty="0" smtClean="0"/>
              <a:t>- The criteria that a system or component must meet in order to pass a given test. </a:t>
            </a:r>
            <a:r>
              <a:rPr lang="en-US" sz="2400" i="1" dirty="0" smtClean="0"/>
              <a:t>[IEEE 610]</a:t>
            </a: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800" dirty="0" smtClean="0"/>
              <a:t>There are two types of testing criteria:</a:t>
            </a:r>
          </a:p>
          <a:p>
            <a:pPr marL="609600" indent="-609600"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Tx/>
              <a:buAutoNum type="arabicPeriod"/>
            </a:pPr>
            <a:r>
              <a:rPr lang="en-US" sz="2800" b="1" dirty="0" smtClean="0">
                <a:solidFill>
                  <a:srgbClr val="0066FF"/>
                </a:solidFill>
                <a:latin typeface="Comic Sans MS" pitchFamily="66" charset="0"/>
              </a:rPr>
              <a:t>Test data selection criterion</a:t>
            </a:r>
            <a:r>
              <a:rPr lang="en-US" sz="2800" dirty="0" smtClean="0"/>
              <a:t> – represents a rule used to determine which test cases to select.</a:t>
            </a:r>
          </a:p>
          <a:p>
            <a:pPr marL="609600" indent="-609600"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Tx/>
              <a:buAutoNum type="arabicPeriod"/>
            </a:pPr>
            <a:r>
              <a:rPr lang="en-US" sz="2800" b="1" dirty="0" smtClean="0">
                <a:solidFill>
                  <a:srgbClr val="0066FF"/>
                </a:solidFill>
                <a:latin typeface="Comic Sans MS" pitchFamily="66" charset="0"/>
              </a:rPr>
              <a:t>Test data adequacy criterion</a:t>
            </a:r>
            <a:r>
              <a:rPr lang="en-US" sz="2800" dirty="0" smtClean="0"/>
              <a:t> – a rule used determine whether or not sufficient testing has been performed.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5A273A2-5E28-4FBB-B2DE-34BF0D9C2712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u="sng" smtClean="0"/>
              <a:t>Levels of Testing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10600" cy="5105400"/>
          </a:xfrm>
        </p:spPr>
        <p:txBody>
          <a:bodyPr/>
          <a:lstStyle/>
          <a:p>
            <a:pPr marL="609600" indent="-60960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smtClean="0">
                <a:solidFill>
                  <a:srgbClr val="0066FF"/>
                </a:solidFill>
              </a:rPr>
              <a:t>Unit Testing </a:t>
            </a:r>
            <a:r>
              <a:rPr lang="en-US" sz="2800" smtClean="0">
                <a:solidFill>
                  <a:schemeClr val="tx1"/>
                </a:solidFill>
              </a:rPr>
              <a:t>- </a:t>
            </a:r>
            <a:r>
              <a:rPr lang="en-US" sz="2800" smtClean="0"/>
              <a:t>refers to tests that verify the functionality of a specific section of code, usually at the function level. In an object-oriented environment, this is usually at the class level, and the minimal unit tests include the constructors and destructors. (</a:t>
            </a:r>
            <a:r>
              <a:rPr lang="en-US" sz="2800" i="1" smtClean="0"/>
              <a:t>wikipedia, 2010</a:t>
            </a:r>
            <a:r>
              <a:rPr lang="en-US" sz="2800" smtClean="0"/>
              <a:t>)</a:t>
            </a:r>
          </a:p>
          <a:p>
            <a:pPr marL="609600" indent="-60960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smtClean="0">
                <a:solidFill>
                  <a:srgbClr val="0066FF"/>
                </a:solidFill>
              </a:rPr>
              <a:t>Integration Testing </a:t>
            </a:r>
            <a:r>
              <a:rPr lang="en-US" sz="2800" smtClean="0">
                <a:solidFill>
                  <a:schemeClr val="tx1"/>
                </a:solidFill>
              </a:rPr>
              <a:t>- </a:t>
            </a:r>
            <a:r>
              <a:rPr lang="en-US" sz="2800" smtClean="0"/>
              <a:t>is any type of software testing that seeks to verify the interfaces between components against a software design. Components may be integrated in an iterative way or all together ("big bang"). (</a:t>
            </a:r>
            <a:r>
              <a:rPr lang="en-US" sz="2800" i="1" smtClean="0"/>
              <a:t>wikipedia, 2010</a:t>
            </a:r>
            <a:r>
              <a:rPr lang="en-US" sz="2800" smtClean="0"/>
              <a:t>)</a:t>
            </a:r>
            <a:endParaRPr lang="en-US" sz="2800" smtClean="0">
              <a:solidFill>
                <a:schemeClr val="tx1"/>
              </a:solidFill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0258A7-D7E2-42FD-8005-3C2E3E85D60D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u="sng" smtClean="0"/>
              <a:t>Levels of Testing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10600" cy="5105400"/>
          </a:xfrm>
        </p:spPr>
        <p:txBody>
          <a:bodyPr/>
          <a:lstStyle/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>
                <a:solidFill>
                  <a:srgbClr val="0066FF"/>
                </a:solidFill>
              </a:rPr>
              <a:t>System Testing </a:t>
            </a:r>
            <a:r>
              <a:rPr lang="en-US" sz="2800" dirty="0" smtClean="0">
                <a:solidFill>
                  <a:schemeClr val="tx1"/>
                </a:solidFill>
              </a:rPr>
              <a:t>- </a:t>
            </a:r>
            <a:r>
              <a:rPr lang="en-US" sz="2800" dirty="0" smtClean="0"/>
              <a:t>testing a completely integrated system to verify that it meets its requirements. (</a:t>
            </a:r>
            <a:r>
              <a:rPr lang="en-US" sz="2800" i="1" dirty="0" err="1" smtClean="0"/>
              <a:t>wikipedia</a:t>
            </a:r>
            <a:r>
              <a:rPr lang="en-US" sz="2800" i="1" dirty="0" smtClean="0"/>
              <a:t>, 2010</a:t>
            </a:r>
            <a:r>
              <a:rPr lang="en-US" sz="2800" dirty="0" smtClean="0"/>
              <a:t>)</a:t>
            </a:r>
          </a:p>
          <a:p>
            <a:pPr marL="1009650" lvl="1" indent="-609600" eaLnBrk="1" hangingPunct="1"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See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http://en.wikipedia.org/wiki/Software_testing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880719A-4604-468D-A523-7CCDB57CA73B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792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u="sng" smtClean="0"/>
              <a:t>Unit Testing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534400" cy="4191000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Focuses on the building blocks of the software system i.e., objects and subsystems.</a:t>
            </a:r>
          </a:p>
          <a:p>
            <a:pPr marL="609600" indent="-609600" eaLnBrk="1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Many unit testing techniques have been devised including: </a:t>
            </a:r>
            <a:r>
              <a:rPr lang="en-US" sz="2800" dirty="0" smtClean="0">
                <a:solidFill>
                  <a:srgbClr val="0066FF"/>
                </a:solidFill>
                <a:latin typeface="Comic Sans MS" pitchFamily="66" charset="0"/>
              </a:rPr>
              <a:t>equivalence testing, state-based testing, boundary testing, domain testing, control flow-based testing (statement, branch)</a:t>
            </a:r>
            <a:r>
              <a:rPr lang="en-US" sz="2800" dirty="0" smtClean="0"/>
              <a:t>. 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0129419-4753-4DD6-95A5-2057F33FDBE8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76200"/>
            <a:ext cx="8229600" cy="71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u="sng" smtClean="0"/>
              <a:t>Unit Testing – Equivalence Partitioning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839200" cy="5029200"/>
          </a:xfrm>
        </p:spPr>
        <p:txBody>
          <a:bodyPr/>
          <a:lstStyle/>
          <a:p>
            <a:pPr marL="609600" indent="-609600" eaLnBrk="1" hangingPunct="1">
              <a:spcBef>
                <a:spcPct val="40000"/>
              </a:spcBef>
            </a:pPr>
            <a:r>
              <a:rPr lang="en-US" sz="2800" smtClean="0"/>
              <a:t>Equivalence partitioning is a </a:t>
            </a:r>
            <a:r>
              <a:rPr lang="en-US" sz="2800" i="1" smtClean="0"/>
              <a:t>blackbox</a:t>
            </a:r>
            <a:r>
              <a:rPr lang="en-US" sz="2800" smtClean="0"/>
              <a:t> testing technique that minimizes the number of test cases.</a:t>
            </a:r>
          </a:p>
          <a:p>
            <a:pPr marL="609600" indent="-609600" eaLnBrk="1" hangingPunct="1">
              <a:spcBef>
                <a:spcPct val="40000"/>
              </a:spcBef>
            </a:pPr>
            <a:r>
              <a:rPr lang="en-US" sz="2800" smtClean="0"/>
              <a:t>Possible inputs are partitioned into equivalence testing classes, and a test case is selected from each class.</a:t>
            </a:r>
          </a:p>
          <a:p>
            <a:pPr marL="609600" indent="-609600" eaLnBrk="1" hangingPunct="1">
              <a:spcBef>
                <a:spcPct val="40000"/>
              </a:spcBef>
            </a:pPr>
            <a:r>
              <a:rPr lang="en-US" sz="2800" smtClean="0"/>
              <a:t>Assumption - system behaves in a similar way for all members of an equiv. class.</a:t>
            </a:r>
            <a:r>
              <a:rPr lang="en-US" smtClean="0"/>
              <a:t> </a:t>
            </a:r>
          </a:p>
          <a:p>
            <a:pPr marL="609600" indent="-609600" eaLnBrk="1" hangingPunct="1">
              <a:spcBef>
                <a:spcPct val="40000"/>
              </a:spcBef>
            </a:pPr>
            <a:r>
              <a:rPr lang="en-US" sz="2800" smtClean="0"/>
              <a:t>Criteria used to determine equivalence classes: </a:t>
            </a:r>
            <a:r>
              <a:rPr lang="en-US" sz="2800" b="1" smtClean="0"/>
              <a:t>coverage, disjointedness, representation</a:t>
            </a:r>
            <a:r>
              <a:rPr lang="en-US" sz="2800" smtClean="0"/>
              <a:t>.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86FE94-84C3-42F9-8647-03F32C7CE41C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u="sng" smtClean="0"/>
              <a:t>Unit Testing – Equivalence Partitioning</a:t>
            </a:r>
          </a:p>
        </p:txBody>
      </p:sp>
      <p:graphicFrame>
        <p:nvGraphicFramePr>
          <p:cNvPr id="323588" name="Group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111626"/>
        </p:xfrm>
        <a:graphic>
          <a:graphicData uri="http://schemas.openxmlformats.org/drawingml/2006/table">
            <a:tbl>
              <a:tblPr/>
              <a:tblGrid>
                <a:gridCol w="3493698"/>
                <a:gridCol w="2406770"/>
                <a:gridCol w="232913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Equivalence class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 for month input</a:t>
                      </a: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 for year input</a:t>
                      </a: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Months with 31 days, non-leap yrs.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 (July)</a:t>
                      </a: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1901</a:t>
                      </a: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Months with 31 days, leap yrs.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 (July)</a:t>
                      </a: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1904</a:t>
                      </a: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Months with 30 days, non-leap yrs.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(June)</a:t>
                      </a: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1901</a:t>
                      </a: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Months with 30 days, leap yrs.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(June)</a:t>
                      </a: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1904</a:t>
                      </a: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Months with 28 or 29 days, non-leap yrs.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(February)</a:t>
                      </a: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1901</a:t>
                      </a: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Months with 28 or 29 days, leap yrs.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(February)</a:t>
                      </a: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1904</a:t>
                      </a: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29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D769621-55F9-4289-A8A0-E6645A46BA9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383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066800"/>
            <a:ext cx="8534400" cy="457200"/>
          </a:xfrm>
        </p:spPr>
        <p:txBody>
          <a:bodyPr/>
          <a:lstStyle/>
          <a:p>
            <a:pPr marL="609600" indent="-609600" eaLnBrk="1" hangingPunct="1">
              <a:spcBef>
                <a:spcPct val="40000"/>
              </a:spcBef>
              <a:buFontTx/>
              <a:buNone/>
            </a:pPr>
            <a:r>
              <a:rPr lang="en-US" sz="2000" b="1" dirty="0" smtClean="0"/>
              <a:t>Example:</a:t>
            </a:r>
            <a:r>
              <a:rPr lang="en-US" sz="2000" dirty="0" smtClean="0"/>
              <a:t> Valid inputs to test the </a:t>
            </a:r>
            <a:r>
              <a:rPr lang="en-US" sz="2000" dirty="0" err="1" smtClean="0">
                <a:latin typeface="Courier New" pitchFamily="49" charset="0"/>
              </a:rPr>
              <a:t>getNumberDaysInMonth</a:t>
            </a:r>
            <a:r>
              <a:rPr lang="en-US" sz="2000" dirty="0" smtClean="0">
                <a:latin typeface="Courier New" pitchFamily="49" charset="0"/>
              </a:rPr>
              <a:t>()</a:t>
            </a:r>
            <a:r>
              <a:rPr lang="en-US" sz="2000" dirty="0" smtClean="0"/>
              <a:t> method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76200"/>
            <a:ext cx="8229600" cy="71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u="sng" dirty="0" smtClean="0"/>
              <a:t>Unit Testing – Boundary Analysis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839200" cy="5029200"/>
          </a:xfrm>
        </p:spPr>
        <p:txBody>
          <a:bodyPr/>
          <a:lstStyle/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Test cases are generated using the </a:t>
            </a:r>
            <a:r>
              <a:rPr lang="en-US" sz="2800" b="1" dirty="0" smtClean="0"/>
              <a:t>extremes of the input domain</a:t>
            </a:r>
            <a:r>
              <a:rPr lang="en-US" sz="2800" dirty="0" smtClean="0"/>
              <a:t>, e.g. maximum, minimum, just inside/outside boundaries, typical values, and error values. </a:t>
            </a:r>
          </a:p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It is similar to Equivalence Partitioning but focuses on "corner cases“.</a:t>
            </a:r>
          </a:p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1" i="1" dirty="0" smtClean="0"/>
              <a:t>Exercise:</a:t>
            </a:r>
            <a:r>
              <a:rPr lang="en-US" sz="2800" dirty="0" smtClean="0"/>
              <a:t> write test case input using boundary analysis for the </a:t>
            </a:r>
            <a:r>
              <a:rPr lang="en-US" sz="2800" dirty="0" err="1" smtClean="0">
                <a:latin typeface="Courier New" pitchFamily="49" charset="0"/>
              </a:rPr>
              <a:t>getNumberDaysInMonth</a:t>
            </a:r>
            <a:r>
              <a:rPr lang="en-US" sz="2800" dirty="0" smtClean="0">
                <a:latin typeface="Courier New" pitchFamily="49" charset="0"/>
              </a:rPr>
              <a:t>()</a:t>
            </a:r>
            <a:r>
              <a:rPr lang="en-US" sz="2800" dirty="0" smtClean="0"/>
              <a:t> method.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86FE94-84C3-42F9-8647-03F32C7CE41C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3058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u="sng" smtClean="0"/>
              <a:t>Control Flow Adequacy Criteria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762000"/>
            <a:ext cx="8839200" cy="5334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ct val="40000"/>
              </a:spcBef>
              <a:buFontTx/>
              <a:buNone/>
              <a:defRPr/>
            </a:pPr>
            <a:r>
              <a:rPr lang="en-US" sz="2800" dirty="0" smtClean="0"/>
              <a:t>Flow Graph (FG) </a:t>
            </a:r>
            <a:r>
              <a:rPr lang="en-US" sz="2800" i="1" dirty="0" smtClean="0"/>
              <a:t>[Binder 00]</a:t>
            </a:r>
          </a:p>
          <a:p>
            <a:pPr marL="817563" indent="-533400" eaLnBrk="1" hangingPunct="1">
              <a:lnSpc>
                <a:spcPct val="90000"/>
              </a:lnSpc>
              <a:spcBef>
                <a:spcPct val="40000"/>
              </a:spcBef>
              <a:buFontTx/>
              <a:buChar char="-"/>
              <a:defRPr/>
            </a:pPr>
            <a:r>
              <a:rPr lang="en-US" sz="2800" dirty="0" smtClean="0"/>
              <a:t>A segment is represented by a node in the FG (a sphere).  A segment is one or more contiguous statements with no conditionally executed statements.</a:t>
            </a:r>
          </a:p>
          <a:p>
            <a:pPr marL="817563" indent="-533400" eaLnBrk="1" hangingPunct="1">
              <a:lnSpc>
                <a:spcPct val="90000"/>
              </a:lnSpc>
              <a:spcBef>
                <a:spcPct val="40000"/>
              </a:spcBef>
              <a:buFontTx/>
              <a:buChar char="-"/>
              <a:defRPr/>
            </a:pPr>
            <a:r>
              <a:rPr lang="en-US" sz="2800" dirty="0" smtClean="0"/>
              <a:t>A conditional transfer of control is a </a:t>
            </a:r>
            <a:r>
              <a:rPr lang="en-US" sz="2800" b="1" dirty="0" smtClean="0"/>
              <a:t>branch</a:t>
            </a:r>
            <a:r>
              <a:rPr lang="en-US" sz="2800" dirty="0" smtClean="0"/>
              <a:t>.  A branch is represented by an outgoing edge in the FG.</a:t>
            </a:r>
          </a:p>
          <a:p>
            <a:pPr marL="817563" indent="-533400" eaLnBrk="1" hangingPunct="1">
              <a:lnSpc>
                <a:spcPct val="90000"/>
              </a:lnSpc>
              <a:spcBef>
                <a:spcPct val="40000"/>
              </a:spcBef>
              <a:buFontTx/>
              <a:buChar char="-"/>
              <a:defRPr/>
            </a:pPr>
            <a:r>
              <a:rPr lang="en-US" sz="2800" dirty="0" smtClean="0"/>
              <a:t>The entry point of a method is represented by the </a:t>
            </a:r>
            <a:r>
              <a:rPr lang="en-US" sz="2800" b="1" dirty="0" smtClean="0"/>
              <a:t>entry node</a:t>
            </a:r>
            <a:r>
              <a:rPr lang="en-US" sz="2800" dirty="0" smtClean="0"/>
              <a:t>, which is a node no incoming edges.  The exit point of a method is represented by the </a:t>
            </a:r>
            <a:r>
              <a:rPr lang="en-US" sz="2800" b="1" dirty="0" smtClean="0"/>
              <a:t>exit node</a:t>
            </a:r>
            <a:r>
              <a:rPr lang="en-US" sz="2800" dirty="0" smtClean="0"/>
              <a:t>, which has no outbound edges. 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00443D5-5F5E-4CE1-BDFC-12AFB2518FA9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609600" cy="466725"/>
          </a:xfrm>
          <a:prstGeom prst="rect">
            <a:avLst/>
          </a:prstGeom>
          <a:noFill/>
        </p:spPr>
        <p:txBody>
          <a:bodyPr/>
          <a:lstStyle/>
          <a:p>
            <a:fld id="{CD26812C-F8C1-489B-9A33-3E6AC57DB482}" type="slidenum">
              <a:rPr lang="en-US" sz="1400" smtClean="0"/>
              <a:pPr/>
              <a:t>18</a:t>
            </a:fld>
            <a:endParaRPr lang="en-US" sz="1400" dirty="0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685800"/>
          </a:xfrm>
        </p:spPr>
        <p:txBody>
          <a:bodyPr/>
          <a:lstStyle/>
          <a:p>
            <a:pPr eaLnBrk="1" hangingPunct="1"/>
            <a:r>
              <a:rPr lang="en-US" sz="3600" u="sng" smtClean="0"/>
              <a:t>Control Flow Adequacy Criteria cont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3886200" cy="40386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Example:</a:t>
            </a:r>
            <a:r>
              <a:rPr lang="en-US" sz="2000" dirty="0" smtClean="0"/>
              <a:t> Source code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public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Fun(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x){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k = 0;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while (x &lt;= 10 &amp;&amp; k &lt; 3){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if (x%2 != 0)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	k = k + 1;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x = x + 1;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if (x &lt; 0){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x = 10;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k = 0;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return k;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} </a:t>
            </a:r>
          </a:p>
        </p:txBody>
      </p:sp>
      <p:sp>
        <p:nvSpPr>
          <p:cNvPr id="23558" name="Oval 4"/>
          <p:cNvSpPr>
            <a:spLocks noChangeArrowheads="1"/>
          </p:cNvSpPr>
          <p:nvPr/>
        </p:nvSpPr>
        <p:spPr bwMode="auto">
          <a:xfrm>
            <a:off x="6400800" y="1752600"/>
            <a:ext cx="7620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K=0</a:t>
            </a:r>
          </a:p>
        </p:txBody>
      </p:sp>
      <p:sp>
        <p:nvSpPr>
          <p:cNvPr id="23559" name="Oval 5"/>
          <p:cNvSpPr>
            <a:spLocks noChangeArrowheads="1"/>
          </p:cNvSpPr>
          <p:nvPr/>
        </p:nvSpPr>
        <p:spPr bwMode="auto">
          <a:xfrm>
            <a:off x="5867400" y="2438400"/>
            <a:ext cx="1828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x&lt;=10 &amp;&amp; k&lt;3</a:t>
            </a:r>
          </a:p>
        </p:txBody>
      </p:sp>
      <p:sp>
        <p:nvSpPr>
          <p:cNvPr id="23560" name="Oval 6"/>
          <p:cNvSpPr>
            <a:spLocks noChangeArrowheads="1"/>
          </p:cNvSpPr>
          <p:nvPr/>
        </p:nvSpPr>
        <p:spPr bwMode="auto">
          <a:xfrm>
            <a:off x="6096000" y="3276600"/>
            <a:ext cx="1524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x%2 != 0</a:t>
            </a:r>
          </a:p>
        </p:txBody>
      </p:sp>
      <p:sp>
        <p:nvSpPr>
          <p:cNvPr id="23561" name="Oval 7"/>
          <p:cNvSpPr>
            <a:spLocks noChangeArrowheads="1"/>
          </p:cNvSpPr>
          <p:nvPr/>
        </p:nvSpPr>
        <p:spPr bwMode="auto">
          <a:xfrm>
            <a:off x="6477000" y="5029200"/>
            <a:ext cx="8382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x=x+1</a:t>
            </a:r>
          </a:p>
        </p:txBody>
      </p:sp>
      <p:sp>
        <p:nvSpPr>
          <p:cNvPr id="23562" name="Oval 8"/>
          <p:cNvSpPr>
            <a:spLocks noChangeArrowheads="1"/>
          </p:cNvSpPr>
          <p:nvPr/>
        </p:nvSpPr>
        <p:spPr bwMode="auto">
          <a:xfrm>
            <a:off x="6400800" y="4191000"/>
            <a:ext cx="9144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k=k+1</a:t>
            </a:r>
          </a:p>
        </p:txBody>
      </p:sp>
      <p:sp>
        <p:nvSpPr>
          <p:cNvPr id="23563" name="Line 9"/>
          <p:cNvSpPr>
            <a:spLocks noChangeShapeType="1"/>
          </p:cNvSpPr>
          <p:nvPr/>
        </p:nvSpPr>
        <p:spPr bwMode="auto">
          <a:xfrm>
            <a:off x="67818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Line 10"/>
          <p:cNvSpPr>
            <a:spLocks noChangeShapeType="1"/>
          </p:cNvSpPr>
          <p:nvPr/>
        </p:nvSpPr>
        <p:spPr bwMode="auto">
          <a:xfrm>
            <a:off x="67818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Line 11"/>
          <p:cNvSpPr>
            <a:spLocks noChangeShapeType="1"/>
          </p:cNvSpPr>
          <p:nvPr/>
        </p:nvSpPr>
        <p:spPr bwMode="auto">
          <a:xfrm>
            <a:off x="68580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6" name="Line 12"/>
          <p:cNvSpPr>
            <a:spLocks noChangeShapeType="1"/>
          </p:cNvSpPr>
          <p:nvPr/>
        </p:nvSpPr>
        <p:spPr bwMode="auto">
          <a:xfrm>
            <a:off x="68580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7" name="Oval 13"/>
          <p:cNvSpPr>
            <a:spLocks noChangeArrowheads="1"/>
          </p:cNvSpPr>
          <p:nvPr/>
        </p:nvSpPr>
        <p:spPr bwMode="auto">
          <a:xfrm>
            <a:off x="6400800" y="5715000"/>
            <a:ext cx="9906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return k</a:t>
            </a:r>
          </a:p>
        </p:txBody>
      </p:sp>
      <p:sp>
        <p:nvSpPr>
          <p:cNvPr id="23568" name="Line 14"/>
          <p:cNvSpPr>
            <a:spLocks noChangeShapeType="1"/>
          </p:cNvSpPr>
          <p:nvPr/>
        </p:nvSpPr>
        <p:spPr bwMode="auto">
          <a:xfrm flipH="1">
            <a:off x="4724400" y="2667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9" name="Line 15"/>
          <p:cNvSpPr>
            <a:spLocks noChangeShapeType="1"/>
          </p:cNvSpPr>
          <p:nvPr/>
        </p:nvSpPr>
        <p:spPr bwMode="auto">
          <a:xfrm>
            <a:off x="4724400" y="5867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0" name="Line 16"/>
          <p:cNvSpPr>
            <a:spLocks noChangeShapeType="1"/>
          </p:cNvSpPr>
          <p:nvPr/>
        </p:nvSpPr>
        <p:spPr bwMode="auto">
          <a:xfrm flipH="1">
            <a:off x="5486400" y="3505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1" name="Line 17"/>
          <p:cNvSpPr>
            <a:spLocks noChangeShapeType="1"/>
          </p:cNvSpPr>
          <p:nvPr/>
        </p:nvSpPr>
        <p:spPr bwMode="auto">
          <a:xfrm>
            <a:off x="5486400" y="35052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2" name="Line 18"/>
          <p:cNvSpPr>
            <a:spLocks noChangeShapeType="1"/>
          </p:cNvSpPr>
          <p:nvPr/>
        </p:nvSpPr>
        <p:spPr bwMode="auto">
          <a:xfrm flipV="1">
            <a:off x="54864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3" name="Line 19"/>
          <p:cNvSpPr>
            <a:spLocks noChangeShapeType="1"/>
          </p:cNvSpPr>
          <p:nvPr/>
        </p:nvSpPr>
        <p:spPr bwMode="auto">
          <a:xfrm>
            <a:off x="73152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4" name="Line 20"/>
          <p:cNvSpPr>
            <a:spLocks noChangeShapeType="1"/>
          </p:cNvSpPr>
          <p:nvPr/>
        </p:nvSpPr>
        <p:spPr bwMode="auto">
          <a:xfrm flipV="1">
            <a:off x="8686800" y="2286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5" name="Line 21"/>
          <p:cNvSpPr>
            <a:spLocks noChangeShapeType="1"/>
          </p:cNvSpPr>
          <p:nvPr/>
        </p:nvSpPr>
        <p:spPr bwMode="auto">
          <a:xfrm flipH="1" flipV="1">
            <a:off x="6781800" y="22860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6" name="Line 22"/>
          <p:cNvSpPr>
            <a:spLocks noChangeShapeType="1"/>
          </p:cNvSpPr>
          <p:nvPr/>
        </p:nvSpPr>
        <p:spPr bwMode="auto">
          <a:xfrm>
            <a:off x="6781800" y="144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7" name="Text Box 23"/>
          <p:cNvSpPr txBox="1">
            <a:spLocks noChangeArrowheads="1"/>
          </p:cNvSpPr>
          <p:nvPr/>
        </p:nvSpPr>
        <p:spPr bwMode="auto">
          <a:xfrm>
            <a:off x="7223125" y="1736725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B</a:t>
            </a:r>
          </a:p>
        </p:txBody>
      </p:sp>
      <p:sp>
        <p:nvSpPr>
          <p:cNvPr id="23578" name="Text Box 24"/>
          <p:cNvSpPr txBox="1">
            <a:spLocks noChangeArrowheads="1"/>
          </p:cNvSpPr>
          <p:nvPr/>
        </p:nvSpPr>
        <p:spPr bwMode="auto">
          <a:xfrm>
            <a:off x="7772400" y="25146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C</a:t>
            </a:r>
          </a:p>
        </p:txBody>
      </p:sp>
      <p:sp>
        <p:nvSpPr>
          <p:cNvPr id="23579" name="Text Box 25"/>
          <p:cNvSpPr txBox="1">
            <a:spLocks noChangeArrowheads="1"/>
          </p:cNvSpPr>
          <p:nvPr/>
        </p:nvSpPr>
        <p:spPr bwMode="auto">
          <a:xfrm>
            <a:off x="7696200" y="33528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D</a:t>
            </a:r>
          </a:p>
        </p:txBody>
      </p:sp>
      <p:sp>
        <p:nvSpPr>
          <p:cNvPr id="23580" name="Text Box 26"/>
          <p:cNvSpPr txBox="1">
            <a:spLocks noChangeArrowheads="1"/>
          </p:cNvSpPr>
          <p:nvPr/>
        </p:nvSpPr>
        <p:spPr bwMode="auto">
          <a:xfrm>
            <a:off x="7391400" y="4191000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E</a:t>
            </a:r>
          </a:p>
        </p:txBody>
      </p:sp>
      <p:sp>
        <p:nvSpPr>
          <p:cNvPr id="23581" name="Text Box 27"/>
          <p:cNvSpPr txBox="1">
            <a:spLocks noChangeArrowheads="1"/>
          </p:cNvSpPr>
          <p:nvPr/>
        </p:nvSpPr>
        <p:spPr bwMode="auto">
          <a:xfrm>
            <a:off x="7315200" y="51816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F</a:t>
            </a:r>
          </a:p>
        </p:txBody>
      </p:sp>
      <p:sp>
        <p:nvSpPr>
          <p:cNvPr id="23582" name="Text Box 28"/>
          <p:cNvSpPr txBox="1">
            <a:spLocks noChangeArrowheads="1"/>
          </p:cNvSpPr>
          <p:nvPr/>
        </p:nvSpPr>
        <p:spPr bwMode="auto">
          <a:xfrm>
            <a:off x="7467600" y="5791200"/>
            <a:ext cx="24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I</a:t>
            </a:r>
          </a:p>
        </p:txBody>
      </p:sp>
      <p:sp>
        <p:nvSpPr>
          <p:cNvPr id="23583" name="Text Box 29"/>
          <p:cNvSpPr txBox="1">
            <a:spLocks noChangeArrowheads="1"/>
          </p:cNvSpPr>
          <p:nvPr/>
        </p:nvSpPr>
        <p:spPr bwMode="auto">
          <a:xfrm>
            <a:off x="228600" y="43434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84" name="Oval 30"/>
          <p:cNvSpPr>
            <a:spLocks noChangeArrowheads="1"/>
          </p:cNvSpPr>
          <p:nvPr/>
        </p:nvSpPr>
        <p:spPr bwMode="auto">
          <a:xfrm>
            <a:off x="6400800" y="1143000"/>
            <a:ext cx="7620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Entry</a:t>
            </a:r>
          </a:p>
        </p:txBody>
      </p:sp>
      <p:sp>
        <p:nvSpPr>
          <p:cNvPr id="23585" name="Text Box 31"/>
          <p:cNvSpPr txBox="1">
            <a:spLocks noChangeArrowheads="1"/>
          </p:cNvSpPr>
          <p:nvPr/>
        </p:nvSpPr>
        <p:spPr bwMode="auto">
          <a:xfrm>
            <a:off x="4876800" y="838200"/>
            <a:ext cx="131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Flow graph</a:t>
            </a:r>
          </a:p>
        </p:txBody>
      </p:sp>
      <p:sp>
        <p:nvSpPr>
          <p:cNvPr id="23586" name="Text Box 32"/>
          <p:cNvSpPr txBox="1">
            <a:spLocks noChangeArrowheads="1"/>
          </p:cNvSpPr>
          <p:nvPr/>
        </p:nvSpPr>
        <p:spPr bwMode="auto">
          <a:xfrm>
            <a:off x="7315200" y="11430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A</a:t>
            </a:r>
          </a:p>
        </p:txBody>
      </p:sp>
      <p:sp>
        <p:nvSpPr>
          <p:cNvPr id="23587" name="Oval 33"/>
          <p:cNvSpPr>
            <a:spLocks noChangeArrowheads="1"/>
          </p:cNvSpPr>
          <p:nvPr/>
        </p:nvSpPr>
        <p:spPr bwMode="auto">
          <a:xfrm>
            <a:off x="4267200" y="3200400"/>
            <a:ext cx="9144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X&lt;0</a:t>
            </a:r>
          </a:p>
        </p:txBody>
      </p:sp>
      <p:sp>
        <p:nvSpPr>
          <p:cNvPr id="23588" name="Oval 34"/>
          <p:cNvSpPr>
            <a:spLocks noChangeArrowheads="1"/>
          </p:cNvSpPr>
          <p:nvPr/>
        </p:nvSpPr>
        <p:spPr bwMode="auto">
          <a:xfrm>
            <a:off x="4114800" y="3962400"/>
            <a:ext cx="12192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X = 10</a:t>
            </a:r>
          </a:p>
          <a:p>
            <a:pPr algn="ctr"/>
            <a:r>
              <a:rPr lang="en-US" sz="1600"/>
              <a:t>K = 0</a:t>
            </a:r>
          </a:p>
        </p:txBody>
      </p:sp>
      <p:sp>
        <p:nvSpPr>
          <p:cNvPr id="23589" name="Line 35"/>
          <p:cNvSpPr>
            <a:spLocks noChangeShapeType="1"/>
          </p:cNvSpPr>
          <p:nvPr/>
        </p:nvSpPr>
        <p:spPr bwMode="auto">
          <a:xfrm>
            <a:off x="47244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90" name="Line 36"/>
          <p:cNvSpPr>
            <a:spLocks noChangeShapeType="1"/>
          </p:cNvSpPr>
          <p:nvPr/>
        </p:nvSpPr>
        <p:spPr bwMode="auto">
          <a:xfrm>
            <a:off x="47244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91" name="Line 37"/>
          <p:cNvSpPr>
            <a:spLocks noChangeShapeType="1"/>
          </p:cNvSpPr>
          <p:nvPr/>
        </p:nvSpPr>
        <p:spPr bwMode="auto">
          <a:xfrm>
            <a:off x="4724400" y="4572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92" name="Text Box 38"/>
          <p:cNvSpPr txBox="1">
            <a:spLocks noChangeArrowheads="1"/>
          </p:cNvSpPr>
          <p:nvPr/>
        </p:nvSpPr>
        <p:spPr bwMode="auto">
          <a:xfrm>
            <a:off x="6324600" y="2895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0066FF"/>
                </a:solidFill>
              </a:rPr>
              <a:t>T</a:t>
            </a:r>
          </a:p>
        </p:txBody>
      </p:sp>
      <p:sp>
        <p:nvSpPr>
          <p:cNvPr id="23593" name="Text Box 39"/>
          <p:cNvSpPr txBox="1">
            <a:spLocks noChangeArrowheads="1"/>
          </p:cNvSpPr>
          <p:nvPr/>
        </p:nvSpPr>
        <p:spPr bwMode="auto">
          <a:xfrm>
            <a:off x="563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0066FF"/>
                </a:solidFill>
              </a:rPr>
              <a:t>F</a:t>
            </a:r>
          </a:p>
        </p:txBody>
      </p:sp>
      <p:sp>
        <p:nvSpPr>
          <p:cNvPr id="23594" name="Text Box 40"/>
          <p:cNvSpPr txBox="1">
            <a:spLocks noChangeArrowheads="1"/>
          </p:cNvSpPr>
          <p:nvPr/>
        </p:nvSpPr>
        <p:spPr bwMode="auto">
          <a:xfrm>
            <a:off x="6477000" y="3733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0066FF"/>
                </a:solidFill>
              </a:rPr>
              <a:t>T</a:t>
            </a:r>
          </a:p>
        </p:txBody>
      </p:sp>
      <p:sp>
        <p:nvSpPr>
          <p:cNvPr id="23595" name="Text Box 41"/>
          <p:cNvSpPr txBox="1">
            <a:spLocks noChangeArrowheads="1"/>
          </p:cNvSpPr>
          <p:nvPr/>
        </p:nvSpPr>
        <p:spPr bwMode="auto">
          <a:xfrm>
            <a:off x="4800600" y="3505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0066FF"/>
                </a:solidFill>
              </a:rPr>
              <a:t>T</a:t>
            </a:r>
          </a:p>
        </p:txBody>
      </p:sp>
      <p:sp>
        <p:nvSpPr>
          <p:cNvPr id="23596" name="Text Box 42"/>
          <p:cNvSpPr txBox="1">
            <a:spLocks noChangeArrowheads="1"/>
          </p:cNvSpPr>
          <p:nvPr/>
        </p:nvSpPr>
        <p:spPr bwMode="auto">
          <a:xfrm>
            <a:off x="5791200" y="3200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0066FF"/>
                </a:solidFill>
              </a:rPr>
              <a:t>F</a:t>
            </a:r>
          </a:p>
        </p:txBody>
      </p:sp>
      <p:sp>
        <p:nvSpPr>
          <p:cNvPr id="23597" name="Text Box 43"/>
          <p:cNvSpPr txBox="1">
            <a:spLocks noChangeArrowheads="1"/>
          </p:cNvSpPr>
          <p:nvPr/>
        </p:nvSpPr>
        <p:spPr bwMode="auto">
          <a:xfrm>
            <a:off x="39624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0066FF"/>
                </a:solidFill>
              </a:rPr>
              <a:t>F</a:t>
            </a:r>
          </a:p>
        </p:txBody>
      </p:sp>
      <p:sp>
        <p:nvSpPr>
          <p:cNvPr id="23598" name="Freeform 44"/>
          <p:cNvSpPr>
            <a:spLocks/>
          </p:cNvSpPr>
          <p:nvPr/>
        </p:nvSpPr>
        <p:spPr bwMode="auto">
          <a:xfrm>
            <a:off x="3733800" y="3352800"/>
            <a:ext cx="990600" cy="1905000"/>
          </a:xfrm>
          <a:custGeom>
            <a:avLst/>
            <a:gdLst>
              <a:gd name="T0" fmla="*/ 2147483647 w 624"/>
              <a:gd name="T1" fmla="*/ 0 h 1200"/>
              <a:gd name="T2" fmla="*/ 0 w 624"/>
              <a:gd name="T3" fmla="*/ 0 h 1200"/>
              <a:gd name="T4" fmla="*/ 0 w 624"/>
              <a:gd name="T5" fmla="*/ 2147483647 h 1200"/>
              <a:gd name="T6" fmla="*/ 2147483647 w 624"/>
              <a:gd name="T7" fmla="*/ 2147483647 h 1200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1200"/>
              <a:gd name="T14" fmla="*/ 624 w 624"/>
              <a:gd name="T15" fmla="*/ 1200 h 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1200">
                <a:moveTo>
                  <a:pt x="336" y="0"/>
                </a:moveTo>
                <a:lnTo>
                  <a:pt x="0" y="0"/>
                </a:lnTo>
                <a:lnTo>
                  <a:pt x="0" y="1200"/>
                </a:lnTo>
                <a:lnTo>
                  <a:pt x="624" y="12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99" name="Text Box 45"/>
          <p:cNvSpPr txBox="1">
            <a:spLocks noChangeArrowheads="1"/>
          </p:cNvSpPr>
          <p:nvPr/>
        </p:nvSpPr>
        <p:spPr bwMode="auto">
          <a:xfrm>
            <a:off x="4876800" y="2819400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G</a:t>
            </a:r>
          </a:p>
        </p:txBody>
      </p:sp>
      <p:sp>
        <p:nvSpPr>
          <p:cNvPr id="23600" name="Text Box 46"/>
          <p:cNvSpPr txBox="1">
            <a:spLocks noChangeArrowheads="1"/>
          </p:cNvSpPr>
          <p:nvPr/>
        </p:nvSpPr>
        <p:spPr bwMode="auto">
          <a:xfrm>
            <a:off x="4876800" y="45720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839200" y="6619875"/>
            <a:ext cx="457200" cy="476250"/>
          </a:xfrm>
          <a:noFill/>
        </p:spPr>
        <p:txBody>
          <a:bodyPr/>
          <a:lstStyle/>
          <a:p>
            <a:fld id="{BD46B0A4-B2D3-43B6-B50E-30597ED3096A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3058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u="sng" smtClean="0"/>
              <a:t>Unit Testing – Statement Coverage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0600"/>
            <a:ext cx="7848600" cy="4953000"/>
          </a:xfrm>
        </p:spPr>
        <p:txBody>
          <a:bodyPr/>
          <a:lstStyle/>
          <a:p>
            <a:pPr marL="609600" indent="-609600" eaLnBrk="1" hangingPunct="1">
              <a:spcBef>
                <a:spcPts val="1800"/>
              </a:spcBef>
              <a:spcAft>
                <a:spcPts val="600"/>
              </a:spcAft>
              <a:buFontTx/>
              <a:buAutoNum type="arabicPeriod"/>
            </a:pPr>
            <a:r>
              <a:rPr lang="en-US" sz="2800" b="1" dirty="0" smtClean="0"/>
              <a:t>Statement coverage</a:t>
            </a:r>
            <a:r>
              <a:rPr lang="en-US" sz="2800" dirty="0" smtClean="0"/>
              <a:t> – A set </a:t>
            </a:r>
            <a:r>
              <a:rPr lang="en-US" sz="2800" i="1" dirty="0" smtClean="0"/>
              <a:t>P</a:t>
            </a:r>
            <a:r>
              <a:rPr lang="en-US" sz="2800" dirty="0" smtClean="0"/>
              <a:t> of execution paths satisfies the </a:t>
            </a:r>
            <a:r>
              <a:rPr lang="en-US" sz="2800" i="1" dirty="0" smtClean="0"/>
              <a:t>statement coverage criterion</a:t>
            </a:r>
            <a:r>
              <a:rPr lang="en-US" sz="2800" dirty="0" smtClean="0"/>
              <a:t> </a:t>
            </a:r>
            <a:r>
              <a:rPr lang="en-US" sz="2800" dirty="0" err="1" smtClean="0"/>
              <a:t>iff</a:t>
            </a:r>
            <a:r>
              <a:rPr lang="en-US" sz="2800" dirty="0" smtClean="0"/>
              <a:t> for </a:t>
            </a:r>
            <a:r>
              <a:rPr lang="en-US" sz="2800" b="1" dirty="0" smtClean="0"/>
              <a:t>all nodes </a:t>
            </a:r>
            <a:r>
              <a:rPr lang="en-US" sz="2800" i="1" dirty="0" smtClean="0"/>
              <a:t>n</a:t>
            </a:r>
            <a:r>
              <a:rPr lang="en-US" sz="2800" dirty="0" smtClean="0"/>
              <a:t> in the FG, there is at least one path </a:t>
            </a:r>
            <a:r>
              <a:rPr lang="en-US" sz="2800" i="1" dirty="0" smtClean="0"/>
              <a:t>p</a:t>
            </a:r>
            <a:r>
              <a:rPr lang="en-US" sz="2800" dirty="0" smtClean="0"/>
              <a:t> in </a:t>
            </a:r>
            <a:r>
              <a:rPr lang="en-US" sz="2800" i="1" dirty="0" smtClean="0"/>
              <a:t>P</a:t>
            </a:r>
            <a:r>
              <a:rPr lang="en-US" sz="2800" dirty="0" smtClean="0"/>
              <a:t> </a:t>
            </a:r>
            <a:r>
              <a:rPr lang="en-US" sz="2800" dirty="0" err="1" smtClean="0"/>
              <a:t>s.t</a:t>
            </a:r>
            <a:r>
              <a:rPr lang="en-US" sz="2800" dirty="0" smtClean="0"/>
              <a:t>. </a:t>
            </a:r>
            <a:r>
              <a:rPr lang="en-US" sz="2800" i="1" dirty="0" smtClean="0"/>
              <a:t>n</a:t>
            </a:r>
            <a:r>
              <a:rPr lang="en-US" sz="2800" dirty="0" smtClean="0"/>
              <a:t> is on the path </a:t>
            </a:r>
            <a:r>
              <a:rPr lang="en-US" sz="2800" i="1" dirty="0" smtClean="0"/>
              <a:t>p</a:t>
            </a:r>
            <a:r>
              <a:rPr lang="en-US" sz="2800" dirty="0" smtClean="0"/>
              <a:t>.  </a:t>
            </a:r>
            <a:r>
              <a:rPr lang="en-US" sz="2800" i="1" dirty="0" err="1" smtClean="0"/>
              <a:t>Whitebox</a:t>
            </a:r>
            <a:r>
              <a:rPr lang="en-US" sz="2800" dirty="0" smtClean="0"/>
              <a:t> testing technique.</a:t>
            </a:r>
          </a:p>
          <a:p>
            <a:pPr marL="609600" indent="-609600" eaLnBrk="1" hangingPunct="1">
              <a:spcBef>
                <a:spcPts val="1800"/>
              </a:spcBef>
              <a:spcAft>
                <a:spcPts val="600"/>
              </a:spcAft>
            </a:pPr>
            <a:r>
              <a:rPr lang="en-US" sz="2800" dirty="0" smtClean="0"/>
              <a:t>Generate test data to execute every stmt in the program at least once.</a:t>
            </a:r>
          </a:p>
          <a:p>
            <a:pPr marL="609600" indent="-609600" eaLnBrk="1" hangingPunct="1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800" b="1" i="1" dirty="0" smtClean="0"/>
              <a:t>Exercise:</a:t>
            </a:r>
            <a:r>
              <a:rPr lang="en-US" sz="2800" dirty="0" smtClean="0"/>
              <a:t> Indentify value(s) of x to execute every stmt in </a:t>
            </a:r>
            <a:r>
              <a:rPr lang="en-US" sz="2800" dirty="0" smtClean="0">
                <a:latin typeface="Courier New" pitchFamily="49" charset="0"/>
              </a:rPr>
              <a:t>Fun(</a:t>
            </a:r>
            <a:r>
              <a:rPr lang="en-US" sz="2800" dirty="0" err="1" smtClean="0">
                <a:latin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</a:rPr>
              <a:t> x)</a:t>
            </a:r>
            <a:r>
              <a:rPr lang="en-US" sz="2800" dirty="0" smtClean="0"/>
              <a:t> at least once.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u="sng" dirty="0" smtClean="0"/>
              <a:t>Outline of Presentation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Testing Terminology</a:t>
            </a:r>
          </a:p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Testing Approaches</a:t>
            </a:r>
          </a:p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Levels of Testing</a:t>
            </a:r>
          </a:p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Unit Testing</a:t>
            </a:r>
          </a:p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</a:pPr>
            <a:endParaRPr lang="en-US" dirty="0" smtClean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469B2E1-91F3-49DE-8E68-E34BE4CAC1F3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839200" y="6686550"/>
            <a:ext cx="381000" cy="476250"/>
          </a:xfrm>
          <a:noFill/>
        </p:spPr>
        <p:txBody>
          <a:bodyPr/>
          <a:lstStyle/>
          <a:p>
            <a:fld id="{96A6541D-1933-495C-BA15-0C8112718674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3058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u="sng" smtClean="0"/>
              <a:t>Unit Testing – Branch Coverage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0600"/>
            <a:ext cx="7848600" cy="4953000"/>
          </a:xfrm>
        </p:spPr>
        <p:txBody>
          <a:bodyPr/>
          <a:lstStyle/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  <a:buFontTx/>
              <a:buAutoNum type="arabicPeriod" startAt="2"/>
            </a:pPr>
            <a:r>
              <a:rPr lang="en-US" sz="2800" b="1" dirty="0" smtClean="0"/>
              <a:t>Branch coverage</a:t>
            </a:r>
            <a:r>
              <a:rPr lang="en-US" sz="2800" dirty="0" smtClean="0"/>
              <a:t> – A set </a:t>
            </a:r>
            <a:r>
              <a:rPr lang="en-US" sz="2800" i="1" dirty="0" smtClean="0"/>
              <a:t>P</a:t>
            </a:r>
            <a:r>
              <a:rPr lang="en-US" sz="2800" dirty="0" smtClean="0"/>
              <a:t> of execution paths satisfies the </a:t>
            </a:r>
            <a:r>
              <a:rPr lang="en-US" sz="2800" i="1" dirty="0" smtClean="0"/>
              <a:t>branch coverage criterion</a:t>
            </a:r>
            <a:r>
              <a:rPr lang="en-US" sz="2800" dirty="0" smtClean="0"/>
              <a:t> </a:t>
            </a:r>
            <a:r>
              <a:rPr lang="en-US" sz="2800" dirty="0" err="1" smtClean="0"/>
              <a:t>iff</a:t>
            </a:r>
            <a:r>
              <a:rPr lang="en-US" sz="2800" dirty="0" smtClean="0"/>
              <a:t> for </a:t>
            </a:r>
            <a:r>
              <a:rPr lang="en-US" sz="2800" b="1" dirty="0" smtClean="0"/>
              <a:t>all edges </a:t>
            </a:r>
            <a:r>
              <a:rPr lang="en-US" sz="2800" i="1" dirty="0" smtClean="0"/>
              <a:t>e</a:t>
            </a:r>
            <a:r>
              <a:rPr lang="en-US" sz="2800" dirty="0" smtClean="0"/>
              <a:t> in the FG, there is at least one path </a:t>
            </a:r>
            <a:r>
              <a:rPr lang="en-US" sz="2800" i="1" dirty="0" smtClean="0"/>
              <a:t>p</a:t>
            </a:r>
            <a:r>
              <a:rPr lang="en-US" sz="2800" dirty="0" smtClean="0"/>
              <a:t> in </a:t>
            </a:r>
            <a:r>
              <a:rPr lang="en-US" sz="2800" i="1" dirty="0" smtClean="0"/>
              <a:t>P</a:t>
            </a:r>
            <a:r>
              <a:rPr lang="en-US" sz="2800" dirty="0" smtClean="0"/>
              <a:t> </a:t>
            </a:r>
            <a:r>
              <a:rPr lang="en-US" sz="2800" dirty="0" err="1" smtClean="0"/>
              <a:t>s.t</a:t>
            </a:r>
            <a:r>
              <a:rPr lang="en-US" sz="2800" dirty="0" smtClean="0"/>
              <a:t>. </a:t>
            </a:r>
            <a:r>
              <a:rPr lang="en-US" sz="2800" i="1" dirty="0" smtClean="0"/>
              <a:t>p </a:t>
            </a:r>
            <a:r>
              <a:rPr lang="en-US" sz="2800" dirty="0" smtClean="0"/>
              <a:t>contains edge</a:t>
            </a:r>
            <a:r>
              <a:rPr lang="en-US" sz="2800" i="1" dirty="0" smtClean="0"/>
              <a:t> e</a:t>
            </a:r>
            <a:r>
              <a:rPr lang="en-US" sz="2800" dirty="0" smtClean="0"/>
              <a:t>. </a:t>
            </a:r>
            <a:r>
              <a:rPr lang="en-US" sz="2800" i="1" dirty="0" err="1" smtClean="0"/>
              <a:t>Whitebox</a:t>
            </a:r>
            <a:r>
              <a:rPr lang="en-US" sz="2800" dirty="0" smtClean="0"/>
              <a:t> testing technique.</a:t>
            </a:r>
          </a:p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Generate test data to exercise the </a:t>
            </a:r>
            <a:r>
              <a:rPr lang="en-US" sz="2800" i="1" dirty="0" smtClean="0"/>
              <a:t>true</a:t>
            </a:r>
            <a:r>
              <a:rPr lang="en-US" sz="2800" dirty="0" smtClean="0"/>
              <a:t> and </a:t>
            </a:r>
            <a:r>
              <a:rPr lang="en-US" sz="2800" i="1" dirty="0" smtClean="0"/>
              <a:t>false</a:t>
            </a:r>
            <a:r>
              <a:rPr lang="en-US" sz="2800" dirty="0" smtClean="0"/>
              <a:t> outcomes of every decision.</a:t>
            </a:r>
          </a:p>
          <a:p>
            <a:pPr marL="609600" indent="-609600" eaLnBrk="1" hangingPunct="1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800" b="1" i="1" dirty="0" smtClean="0"/>
              <a:t>Exercise:</a:t>
            </a:r>
            <a:r>
              <a:rPr lang="en-US" sz="2800" dirty="0" smtClean="0"/>
              <a:t> Indentify value(s) of x to execute every branch in </a:t>
            </a:r>
            <a:r>
              <a:rPr lang="en-US" sz="2800" dirty="0" smtClean="0">
                <a:latin typeface="Courier New" pitchFamily="49" charset="0"/>
              </a:rPr>
              <a:t>Fun(</a:t>
            </a:r>
            <a:r>
              <a:rPr lang="en-US" sz="2800" dirty="0" err="1" smtClean="0">
                <a:latin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</a:rPr>
              <a:t> x)</a:t>
            </a:r>
            <a:r>
              <a:rPr lang="en-US" sz="2800" dirty="0" smtClean="0"/>
              <a:t> at least once.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839200" y="6619875"/>
            <a:ext cx="609600" cy="476250"/>
          </a:xfrm>
          <a:prstGeom prst="rect">
            <a:avLst/>
          </a:prstGeom>
          <a:noFill/>
        </p:spPr>
        <p:txBody>
          <a:bodyPr/>
          <a:lstStyle/>
          <a:p>
            <a:fld id="{8749421E-DBC0-4E8B-B554-008D1F923CD3}" type="slidenum">
              <a:rPr lang="en-US" sz="1400" smtClean="0">
                <a:solidFill>
                  <a:schemeClr val="bg1"/>
                </a:solidFill>
              </a:rPr>
              <a:pPr/>
              <a:t>21</a:t>
            </a:fld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3581400" cy="685800"/>
          </a:xfrm>
        </p:spPr>
        <p:txBody>
          <a:bodyPr/>
          <a:lstStyle/>
          <a:p>
            <a:pPr eaLnBrk="1" hangingPunct="1"/>
            <a:r>
              <a:rPr lang="en-US" sz="3600" u="sng" smtClean="0"/>
              <a:t>Homework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50900"/>
            <a:ext cx="4953000" cy="51054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smtClean="0"/>
              <a:t>Source code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smtClean="0">
                <a:latin typeface="Courier New" pitchFamily="49" charset="0"/>
              </a:rPr>
              <a:t>public int Fun1(int x, int y){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smtClean="0">
                <a:latin typeface="Courier New" pitchFamily="49" charset="0"/>
              </a:rPr>
              <a:t> k = 0;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smtClean="0">
                <a:latin typeface="Courier New" pitchFamily="49" charset="0"/>
              </a:rPr>
              <a:t> while (x &lt;= 10 &amp;&amp; k &lt; 10){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smtClean="0">
                <a:latin typeface="Courier New" pitchFamily="49" charset="0"/>
              </a:rPr>
              <a:t>	if (x%2 != 0){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smtClean="0">
                <a:latin typeface="Courier New" pitchFamily="49" charset="0"/>
              </a:rPr>
              <a:t>		k = k + y;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smtClean="0">
                <a:latin typeface="Courier New" pitchFamily="49" charset="0"/>
              </a:rPr>
              <a:t>		k = k – 2;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smtClean="0">
                <a:latin typeface="Courier New" pitchFamily="49" charset="0"/>
              </a:rPr>
              <a:t>	}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smtClean="0">
                <a:latin typeface="Courier New" pitchFamily="49" charset="0"/>
              </a:rPr>
              <a:t>	x = x + 1;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smtClean="0">
                <a:latin typeface="Courier New" pitchFamily="49" charset="0"/>
              </a:rPr>
              <a:t>	k = x + k;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smtClean="0">
                <a:latin typeface="Courier New" pitchFamily="49" charset="0"/>
              </a:rPr>
              <a:t> }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smtClean="0">
                <a:latin typeface="Courier New" pitchFamily="49" charset="0"/>
              </a:rPr>
              <a:t> if (x &lt; 0){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smtClean="0">
                <a:latin typeface="Courier New" pitchFamily="49" charset="0"/>
              </a:rPr>
              <a:t>	x = y;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smtClean="0">
                <a:latin typeface="Courier New" pitchFamily="49" charset="0"/>
              </a:rPr>
              <a:t>	k = k + x;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smtClean="0">
                <a:latin typeface="Courier New" pitchFamily="49" charset="0"/>
              </a:rPr>
              <a:t> }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smtClean="0">
                <a:latin typeface="Courier New" pitchFamily="49" charset="0"/>
              </a:rPr>
              <a:t> return k;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smtClean="0">
                <a:latin typeface="Courier New" pitchFamily="49" charset="0"/>
              </a:rPr>
              <a:t>} </a:t>
            </a:r>
          </a:p>
        </p:txBody>
      </p:sp>
      <p:sp>
        <p:nvSpPr>
          <p:cNvPr id="26630" name="Text Box 29"/>
          <p:cNvSpPr txBox="1">
            <a:spLocks noChangeArrowheads="1"/>
          </p:cNvSpPr>
          <p:nvPr/>
        </p:nvSpPr>
        <p:spPr bwMode="auto">
          <a:xfrm>
            <a:off x="228600" y="43434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31" name="TextBox 48"/>
          <p:cNvSpPr txBox="1">
            <a:spLocks noChangeArrowheads="1"/>
          </p:cNvSpPr>
          <p:nvPr/>
        </p:nvSpPr>
        <p:spPr bwMode="auto">
          <a:xfrm>
            <a:off x="4667250" y="457200"/>
            <a:ext cx="43529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spcBef>
                <a:spcPts val="400"/>
              </a:spcBef>
              <a:buFont typeface="Arial" charset="0"/>
              <a:buAutoNum type="arabicPeriod"/>
            </a:pPr>
            <a:r>
              <a:rPr lang="en-US" sz="2200"/>
              <a:t> Draw a flow graph</a:t>
            </a:r>
          </a:p>
          <a:p>
            <a:pPr marL="457200" indent="-457200">
              <a:spcBef>
                <a:spcPts val="400"/>
              </a:spcBef>
              <a:buFont typeface="Arial" charset="0"/>
              <a:buAutoNum type="arabicPeriod"/>
            </a:pPr>
            <a:r>
              <a:rPr lang="en-US" sz="2200"/>
              <a:t>Identify pairs of values for </a:t>
            </a:r>
          </a:p>
          <a:p>
            <a:pPr marL="457200" indent="-457200">
              <a:spcBef>
                <a:spcPts val="400"/>
              </a:spcBef>
            </a:pPr>
            <a:r>
              <a:rPr lang="en-US" sz="2200"/>
              <a:t>	for x and y that gives:</a:t>
            </a:r>
          </a:p>
          <a:p>
            <a:pPr marL="457200" indent="-457200">
              <a:spcBef>
                <a:spcPts val="400"/>
              </a:spcBef>
            </a:pPr>
            <a:r>
              <a:rPr lang="en-US" sz="2200"/>
              <a:t>	(a) 100% statement coverage</a:t>
            </a:r>
          </a:p>
          <a:p>
            <a:pPr marL="457200" indent="-457200">
              <a:spcBef>
                <a:spcPts val="400"/>
              </a:spcBef>
            </a:pPr>
            <a:r>
              <a:rPr lang="en-US" sz="2200"/>
              <a:t>	(b) 100% branch coverage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915400" y="6610350"/>
            <a:ext cx="381000" cy="476250"/>
          </a:xfrm>
          <a:noFill/>
        </p:spPr>
        <p:txBody>
          <a:bodyPr/>
          <a:lstStyle/>
          <a:p>
            <a:fld id="{DBBE7FBC-18FA-4E60-BDC3-F0BC6ACFA01E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3058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u="sng" smtClean="0"/>
              <a:t>Summary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7924800" cy="4648200"/>
          </a:xfrm>
        </p:spPr>
        <p:txBody>
          <a:bodyPr/>
          <a:lstStyle/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Testing terminology – software testing, test case, test driver, stub, fault, failure, error</a:t>
            </a:r>
          </a:p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Testing Approaches – </a:t>
            </a:r>
            <a:r>
              <a:rPr lang="en-US" sz="2800" dirty="0" err="1" smtClean="0"/>
              <a:t>blackbox</a:t>
            </a:r>
            <a:r>
              <a:rPr lang="en-US" sz="2800" dirty="0" smtClean="0"/>
              <a:t>, </a:t>
            </a:r>
            <a:r>
              <a:rPr lang="en-US" sz="2800" dirty="0" err="1" smtClean="0"/>
              <a:t>whitebox</a:t>
            </a:r>
            <a:r>
              <a:rPr lang="en-US" sz="2800" dirty="0" smtClean="0"/>
              <a:t>, and </a:t>
            </a:r>
            <a:r>
              <a:rPr lang="en-US" sz="2800" dirty="0" err="1" smtClean="0"/>
              <a:t>graybox</a:t>
            </a:r>
            <a:r>
              <a:rPr lang="en-US" sz="2800" dirty="0" smtClean="0"/>
              <a:t> testing</a:t>
            </a:r>
          </a:p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Levels of Testing – unit, integration, system</a:t>
            </a:r>
          </a:p>
          <a:p>
            <a:pPr marL="609600" indent="-609600" eaLnBrk="1" hangingPunct="1">
              <a:spcBef>
                <a:spcPct val="40000"/>
              </a:spcBef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915400" y="6550025"/>
            <a:ext cx="381000" cy="307975"/>
          </a:xfrm>
          <a:noFill/>
        </p:spPr>
        <p:txBody>
          <a:bodyPr/>
          <a:lstStyle/>
          <a:p>
            <a:fld id="{752FF2C6-0F36-4051-AACE-E52663DF90A8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3058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u="sng" smtClean="0"/>
              <a:t>Summary cont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990600"/>
            <a:ext cx="7924800" cy="5257800"/>
          </a:xfrm>
        </p:spPr>
        <p:txBody>
          <a:bodyPr/>
          <a:lstStyle/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Unit Testing </a:t>
            </a:r>
          </a:p>
          <a:p>
            <a:pPr marL="1009650" lvl="1" indent="-6096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600" b="1" dirty="0" err="1" smtClean="0"/>
              <a:t>Blackbox</a:t>
            </a:r>
            <a:r>
              <a:rPr lang="en-US" sz="2600" dirty="0" smtClean="0"/>
              <a:t>: equivalence partitioning and boundary analysis.</a:t>
            </a:r>
          </a:p>
          <a:p>
            <a:pPr marL="1009650" lvl="1" indent="-6096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600" b="1" dirty="0" err="1" smtClean="0"/>
              <a:t>Whitebox</a:t>
            </a:r>
            <a:r>
              <a:rPr lang="en-US" sz="2600" b="1" dirty="0" smtClean="0"/>
              <a:t>:</a:t>
            </a:r>
            <a:r>
              <a:rPr lang="en-US" sz="2600" dirty="0" smtClean="0"/>
              <a:t>  statement coverage, branch coverage.</a:t>
            </a:r>
          </a:p>
          <a:p>
            <a:pPr marL="609600" indent="-609600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Practice exercises were given for each testing technique.</a:t>
            </a:r>
          </a:p>
          <a:p>
            <a:pPr marL="609600" indent="-609600" eaLnBrk="1" hangingPunct="1">
              <a:spcBef>
                <a:spcPct val="40000"/>
              </a:spcBef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0207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u="sng" smtClean="0"/>
              <a:t>What is software testing?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66FF"/>
                </a:solidFill>
                <a:latin typeface="Comic Sans MS" pitchFamily="66" charset="0"/>
              </a:rPr>
              <a:t>Software testing is the process of operating software under specified conditions, observing or recording the results and making an evaluation of some aspect of the software.</a:t>
            </a:r>
          </a:p>
          <a:p>
            <a:pPr eaLnBrk="1" hangingPunct="1">
              <a:buFontTx/>
              <a:buNone/>
            </a:pPr>
            <a:endParaRPr lang="en-US" sz="2800" i="1" smtClean="0">
              <a:solidFill>
                <a:srgbClr val="0066FF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2800" i="1" smtClean="0"/>
              <a:t>(IEEE/ANSI std 610.12-1990)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F16B98D-A7BB-43FE-935D-B0A61B30C4DE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CEN 4010 Class 17 - 7/11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85307BA4-F886-4F93-BB4C-7A1174FBB97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sz="4000" u="sng" smtClean="0"/>
              <a:t>Overview of Testing - Terminology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51054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dirty="0" smtClean="0">
                <a:solidFill>
                  <a:srgbClr val="0066FF"/>
                </a:solidFill>
                <a:latin typeface="Comic Sans MS" pitchFamily="66" charset="0"/>
              </a:rPr>
              <a:t>Software testing is the dynamic verification of the behavior of a program on a finite set of test cases, suitably selected from the usually infinite execution domain, against the expected behavior.</a:t>
            </a:r>
          </a:p>
          <a:p>
            <a:pPr eaLnBrk="1" hangingPunct="1">
              <a:buFontTx/>
              <a:buNone/>
            </a:pPr>
            <a:endParaRPr lang="en-US" sz="2800" i="1" dirty="0" smtClean="0"/>
          </a:p>
          <a:p>
            <a:pPr eaLnBrk="1" hangingPunct="1">
              <a:buFontTx/>
              <a:buNone/>
            </a:pPr>
            <a:r>
              <a:rPr lang="en-US" sz="2800" i="1" dirty="0" smtClean="0"/>
              <a:t>(Guide to the Software Engineering Body of Knowledge 2004 Version)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683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u="sng" smtClean="0"/>
              <a:t>Testing Terminology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800" dirty="0" smtClean="0"/>
              <a:t>The following </a:t>
            </a:r>
            <a:r>
              <a:rPr lang="en-US" sz="2800" dirty="0" err="1" smtClean="0"/>
              <a:t>defns</a:t>
            </a:r>
            <a:r>
              <a:rPr lang="en-US" sz="2800" dirty="0" smtClean="0"/>
              <a:t> are taken from Binder 2000 and McGregor &amp; Sykes 2001.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b="1" i="1" dirty="0" smtClean="0">
                <a:solidFill>
                  <a:srgbClr val="0066FF"/>
                </a:solidFill>
              </a:rPr>
              <a:t>Failure</a:t>
            </a:r>
            <a:r>
              <a:rPr lang="en-US" sz="2800" dirty="0" smtClean="0"/>
              <a:t> – is the manifested inability of a system or component to perform a required function within specified limits e.g. abnormal termination, or unmet time and space constraints of the software.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b="1" i="1" dirty="0" smtClean="0">
                <a:solidFill>
                  <a:srgbClr val="0066FF"/>
                </a:solidFill>
              </a:rPr>
              <a:t>Fault</a:t>
            </a:r>
            <a:r>
              <a:rPr lang="en-US" sz="2800" dirty="0" smtClean="0">
                <a:solidFill>
                  <a:srgbClr val="0066FF"/>
                </a:solidFill>
              </a:rPr>
              <a:t> </a:t>
            </a:r>
            <a:r>
              <a:rPr lang="en-US" sz="2800" dirty="0" smtClean="0"/>
              <a:t>- incorrect step, process, or data definition in the software.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b="1" i="1" dirty="0" smtClean="0">
                <a:solidFill>
                  <a:srgbClr val="0066FF"/>
                </a:solidFill>
              </a:rPr>
              <a:t>Error</a:t>
            </a:r>
            <a:r>
              <a:rPr lang="en-US" sz="2800" dirty="0" smtClean="0">
                <a:solidFill>
                  <a:srgbClr val="0066FF"/>
                </a:solidFill>
              </a:rPr>
              <a:t> </a:t>
            </a:r>
            <a:r>
              <a:rPr lang="en-US" sz="2800" dirty="0" smtClean="0"/>
              <a:t>- a human action that produces a fault.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2C02D55-3CE1-41F8-B687-81C2196F214C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4534F4-A19E-43FC-BB60-F2AAC30F1F6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52400"/>
            <a:ext cx="8229600" cy="71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u="sng" smtClean="0"/>
              <a:t>Introduction to Testing Theory</a:t>
            </a:r>
          </a:p>
        </p:txBody>
      </p:sp>
      <p:sp>
        <p:nvSpPr>
          <p:cNvPr id="2054" name="Freeform 15"/>
          <p:cNvSpPr>
            <a:spLocks/>
          </p:cNvSpPr>
          <p:nvPr/>
        </p:nvSpPr>
        <p:spPr bwMode="auto">
          <a:xfrm>
            <a:off x="1754188" y="2654300"/>
            <a:ext cx="627062" cy="635000"/>
          </a:xfrm>
          <a:custGeom>
            <a:avLst/>
            <a:gdLst>
              <a:gd name="T0" fmla="*/ 138687 w 626513"/>
              <a:gd name="T1" fmla="*/ 88233 h 634849"/>
              <a:gd name="T2" fmla="*/ 138687 w 626513"/>
              <a:gd name="T3" fmla="*/ 88233 h 634849"/>
              <a:gd name="T4" fmla="*/ 64194 w 626513"/>
              <a:gd name="T5" fmla="*/ 141409 h 634849"/>
              <a:gd name="T6" fmla="*/ 21627 w 626513"/>
              <a:gd name="T7" fmla="*/ 237124 h 634849"/>
              <a:gd name="T8" fmla="*/ 343 w 626513"/>
              <a:gd name="T9" fmla="*/ 311570 h 634849"/>
              <a:gd name="T10" fmla="*/ 10986 w 626513"/>
              <a:gd name="T11" fmla="*/ 471096 h 634849"/>
              <a:gd name="T12" fmla="*/ 42911 w 626513"/>
              <a:gd name="T13" fmla="*/ 513636 h 634849"/>
              <a:gd name="T14" fmla="*/ 85479 w 626513"/>
              <a:gd name="T15" fmla="*/ 566812 h 634849"/>
              <a:gd name="T16" fmla="*/ 117404 w 626513"/>
              <a:gd name="T17" fmla="*/ 577447 h 634849"/>
              <a:gd name="T18" fmla="*/ 223823 w 626513"/>
              <a:gd name="T19" fmla="*/ 630622 h 634849"/>
              <a:gd name="T20" fmla="*/ 468586 w 626513"/>
              <a:gd name="T21" fmla="*/ 619987 h 634849"/>
              <a:gd name="T22" fmla="*/ 521795 w 626513"/>
              <a:gd name="T23" fmla="*/ 556177 h 634849"/>
              <a:gd name="T24" fmla="*/ 553721 w 626513"/>
              <a:gd name="T25" fmla="*/ 545542 h 634849"/>
              <a:gd name="T26" fmla="*/ 617572 w 626513"/>
              <a:gd name="T27" fmla="*/ 439190 h 634849"/>
              <a:gd name="T28" fmla="*/ 585647 w 626513"/>
              <a:gd name="T29" fmla="*/ 152043 h 634849"/>
              <a:gd name="T30" fmla="*/ 564363 w 626513"/>
              <a:gd name="T31" fmla="*/ 120139 h 634849"/>
              <a:gd name="T32" fmla="*/ 532437 w 626513"/>
              <a:gd name="T33" fmla="*/ 98869 h 634849"/>
              <a:gd name="T34" fmla="*/ 479228 w 626513"/>
              <a:gd name="T35" fmla="*/ 35057 h 634849"/>
              <a:gd name="T36" fmla="*/ 447303 w 626513"/>
              <a:gd name="T37" fmla="*/ 24423 h 634849"/>
              <a:gd name="T38" fmla="*/ 426018 w 626513"/>
              <a:gd name="T39" fmla="*/ 3153 h 634849"/>
              <a:gd name="T40" fmla="*/ 255748 w 626513"/>
              <a:gd name="T41" fmla="*/ 13787 h 634849"/>
              <a:gd name="T42" fmla="*/ 223823 w 626513"/>
              <a:gd name="T43" fmla="*/ 24423 h 634849"/>
              <a:gd name="T44" fmla="*/ 128046 w 626513"/>
              <a:gd name="T45" fmla="*/ 35057 h 634849"/>
              <a:gd name="T46" fmla="*/ 138687 w 626513"/>
              <a:gd name="T47" fmla="*/ 88233 h 63484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26513"/>
              <a:gd name="T73" fmla="*/ 0 h 634849"/>
              <a:gd name="T74" fmla="*/ 626513 w 626513"/>
              <a:gd name="T75" fmla="*/ 634849 h 63484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26513" h="634849">
                <a:moveTo>
                  <a:pt x="138566" y="88212"/>
                </a:moveTo>
                <a:lnTo>
                  <a:pt x="138566" y="88212"/>
                </a:lnTo>
                <a:cubicBezTo>
                  <a:pt x="113757" y="105933"/>
                  <a:pt x="86925" y="121120"/>
                  <a:pt x="64138" y="141375"/>
                </a:cubicBezTo>
                <a:cubicBezTo>
                  <a:pt x="40193" y="162659"/>
                  <a:pt x="29803" y="212483"/>
                  <a:pt x="21608" y="237068"/>
                </a:cubicBezTo>
                <a:cubicBezTo>
                  <a:pt x="6355" y="282827"/>
                  <a:pt x="13694" y="258095"/>
                  <a:pt x="343" y="311496"/>
                </a:cubicBezTo>
                <a:cubicBezTo>
                  <a:pt x="3887" y="364659"/>
                  <a:pt x="0" y="418846"/>
                  <a:pt x="10976" y="470984"/>
                </a:cubicBezTo>
                <a:cubicBezTo>
                  <a:pt x="14627" y="488325"/>
                  <a:pt x="32573" y="499094"/>
                  <a:pt x="42873" y="513514"/>
                </a:cubicBezTo>
                <a:cubicBezTo>
                  <a:pt x="53741" y="528729"/>
                  <a:pt x="67620" y="556007"/>
                  <a:pt x="85404" y="566677"/>
                </a:cubicBezTo>
                <a:cubicBezTo>
                  <a:pt x="95014" y="572443"/>
                  <a:pt x="107504" y="571867"/>
                  <a:pt x="117301" y="577310"/>
                </a:cubicBezTo>
                <a:cubicBezTo>
                  <a:pt x="220871" y="634849"/>
                  <a:pt x="140513" y="609694"/>
                  <a:pt x="223627" y="630472"/>
                </a:cubicBezTo>
                <a:cubicBezTo>
                  <a:pt x="305143" y="626928"/>
                  <a:pt x="387531" y="632247"/>
                  <a:pt x="468176" y="619840"/>
                </a:cubicBezTo>
                <a:cubicBezTo>
                  <a:pt x="493244" y="615983"/>
                  <a:pt x="505214" y="568944"/>
                  <a:pt x="521338" y="556045"/>
                </a:cubicBezTo>
                <a:cubicBezTo>
                  <a:pt x="530090" y="549044"/>
                  <a:pt x="542603" y="548956"/>
                  <a:pt x="553236" y="545412"/>
                </a:cubicBezTo>
                <a:cubicBezTo>
                  <a:pt x="600249" y="451386"/>
                  <a:pt x="573351" y="482768"/>
                  <a:pt x="617031" y="439086"/>
                </a:cubicBezTo>
                <a:cubicBezTo>
                  <a:pt x="616795" y="434134"/>
                  <a:pt x="626513" y="214075"/>
                  <a:pt x="585134" y="152007"/>
                </a:cubicBezTo>
                <a:cubicBezTo>
                  <a:pt x="578046" y="141375"/>
                  <a:pt x="572905" y="129146"/>
                  <a:pt x="563869" y="120110"/>
                </a:cubicBezTo>
                <a:cubicBezTo>
                  <a:pt x="554833" y="111074"/>
                  <a:pt x="542604" y="105933"/>
                  <a:pt x="531971" y="98845"/>
                </a:cubicBezTo>
                <a:cubicBezTo>
                  <a:pt x="516280" y="75307"/>
                  <a:pt x="503369" y="51423"/>
                  <a:pt x="478808" y="35049"/>
                </a:cubicBezTo>
                <a:cubicBezTo>
                  <a:pt x="469483" y="28832"/>
                  <a:pt x="457543" y="27961"/>
                  <a:pt x="446911" y="24417"/>
                </a:cubicBezTo>
                <a:cubicBezTo>
                  <a:pt x="439822" y="17329"/>
                  <a:pt x="435654" y="3708"/>
                  <a:pt x="425645" y="3152"/>
                </a:cubicBezTo>
                <a:cubicBezTo>
                  <a:pt x="368915" y="0"/>
                  <a:pt x="312029" y="7836"/>
                  <a:pt x="255524" y="13784"/>
                </a:cubicBezTo>
                <a:cubicBezTo>
                  <a:pt x="244378" y="14957"/>
                  <a:pt x="234682" y="22574"/>
                  <a:pt x="223627" y="24417"/>
                </a:cubicBezTo>
                <a:cubicBezTo>
                  <a:pt x="191970" y="29693"/>
                  <a:pt x="159832" y="31505"/>
                  <a:pt x="127934" y="35049"/>
                </a:cubicBezTo>
                <a:cubicBezTo>
                  <a:pt x="115716" y="71702"/>
                  <a:pt x="136794" y="79352"/>
                  <a:pt x="138566" y="88212"/>
                </a:cubicBez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5" name="TextBox 16"/>
          <p:cNvSpPr txBox="1">
            <a:spLocks noChangeArrowheads="1"/>
          </p:cNvSpPr>
          <p:nvPr/>
        </p:nvSpPr>
        <p:spPr bwMode="auto">
          <a:xfrm>
            <a:off x="1828800" y="4140200"/>
            <a:ext cx="4810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D</a:t>
            </a:r>
          </a:p>
        </p:txBody>
      </p:sp>
      <p:sp>
        <p:nvSpPr>
          <p:cNvPr id="2056" name="Freeform 17"/>
          <p:cNvSpPr>
            <a:spLocks/>
          </p:cNvSpPr>
          <p:nvPr/>
        </p:nvSpPr>
        <p:spPr bwMode="auto">
          <a:xfrm>
            <a:off x="5103813" y="1146175"/>
            <a:ext cx="2455862" cy="2363788"/>
          </a:xfrm>
          <a:custGeom>
            <a:avLst/>
            <a:gdLst>
              <a:gd name="T0" fmla="*/ 0 w 2456121"/>
              <a:gd name="T1" fmla="*/ 0 h 2363209"/>
              <a:gd name="T2" fmla="*/ 2456121 w 2456121"/>
              <a:gd name="T3" fmla="*/ 2363209 h 2363209"/>
            </a:gdLst>
            <a:ahLst/>
            <a:cxnLst>
              <a:cxn ang="0">
                <a:pos x="744279" y="119272"/>
              </a:cxn>
              <a:cxn ang="0">
                <a:pos x="531628" y="225598"/>
              </a:cxn>
              <a:cxn ang="0">
                <a:pos x="361507" y="406351"/>
              </a:cxn>
              <a:cxn ang="0">
                <a:pos x="276446" y="544575"/>
              </a:cxn>
              <a:cxn ang="0">
                <a:pos x="191386" y="672165"/>
              </a:cxn>
              <a:cxn ang="0">
                <a:pos x="148856" y="757226"/>
              </a:cxn>
              <a:cxn ang="0">
                <a:pos x="63795" y="937979"/>
              </a:cxn>
              <a:cxn ang="0">
                <a:pos x="31898" y="1065570"/>
              </a:cxn>
              <a:cxn ang="0">
                <a:pos x="10632" y="1193161"/>
              </a:cxn>
              <a:cxn ang="0">
                <a:pos x="10632" y="1490872"/>
              </a:cxn>
              <a:cxn ang="0">
                <a:pos x="116958" y="1746054"/>
              </a:cxn>
              <a:cxn ang="0">
                <a:pos x="170121" y="1831114"/>
              </a:cxn>
              <a:cxn ang="0">
                <a:pos x="308344" y="2043765"/>
              </a:cxn>
              <a:cxn ang="0">
                <a:pos x="372139" y="2139458"/>
              </a:cxn>
              <a:cxn ang="0">
                <a:pos x="467832" y="2213886"/>
              </a:cxn>
              <a:cxn ang="0">
                <a:pos x="616688" y="2298947"/>
              </a:cxn>
              <a:cxn ang="0">
                <a:pos x="797442" y="2352110"/>
              </a:cxn>
              <a:cxn ang="0">
                <a:pos x="1212112" y="2352110"/>
              </a:cxn>
              <a:cxn ang="0">
                <a:pos x="1446028" y="2309579"/>
              </a:cxn>
              <a:cxn ang="0">
                <a:pos x="1605516" y="2256417"/>
              </a:cxn>
              <a:cxn ang="0">
                <a:pos x="1733107" y="2192621"/>
              </a:cxn>
              <a:cxn ang="0">
                <a:pos x="1796902" y="2160724"/>
              </a:cxn>
              <a:cxn ang="0">
                <a:pos x="1967023" y="2075663"/>
              </a:cxn>
              <a:cxn ang="0">
                <a:pos x="2094614" y="1948072"/>
              </a:cxn>
              <a:cxn ang="0">
                <a:pos x="2169042" y="1841747"/>
              </a:cxn>
              <a:cxn ang="0">
                <a:pos x="2232837" y="1735421"/>
              </a:cxn>
              <a:cxn ang="0">
                <a:pos x="2360428" y="1533403"/>
              </a:cxn>
              <a:cxn ang="0">
                <a:pos x="2413591" y="1416445"/>
              </a:cxn>
              <a:cxn ang="0">
                <a:pos x="2456121" y="969877"/>
              </a:cxn>
              <a:cxn ang="0">
                <a:pos x="2434856" y="852919"/>
              </a:cxn>
              <a:cxn ang="0">
                <a:pos x="2402958" y="735961"/>
              </a:cxn>
              <a:cxn ang="0">
                <a:pos x="2339163" y="587105"/>
              </a:cxn>
              <a:cxn ang="0">
                <a:pos x="2275367" y="480779"/>
              </a:cxn>
              <a:cxn ang="0">
                <a:pos x="2222205" y="416984"/>
              </a:cxn>
              <a:cxn ang="0">
                <a:pos x="2073349" y="321291"/>
              </a:cxn>
              <a:cxn ang="0">
                <a:pos x="1998921" y="278761"/>
              </a:cxn>
              <a:cxn ang="0">
                <a:pos x="1903228" y="236231"/>
              </a:cxn>
              <a:cxn ang="0">
                <a:pos x="1807535" y="183068"/>
              </a:cxn>
              <a:cxn ang="0">
                <a:pos x="1669312" y="98007"/>
              </a:cxn>
              <a:cxn ang="0">
                <a:pos x="1584251" y="66110"/>
              </a:cxn>
              <a:cxn ang="0">
                <a:pos x="1477925" y="23579"/>
              </a:cxn>
              <a:cxn ang="0">
                <a:pos x="967563" y="12947"/>
              </a:cxn>
              <a:cxn ang="0">
                <a:pos x="797442" y="44845"/>
              </a:cxn>
              <a:cxn ang="0">
                <a:pos x="744279" y="98007"/>
              </a:cxn>
            </a:cxnLst>
            <a:rect l="T0" t="T1" r="T2" b="T3"/>
            <a:pathLst>
              <a:path w="2456121" h="2363209">
                <a:moveTo>
                  <a:pt x="744279" y="119272"/>
                </a:moveTo>
                <a:lnTo>
                  <a:pt x="744279" y="119272"/>
                </a:lnTo>
                <a:cubicBezTo>
                  <a:pt x="691116" y="140537"/>
                  <a:pt x="629502" y="147299"/>
                  <a:pt x="584791" y="183068"/>
                </a:cubicBezTo>
                <a:cubicBezTo>
                  <a:pt x="567070" y="197245"/>
                  <a:pt x="548496" y="210417"/>
                  <a:pt x="531628" y="225598"/>
                </a:cubicBezTo>
                <a:cubicBezTo>
                  <a:pt x="477170" y="274610"/>
                  <a:pt x="456866" y="306190"/>
                  <a:pt x="404037" y="363821"/>
                </a:cubicBezTo>
                <a:cubicBezTo>
                  <a:pt x="390489" y="378600"/>
                  <a:pt x="375684" y="392174"/>
                  <a:pt x="361507" y="406351"/>
                </a:cubicBezTo>
                <a:cubicBezTo>
                  <a:pt x="318196" y="514630"/>
                  <a:pt x="366707" y="413595"/>
                  <a:pt x="308344" y="491412"/>
                </a:cubicBezTo>
                <a:cubicBezTo>
                  <a:pt x="295944" y="507945"/>
                  <a:pt x="288297" y="527645"/>
                  <a:pt x="276446" y="544575"/>
                </a:cubicBezTo>
                <a:cubicBezTo>
                  <a:pt x="263432" y="563167"/>
                  <a:pt x="247532" y="579583"/>
                  <a:pt x="233916" y="597738"/>
                </a:cubicBezTo>
                <a:cubicBezTo>
                  <a:pt x="190015" y="656272"/>
                  <a:pt x="235537" y="601523"/>
                  <a:pt x="191386" y="672165"/>
                </a:cubicBezTo>
                <a:cubicBezTo>
                  <a:pt x="181994" y="687193"/>
                  <a:pt x="170121" y="700519"/>
                  <a:pt x="159488" y="714696"/>
                </a:cubicBezTo>
                <a:cubicBezTo>
                  <a:pt x="155944" y="728873"/>
                  <a:pt x="155391" y="744156"/>
                  <a:pt x="148856" y="757226"/>
                </a:cubicBezTo>
                <a:cubicBezTo>
                  <a:pt x="94072" y="866794"/>
                  <a:pt x="136847" y="735287"/>
                  <a:pt x="95693" y="842286"/>
                </a:cubicBezTo>
                <a:cubicBezTo>
                  <a:pt x="83623" y="873668"/>
                  <a:pt x="73683" y="905843"/>
                  <a:pt x="63795" y="937979"/>
                </a:cubicBezTo>
                <a:cubicBezTo>
                  <a:pt x="49250" y="985252"/>
                  <a:pt x="55448" y="981998"/>
                  <a:pt x="42530" y="1033672"/>
                </a:cubicBezTo>
                <a:cubicBezTo>
                  <a:pt x="39812" y="1044545"/>
                  <a:pt x="35442" y="1054937"/>
                  <a:pt x="31898" y="1065570"/>
                </a:cubicBezTo>
                <a:cubicBezTo>
                  <a:pt x="28354" y="1093924"/>
                  <a:pt x="25963" y="1122445"/>
                  <a:pt x="21265" y="1150631"/>
                </a:cubicBezTo>
                <a:cubicBezTo>
                  <a:pt x="18863" y="1165045"/>
                  <a:pt x="12854" y="1178718"/>
                  <a:pt x="10632" y="1193161"/>
                </a:cubicBezTo>
                <a:cubicBezTo>
                  <a:pt x="5752" y="1224882"/>
                  <a:pt x="3544" y="1256956"/>
                  <a:pt x="0" y="1288854"/>
                </a:cubicBezTo>
                <a:cubicBezTo>
                  <a:pt x="3544" y="1356193"/>
                  <a:pt x="3185" y="1423852"/>
                  <a:pt x="10632" y="1490872"/>
                </a:cubicBezTo>
                <a:cubicBezTo>
                  <a:pt x="24002" y="1611201"/>
                  <a:pt x="35731" y="1544895"/>
                  <a:pt x="74428" y="1660993"/>
                </a:cubicBezTo>
                <a:cubicBezTo>
                  <a:pt x="89325" y="1705688"/>
                  <a:pt x="83478" y="1695835"/>
                  <a:pt x="116958" y="1746054"/>
                </a:cubicBezTo>
                <a:cubicBezTo>
                  <a:pt x="126788" y="1760799"/>
                  <a:pt x="139464" y="1773557"/>
                  <a:pt x="148856" y="1788584"/>
                </a:cubicBezTo>
                <a:cubicBezTo>
                  <a:pt x="157257" y="1802025"/>
                  <a:pt x="162135" y="1817423"/>
                  <a:pt x="170121" y="1831114"/>
                </a:cubicBezTo>
                <a:cubicBezTo>
                  <a:pt x="213909" y="1906179"/>
                  <a:pt x="213169" y="1902688"/>
                  <a:pt x="255181" y="1958705"/>
                </a:cubicBezTo>
                <a:cubicBezTo>
                  <a:pt x="285223" y="2048829"/>
                  <a:pt x="234044" y="1907547"/>
                  <a:pt x="308344" y="2043765"/>
                </a:cubicBezTo>
                <a:cubicBezTo>
                  <a:pt x="319078" y="2063444"/>
                  <a:pt x="317175" y="2088910"/>
                  <a:pt x="329609" y="2107561"/>
                </a:cubicBezTo>
                <a:cubicBezTo>
                  <a:pt x="339439" y="2122306"/>
                  <a:pt x="359608" y="2126928"/>
                  <a:pt x="372139" y="2139458"/>
                </a:cubicBezTo>
                <a:cubicBezTo>
                  <a:pt x="381175" y="2148494"/>
                  <a:pt x="384369" y="2162320"/>
                  <a:pt x="393405" y="2171356"/>
                </a:cubicBezTo>
                <a:cubicBezTo>
                  <a:pt x="438416" y="2216367"/>
                  <a:pt x="423224" y="2193610"/>
                  <a:pt x="467832" y="2213886"/>
                </a:cubicBezTo>
                <a:cubicBezTo>
                  <a:pt x="496691" y="2227004"/>
                  <a:pt x="525369" y="2240689"/>
                  <a:pt x="552893" y="2256417"/>
                </a:cubicBezTo>
                <a:cubicBezTo>
                  <a:pt x="575083" y="2269097"/>
                  <a:pt x="592442" y="2290865"/>
                  <a:pt x="616688" y="2298947"/>
                </a:cubicBezTo>
                <a:cubicBezTo>
                  <a:pt x="809476" y="2363209"/>
                  <a:pt x="568331" y="2285759"/>
                  <a:pt x="733646" y="2330845"/>
                </a:cubicBezTo>
                <a:cubicBezTo>
                  <a:pt x="755272" y="2336743"/>
                  <a:pt x="775046" y="2351177"/>
                  <a:pt x="797442" y="2352110"/>
                </a:cubicBezTo>
                <a:lnTo>
                  <a:pt x="1052623" y="2362742"/>
                </a:lnTo>
                <a:cubicBezTo>
                  <a:pt x="1105786" y="2359198"/>
                  <a:pt x="1159124" y="2357688"/>
                  <a:pt x="1212112" y="2352110"/>
                </a:cubicBezTo>
                <a:cubicBezTo>
                  <a:pt x="1226645" y="2350580"/>
                  <a:pt x="1240228" y="2343879"/>
                  <a:pt x="1254642" y="2341477"/>
                </a:cubicBezTo>
                <a:cubicBezTo>
                  <a:pt x="1310656" y="2332141"/>
                  <a:pt x="1386158" y="2328289"/>
                  <a:pt x="1446028" y="2309579"/>
                </a:cubicBezTo>
                <a:cubicBezTo>
                  <a:pt x="1488818" y="2296207"/>
                  <a:pt x="1531089" y="2281226"/>
                  <a:pt x="1573619" y="2267049"/>
                </a:cubicBezTo>
                <a:cubicBezTo>
                  <a:pt x="1584251" y="2263505"/>
                  <a:pt x="1595492" y="2261429"/>
                  <a:pt x="1605516" y="2256417"/>
                </a:cubicBezTo>
                <a:lnTo>
                  <a:pt x="1690577" y="2213886"/>
                </a:lnTo>
                <a:cubicBezTo>
                  <a:pt x="1704754" y="2206798"/>
                  <a:pt x="1719919" y="2201413"/>
                  <a:pt x="1733107" y="2192621"/>
                </a:cubicBezTo>
                <a:cubicBezTo>
                  <a:pt x="1743740" y="2185533"/>
                  <a:pt x="1753575" y="2177071"/>
                  <a:pt x="1765005" y="2171356"/>
                </a:cubicBezTo>
                <a:cubicBezTo>
                  <a:pt x="1775029" y="2166344"/>
                  <a:pt x="1786601" y="2165139"/>
                  <a:pt x="1796902" y="2160724"/>
                </a:cubicBezTo>
                <a:cubicBezTo>
                  <a:pt x="1927408" y="2104791"/>
                  <a:pt x="1764530" y="2171591"/>
                  <a:pt x="1871330" y="2118193"/>
                </a:cubicBezTo>
                <a:cubicBezTo>
                  <a:pt x="1945438" y="2081140"/>
                  <a:pt x="1851510" y="2152672"/>
                  <a:pt x="1967023" y="2075663"/>
                </a:cubicBezTo>
                <a:cubicBezTo>
                  <a:pt x="1990055" y="2060308"/>
                  <a:pt x="2010130" y="2040890"/>
                  <a:pt x="2030819" y="2022500"/>
                </a:cubicBezTo>
                <a:cubicBezTo>
                  <a:pt x="2059973" y="1996585"/>
                  <a:pt x="2071695" y="1980813"/>
                  <a:pt x="2094614" y="1948072"/>
                </a:cubicBezTo>
                <a:cubicBezTo>
                  <a:pt x="2109270" y="1927135"/>
                  <a:pt x="2121809" y="1904723"/>
                  <a:pt x="2137144" y="1884277"/>
                </a:cubicBezTo>
                <a:lnTo>
                  <a:pt x="2169042" y="1841747"/>
                </a:lnTo>
                <a:cubicBezTo>
                  <a:pt x="2172586" y="1831114"/>
                  <a:pt x="2174662" y="1819874"/>
                  <a:pt x="2179674" y="1809849"/>
                </a:cubicBezTo>
                <a:cubicBezTo>
                  <a:pt x="2199604" y="1769987"/>
                  <a:pt x="2208754" y="1778771"/>
                  <a:pt x="2232837" y="1735421"/>
                </a:cubicBezTo>
                <a:cubicBezTo>
                  <a:pt x="2242106" y="1718737"/>
                  <a:pt x="2243910" y="1698395"/>
                  <a:pt x="2254102" y="1682258"/>
                </a:cubicBezTo>
                <a:cubicBezTo>
                  <a:pt x="2286663" y="1630703"/>
                  <a:pt x="2360428" y="1533403"/>
                  <a:pt x="2360428" y="1533403"/>
                </a:cubicBezTo>
                <a:cubicBezTo>
                  <a:pt x="2363972" y="1519226"/>
                  <a:pt x="2365929" y="1504555"/>
                  <a:pt x="2371060" y="1490872"/>
                </a:cubicBezTo>
                <a:cubicBezTo>
                  <a:pt x="2382623" y="1460036"/>
                  <a:pt x="2395962" y="1442887"/>
                  <a:pt x="2413591" y="1416445"/>
                </a:cubicBezTo>
                <a:cubicBezTo>
                  <a:pt x="2450485" y="1305757"/>
                  <a:pt x="2428840" y="1379071"/>
                  <a:pt x="2445488" y="1129365"/>
                </a:cubicBezTo>
                <a:lnTo>
                  <a:pt x="2456121" y="969877"/>
                </a:lnTo>
                <a:cubicBezTo>
                  <a:pt x="2452577" y="941524"/>
                  <a:pt x="2450599" y="912930"/>
                  <a:pt x="2445488" y="884817"/>
                </a:cubicBezTo>
                <a:cubicBezTo>
                  <a:pt x="2443483" y="873790"/>
                  <a:pt x="2437574" y="863792"/>
                  <a:pt x="2434856" y="852919"/>
                </a:cubicBezTo>
                <a:cubicBezTo>
                  <a:pt x="2430473" y="835387"/>
                  <a:pt x="2428978" y="817191"/>
                  <a:pt x="2424223" y="799756"/>
                </a:cubicBezTo>
                <a:cubicBezTo>
                  <a:pt x="2418325" y="778131"/>
                  <a:pt x="2410046" y="757226"/>
                  <a:pt x="2402958" y="735961"/>
                </a:cubicBezTo>
                <a:cubicBezTo>
                  <a:pt x="2391890" y="702758"/>
                  <a:pt x="2386949" y="685857"/>
                  <a:pt x="2371060" y="650900"/>
                </a:cubicBezTo>
                <a:cubicBezTo>
                  <a:pt x="2361222" y="629256"/>
                  <a:pt x="2351395" y="607492"/>
                  <a:pt x="2339163" y="587105"/>
                </a:cubicBezTo>
                <a:cubicBezTo>
                  <a:pt x="2330046" y="571909"/>
                  <a:pt x="2317898" y="558752"/>
                  <a:pt x="2307265" y="544575"/>
                </a:cubicBezTo>
                <a:cubicBezTo>
                  <a:pt x="2296609" y="512607"/>
                  <a:pt x="2298268" y="508261"/>
                  <a:pt x="2275367" y="480779"/>
                </a:cubicBezTo>
                <a:cubicBezTo>
                  <a:pt x="2265741" y="469228"/>
                  <a:pt x="2253096" y="460433"/>
                  <a:pt x="2243470" y="448882"/>
                </a:cubicBezTo>
                <a:cubicBezTo>
                  <a:pt x="2235289" y="439065"/>
                  <a:pt x="2230188" y="426963"/>
                  <a:pt x="2222205" y="416984"/>
                </a:cubicBezTo>
                <a:cubicBezTo>
                  <a:pt x="2199729" y="388889"/>
                  <a:pt x="2166292" y="372621"/>
                  <a:pt x="2137144" y="353189"/>
                </a:cubicBezTo>
                <a:cubicBezTo>
                  <a:pt x="2095922" y="325708"/>
                  <a:pt x="2117368" y="335965"/>
                  <a:pt x="2073349" y="321291"/>
                </a:cubicBezTo>
                <a:cubicBezTo>
                  <a:pt x="2059172" y="310658"/>
                  <a:pt x="2046205" y="298185"/>
                  <a:pt x="2030819" y="289393"/>
                </a:cubicBezTo>
                <a:cubicBezTo>
                  <a:pt x="2021088" y="283832"/>
                  <a:pt x="2009223" y="283176"/>
                  <a:pt x="1998921" y="278761"/>
                </a:cubicBezTo>
                <a:cubicBezTo>
                  <a:pt x="1984353" y="272517"/>
                  <a:pt x="1970875" y="263933"/>
                  <a:pt x="1956391" y="257496"/>
                </a:cubicBezTo>
                <a:cubicBezTo>
                  <a:pt x="1938950" y="249744"/>
                  <a:pt x="1920949" y="243319"/>
                  <a:pt x="1903228" y="236231"/>
                </a:cubicBezTo>
                <a:cubicBezTo>
                  <a:pt x="1886079" y="219081"/>
                  <a:pt x="1873540" y="203760"/>
                  <a:pt x="1850065" y="193700"/>
                </a:cubicBezTo>
                <a:cubicBezTo>
                  <a:pt x="1836634" y="187944"/>
                  <a:pt x="1821712" y="186612"/>
                  <a:pt x="1807535" y="183068"/>
                </a:cubicBezTo>
                <a:lnTo>
                  <a:pt x="1743739" y="140538"/>
                </a:lnTo>
                <a:cubicBezTo>
                  <a:pt x="1717294" y="122908"/>
                  <a:pt x="1700152" y="109572"/>
                  <a:pt x="1669312" y="98007"/>
                </a:cubicBezTo>
                <a:cubicBezTo>
                  <a:pt x="1655629" y="92876"/>
                  <a:pt x="1640958" y="90919"/>
                  <a:pt x="1626781" y="87375"/>
                </a:cubicBezTo>
                <a:cubicBezTo>
                  <a:pt x="1612604" y="80287"/>
                  <a:pt x="1598013" y="73974"/>
                  <a:pt x="1584251" y="66110"/>
                </a:cubicBezTo>
                <a:cubicBezTo>
                  <a:pt x="1573156" y="59770"/>
                  <a:pt x="1563783" y="50560"/>
                  <a:pt x="1552353" y="44845"/>
                </a:cubicBezTo>
                <a:cubicBezTo>
                  <a:pt x="1535355" y="36346"/>
                  <a:pt x="1493826" y="28122"/>
                  <a:pt x="1477925" y="23579"/>
                </a:cubicBezTo>
                <a:cubicBezTo>
                  <a:pt x="1395396" y="0"/>
                  <a:pt x="1510702" y="19415"/>
                  <a:pt x="1339702" y="2314"/>
                </a:cubicBezTo>
                <a:lnTo>
                  <a:pt x="967563" y="12947"/>
                </a:lnTo>
                <a:cubicBezTo>
                  <a:pt x="942530" y="14139"/>
                  <a:pt x="917855" y="19459"/>
                  <a:pt x="893135" y="23579"/>
                </a:cubicBezTo>
                <a:cubicBezTo>
                  <a:pt x="852643" y="30328"/>
                  <a:pt x="835672" y="35287"/>
                  <a:pt x="797442" y="44845"/>
                </a:cubicBezTo>
                <a:cubicBezTo>
                  <a:pt x="786809" y="51933"/>
                  <a:pt x="774580" y="57074"/>
                  <a:pt x="765544" y="66110"/>
                </a:cubicBezTo>
                <a:cubicBezTo>
                  <a:pt x="756508" y="75146"/>
                  <a:pt x="754257" y="90024"/>
                  <a:pt x="744279" y="98007"/>
                </a:cubicBezTo>
                <a:cubicBezTo>
                  <a:pt x="735527" y="105008"/>
                  <a:pt x="744279" y="115728"/>
                  <a:pt x="744279" y="119272"/>
                </a:cubicBez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7" name="Freeform 19"/>
          <p:cNvSpPr>
            <a:spLocks/>
          </p:cNvSpPr>
          <p:nvPr/>
        </p:nvSpPr>
        <p:spPr bwMode="auto">
          <a:xfrm>
            <a:off x="457200" y="1435100"/>
            <a:ext cx="2803525" cy="2552700"/>
          </a:xfrm>
          <a:custGeom>
            <a:avLst/>
            <a:gdLst>
              <a:gd name="T0" fmla="*/ 0 w 2803511"/>
              <a:gd name="T1" fmla="*/ 0 h 2551814"/>
              <a:gd name="T2" fmla="*/ 2803511 w 2803511"/>
              <a:gd name="T3" fmla="*/ 2551814 h 2551814"/>
            </a:gdLst>
            <a:ahLst/>
            <a:cxnLst>
              <a:cxn ang="0">
                <a:pos x="1552353" y="74428"/>
              </a:cxn>
              <a:cxn ang="0">
                <a:pos x="1403498" y="31898"/>
              </a:cxn>
              <a:cxn ang="0">
                <a:pos x="1265274" y="0"/>
              </a:cxn>
              <a:cxn ang="0">
                <a:pos x="839972" y="21265"/>
              </a:cxn>
              <a:cxn ang="0">
                <a:pos x="754912" y="53163"/>
              </a:cxn>
              <a:cxn ang="0">
                <a:pos x="659219" y="85061"/>
              </a:cxn>
              <a:cxn ang="0">
                <a:pos x="446567" y="170121"/>
              </a:cxn>
              <a:cxn ang="0">
                <a:pos x="318977" y="255182"/>
              </a:cxn>
              <a:cxn ang="0">
                <a:pos x="191386" y="382772"/>
              </a:cxn>
              <a:cxn ang="0">
                <a:pos x="106326" y="510363"/>
              </a:cxn>
              <a:cxn ang="0">
                <a:pos x="63795" y="659219"/>
              </a:cxn>
              <a:cxn ang="0">
                <a:pos x="31898" y="765545"/>
              </a:cxn>
              <a:cxn ang="0">
                <a:pos x="10633" y="925033"/>
              </a:cxn>
              <a:cxn ang="0">
                <a:pos x="10633" y="1158949"/>
              </a:cxn>
              <a:cxn ang="0">
                <a:pos x="42530" y="1297172"/>
              </a:cxn>
              <a:cxn ang="0">
                <a:pos x="85060" y="1467293"/>
              </a:cxn>
              <a:cxn ang="0">
                <a:pos x="244549" y="1711842"/>
              </a:cxn>
              <a:cxn ang="0">
                <a:pos x="276447" y="1775638"/>
              </a:cxn>
              <a:cxn ang="0">
                <a:pos x="340242" y="1860698"/>
              </a:cxn>
              <a:cxn ang="0">
                <a:pos x="425302" y="1956391"/>
              </a:cxn>
              <a:cxn ang="0">
                <a:pos x="563526" y="2105247"/>
              </a:cxn>
              <a:cxn ang="0">
                <a:pos x="701749" y="2190307"/>
              </a:cxn>
              <a:cxn ang="0">
                <a:pos x="818707" y="2243470"/>
              </a:cxn>
              <a:cxn ang="0">
                <a:pos x="967563" y="2317898"/>
              </a:cxn>
              <a:cxn ang="0">
                <a:pos x="1137684" y="2392326"/>
              </a:cxn>
              <a:cxn ang="0">
                <a:pos x="1201479" y="2424224"/>
              </a:cxn>
              <a:cxn ang="0">
                <a:pos x="1329070" y="2477386"/>
              </a:cxn>
              <a:cxn ang="0">
                <a:pos x="1467293" y="2530549"/>
              </a:cxn>
              <a:cxn ang="0">
                <a:pos x="1839433" y="2551814"/>
              </a:cxn>
              <a:cxn ang="0">
                <a:pos x="2126512" y="2530549"/>
              </a:cxn>
              <a:cxn ang="0">
                <a:pos x="2392326" y="2466754"/>
              </a:cxn>
              <a:cxn ang="0">
                <a:pos x="2498651" y="2392326"/>
              </a:cxn>
              <a:cxn ang="0">
                <a:pos x="2636874" y="2232838"/>
              </a:cxn>
              <a:cxn ang="0">
                <a:pos x="2679405" y="2158410"/>
              </a:cxn>
              <a:cxn ang="0">
                <a:pos x="2721935" y="2083982"/>
              </a:cxn>
              <a:cxn ang="0">
                <a:pos x="2743200" y="1988289"/>
              </a:cxn>
              <a:cxn ang="0">
                <a:pos x="2775098" y="1881963"/>
              </a:cxn>
              <a:cxn ang="0">
                <a:pos x="2785730" y="1467293"/>
              </a:cxn>
              <a:cxn ang="0">
                <a:pos x="2753833" y="1297172"/>
              </a:cxn>
              <a:cxn ang="0">
                <a:pos x="2732567" y="1158949"/>
              </a:cxn>
              <a:cxn ang="0">
                <a:pos x="2700670" y="1031358"/>
              </a:cxn>
              <a:cxn ang="0">
                <a:pos x="2626242" y="808075"/>
              </a:cxn>
              <a:cxn ang="0">
                <a:pos x="2594344" y="744279"/>
              </a:cxn>
              <a:cxn ang="0">
                <a:pos x="2519916" y="584791"/>
              </a:cxn>
              <a:cxn ang="0">
                <a:pos x="2477386" y="489098"/>
              </a:cxn>
              <a:cxn ang="0">
                <a:pos x="2392326" y="404038"/>
              </a:cxn>
              <a:cxn ang="0">
                <a:pos x="2307265" y="318977"/>
              </a:cxn>
              <a:cxn ang="0">
                <a:pos x="2190307" y="255182"/>
              </a:cxn>
              <a:cxn ang="0">
                <a:pos x="2115879" y="223284"/>
              </a:cxn>
              <a:cxn ang="0">
                <a:pos x="1956391" y="159489"/>
              </a:cxn>
              <a:cxn ang="0">
                <a:pos x="1807535" y="116958"/>
              </a:cxn>
              <a:cxn ang="0">
                <a:pos x="1509823" y="63796"/>
              </a:cxn>
              <a:cxn ang="0">
                <a:pos x="1499191" y="42531"/>
              </a:cxn>
            </a:cxnLst>
            <a:rect l="T0" t="T1" r="T2" b="T3"/>
            <a:pathLst>
              <a:path w="2803511" h="2551814">
                <a:moveTo>
                  <a:pt x="1552353" y="74428"/>
                </a:moveTo>
                <a:lnTo>
                  <a:pt x="1552353" y="74428"/>
                </a:lnTo>
                <a:lnTo>
                  <a:pt x="1446028" y="42531"/>
                </a:lnTo>
                <a:cubicBezTo>
                  <a:pt x="1431977" y="38516"/>
                  <a:pt x="1417549" y="35913"/>
                  <a:pt x="1403498" y="31898"/>
                </a:cubicBezTo>
                <a:cubicBezTo>
                  <a:pt x="1356203" y="18385"/>
                  <a:pt x="1384473" y="21713"/>
                  <a:pt x="1329070" y="10633"/>
                </a:cubicBezTo>
                <a:cubicBezTo>
                  <a:pt x="1307930" y="6405"/>
                  <a:pt x="1286539" y="3544"/>
                  <a:pt x="1265274" y="0"/>
                </a:cubicBezTo>
                <a:lnTo>
                  <a:pt x="914400" y="10633"/>
                </a:lnTo>
                <a:cubicBezTo>
                  <a:pt x="889370" y="11884"/>
                  <a:pt x="864285" y="15187"/>
                  <a:pt x="839972" y="21265"/>
                </a:cubicBezTo>
                <a:cubicBezTo>
                  <a:pt x="821456" y="25894"/>
                  <a:pt x="804680" y="35829"/>
                  <a:pt x="786809" y="42531"/>
                </a:cubicBezTo>
                <a:cubicBezTo>
                  <a:pt x="776315" y="46466"/>
                  <a:pt x="765213" y="48748"/>
                  <a:pt x="754912" y="53163"/>
                </a:cubicBezTo>
                <a:cubicBezTo>
                  <a:pt x="740343" y="59407"/>
                  <a:pt x="727418" y="69416"/>
                  <a:pt x="712381" y="74428"/>
                </a:cubicBezTo>
                <a:cubicBezTo>
                  <a:pt x="695237" y="80143"/>
                  <a:pt x="676940" y="81517"/>
                  <a:pt x="659219" y="85061"/>
                </a:cubicBezTo>
                <a:cubicBezTo>
                  <a:pt x="627321" y="99238"/>
                  <a:pt x="595936" y="114627"/>
                  <a:pt x="563526" y="127591"/>
                </a:cubicBezTo>
                <a:cubicBezTo>
                  <a:pt x="525009" y="142998"/>
                  <a:pt x="485084" y="154714"/>
                  <a:pt x="446567" y="170121"/>
                </a:cubicBezTo>
                <a:cubicBezTo>
                  <a:pt x="424927" y="178777"/>
                  <a:pt x="366290" y="211722"/>
                  <a:pt x="350874" y="223284"/>
                </a:cubicBezTo>
                <a:cubicBezTo>
                  <a:pt x="338845" y="232306"/>
                  <a:pt x="330615" y="245660"/>
                  <a:pt x="318977" y="255182"/>
                </a:cubicBezTo>
                <a:cubicBezTo>
                  <a:pt x="291546" y="277625"/>
                  <a:pt x="233916" y="318977"/>
                  <a:pt x="233916" y="318977"/>
                </a:cubicBezTo>
                <a:cubicBezTo>
                  <a:pt x="219739" y="340242"/>
                  <a:pt x="206720" y="362326"/>
                  <a:pt x="191386" y="382772"/>
                </a:cubicBezTo>
                <a:cubicBezTo>
                  <a:pt x="185371" y="390792"/>
                  <a:pt x="176136" y="396018"/>
                  <a:pt x="170121" y="404038"/>
                </a:cubicBezTo>
                <a:cubicBezTo>
                  <a:pt x="150523" y="430169"/>
                  <a:pt x="119346" y="476511"/>
                  <a:pt x="106326" y="510363"/>
                </a:cubicBezTo>
                <a:cubicBezTo>
                  <a:pt x="94256" y="541745"/>
                  <a:pt x="83665" y="573727"/>
                  <a:pt x="74428" y="606056"/>
                </a:cubicBezTo>
                <a:cubicBezTo>
                  <a:pt x="69463" y="623433"/>
                  <a:pt x="69510" y="642074"/>
                  <a:pt x="63795" y="659219"/>
                </a:cubicBezTo>
                <a:cubicBezTo>
                  <a:pt x="58783" y="674256"/>
                  <a:pt x="49618" y="687572"/>
                  <a:pt x="42530" y="701749"/>
                </a:cubicBezTo>
                <a:cubicBezTo>
                  <a:pt x="38986" y="723014"/>
                  <a:pt x="34417" y="744134"/>
                  <a:pt x="31898" y="765545"/>
                </a:cubicBezTo>
                <a:cubicBezTo>
                  <a:pt x="27324" y="804424"/>
                  <a:pt x="26439" y="843700"/>
                  <a:pt x="21265" y="882503"/>
                </a:cubicBezTo>
                <a:cubicBezTo>
                  <a:pt x="19334" y="896988"/>
                  <a:pt x="13803" y="910768"/>
                  <a:pt x="10633" y="925033"/>
                </a:cubicBezTo>
                <a:cubicBezTo>
                  <a:pt x="6713" y="942675"/>
                  <a:pt x="3544" y="960475"/>
                  <a:pt x="0" y="978196"/>
                </a:cubicBezTo>
                <a:cubicBezTo>
                  <a:pt x="3544" y="1038447"/>
                  <a:pt x="2827" y="1099101"/>
                  <a:pt x="10633" y="1158949"/>
                </a:cubicBezTo>
                <a:cubicBezTo>
                  <a:pt x="13532" y="1181176"/>
                  <a:pt x="31898" y="1222745"/>
                  <a:pt x="31898" y="1222745"/>
                </a:cubicBezTo>
                <a:cubicBezTo>
                  <a:pt x="35442" y="1247554"/>
                  <a:pt x="37615" y="1272598"/>
                  <a:pt x="42530" y="1297172"/>
                </a:cubicBezTo>
                <a:cubicBezTo>
                  <a:pt x="44728" y="1308162"/>
                  <a:pt x="51158" y="1318043"/>
                  <a:pt x="53163" y="1329070"/>
                </a:cubicBezTo>
                <a:cubicBezTo>
                  <a:pt x="65285" y="1395740"/>
                  <a:pt x="53769" y="1412534"/>
                  <a:pt x="85060" y="1467293"/>
                </a:cubicBezTo>
                <a:cubicBezTo>
                  <a:pt x="123250" y="1534126"/>
                  <a:pt x="147517" y="1561312"/>
                  <a:pt x="191386" y="1616149"/>
                </a:cubicBezTo>
                <a:cubicBezTo>
                  <a:pt x="210101" y="1672293"/>
                  <a:pt x="195802" y="1638721"/>
                  <a:pt x="244549" y="1711842"/>
                </a:cubicBezTo>
                <a:cubicBezTo>
                  <a:pt x="251637" y="1722475"/>
                  <a:pt x="261773" y="1731617"/>
                  <a:pt x="265814" y="1743740"/>
                </a:cubicBezTo>
                <a:cubicBezTo>
                  <a:pt x="269358" y="1754373"/>
                  <a:pt x="269933" y="1766518"/>
                  <a:pt x="276447" y="1775638"/>
                </a:cubicBezTo>
                <a:cubicBezTo>
                  <a:pt x="288100" y="1791952"/>
                  <a:pt x="306948" y="1802129"/>
                  <a:pt x="318977" y="1818168"/>
                </a:cubicBezTo>
                <a:cubicBezTo>
                  <a:pt x="328487" y="1830848"/>
                  <a:pt x="330511" y="1848187"/>
                  <a:pt x="340242" y="1860698"/>
                </a:cubicBezTo>
                <a:cubicBezTo>
                  <a:pt x="355628" y="1880480"/>
                  <a:pt x="376755" y="1895130"/>
                  <a:pt x="393405" y="1913861"/>
                </a:cubicBezTo>
                <a:cubicBezTo>
                  <a:pt x="405178" y="1927106"/>
                  <a:pt x="412772" y="1943861"/>
                  <a:pt x="425302" y="1956391"/>
                </a:cubicBezTo>
                <a:cubicBezTo>
                  <a:pt x="508940" y="2040029"/>
                  <a:pt x="402004" y="1905040"/>
                  <a:pt x="489098" y="2009554"/>
                </a:cubicBezTo>
                <a:cubicBezTo>
                  <a:pt x="552331" y="2085434"/>
                  <a:pt x="444533" y="1986254"/>
                  <a:pt x="563526" y="2105247"/>
                </a:cubicBezTo>
                <a:cubicBezTo>
                  <a:pt x="584138" y="2125859"/>
                  <a:pt x="601378" y="2128497"/>
                  <a:pt x="627321" y="2137145"/>
                </a:cubicBezTo>
                <a:cubicBezTo>
                  <a:pt x="636954" y="2144370"/>
                  <a:pt x="686201" y="2182533"/>
                  <a:pt x="701749" y="2190307"/>
                </a:cubicBezTo>
                <a:cubicBezTo>
                  <a:pt x="717006" y="2197936"/>
                  <a:pt x="762545" y="2208164"/>
                  <a:pt x="776177" y="2211572"/>
                </a:cubicBezTo>
                <a:cubicBezTo>
                  <a:pt x="790354" y="2222205"/>
                  <a:pt x="803400" y="2234541"/>
                  <a:pt x="818707" y="2243470"/>
                </a:cubicBezTo>
                <a:cubicBezTo>
                  <a:pt x="846089" y="2259443"/>
                  <a:pt x="875414" y="2271823"/>
                  <a:pt x="903767" y="2286000"/>
                </a:cubicBezTo>
                <a:cubicBezTo>
                  <a:pt x="925032" y="2296633"/>
                  <a:pt x="947176" y="2305666"/>
                  <a:pt x="967563" y="2317898"/>
                </a:cubicBezTo>
                <a:cubicBezTo>
                  <a:pt x="1036222" y="2359094"/>
                  <a:pt x="1000461" y="2345743"/>
                  <a:pt x="1073888" y="2360428"/>
                </a:cubicBezTo>
                <a:cubicBezTo>
                  <a:pt x="1165308" y="2421373"/>
                  <a:pt x="1049638" y="2348302"/>
                  <a:pt x="1137684" y="2392326"/>
                </a:cubicBezTo>
                <a:cubicBezTo>
                  <a:pt x="1149113" y="2398041"/>
                  <a:pt x="1158152" y="2407876"/>
                  <a:pt x="1169581" y="2413591"/>
                </a:cubicBezTo>
                <a:cubicBezTo>
                  <a:pt x="1179606" y="2418603"/>
                  <a:pt x="1190985" y="2420289"/>
                  <a:pt x="1201479" y="2424224"/>
                </a:cubicBezTo>
                <a:cubicBezTo>
                  <a:pt x="1219350" y="2430926"/>
                  <a:pt x="1237201" y="2437737"/>
                  <a:pt x="1254642" y="2445489"/>
                </a:cubicBezTo>
                <a:cubicBezTo>
                  <a:pt x="1333470" y="2480524"/>
                  <a:pt x="1263557" y="2455550"/>
                  <a:pt x="1329070" y="2477386"/>
                </a:cubicBezTo>
                <a:cubicBezTo>
                  <a:pt x="1388671" y="2517122"/>
                  <a:pt x="1330522" y="2484202"/>
                  <a:pt x="1414130" y="2509284"/>
                </a:cubicBezTo>
                <a:cubicBezTo>
                  <a:pt x="1432411" y="2514768"/>
                  <a:pt x="1448578" y="2526806"/>
                  <a:pt x="1467293" y="2530549"/>
                </a:cubicBezTo>
                <a:cubicBezTo>
                  <a:pt x="1502220" y="2537534"/>
                  <a:pt x="1538058" y="2539150"/>
                  <a:pt x="1573619" y="2541182"/>
                </a:cubicBezTo>
                <a:cubicBezTo>
                  <a:pt x="1662150" y="2546241"/>
                  <a:pt x="1750828" y="2548270"/>
                  <a:pt x="1839433" y="2551814"/>
                </a:cubicBezTo>
                <a:cubicBezTo>
                  <a:pt x="1920949" y="2548270"/>
                  <a:pt x="2002611" y="2547209"/>
                  <a:pt x="2083981" y="2541182"/>
                </a:cubicBezTo>
                <a:cubicBezTo>
                  <a:pt x="2098554" y="2540102"/>
                  <a:pt x="2112134" y="2533163"/>
                  <a:pt x="2126512" y="2530549"/>
                </a:cubicBezTo>
                <a:cubicBezTo>
                  <a:pt x="2174180" y="2521882"/>
                  <a:pt x="2250989" y="2514356"/>
                  <a:pt x="2296633" y="2509284"/>
                </a:cubicBezTo>
                <a:cubicBezTo>
                  <a:pt x="2368820" y="2461159"/>
                  <a:pt x="2278449" y="2517366"/>
                  <a:pt x="2392326" y="2466754"/>
                </a:cubicBezTo>
                <a:cubicBezTo>
                  <a:pt x="2405591" y="2460858"/>
                  <a:pt x="2460286" y="2418211"/>
                  <a:pt x="2466753" y="2413591"/>
                </a:cubicBezTo>
                <a:cubicBezTo>
                  <a:pt x="2477152" y="2406163"/>
                  <a:pt x="2490016" y="2401746"/>
                  <a:pt x="2498651" y="2392326"/>
                </a:cubicBezTo>
                <a:cubicBezTo>
                  <a:pt x="2626588" y="2252759"/>
                  <a:pt x="2536123" y="2317726"/>
                  <a:pt x="2615609" y="2264735"/>
                </a:cubicBezTo>
                <a:cubicBezTo>
                  <a:pt x="2622697" y="2254103"/>
                  <a:pt x="2629447" y="2243236"/>
                  <a:pt x="2636874" y="2232838"/>
                </a:cubicBezTo>
                <a:cubicBezTo>
                  <a:pt x="2647174" y="2218418"/>
                  <a:pt x="2659980" y="2205693"/>
                  <a:pt x="2668772" y="2190307"/>
                </a:cubicBezTo>
                <a:cubicBezTo>
                  <a:pt x="2674333" y="2180576"/>
                  <a:pt x="2674393" y="2168434"/>
                  <a:pt x="2679405" y="2158410"/>
                </a:cubicBezTo>
                <a:cubicBezTo>
                  <a:pt x="2685120" y="2146980"/>
                  <a:pt x="2694330" y="2137607"/>
                  <a:pt x="2700670" y="2126512"/>
                </a:cubicBezTo>
                <a:cubicBezTo>
                  <a:pt x="2708534" y="2112750"/>
                  <a:pt x="2714847" y="2098159"/>
                  <a:pt x="2721935" y="2083982"/>
                </a:cubicBezTo>
                <a:cubicBezTo>
                  <a:pt x="2725479" y="2069805"/>
                  <a:pt x="2729397" y="2055717"/>
                  <a:pt x="2732567" y="2041452"/>
                </a:cubicBezTo>
                <a:cubicBezTo>
                  <a:pt x="2736487" y="2023810"/>
                  <a:pt x="2738007" y="2005599"/>
                  <a:pt x="2743200" y="1988289"/>
                </a:cubicBezTo>
                <a:cubicBezTo>
                  <a:pt x="2748684" y="1970008"/>
                  <a:pt x="2758981" y="1953407"/>
                  <a:pt x="2764465" y="1935126"/>
                </a:cubicBezTo>
                <a:cubicBezTo>
                  <a:pt x="2769658" y="1917816"/>
                  <a:pt x="2771178" y="1899605"/>
                  <a:pt x="2775098" y="1881963"/>
                </a:cubicBezTo>
                <a:cubicBezTo>
                  <a:pt x="2778268" y="1867698"/>
                  <a:pt x="2782186" y="1853610"/>
                  <a:pt x="2785730" y="1839433"/>
                </a:cubicBezTo>
                <a:cubicBezTo>
                  <a:pt x="2803511" y="1661633"/>
                  <a:pt x="2801960" y="1726969"/>
                  <a:pt x="2785730" y="1467293"/>
                </a:cubicBezTo>
                <a:cubicBezTo>
                  <a:pt x="2783800" y="1436407"/>
                  <a:pt x="2771896" y="1373141"/>
                  <a:pt x="2764465" y="1339703"/>
                </a:cubicBezTo>
                <a:cubicBezTo>
                  <a:pt x="2761295" y="1325438"/>
                  <a:pt x="2756447" y="1311550"/>
                  <a:pt x="2753833" y="1297172"/>
                </a:cubicBezTo>
                <a:cubicBezTo>
                  <a:pt x="2749350" y="1272515"/>
                  <a:pt x="2747011" y="1247514"/>
                  <a:pt x="2743200" y="1222745"/>
                </a:cubicBezTo>
                <a:cubicBezTo>
                  <a:pt x="2739922" y="1201437"/>
                  <a:pt x="2736423" y="1180160"/>
                  <a:pt x="2732567" y="1158949"/>
                </a:cubicBezTo>
                <a:cubicBezTo>
                  <a:pt x="2727083" y="1128786"/>
                  <a:pt x="2719839" y="1093134"/>
                  <a:pt x="2711302" y="1063256"/>
                </a:cubicBezTo>
                <a:cubicBezTo>
                  <a:pt x="2708223" y="1052479"/>
                  <a:pt x="2703749" y="1042135"/>
                  <a:pt x="2700670" y="1031358"/>
                </a:cubicBezTo>
                <a:cubicBezTo>
                  <a:pt x="2676099" y="945359"/>
                  <a:pt x="2704059" y="1002619"/>
                  <a:pt x="2647507" y="861238"/>
                </a:cubicBezTo>
                <a:cubicBezTo>
                  <a:pt x="2640419" y="843517"/>
                  <a:pt x="2634777" y="825146"/>
                  <a:pt x="2626242" y="808075"/>
                </a:cubicBezTo>
                <a:cubicBezTo>
                  <a:pt x="2620527" y="796645"/>
                  <a:pt x="2610692" y="787607"/>
                  <a:pt x="2604977" y="776177"/>
                </a:cubicBezTo>
                <a:cubicBezTo>
                  <a:pt x="2599965" y="766152"/>
                  <a:pt x="2598982" y="754482"/>
                  <a:pt x="2594344" y="744279"/>
                </a:cubicBezTo>
                <a:cubicBezTo>
                  <a:pt x="2581226" y="715420"/>
                  <a:pt x="2559503" y="689972"/>
                  <a:pt x="2551814" y="659219"/>
                </a:cubicBezTo>
                <a:cubicBezTo>
                  <a:pt x="2538082" y="604292"/>
                  <a:pt x="2549287" y="628848"/>
                  <a:pt x="2519916" y="584791"/>
                </a:cubicBezTo>
                <a:cubicBezTo>
                  <a:pt x="2493194" y="504621"/>
                  <a:pt x="2529239" y="603434"/>
                  <a:pt x="2488019" y="520996"/>
                </a:cubicBezTo>
                <a:cubicBezTo>
                  <a:pt x="2483007" y="510971"/>
                  <a:pt x="2484561" y="497708"/>
                  <a:pt x="2477386" y="489098"/>
                </a:cubicBezTo>
                <a:cubicBezTo>
                  <a:pt x="2466041" y="475484"/>
                  <a:pt x="2449033" y="467833"/>
                  <a:pt x="2434856" y="457200"/>
                </a:cubicBezTo>
                <a:cubicBezTo>
                  <a:pt x="2416637" y="402547"/>
                  <a:pt x="2437590" y="443644"/>
                  <a:pt x="2392326" y="404038"/>
                </a:cubicBezTo>
                <a:cubicBezTo>
                  <a:pt x="2373466" y="387535"/>
                  <a:pt x="2356884" y="368596"/>
                  <a:pt x="2339163" y="350875"/>
                </a:cubicBezTo>
                <a:cubicBezTo>
                  <a:pt x="2328530" y="340242"/>
                  <a:pt x="2319776" y="327318"/>
                  <a:pt x="2307265" y="318977"/>
                </a:cubicBezTo>
                <a:cubicBezTo>
                  <a:pt x="2296632" y="311889"/>
                  <a:pt x="2286585" y="303831"/>
                  <a:pt x="2275367" y="297712"/>
                </a:cubicBezTo>
                <a:cubicBezTo>
                  <a:pt x="2247538" y="282532"/>
                  <a:pt x="2218660" y="269359"/>
                  <a:pt x="2190307" y="255182"/>
                </a:cubicBezTo>
                <a:cubicBezTo>
                  <a:pt x="2176130" y="248094"/>
                  <a:pt x="2162814" y="238929"/>
                  <a:pt x="2147777" y="233917"/>
                </a:cubicBezTo>
                <a:cubicBezTo>
                  <a:pt x="2137144" y="230373"/>
                  <a:pt x="2125904" y="228296"/>
                  <a:pt x="2115879" y="223284"/>
                </a:cubicBezTo>
                <a:cubicBezTo>
                  <a:pt x="2069214" y="199951"/>
                  <a:pt x="2097369" y="199393"/>
                  <a:pt x="2041451" y="180754"/>
                </a:cubicBezTo>
                <a:cubicBezTo>
                  <a:pt x="2013725" y="171512"/>
                  <a:pt x="1984744" y="166577"/>
                  <a:pt x="1956391" y="159489"/>
                </a:cubicBezTo>
                <a:cubicBezTo>
                  <a:pt x="1942214" y="155945"/>
                  <a:pt x="1927723" y="153477"/>
                  <a:pt x="1913860" y="148856"/>
                </a:cubicBezTo>
                <a:cubicBezTo>
                  <a:pt x="1885506" y="139405"/>
                  <a:pt x="1839668" y="122313"/>
                  <a:pt x="1807535" y="116958"/>
                </a:cubicBezTo>
                <a:cubicBezTo>
                  <a:pt x="1689883" y="97349"/>
                  <a:pt x="1759109" y="115779"/>
                  <a:pt x="1658679" y="95693"/>
                </a:cubicBezTo>
                <a:cubicBezTo>
                  <a:pt x="1610470" y="86051"/>
                  <a:pt x="1557794" y="63796"/>
                  <a:pt x="1509823" y="63796"/>
                </a:cubicBezTo>
                <a:lnTo>
                  <a:pt x="1488558" y="63796"/>
                </a:lnTo>
                <a:lnTo>
                  <a:pt x="1499191" y="42531"/>
                </a:lnTo>
                <a:lnTo>
                  <a:pt x="1488558" y="42531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8" name="TextBox 20"/>
          <p:cNvSpPr txBox="1">
            <a:spLocks noChangeArrowheads="1"/>
          </p:cNvSpPr>
          <p:nvPr/>
        </p:nvSpPr>
        <p:spPr bwMode="auto">
          <a:xfrm>
            <a:off x="6096000" y="3987800"/>
            <a:ext cx="4810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R</a:t>
            </a:r>
          </a:p>
        </p:txBody>
      </p:sp>
      <p:sp>
        <p:nvSpPr>
          <p:cNvPr id="2059" name="TextBox 29"/>
          <p:cNvSpPr txBox="1">
            <a:spLocks noChangeArrowheads="1"/>
          </p:cNvSpPr>
          <p:nvPr/>
        </p:nvSpPr>
        <p:spPr bwMode="auto">
          <a:xfrm>
            <a:off x="4114800" y="3962400"/>
            <a:ext cx="43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F</a:t>
            </a:r>
          </a:p>
        </p:txBody>
      </p:sp>
      <p:sp>
        <p:nvSpPr>
          <p:cNvPr id="2060" name="TextBox 30"/>
          <p:cNvSpPr txBox="1">
            <a:spLocks noChangeArrowheads="1"/>
          </p:cNvSpPr>
          <p:nvPr/>
        </p:nvSpPr>
        <p:spPr bwMode="auto">
          <a:xfrm>
            <a:off x="1143000" y="1905000"/>
            <a:ext cx="3984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d.</a:t>
            </a:r>
          </a:p>
        </p:txBody>
      </p:sp>
      <p:sp>
        <p:nvSpPr>
          <p:cNvPr id="2061" name="TextBox 31"/>
          <p:cNvSpPr txBox="1">
            <a:spLocks noChangeArrowheads="1"/>
          </p:cNvSpPr>
          <p:nvPr/>
        </p:nvSpPr>
        <p:spPr bwMode="auto">
          <a:xfrm>
            <a:off x="5943600" y="1752600"/>
            <a:ext cx="671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.F(d)</a:t>
            </a:r>
          </a:p>
        </p:txBody>
      </p:sp>
      <p:sp>
        <p:nvSpPr>
          <p:cNvPr id="2062" name="TextBox 32"/>
          <p:cNvSpPr txBox="1">
            <a:spLocks noChangeArrowheads="1"/>
          </p:cNvSpPr>
          <p:nvPr/>
        </p:nvSpPr>
        <p:spPr bwMode="auto">
          <a:xfrm>
            <a:off x="1981200" y="3352800"/>
            <a:ext cx="43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T</a:t>
            </a:r>
          </a:p>
        </p:txBody>
      </p:sp>
      <p:sp>
        <p:nvSpPr>
          <p:cNvPr id="2063" name="TextBox 33"/>
          <p:cNvSpPr txBox="1">
            <a:spLocks noChangeArrowheads="1"/>
          </p:cNvSpPr>
          <p:nvPr/>
        </p:nvSpPr>
        <p:spPr bwMode="auto">
          <a:xfrm>
            <a:off x="1981200" y="2819400"/>
            <a:ext cx="255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</a:p>
        </p:txBody>
      </p:sp>
      <p:sp>
        <p:nvSpPr>
          <p:cNvPr id="2064" name="Freeform 35"/>
          <p:cNvSpPr>
            <a:spLocks/>
          </p:cNvSpPr>
          <p:nvPr/>
        </p:nvSpPr>
        <p:spPr bwMode="auto">
          <a:xfrm>
            <a:off x="6007100" y="2562225"/>
            <a:ext cx="676275" cy="649288"/>
          </a:xfrm>
          <a:custGeom>
            <a:avLst/>
            <a:gdLst>
              <a:gd name="T0" fmla="*/ 74934 w 676900"/>
              <a:gd name="T1" fmla="*/ 85152 h 648586"/>
              <a:gd name="T2" fmla="*/ 74934 w 676900"/>
              <a:gd name="T3" fmla="*/ 85152 h 648586"/>
              <a:gd name="T4" fmla="*/ 11198 w 676900"/>
              <a:gd name="T5" fmla="*/ 159661 h 648586"/>
              <a:gd name="T6" fmla="*/ 21820 w 676900"/>
              <a:gd name="T7" fmla="*/ 298033 h 648586"/>
              <a:gd name="T8" fmla="*/ 32443 w 676900"/>
              <a:gd name="T9" fmla="*/ 361897 h 648586"/>
              <a:gd name="T10" fmla="*/ 64312 w 676900"/>
              <a:gd name="T11" fmla="*/ 436406 h 648586"/>
              <a:gd name="T12" fmla="*/ 138671 w 676900"/>
              <a:gd name="T13" fmla="*/ 532202 h 648586"/>
              <a:gd name="T14" fmla="*/ 170538 w 676900"/>
              <a:gd name="T15" fmla="*/ 553491 h 648586"/>
              <a:gd name="T16" fmla="*/ 202407 w 676900"/>
              <a:gd name="T17" fmla="*/ 585423 h 648586"/>
              <a:gd name="T18" fmla="*/ 298012 w 676900"/>
              <a:gd name="T19" fmla="*/ 627999 h 648586"/>
              <a:gd name="T20" fmla="*/ 425485 w 676900"/>
              <a:gd name="T21" fmla="*/ 649288 h 648586"/>
              <a:gd name="T22" fmla="*/ 574202 w 676900"/>
              <a:gd name="T23" fmla="*/ 638643 h 648586"/>
              <a:gd name="T24" fmla="*/ 606071 w 676900"/>
              <a:gd name="T25" fmla="*/ 617355 h 648586"/>
              <a:gd name="T26" fmla="*/ 648562 w 676900"/>
              <a:gd name="T27" fmla="*/ 542847 h 648586"/>
              <a:gd name="T28" fmla="*/ 669808 w 676900"/>
              <a:gd name="T29" fmla="*/ 521559 h 648586"/>
              <a:gd name="T30" fmla="*/ 648562 w 676900"/>
              <a:gd name="T31" fmla="*/ 308678 h 648586"/>
              <a:gd name="T32" fmla="*/ 627316 w 676900"/>
              <a:gd name="T33" fmla="*/ 276745 h 648586"/>
              <a:gd name="T34" fmla="*/ 595449 w 676900"/>
              <a:gd name="T35" fmla="*/ 202237 h 648586"/>
              <a:gd name="T36" fmla="*/ 574202 w 676900"/>
              <a:gd name="T37" fmla="*/ 180949 h 648586"/>
              <a:gd name="T38" fmla="*/ 542335 w 676900"/>
              <a:gd name="T39" fmla="*/ 117085 h 648586"/>
              <a:gd name="T40" fmla="*/ 510466 w 676900"/>
              <a:gd name="T41" fmla="*/ 85152 h 648586"/>
              <a:gd name="T42" fmla="*/ 457352 w 676900"/>
              <a:gd name="T43" fmla="*/ 21288 h 648586"/>
              <a:gd name="T44" fmla="*/ 393616 w 676900"/>
              <a:gd name="T45" fmla="*/ 0 h 648586"/>
              <a:gd name="T46" fmla="*/ 159916 w 676900"/>
              <a:gd name="T47" fmla="*/ 10644 h 648586"/>
              <a:gd name="T48" fmla="*/ 117424 w 676900"/>
              <a:gd name="T49" fmla="*/ 63864 h 648586"/>
              <a:gd name="T50" fmla="*/ 74934 w 676900"/>
              <a:gd name="T51" fmla="*/ 85152 h 64858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676900"/>
              <a:gd name="T79" fmla="*/ 0 h 648586"/>
              <a:gd name="T80" fmla="*/ 676900 w 676900"/>
              <a:gd name="T81" fmla="*/ 648586 h 64858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676900" h="648586">
                <a:moveTo>
                  <a:pt x="75003" y="85060"/>
                </a:moveTo>
                <a:lnTo>
                  <a:pt x="75003" y="85060"/>
                </a:lnTo>
                <a:cubicBezTo>
                  <a:pt x="53738" y="109869"/>
                  <a:pt x="19133" y="127788"/>
                  <a:pt x="11208" y="159488"/>
                </a:cubicBezTo>
                <a:cubicBezTo>
                  <a:pt x="0" y="204319"/>
                  <a:pt x="17002" y="251754"/>
                  <a:pt x="21840" y="297711"/>
                </a:cubicBezTo>
                <a:cubicBezTo>
                  <a:pt x="24097" y="319151"/>
                  <a:pt x="27796" y="340461"/>
                  <a:pt x="32473" y="361506"/>
                </a:cubicBezTo>
                <a:cubicBezTo>
                  <a:pt x="37649" y="384799"/>
                  <a:pt x="52899" y="416813"/>
                  <a:pt x="64371" y="435934"/>
                </a:cubicBezTo>
                <a:cubicBezTo>
                  <a:pt x="88086" y="475459"/>
                  <a:pt x="104806" y="503299"/>
                  <a:pt x="138799" y="531627"/>
                </a:cubicBezTo>
                <a:cubicBezTo>
                  <a:pt x="148616" y="539808"/>
                  <a:pt x="160879" y="544712"/>
                  <a:pt x="170696" y="552893"/>
                </a:cubicBezTo>
                <a:cubicBezTo>
                  <a:pt x="182247" y="562519"/>
                  <a:pt x="190083" y="576449"/>
                  <a:pt x="202594" y="584790"/>
                </a:cubicBezTo>
                <a:cubicBezTo>
                  <a:pt x="217053" y="594429"/>
                  <a:pt x="271817" y="622026"/>
                  <a:pt x="298287" y="627320"/>
                </a:cubicBezTo>
                <a:cubicBezTo>
                  <a:pt x="340567" y="635776"/>
                  <a:pt x="425878" y="648586"/>
                  <a:pt x="425878" y="648586"/>
                </a:cubicBezTo>
                <a:cubicBezTo>
                  <a:pt x="475496" y="645042"/>
                  <a:pt x="525745" y="646598"/>
                  <a:pt x="574733" y="637953"/>
                </a:cubicBezTo>
                <a:cubicBezTo>
                  <a:pt x="587317" y="635732"/>
                  <a:pt x="597595" y="625724"/>
                  <a:pt x="606631" y="616688"/>
                </a:cubicBezTo>
                <a:cubicBezTo>
                  <a:pt x="628383" y="594936"/>
                  <a:pt x="632482" y="567277"/>
                  <a:pt x="649161" y="542260"/>
                </a:cubicBezTo>
                <a:cubicBezTo>
                  <a:pt x="654722" y="533919"/>
                  <a:pt x="663338" y="528083"/>
                  <a:pt x="670427" y="520995"/>
                </a:cubicBezTo>
                <a:cubicBezTo>
                  <a:pt x="669805" y="510416"/>
                  <a:pt x="676900" y="363821"/>
                  <a:pt x="649161" y="308344"/>
                </a:cubicBezTo>
                <a:cubicBezTo>
                  <a:pt x="643446" y="296914"/>
                  <a:pt x="634984" y="287079"/>
                  <a:pt x="627896" y="276446"/>
                </a:cubicBezTo>
                <a:cubicBezTo>
                  <a:pt x="618445" y="248092"/>
                  <a:pt x="613518" y="228296"/>
                  <a:pt x="595999" y="202018"/>
                </a:cubicBezTo>
                <a:cubicBezTo>
                  <a:pt x="590438" y="193677"/>
                  <a:pt x="581822" y="187841"/>
                  <a:pt x="574733" y="180753"/>
                </a:cubicBezTo>
                <a:cubicBezTo>
                  <a:pt x="564077" y="148783"/>
                  <a:pt x="565738" y="144441"/>
                  <a:pt x="542836" y="116958"/>
                </a:cubicBezTo>
                <a:cubicBezTo>
                  <a:pt x="533210" y="105406"/>
                  <a:pt x="520564" y="96612"/>
                  <a:pt x="510938" y="85060"/>
                </a:cubicBezTo>
                <a:cubicBezTo>
                  <a:pt x="491540" y="61782"/>
                  <a:pt x="486698" y="37333"/>
                  <a:pt x="457775" y="21265"/>
                </a:cubicBezTo>
                <a:cubicBezTo>
                  <a:pt x="438180" y="10379"/>
                  <a:pt x="393980" y="0"/>
                  <a:pt x="393980" y="0"/>
                </a:cubicBezTo>
                <a:cubicBezTo>
                  <a:pt x="316008" y="3544"/>
                  <a:pt x="237561" y="1333"/>
                  <a:pt x="160064" y="10632"/>
                </a:cubicBezTo>
                <a:cubicBezTo>
                  <a:pt x="112874" y="16295"/>
                  <a:pt x="137440" y="38911"/>
                  <a:pt x="117533" y="63795"/>
                </a:cubicBezTo>
                <a:cubicBezTo>
                  <a:pt x="108980" y="74486"/>
                  <a:pt x="82091" y="81516"/>
                  <a:pt x="75003" y="85060"/>
                </a:cubicBez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5" name="TextBox 36"/>
          <p:cNvSpPr txBox="1">
            <a:spLocks noChangeArrowheads="1"/>
          </p:cNvSpPr>
          <p:nvPr/>
        </p:nvSpPr>
        <p:spPr bwMode="auto">
          <a:xfrm>
            <a:off x="6019800" y="2667000"/>
            <a:ext cx="544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F(t)</a:t>
            </a:r>
          </a:p>
        </p:txBody>
      </p:sp>
      <p:sp>
        <p:nvSpPr>
          <p:cNvPr id="2067" name="Freeform 65"/>
          <p:cNvSpPr>
            <a:spLocks/>
          </p:cNvSpPr>
          <p:nvPr/>
        </p:nvSpPr>
        <p:spPr bwMode="auto">
          <a:xfrm>
            <a:off x="1371600" y="1277938"/>
            <a:ext cx="4678363" cy="890587"/>
          </a:xfrm>
          <a:custGeom>
            <a:avLst/>
            <a:gdLst>
              <a:gd name="T0" fmla="*/ 0 w 4678326"/>
              <a:gd name="T1" fmla="*/ 890587 h 891363"/>
              <a:gd name="T2" fmla="*/ 2604998 w 4678326"/>
              <a:gd name="T3" fmla="*/ 30100 h 891363"/>
              <a:gd name="T4" fmla="*/ 4678363 w 4678326"/>
              <a:gd name="T5" fmla="*/ 709990 h 891363"/>
              <a:gd name="T6" fmla="*/ 4678363 w 4678326"/>
              <a:gd name="T7" fmla="*/ 709990 h 891363"/>
              <a:gd name="T8" fmla="*/ 0 60000 65536"/>
              <a:gd name="T9" fmla="*/ 0 60000 65536"/>
              <a:gd name="T10" fmla="*/ 0 60000 65536"/>
              <a:gd name="T11" fmla="*/ 0 60000 65536"/>
              <a:gd name="T12" fmla="*/ 0 w 4678326"/>
              <a:gd name="T13" fmla="*/ 0 h 891363"/>
              <a:gd name="T14" fmla="*/ 4678326 w 4678326"/>
              <a:gd name="T15" fmla="*/ 891363 h 891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78326" h="891363">
                <a:moveTo>
                  <a:pt x="0" y="891363"/>
                </a:moveTo>
                <a:cubicBezTo>
                  <a:pt x="912628" y="475807"/>
                  <a:pt x="1825256" y="60252"/>
                  <a:pt x="2604977" y="30126"/>
                </a:cubicBezTo>
                <a:cubicBezTo>
                  <a:pt x="3384698" y="0"/>
                  <a:pt x="4678326" y="710609"/>
                  <a:pt x="4678326" y="71060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068" name="Straight Arrow Connector 67"/>
          <p:cNvCxnSpPr>
            <a:cxnSpLocks noChangeShapeType="1"/>
          </p:cNvCxnSpPr>
          <p:nvPr/>
        </p:nvCxnSpPr>
        <p:spPr bwMode="auto">
          <a:xfrm>
            <a:off x="2590800" y="4419600"/>
            <a:ext cx="3352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69" name="Straight Connector 70"/>
          <p:cNvCxnSpPr>
            <a:cxnSpLocks noChangeShapeType="1"/>
            <a:stCxn id="2054" idx="19"/>
            <a:endCxn id="2064" idx="23"/>
          </p:cNvCxnSpPr>
          <p:nvPr/>
        </p:nvCxnSpPr>
        <p:spPr bwMode="auto">
          <a:xfrm flipV="1">
            <a:off x="2179638" y="2573338"/>
            <a:ext cx="3987800" cy="841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70" name="Straight Connector 72"/>
          <p:cNvCxnSpPr>
            <a:cxnSpLocks noChangeShapeType="1"/>
            <a:stCxn id="2054" idx="9"/>
            <a:endCxn id="2064" idx="10"/>
          </p:cNvCxnSpPr>
          <p:nvPr/>
        </p:nvCxnSpPr>
        <p:spPr bwMode="auto">
          <a:xfrm flipV="1">
            <a:off x="1978025" y="3211513"/>
            <a:ext cx="4454525" cy="746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792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u="sng" smtClean="0"/>
              <a:t>Testing Concepts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534400" cy="5562600"/>
          </a:xfrm>
        </p:spPr>
        <p:txBody>
          <a:bodyPr/>
          <a:lstStyle/>
          <a:p>
            <a:pPr marL="609600" indent="-609600" eaLnBrk="1" hangingPunct="1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800" dirty="0" smtClean="0"/>
              <a:t>Test case components:</a:t>
            </a:r>
          </a:p>
          <a:p>
            <a:pPr marL="990600" lvl="1" indent="-533400" eaLnBrk="1" hangingPunct="1">
              <a:spcBef>
                <a:spcPts val="1200"/>
              </a:spcBef>
              <a:spcAft>
                <a:spcPts val="600"/>
              </a:spcAft>
              <a:buFontTx/>
              <a:buAutoNum type="arabicPeriod"/>
            </a:pPr>
            <a:r>
              <a:rPr lang="en-US" sz="2400" b="1" dirty="0" smtClean="0"/>
              <a:t>Name</a:t>
            </a:r>
            <a:r>
              <a:rPr lang="en-US" sz="2400" dirty="0" smtClean="0"/>
              <a:t> – identifies the test case, it is a good idea to derive the name from the requirement being tested.  </a:t>
            </a:r>
          </a:p>
          <a:p>
            <a:pPr marL="990600" lvl="1" indent="-533400" eaLnBrk="1" hangingPunct="1">
              <a:spcBef>
                <a:spcPts val="1200"/>
              </a:spcBef>
              <a:spcAft>
                <a:spcPts val="600"/>
              </a:spcAft>
              <a:buFontTx/>
              <a:buAutoNum type="arabicPeriod"/>
            </a:pPr>
            <a:r>
              <a:rPr lang="en-US" sz="2400" b="1" dirty="0" smtClean="0"/>
              <a:t>Purpose</a:t>
            </a:r>
            <a:r>
              <a:rPr lang="en-US" sz="2400" dirty="0" smtClean="0"/>
              <a:t> – states the purpose of the test and relates it to the requirement (or scenario).</a:t>
            </a:r>
          </a:p>
          <a:p>
            <a:pPr marL="990600" lvl="1" indent="-533400" eaLnBrk="1" hangingPunct="1">
              <a:spcBef>
                <a:spcPts val="1200"/>
              </a:spcBef>
              <a:spcAft>
                <a:spcPts val="600"/>
              </a:spcAft>
              <a:buFontTx/>
              <a:buAutoNum type="arabicPeriod"/>
            </a:pPr>
            <a:r>
              <a:rPr lang="en-US" sz="2400" b="1" dirty="0" smtClean="0"/>
              <a:t>Test set up</a:t>
            </a:r>
            <a:r>
              <a:rPr lang="en-US" sz="2400" dirty="0" smtClean="0"/>
              <a:t> – describe the h/w and s/w and environment required for a successful test.</a:t>
            </a:r>
          </a:p>
          <a:p>
            <a:pPr marL="990600" lvl="1" indent="-533400" eaLnBrk="1" hangingPunct="1">
              <a:spcBef>
                <a:spcPts val="1200"/>
              </a:spcBef>
              <a:spcAft>
                <a:spcPts val="600"/>
              </a:spcAft>
              <a:buFontTx/>
              <a:buAutoNum type="arabicPeriod"/>
            </a:pPr>
            <a:r>
              <a:rPr lang="en-US" sz="2400" b="1" dirty="0" smtClean="0"/>
              <a:t>Input</a:t>
            </a:r>
            <a:r>
              <a:rPr lang="en-US" sz="2400" dirty="0" smtClean="0"/>
              <a:t> – description of the input data or commands.</a:t>
            </a:r>
          </a:p>
          <a:p>
            <a:pPr marL="990600" lvl="1" indent="-533400" eaLnBrk="1" hangingPunct="1">
              <a:spcBef>
                <a:spcPts val="1200"/>
              </a:spcBef>
              <a:spcAft>
                <a:spcPts val="600"/>
              </a:spcAft>
              <a:buFontTx/>
              <a:buAutoNum type="arabicPeriod"/>
            </a:pPr>
            <a:r>
              <a:rPr lang="en-US" sz="2400" b="1" dirty="0" smtClean="0"/>
              <a:t>Expected output</a:t>
            </a:r>
            <a:r>
              <a:rPr lang="en-US" sz="2400" dirty="0" smtClean="0"/>
              <a:t> </a:t>
            </a:r>
            <a:r>
              <a:rPr lang="en-US" sz="2400" b="1" i="1" dirty="0" smtClean="0"/>
              <a:t>(or Oracle)</a:t>
            </a:r>
            <a:r>
              <a:rPr lang="en-US" sz="2400" dirty="0" smtClean="0"/>
              <a:t> – expected test results against which the output of the test is compared.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B20FF39-BD78-4AA2-BD7B-2C7E49FBEC06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u="sng" smtClean="0"/>
              <a:t>Testing Concepts cont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609600" indent="-60960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/>
              <a:t>Test cases are classified depending on which aspect of the system model is tested:</a:t>
            </a:r>
          </a:p>
          <a:p>
            <a:pPr marL="990600" lvl="1" indent="-53340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b="1" dirty="0" err="1" smtClean="0"/>
              <a:t>Blackbox</a:t>
            </a:r>
            <a:r>
              <a:rPr lang="en-US" sz="2400" b="1" dirty="0" smtClean="0"/>
              <a:t> </a:t>
            </a:r>
            <a:r>
              <a:rPr lang="en-US" sz="2400" i="1" dirty="0" smtClean="0"/>
              <a:t>(</a:t>
            </a:r>
            <a:r>
              <a:rPr lang="en-US" sz="2400" b="1" i="1" dirty="0" smtClean="0"/>
              <a:t>specification-based or functional</a:t>
            </a:r>
            <a:r>
              <a:rPr lang="en-US" sz="2400" i="1" dirty="0" smtClean="0"/>
              <a:t>)</a:t>
            </a:r>
            <a:r>
              <a:rPr lang="en-US" sz="2400" dirty="0" smtClean="0"/>
              <a:t> </a:t>
            </a:r>
            <a:r>
              <a:rPr lang="en-US" sz="2400" b="1" dirty="0" smtClean="0"/>
              <a:t>tests</a:t>
            </a:r>
            <a:r>
              <a:rPr lang="en-US" sz="2400" dirty="0" smtClean="0"/>
              <a:t> focus on the input/output behavior (or functionality) of the component.  Tests do not deal with the internal aspects of the component nor with the behavior or the structure of the components.</a:t>
            </a:r>
          </a:p>
          <a:p>
            <a:pPr marL="990600" lvl="1" indent="-53340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b="1" dirty="0" err="1" smtClean="0"/>
              <a:t>Whitebox</a:t>
            </a:r>
            <a:r>
              <a:rPr lang="en-US" sz="2400" b="1" dirty="0" smtClean="0"/>
              <a:t> </a:t>
            </a:r>
            <a:r>
              <a:rPr lang="en-US" sz="2400" i="1" dirty="0" smtClean="0"/>
              <a:t>(</a:t>
            </a:r>
            <a:r>
              <a:rPr lang="en-US" sz="2400" b="1" i="1" dirty="0" smtClean="0"/>
              <a:t>structural or implementation-based</a:t>
            </a:r>
            <a:r>
              <a:rPr lang="en-US" sz="2400" i="1" dirty="0" smtClean="0"/>
              <a:t>)</a:t>
            </a:r>
            <a:r>
              <a:rPr lang="en-US" sz="2400" b="1" dirty="0" smtClean="0"/>
              <a:t> tests</a:t>
            </a:r>
            <a:r>
              <a:rPr lang="en-US" sz="2400" dirty="0" smtClean="0"/>
              <a:t> focus on the internal structure of the component.  That is, test cases are constructed based on the code that implements the software.</a:t>
            </a:r>
          </a:p>
          <a:p>
            <a:pPr marL="990600" lvl="1" indent="-533400" eaLnBrk="1" hangingPunct="1">
              <a:spcBef>
                <a:spcPts val="1200"/>
              </a:spcBef>
              <a:spcAft>
                <a:spcPts val="600"/>
              </a:spcAft>
              <a:buFontTx/>
              <a:buNone/>
            </a:pPr>
            <a:endParaRPr lang="en-US" sz="2400" dirty="0" smtClean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CB15658-39D5-4EEA-8E07-418DAFDF88E1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1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u="sng" smtClean="0"/>
              <a:t>Testing Concepts cont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pPr marL="609600" indent="-60960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>
                <a:cs typeface="Arial" charset="0"/>
              </a:rPr>
              <a:t>Combination of </a:t>
            </a:r>
            <a:r>
              <a:rPr lang="en-US" sz="2800" dirty="0" err="1" smtClean="0">
                <a:cs typeface="Arial" charset="0"/>
              </a:rPr>
              <a:t>blackbox</a:t>
            </a:r>
            <a:r>
              <a:rPr lang="en-US" sz="2800" dirty="0" smtClean="0">
                <a:cs typeface="Arial" charset="0"/>
              </a:rPr>
              <a:t> and </a:t>
            </a:r>
            <a:r>
              <a:rPr lang="en-US" sz="2800" dirty="0" err="1" smtClean="0">
                <a:cs typeface="Arial" charset="0"/>
              </a:rPr>
              <a:t>whitebox</a:t>
            </a:r>
            <a:r>
              <a:rPr lang="en-US" sz="2800" dirty="0" smtClean="0">
                <a:cs typeface="Arial" charset="0"/>
              </a:rPr>
              <a:t> testing is referred to as </a:t>
            </a:r>
            <a:r>
              <a:rPr lang="en-US" sz="2800" b="1" i="1" dirty="0" err="1" smtClean="0">
                <a:cs typeface="Arial" charset="0"/>
              </a:rPr>
              <a:t>graybox</a:t>
            </a:r>
            <a:r>
              <a:rPr lang="en-US" sz="2800" b="1" i="1" dirty="0" smtClean="0">
                <a:cs typeface="Arial" charset="0"/>
              </a:rPr>
              <a:t> testing</a:t>
            </a:r>
            <a:r>
              <a:rPr lang="en-US" sz="2800" b="1" dirty="0" smtClean="0">
                <a:cs typeface="Arial" charset="0"/>
              </a:rPr>
              <a:t>.</a:t>
            </a:r>
          </a:p>
          <a:p>
            <a:pPr marL="609600" indent="-60960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b="1" i="1" dirty="0" smtClean="0"/>
              <a:t>Regression testing</a:t>
            </a:r>
            <a:r>
              <a:rPr lang="en-US" sz="2800" dirty="0" smtClean="0"/>
              <a:t> includes the re-execution of prior tests after a change, this ensures that the functionality that worked before the change has not been affected.</a:t>
            </a:r>
          </a:p>
          <a:p>
            <a:pPr marL="609600" indent="-609600" eaLnBrk="1" hangingPunct="1">
              <a:spcBef>
                <a:spcPts val="1200"/>
              </a:spcBef>
              <a:spcAft>
                <a:spcPts val="600"/>
              </a:spcAft>
              <a:buFontTx/>
              <a:buChar char="-"/>
            </a:pPr>
            <a:endParaRPr lang="en-US" sz="2800" dirty="0" smtClean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6BB7A84-3D17-4F49-8C8D-E2BE5907B332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Default Design">
  <a:themeElements>
    <a:clrScheme name="10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0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Default Design">
  <a:themeElements>
    <a:clrScheme name="1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-Presentation062607">
  <a:themeElements>
    <a:clrScheme name="ST-Presentation06260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-Presentation0626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-Presentation0626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Default Design">
  <a:themeElements>
    <a:clrScheme name="4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Default Design">
  <a:themeElements>
    <a:clrScheme name="5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Default Design">
  <a:themeElements>
    <a:clrScheme name="6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Default Design">
  <a:themeElements>
    <a:clrScheme name="7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Default Design">
  <a:themeElements>
    <a:clrScheme name="8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8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Default Design">
  <a:themeElements>
    <a:clrScheme name="9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9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PeterClarke-Intro-WISTPC2010</Template>
  <TotalTime>4515</TotalTime>
  <Words>1375</Words>
  <Application>Microsoft Office PowerPoint</Application>
  <PresentationFormat>On-screen Show (4:3)</PresentationFormat>
  <Paragraphs>202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1_Default Design</vt:lpstr>
      <vt:lpstr>ST-Presentation062607</vt:lpstr>
      <vt:lpstr>3_Default Design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10_Default Design</vt:lpstr>
      <vt:lpstr>11_Default Design</vt:lpstr>
      <vt:lpstr>2_Default Design</vt:lpstr>
      <vt:lpstr>Overview of Software Testing</vt:lpstr>
      <vt:lpstr>Outline of Presentation</vt:lpstr>
      <vt:lpstr>What is software testing?</vt:lpstr>
      <vt:lpstr>Overview of Testing - Terminology</vt:lpstr>
      <vt:lpstr>Testing Terminology</vt:lpstr>
      <vt:lpstr>Introduction to Testing Theory</vt:lpstr>
      <vt:lpstr>Testing Concepts</vt:lpstr>
      <vt:lpstr>Testing Concepts cont</vt:lpstr>
      <vt:lpstr>Testing Concepts cont</vt:lpstr>
      <vt:lpstr>Testing Concepts cont</vt:lpstr>
      <vt:lpstr>Levels of Testing</vt:lpstr>
      <vt:lpstr>Levels of Testing</vt:lpstr>
      <vt:lpstr>Unit Testing</vt:lpstr>
      <vt:lpstr>Unit Testing – Equivalence Partitioning</vt:lpstr>
      <vt:lpstr>Unit Testing – Equivalence Partitioning</vt:lpstr>
      <vt:lpstr>Unit Testing – Boundary Analysis</vt:lpstr>
      <vt:lpstr>Control Flow Adequacy Criteria</vt:lpstr>
      <vt:lpstr>Control Flow Adequacy Criteria cont</vt:lpstr>
      <vt:lpstr>Unit Testing – Statement Coverage</vt:lpstr>
      <vt:lpstr>Unit Testing – Branch Coverage</vt:lpstr>
      <vt:lpstr>Homework</vt:lpstr>
      <vt:lpstr>Summary</vt:lpstr>
      <vt:lpstr>Summary cont</vt:lpstr>
    </vt:vector>
  </TitlesOfParts>
  <Company>FIU-SCS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clarkep</dc:creator>
  <cp:lastModifiedBy>clarkep</cp:lastModifiedBy>
  <cp:revision>900</cp:revision>
  <dcterms:created xsi:type="dcterms:W3CDTF">2003-08-27T15:22:56Z</dcterms:created>
  <dcterms:modified xsi:type="dcterms:W3CDTF">2013-07-12T09:26:46Z</dcterms:modified>
</cp:coreProperties>
</file>