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  <p:sldMasterId id="2147483688" r:id="rId3"/>
    <p:sldMasterId id="2147483700" r:id="rId4"/>
    <p:sldMasterId id="2147483714" r:id="rId5"/>
    <p:sldMasterId id="2147483726" r:id="rId6"/>
    <p:sldMasterId id="2147483738" r:id="rId7"/>
    <p:sldMasterId id="2147483750" r:id="rId8"/>
    <p:sldMasterId id="2147483762" r:id="rId9"/>
    <p:sldMasterId id="2147483774" r:id="rId10"/>
    <p:sldMasterId id="2147483786" r:id="rId11"/>
    <p:sldMasterId id="2147483798" r:id="rId12"/>
  </p:sldMasterIdLst>
  <p:notesMasterIdLst>
    <p:notesMasterId r:id="rId31"/>
  </p:notesMasterIdLst>
  <p:handoutMasterIdLst>
    <p:handoutMasterId r:id="rId32"/>
  </p:handoutMasterIdLst>
  <p:sldIdLst>
    <p:sldId id="318" r:id="rId13"/>
    <p:sldId id="261" r:id="rId14"/>
    <p:sldId id="331" r:id="rId15"/>
    <p:sldId id="332" r:id="rId16"/>
    <p:sldId id="326" r:id="rId17"/>
    <p:sldId id="333" r:id="rId18"/>
    <p:sldId id="350" r:id="rId19"/>
    <p:sldId id="338" r:id="rId20"/>
    <p:sldId id="341" r:id="rId21"/>
    <p:sldId id="351" r:id="rId22"/>
    <p:sldId id="352" r:id="rId23"/>
    <p:sldId id="334" r:id="rId24"/>
    <p:sldId id="339" r:id="rId25"/>
    <p:sldId id="340" r:id="rId26"/>
    <p:sldId id="335" r:id="rId27"/>
    <p:sldId id="336" r:id="rId28"/>
    <p:sldId id="337" r:id="rId29"/>
    <p:sldId id="325" r:id="rId3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CC00"/>
    <a:srgbClr val="A50021"/>
    <a:srgbClr val="FFFF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B576AAEB-6550-49A8-BC0B-100AB9448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5A1BA9C-1A26-4967-AF81-F2C2317C9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0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B37F7-CE55-4BDE-B90B-01AC4614D20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367C0-BEC2-41E9-BC63-804B4665E1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CD99B-859E-4879-86B8-FE4B9DD64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6B649-E93D-401A-B048-C5C3EA18F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C4EFB-B59F-40DE-9629-5A4C80FDB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48E4F-6127-4796-9AA1-A79EC1A29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8CA33-6450-4A4B-932B-F52D37C75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ABE4-0D70-4C1E-B8DA-CE0CE718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C701D-F9CA-449F-ACFC-EAB201BC5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CCCD7-66E8-4757-885B-3F5B03BF2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09F1-147E-43E3-8419-609FD478F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1419C-E26A-468F-A442-0F7A09F1B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5122-A83A-4850-8B35-E3D8C8DF7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ED80-6974-479C-8167-D9D557ADC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B6D95-DE4E-4BFE-A762-2CFF5FA84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4BD22-036B-4242-AED9-960CB44AD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1CAD-D267-470B-B102-940D89B28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26BD-A751-47C1-888E-8AE450D94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3F0F8-6651-4DD2-89B7-474557896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26F22-2915-4792-BCCC-1C19DB766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54182-3E61-462F-87AC-DDC4F2309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D51A-D1C1-4911-B756-A05FC924D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1BADA-FA98-43D4-93E6-56D8BFD7D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FD63-6DDB-4BED-99CD-1640C3D13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31375-FD86-4A63-8654-134364387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7B48A-6ECA-4C70-B18A-5CA25EE63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74ED-418B-4457-BE61-3560100B6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8B5B0-D1C1-4B30-90DE-22AB31C9C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58D92-21D5-4145-B818-40662962F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507FB-DCCD-4B8D-8F1F-986B24D5D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56C08-E9EF-4392-9D20-A100E1091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1A361-5DCA-4E44-8A4E-3B7CE1027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E31E-9709-424E-A2D0-0D89D4AE2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09F5A-CE08-4F01-BA1C-BCDB232E3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C2659-8055-4153-9BC9-0FFAAFB60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A6B5C-A441-4CB8-BB58-E0416DF55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32AB3-D7C7-4E84-8C51-E32D72FF4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F4000-4230-483C-B8D1-B979870C8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CB91-A5BF-498B-B17A-D026B70C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AA0E-4536-4249-A1C1-275FC71BE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5BC38-58A1-495F-B9D7-7735B21DF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B5F3-E625-4CA4-A66A-E25C584CF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C0DC8-E361-4EF3-9ED7-35D1133B3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74C6-9B8A-4DC0-A961-86D225896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8BCDF-38B6-4A59-82F3-C30472A10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AB3A2-2279-48C3-AB96-B9CED9546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425A6-A9A1-4C6E-8C49-7BFC9F78F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025F7-3889-43B4-94A6-5094FB83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90361-94AA-4FB5-BC5A-B7EDB3E53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DC641-065F-4318-87C2-756B5F68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57C7A-A06A-43C6-A084-0321383A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ED0FC-61F9-487F-BE72-271B82205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08025-9B87-486C-A26E-494E71497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D4E4B-9609-47D3-AF7B-30F8A8CD9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067AA-8360-4389-A367-158FE357C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2CEF-FEE1-4630-96D2-6A5153A98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E8BCF-8443-4E90-962B-09159BA0A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04B66-8D6A-4E3D-88EC-28690BBD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994CD-F4D3-4859-8B27-F9D3A7172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7DF17-BCB0-4D31-973E-4B8F01012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92CA1-E651-4F09-8282-71BF7B4CC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9397E-B46D-4D3C-BC3A-417AF972E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D636C-77BA-46C1-B2BB-61F120B25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E77E8-C4B3-47EF-8DCF-4820380B4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4624-303C-4964-B51A-09CAE2781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8BEB-1EF4-4B32-9654-8A55589FA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B4E8-03AF-46B2-85EF-A4857266A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1ABB5-5637-4DE0-89E3-30CC101A8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312C7-6C77-43CA-8B3B-FCA7FABE8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D6818-2484-4745-BD93-15E91B377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260A9-C795-4949-B0AE-9C43E8D15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D603-2C10-4C1C-BC75-7B050B005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3B260-43DD-4664-ADD6-1758E8720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B240A-A765-4825-9956-EADB07E23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257F-FDEB-408F-A775-AC6C2EA5B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6828-5DE4-4253-8A36-1E5CA654A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4A9C6-7CF5-4E25-ABF9-89A887B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4A19A-C760-4272-A678-BF717BD73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D1437-D782-480D-9C65-BDA57E049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4B3D4-F337-4601-A201-9542D1894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760B2-56FE-4A47-ACA0-6BB7531DF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5C2B4-5F46-4485-9375-230FE2588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D2A6B-B72E-4F6D-9E4B-CC5D7820E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50DDD-B13A-4937-B4F8-7C7BC1A23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17071-0A0C-44CE-8523-5412136BB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6841C-49D2-4D0A-9736-C465D409F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E2F9-E236-42A0-9E0E-273B65F8B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D49B5-457B-4C68-BA38-B74B805EE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F123-33F3-4E39-BF8E-8C62AE5EA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A7A6C-A324-428B-9E4E-AE329004B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CADA-9098-44F6-92CF-E1D2972A3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9A16-BB80-41E8-AD5A-2CA098522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3883D-BC6E-4729-9AC3-ADF3CBFB5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A76CB-65CF-4E69-A458-EFF7E10A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69180-9FE9-46C6-8688-7C967059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D072E-EB76-41D9-9BAF-1B87212BD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FEFB3-7980-496A-B7BF-FAF0712BE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5B01A-088B-43C0-B158-ED9E1D88D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AA39-A752-4DE0-AB00-D276D342B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7329-7CC3-4474-A96D-4C1F51102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E4024-79BB-4B3E-8B2F-B865AD180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26CB4-A357-4210-BC02-B00E38794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9A73A-4B91-4B01-9BBD-353F0C82B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37B3-C1FC-4170-8F5A-5CF4A247B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E7A88-EA42-43BA-9C7A-14AA9BD0C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A09B2-031E-4207-AAD5-158CF2B8C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AC292-5379-4E11-9E36-CDE410BB6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C7CC-3788-4F5A-BE0B-F40628F25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D5A48-B237-4D14-A1F5-A981919D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EA0E4-3A86-46D7-87D9-893CDB232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3B99-4B49-481F-B339-5C6669E99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7F57D-648B-4D06-A388-75AF012CA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C3F6D-C763-4302-8437-94002B6FD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78827-F5FD-4F3F-840F-77984B4E3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0E21-F755-4AD3-9662-2C699DF9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EA7B-5A28-4634-9EEA-D43AB08AC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842C0-A7C4-4D78-A1C8-48E9669A1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S Presentatio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620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4089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9CF761-6863-42F4-AD88-2999B2097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410ABB-B6A2-46E9-AA40-7F46B5AE0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CS Presentati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52400"/>
            <a:ext cx="93726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1D22424-C8C1-4A38-A325-E2C55EAC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5A629B-3053-48A7-ABB9-7B9CCDA1F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7952AA4-51FA-4937-9938-DAF3F8260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4D6005-11F0-4FCF-BB0F-A3622BDC2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D97245-7EC6-4001-91FB-84893D21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1D4A4E-0021-47B6-8165-8450E0DEE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B97236-9783-400F-814E-F5FE4122B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07199D-EB92-4624-9F93-8A131C010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arning_ob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merlot.org/merlot/viewMaterial.htm?id=77772" TargetMode="External"/><Relationship Id="rId5" Type="http://schemas.openxmlformats.org/officeDocument/2006/relationships/hyperlink" Target="http://www.merlot.org/merlot/viewMaterial.htm?id=80093" TargetMode="External"/><Relationship Id="rId4" Type="http://schemas.openxmlformats.org/officeDocument/2006/relationships/hyperlink" Target="http://www4.uwm.edu/cie/learning_objects.cfm?gid=5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8991600" cy="1600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 Learning Objects in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WReSTT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956050" y="6080125"/>
            <a:ext cx="142218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03/05/2014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425618" y="3509963"/>
            <a:ext cx="26703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WISTPC </a:t>
            </a:r>
            <a:r>
              <a:rPr lang="en-US" sz="2400" dirty="0" smtClean="0"/>
              <a:t>2014:2</a:t>
            </a:r>
            <a:endParaRPr lang="en-US" sz="2400" dirty="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3048000" y="5334000"/>
            <a:ext cx="34290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Peter </a:t>
            </a:r>
            <a:r>
              <a:rPr lang="en-US" sz="3200" dirty="0" smtClean="0">
                <a:latin typeface="Calibri" pitchFamily="34" charset="0"/>
              </a:rPr>
              <a:t>J. Clarke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553200"/>
            <a:ext cx="990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6705600" cy="572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4581525" y="3790950"/>
            <a:ext cx="2209800" cy="367627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89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553200"/>
            <a:ext cx="990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904875"/>
            <a:ext cx="59245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624840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Course → Click on Course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407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838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2500" y="815086"/>
            <a:ext cx="654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 in using your user id and password </a:t>
            </a:r>
            <a:endParaRPr 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58137" cy="494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114800" y="2971800"/>
            <a:ext cx="2895600" cy="45720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93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05800" y="6477000"/>
            <a:ext cx="68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4526" y="6029980"/>
            <a:ext cx="823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some data of your choice.  Press “Next Step”</a:t>
            </a:r>
            <a:endParaRPr 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78603"/>
            <a:ext cx="5905500" cy="513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553200"/>
            <a:ext cx="68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848600" cy="565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08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15</a:t>
            </a:fld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96464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5638800"/>
            <a:ext cx="4304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Practice adding 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236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7200" y="6553200"/>
            <a:ext cx="914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95450"/>
            <a:ext cx="79629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6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29600" y="6553200"/>
            <a:ext cx="838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858000" cy="56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602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839200" y="6626225"/>
            <a:ext cx="381000" cy="307975"/>
          </a:xfrm>
          <a:noFill/>
        </p:spPr>
        <p:txBody>
          <a:bodyPr/>
          <a:lstStyle/>
          <a:p>
            <a:fld id="{752FF2C6-0F36-4051-AACE-E52663DF90A8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05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dirty="0" smtClean="0"/>
              <a:t>Summary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8229600" cy="41910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Introduced Learning Objects (LOs)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Showed examples of LOs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Described how LOs may be used in </a:t>
            </a:r>
            <a:r>
              <a:rPr lang="en-US" sz="2800" dirty="0" err="1" smtClean="0"/>
              <a:t>WReSTT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u="sng" dirty="0" smtClean="0"/>
              <a:t>Outline of 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Introduction to Learning Objects (LOs)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LO Examples</a:t>
            </a:r>
            <a:endParaRPr lang="en-US" dirty="0" smtClean="0"/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LOs and </a:t>
            </a:r>
            <a:r>
              <a:rPr lang="en-US" dirty="0" err="1" smtClean="0"/>
              <a:t>WReSTT</a:t>
            </a:r>
            <a:endParaRPr lang="en-US" dirty="0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69B2E1-91F3-49DE-8E68-E34BE4CAC1F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Intro to LOs</a:t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6388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An LO is a “collection of content items, practice items, and assessment items that are combined based on a single learning objective</a:t>
            </a:r>
            <a:r>
              <a:rPr lang="en-US" sz="2800" dirty="0" smtClean="0"/>
              <a:t>”.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Smaller chunks</a:t>
            </a:r>
            <a:r>
              <a:rPr lang="en-US" sz="2800" dirty="0" smtClean="0"/>
              <a:t>: Compared to traditional learning, LOs are much smaller units of learning, typically 2 minutes to 15 minutes.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Are self-contained</a:t>
            </a:r>
            <a:r>
              <a:rPr lang="en-US" sz="2800" dirty="0" smtClean="0"/>
              <a:t>: LOs can be taken independently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Can be aggregated</a:t>
            </a:r>
            <a:r>
              <a:rPr lang="en-US" sz="2800" dirty="0" smtClean="0"/>
              <a:t>: LOs can be grouped into larger collections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9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Intro to LOs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2578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Are reusable</a:t>
            </a:r>
            <a:r>
              <a:rPr lang="en-US" sz="2800" dirty="0" smtClean="0"/>
              <a:t>: LOs may be used in multiple contexts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i="1" dirty="0" smtClean="0"/>
              <a:t>Tagged with metadata</a:t>
            </a:r>
            <a:r>
              <a:rPr lang="en-US" sz="2800" dirty="0" smtClean="0"/>
              <a:t>: All LOs have descriptive information allowing it to be found by a search</a:t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>
                <a:hlinkClick r:id="rId3"/>
              </a:rPr>
              <a:t>http://en.wikipedia.org/wiki/Learning_object</a:t>
            </a:r>
            <a:endParaRPr lang="en-US" sz="28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www4.uwm.edu/cie/learning_objects.cfm?gid=56</a:t>
            </a:r>
            <a:endParaRPr lang="en-US" sz="24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www.merlot.org/merlot/viewMaterial.htm?id=80093</a:t>
            </a:r>
            <a:endParaRPr lang="en-US" sz="24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www.merlot.org/merlot/viewMaterial.htm?id=77772</a:t>
            </a:r>
            <a:endParaRPr lang="en-US" sz="24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endParaRPr lang="en-US" sz="2400" dirty="0" smtClean="0"/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4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48006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We reviewed </a:t>
            </a:r>
            <a:r>
              <a:rPr lang="en-US" sz="2800" dirty="0"/>
              <a:t>two IEEE compliant </a:t>
            </a:r>
            <a:r>
              <a:rPr lang="en-US" sz="2800" dirty="0" smtClean="0"/>
              <a:t>formats of Los: </a:t>
            </a:r>
          </a:p>
          <a:p>
            <a:pPr marL="857250" lvl="1" indent="-4572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/>
              <a:t>IMS Learning Object Discovery &amp; Exchange (LODE) specification; </a:t>
            </a:r>
            <a:r>
              <a:rPr lang="en-US" sz="2600" dirty="0"/>
              <a:t>and </a:t>
            </a:r>
            <a:endParaRPr lang="en-US" sz="2600" dirty="0" smtClean="0"/>
          </a:p>
          <a:p>
            <a:pPr marL="857250" lvl="1" indent="-4572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/>
              <a:t>SCORM </a:t>
            </a:r>
            <a:r>
              <a:rPr lang="en-US" sz="2600" dirty="0"/>
              <a:t>(Sharable Content Object Reference Model) </a:t>
            </a:r>
            <a:r>
              <a:rPr lang="en-US" sz="2600" dirty="0" smtClean="0"/>
              <a:t>specifications</a:t>
            </a:r>
            <a:endParaRPr lang="en-US" sz="2600" dirty="0"/>
          </a:p>
          <a:p>
            <a:pPr marL="457200" indent="-4572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Decided </a:t>
            </a:r>
            <a:r>
              <a:rPr lang="en-US" sz="2800" dirty="0"/>
              <a:t>to go with </a:t>
            </a:r>
            <a:r>
              <a:rPr lang="en-US" sz="2800" dirty="0" smtClean="0"/>
              <a:t>SCORM</a:t>
            </a:r>
            <a:endParaRPr lang="en-US" sz="2800" dirty="0"/>
          </a:p>
          <a:p>
            <a:pPr marL="457200" indent="-4572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Implemented </a:t>
            </a:r>
            <a:r>
              <a:rPr lang="en-US" sz="2800" dirty="0"/>
              <a:t>an interface in </a:t>
            </a:r>
            <a:r>
              <a:rPr lang="en-US" sz="2800" dirty="0" err="1" smtClean="0"/>
              <a:t>WReSTT</a:t>
            </a:r>
            <a:r>
              <a:rPr lang="en-US" sz="2800" dirty="0" smtClean="0"/>
              <a:t> </a:t>
            </a:r>
            <a:r>
              <a:rPr lang="en-US" sz="2800" dirty="0"/>
              <a:t>that will allow instructors to create LOs.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>
                <a:cs typeface="Arial" charset="0"/>
              </a:rPr>
              <a:t>Creating LOs in </a:t>
            </a:r>
            <a:r>
              <a:rPr lang="en-US" sz="2800" dirty="0" err="1" smtClean="0">
                <a:cs typeface="Arial" charset="0"/>
              </a:rPr>
              <a:t>WReSTT</a:t>
            </a: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cs typeface="Arial" charset="0"/>
              </a:rPr>
              <a:t>General </a:t>
            </a:r>
            <a:r>
              <a:rPr lang="en-US" sz="2600" dirty="0">
                <a:cs typeface="Arial" charset="0"/>
              </a:rPr>
              <a:t>Learning Object Information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Content Page – </a:t>
            </a:r>
            <a:r>
              <a:rPr lang="en-US" sz="2600" dirty="0" smtClean="0">
                <a:cs typeface="Arial" charset="0"/>
              </a:rPr>
              <a:t>can create content in this page</a:t>
            </a:r>
            <a:endParaRPr lang="en-US" sz="2600" dirty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Practice Page – create practice questions based on the content, may use four different </a:t>
            </a:r>
            <a:r>
              <a:rPr lang="en-US" sz="2600" dirty="0" smtClean="0">
                <a:cs typeface="Arial" charset="0"/>
              </a:rPr>
              <a:t>formats</a:t>
            </a:r>
            <a:endParaRPr lang="en-US" sz="2600" dirty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Quiz Page – create questions to be graded by the system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Links/References Page – insert links to other tutorials.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600" dirty="0">
                <a:cs typeface="Arial" charset="0"/>
              </a:rPr>
              <a:t>Finally you can submit the </a:t>
            </a:r>
            <a:r>
              <a:rPr lang="en-US" sz="2600" dirty="0" smtClean="0">
                <a:cs typeface="Arial" charset="0"/>
              </a:rPr>
              <a:t>LO </a:t>
            </a:r>
            <a:r>
              <a:rPr lang="en-US" sz="2600" dirty="0">
                <a:cs typeface="Arial" charset="0"/>
              </a:rPr>
              <a:t>for review</a:t>
            </a:r>
            <a:r>
              <a:rPr lang="en-US" sz="2600" dirty="0" smtClean="0">
                <a:cs typeface="Arial" charset="0"/>
              </a:rPr>
              <a:t>.</a:t>
            </a:r>
            <a:endParaRPr lang="en-US" sz="2600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07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838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2500" y="815086"/>
            <a:ext cx="654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 in using your user id and password </a:t>
            </a:r>
            <a:endParaRPr 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58137" cy="494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065443" y="3333750"/>
            <a:ext cx="2632364" cy="45720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1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553200"/>
            <a:ext cx="990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6705600" cy="572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4600575" y="4152900"/>
            <a:ext cx="2209800" cy="367627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55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609600" y="-7620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cs typeface="Arial" charset="0"/>
              </a:rPr>
              <a:t>LOs and </a:t>
            </a: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dirty="0" err="1" smtClean="0">
                <a:cs typeface="Arial" charset="0"/>
              </a:rPr>
              <a:t>cont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endParaRPr lang="en-US" sz="40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1816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553200"/>
            <a:ext cx="68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DBEC2-7688-445F-979A-2F0718B20835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86800" cy="519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6324600"/>
            <a:ext cx="6021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Press “Exit LO when you are finish viewing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5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0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-Presentation062607">
  <a:themeElements>
    <a:clrScheme name="ST-Presentation0626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-Presentation0626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-Presentation0626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PeterClarke-Intro-WISTPC2010</Template>
  <TotalTime>5214</TotalTime>
  <Words>387</Words>
  <Application>Microsoft Office PowerPoint</Application>
  <PresentationFormat>On-screen Show (4:3)</PresentationFormat>
  <Paragraphs>169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1_Default Design</vt:lpstr>
      <vt:lpstr>ST-Presentation062607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2_Default Design</vt:lpstr>
      <vt:lpstr>Using Learning Objects in WReSTT</vt:lpstr>
      <vt:lpstr>Outline of Presentation</vt:lpstr>
      <vt:lpstr>Intro to LOs </vt:lpstr>
      <vt:lpstr>Intro to LOs cont </vt:lpstr>
      <vt:lpstr>LOs and WReSTT </vt:lpstr>
      <vt:lpstr>LOs and WReSTT cont </vt:lpstr>
      <vt:lpstr>LOs and WReSTT cont </vt:lpstr>
      <vt:lpstr>LOs and WReSTT cont </vt:lpstr>
      <vt:lpstr>LOs and WReSTT cont </vt:lpstr>
      <vt:lpstr>LOs and WReSTT cont </vt:lpstr>
      <vt:lpstr>LOs and WReSTT cont </vt:lpstr>
      <vt:lpstr>LOs and WReSTT cont </vt:lpstr>
      <vt:lpstr>LOs and WReSTT cont </vt:lpstr>
      <vt:lpstr>LOs and WReSTT cont </vt:lpstr>
      <vt:lpstr>LOs and WReSTT cont </vt:lpstr>
      <vt:lpstr>LOs and WReSTT cont </vt:lpstr>
      <vt:lpstr>LOs and WReSTT cont </vt:lpstr>
      <vt:lpstr>Summary</vt:lpstr>
    </vt:vector>
  </TitlesOfParts>
  <Company>FIU-SCS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clarkep</dc:creator>
  <cp:lastModifiedBy>Peter J Clarke</cp:lastModifiedBy>
  <cp:revision>961</cp:revision>
  <dcterms:created xsi:type="dcterms:W3CDTF">2003-08-27T15:22:56Z</dcterms:created>
  <dcterms:modified xsi:type="dcterms:W3CDTF">2014-07-18T03:12:42Z</dcterms:modified>
</cp:coreProperties>
</file>