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6" r:id="rId2"/>
    <p:sldId id="341" r:id="rId3"/>
    <p:sldId id="342" r:id="rId4"/>
    <p:sldId id="387" r:id="rId5"/>
    <p:sldId id="388" r:id="rId6"/>
    <p:sldId id="356" r:id="rId7"/>
    <p:sldId id="357" r:id="rId8"/>
    <p:sldId id="358" r:id="rId9"/>
    <p:sldId id="359" r:id="rId10"/>
    <p:sldId id="360" r:id="rId11"/>
    <p:sldId id="361" r:id="rId12"/>
    <p:sldId id="379" r:id="rId13"/>
    <p:sldId id="362" r:id="rId14"/>
    <p:sldId id="389" r:id="rId15"/>
    <p:sldId id="363" r:id="rId16"/>
    <p:sldId id="364" r:id="rId17"/>
    <p:sldId id="380" r:id="rId18"/>
    <p:sldId id="381" r:id="rId19"/>
    <p:sldId id="382" r:id="rId20"/>
    <p:sldId id="365" r:id="rId21"/>
    <p:sldId id="386" r:id="rId22"/>
    <p:sldId id="368" r:id="rId23"/>
    <p:sldId id="369" r:id="rId24"/>
    <p:sldId id="370" r:id="rId25"/>
    <p:sldId id="371" r:id="rId26"/>
    <p:sldId id="383" r:id="rId27"/>
    <p:sldId id="384" r:id="rId28"/>
    <p:sldId id="385" r:id="rId29"/>
    <p:sldId id="372" r:id="rId30"/>
    <p:sldId id="373" r:id="rId31"/>
    <p:sldId id="374" r:id="rId32"/>
    <p:sldId id="375" r:id="rId33"/>
    <p:sldId id="349" r:id="rId34"/>
    <p:sldId id="377" r:id="rId35"/>
    <p:sldId id="378" r:id="rId36"/>
    <p:sldId id="376" r:id="rId37"/>
    <p:sldId id="337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C3092B"/>
    <a:srgbClr val="C4092B"/>
    <a:srgbClr val="006971"/>
    <a:srgbClr val="008080"/>
    <a:srgbClr val="4C68B0"/>
    <a:srgbClr val="FFC70D"/>
    <a:srgbClr val="FF8D03"/>
    <a:srgbClr val="FF5015"/>
    <a:srgbClr val="E79324"/>
    <a:srgbClr val="E99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8" autoAdjust="0"/>
    <p:restoredTop sz="99924" autoAdjust="0"/>
  </p:normalViewPr>
  <p:slideViewPr>
    <p:cSldViewPr snapToGrid="0" snapToObjects="1">
      <p:cViewPr>
        <p:scale>
          <a:sx n="150" d="100"/>
          <a:sy n="150" d="100"/>
        </p:scale>
        <p:origin x="-80" y="88"/>
      </p:cViewPr>
      <p:guideLst>
        <p:guide orient="horz" pos="478"/>
        <p:guide orient="horz" pos="992"/>
        <p:guide pos="5274"/>
        <p:guide pos="407"/>
        <p:guide pos="306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27" d="100"/>
        <a:sy n="227" d="100"/>
      </p:scale>
      <p:origin x="0" y="173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9.xml"/><Relationship Id="rId2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B97A3-3FE6-574C-9830-89DD758FA87C}" type="datetimeFigureOut">
              <a:rPr lang="en-US" smtClean="0"/>
              <a:t>7/18/14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88234-B9B0-B149-8EA9-07B572C94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258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A7686-C06B-7244-B5B4-9CA632DF098E}" type="datetimeFigureOut">
              <a:rPr lang="en-US" smtClean="0"/>
              <a:t>7/18/14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C49AE-04DB-9042-BA05-B316935E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168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65E6EC6-3EA2-EB48-9B30-A978834790C9}" type="slidenum">
              <a:rPr lang="en-US" sz="1000" b="0">
                <a:solidFill>
                  <a:schemeClr val="tx1"/>
                </a:solidFill>
              </a:rPr>
              <a:pPr/>
              <a:t>6</a:t>
            </a:fld>
            <a:endParaRPr lang="en-US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F4C3F52-A00E-3540-8C7E-21F3E220B662}" type="slidenum">
              <a:rPr lang="en-US" sz="1000" b="0">
                <a:solidFill>
                  <a:schemeClr val="tx1"/>
                </a:solidFill>
              </a:rPr>
              <a:pPr/>
              <a:t>30</a:t>
            </a:fld>
            <a:endParaRPr lang="en-US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FC4841D-95CB-A041-9115-57F5F41D9FC6}" type="slidenum">
              <a:rPr lang="en-US" sz="1000" b="0">
                <a:solidFill>
                  <a:schemeClr val="tx1"/>
                </a:solidFill>
              </a:rPr>
              <a:pPr/>
              <a:t>32</a:t>
            </a:fld>
            <a:endParaRPr lang="en-US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919EC49-3604-124E-91A1-1B02D404AA69}" type="slidenum">
              <a:rPr lang="en-US" sz="1000" b="0">
                <a:solidFill>
                  <a:schemeClr val="tx1"/>
                </a:solidFill>
              </a:rPr>
              <a:pPr/>
              <a:t>36</a:t>
            </a:fld>
            <a:endParaRPr lang="en-US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164EF70-4065-C941-8DCA-80C8E1BDCCA9}" type="slidenum">
              <a:rPr lang="en-US" sz="1000" b="0">
                <a:solidFill>
                  <a:schemeClr val="tx1"/>
                </a:solidFill>
              </a:rPr>
              <a:pPr/>
              <a:t>7</a:t>
            </a:fld>
            <a:endParaRPr lang="en-US" sz="1000" b="0">
              <a:solidFill>
                <a:schemeClr val="tx1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2DDB581-1C69-AC41-B811-CAB4B476B38E}" type="slidenum">
              <a:rPr lang="en-US" sz="1000" b="0">
                <a:solidFill>
                  <a:schemeClr val="tx1"/>
                </a:solidFill>
              </a:rPr>
              <a:pPr/>
              <a:t>8</a:t>
            </a:fld>
            <a:endParaRPr lang="en-US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B2C6DDC-D997-714D-AABB-0CD9A399CCB7}" type="slidenum">
              <a:rPr lang="en-US" sz="1000" b="0">
                <a:solidFill>
                  <a:schemeClr val="tx1"/>
                </a:solidFill>
              </a:rPr>
              <a:pPr/>
              <a:t>9</a:t>
            </a:fld>
            <a:endParaRPr lang="en-US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56C5A9C-CF93-3F46-A69F-87B538553DA3}" type="slidenum">
              <a:rPr lang="en-US" sz="1000" b="0">
                <a:solidFill>
                  <a:schemeClr val="tx1"/>
                </a:solidFill>
              </a:rPr>
              <a:pPr/>
              <a:t>10</a:t>
            </a:fld>
            <a:endParaRPr lang="en-US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CDB98CD-E374-7A4B-93C9-8F80A5FD5CD6}" type="slidenum">
              <a:rPr lang="en-US" sz="1000" b="0">
                <a:solidFill>
                  <a:schemeClr val="tx1"/>
                </a:solidFill>
              </a:rPr>
              <a:pPr/>
              <a:t>11</a:t>
            </a:fld>
            <a:endParaRPr lang="en-US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66850E3-6D07-4847-B443-574DF911F0AA}" type="slidenum">
              <a:rPr lang="en-US" sz="1000" b="0">
                <a:solidFill>
                  <a:schemeClr val="tx1"/>
                </a:solidFill>
              </a:rPr>
              <a:pPr/>
              <a:t>15</a:t>
            </a:fld>
            <a:endParaRPr lang="en-US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E32862F-9B1B-5442-9A8A-175353431A86}" type="slidenum">
              <a:rPr lang="en-US" sz="1000" b="0">
                <a:solidFill>
                  <a:schemeClr val="tx1"/>
                </a:solidFill>
              </a:rPr>
              <a:pPr/>
              <a:t>20</a:t>
            </a:fld>
            <a:endParaRPr lang="en-US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3E77E10-E2D7-CE44-8E10-34636FBF264B}" type="slidenum">
              <a:rPr lang="en-US" sz="1000" b="0">
                <a:solidFill>
                  <a:schemeClr val="tx1"/>
                </a:solidFill>
              </a:rPr>
              <a:pPr/>
              <a:t>22</a:t>
            </a:fld>
            <a:endParaRPr lang="en-US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7AB33732-CC44-AD44-927A-79864248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7AB33732-CC44-AD44-927A-79864248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6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7AB33732-CC44-AD44-927A-79864248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17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86600" y="4914900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C0DC8-E361-4EF3-9ED7-35D1133B35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9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798" y="4667009"/>
            <a:ext cx="646002" cy="188212"/>
          </a:xfrm>
          <a:prstGeom prst="rect">
            <a:avLst/>
          </a:prstGeom>
        </p:spPr>
        <p:txBody>
          <a:bodyPr/>
          <a:lstStyle/>
          <a:p>
            <a:fld id="{7AB33732-CC44-AD44-927A-79864248F6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9922" y="4955476"/>
            <a:ext cx="9153922" cy="204958"/>
          </a:xfrm>
          <a:prstGeom prst="rect">
            <a:avLst/>
          </a:prstGeom>
          <a:solidFill>
            <a:srgbClr val="C30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pic>
        <p:nvPicPr>
          <p:cNvPr id="8" name="Picture 7" descr="M logo 1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412" y="4449381"/>
            <a:ext cx="1101176" cy="4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3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9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7AB33732-CC44-AD44-927A-79864248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7AB33732-CC44-AD44-927A-79864248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6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951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7AB33732-CC44-AD44-927A-79864248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1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7AB33732-CC44-AD44-927A-79864248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5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7AB33732-CC44-AD44-927A-79864248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7AB33732-CC44-AD44-927A-79864248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7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7AB33732-CC44-AD44-927A-79864248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2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Software_testing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2787" y="4672268"/>
            <a:ext cx="9153922" cy="478367"/>
          </a:xfrm>
          <a:prstGeom prst="rect">
            <a:avLst/>
          </a:prstGeom>
          <a:solidFill>
            <a:srgbClr val="C30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2933" y="2234244"/>
            <a:ext cx="694266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8080"/>
                </a:solidFill>
                <a:latin typeface="Gotham Book"/>
                <a:cs typeface="Gotham Book"/>
              </a:rPr>
              <a:t>Workshop on Integrating Software Testing into Programming Courses (</a:t>
            </a:r>
            <a:r>
              <a:rPr lang="en-US" sz="2400">
                <a:solidFill>
                  <a:srgbClr val="008080"/>
                </a:solidFill>
                <a:latin typeface="Gotham Book"/>
                <a:cs typeface="Gotham Book"/>
              </a:rPr>
              <a:t>WISTPC14</a:t>
            </a:r>
            <a:r>
              <a:rPr lang="en-US" sz="2400" smtClean="0">
                <a:solidFill>
                  <a:srgbClr val="008080"/>
                </a:solidFill>
                <a:latin typeface="Gotham Book"/>
                <a:cs typeface="Gotham Book"/>
              </a:rPr>
              <a:t>:2)</a:t>
            </a:r>
            <a:endParaRPr lang="en-US" sz="2400" dirty="0">
              <a:solidFill>
                <a:srgbClr val="008080"/>
              </a:solidFill>
              <a:latin typeface="Gotham Book"/>
              <a:cs typeface="Gotham Book"/>
            </a:endParaRPr>
          </a:p>
          <a:p>
            <a:pPr algn="ctr"/>
            <a:r>
              <a:rPr lang="en-US" sz="2400" dirty="0" smtClean="0">
                <a:solidFill>
                  <a:srgbClr val="008080"/>
                </a:solidFill>
                <a:latin typeface="Gotham Book"/>
                <a:cs typeface="Gotham Book"/>
              </a:rPr>
              <a:t>Friday July 18, 2014</a:t>
            </a:r>
            <a:endParaRPr lang="en-US" sz="2400" dirty="0">
              <a:solidFill>
                <a:srgbClr val="008080"/>
              </a:solidFill>
              <a:latin typeface="Gotham Book"/>
              <a:cs typeface="Gotham Book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0" y="283883"/>
            <a:ext cx="9144000" cy="77610"/>
            <a:chOff x="0" y="4820605"/>
            <a:chExt cx="9144000" cy="7761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0" y="4898215"/>
              <a:ext cx="9144000" cy="0"/>
            </a:xfrm>
            <a:prstGeom prst="line">
              <a:avLst/>
            </a:prstGeom>
            <a:ln w="38100" cmpd="sng">
              <a:solidFill>
                <a:srgbClr val="E0BA2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4820605"/>
              <a:ext cx="9144000" cy="0"/>
            </a:xfrm>
            <a:prstGeom prst="line">
              <a:avLst/>
            </a:prstGeom>
            <a:ln w="12700" cmpd="sng">
              <a:solidFill>
                <a:srgbClr val="E0BA2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 descr="M logo 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685" y="3539442"/>
            <a:ext cx="2682630" cy="10028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1199" y="645061"/>
            <a:ext cx="78217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008080"/>
                </a:solidFill>
                <a:latin typeface="Austin Roman"/>
                <a:cs typeface="Austin Roman"/>
              </a:rPr>
              <a:t>Introduction to Software Testing</a:t>
            </a:r>
            <a:endParaRPr lang="en-US" sz="4800" i="1" dirty="0">
              <a:solidFill>
                <a:srgbClr val="008080"/>
              </a:solidFill>
              <a:latin typeface="Austin Semibold"/>
              <a:cs typeface="Austin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59101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  (Ch 1), www.introsoftwaretesting.com</a:t>
            </a:r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5D63987-3219-6B4E-8854-02044E461F79}" type="slidenum">
              <a:rPr lang="en-US" sz="900" b="0">
                <a:solidFill>
                  <a:schemeClr val="tx1"/>
                </a:solidFill>
              </a:rPr>
              <a:pPr/>
              <a:t>10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Fault &amp; Failure Model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 algn="ctr">
              <a:buFont typeface="Monotype Sorts" charset="0"/>
              <a:buNone/>
            </a:pPr>
            <a:r>
              <a:rPr 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Three conditions necessary for a failure to be observed</a:t>
            </a:r>
          </a:p>
          <a:p>
            <a:pPr marL="457200" indent="-457200">
              <a:buFont typeface="Monotype Sorts" charset="0"/>
              <a:buAutoNum type="arabicPeriod"/>
            </a:pPr>
            <a:endParaRPr lang="en-US" u="sng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  <a:p>
            <a:pPr marL="457200" indent="-457200">
              <a:buSzTx/>
              <a:buFont typeface="Monotype Sorts" charset="0"/>
              <a:buAutoNum type="arabicPeriod"/>
            </a:pPr>
            <a:r>
              <a:rPr lang="en-US" u="sng" dirty="0">
                <a:solidFill>
                  <a:srgbClr val="C3092B"/>
                </a:solidFill>
                <a:latin typeface="Times New Roman" charset="0"/>
              </a:rPr>
              <a:t>Reachability</a:t>
            </a:r>
            <a:r>
              <a:rPr lang="en-US" dirty="0">
                <a:solidFill>
                  <a:srgbClr val="C3092B"/>
                </a:solidFill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: The location or locations in the program that contain the fault must be reached </a:t>
            </a:r>
          </a:p>
          <a:p>
            <a:pPr marL="457200" indent="-457200">
              <a:buSzTx/>
              <a:buFont typeface="Monotype Sorts" charset="0"/>
              <a:buAutoNum type="arabicPeriod"/>
            </a:pPr>
            <a:endParaRPr lang="en-US" dirty="0">
              <a:latin typeface="Times New Roman" charset="0"/>
            </a:endParaRPr>
          </a:p>
          <a:p>
            <a:pPr marL="457200" indent="-457200">
              <a:buSzTx/>
              <a:buFont typeface="Monotype Sorts" charset="0"/>
              <a:buAutoNum type="arabicPeriod"/>
            </a:pPr>
            <a:r>
              <a:rPr lang="en-US" u="sng" dirty="0">
                <a:solidFill>
                  <a:srgbClr val="C3092B"/>
                </a:solidFill>
                <a:latin typeface="Times New Roman" charset="0"/>
              </a:rPr>
              <a:t>Infection</a:t>
            </a:r>
            <a:r>
              <a:rPr lang="en-US" dirty="0">
                <a:latin typeface="Times New Roman" charset="0"/>
              </a:rPr>
              <a:t> : The state of the program must be incorrect</a:t>
            </a:r>
          </a:p>
          <a:p>
            <a:pPr marL="457200" indent="-457200">
              <a:buSzTx/>
              <a:buFont typeface="Monotype Sorts" charset="0"/>
              <a:buAutoNum type="arabicPeriod"/>
            </a:pPr>
            <a:endParaRPr lang="en-US" dirty="0">
              <a:latin typeface="Times New Roman" charset="0"/>
            </a:endParaRPr>
          </a:p>
          <a:p>
            <a:pPr marL="457200" indent="-457200">
              <a:buSzTx/>
              <a:buFont typeface="Monotype Sorts" charset="0"/>
              <a:buAutoNum type="arabicPeriod"/>
            </a:pPr>
            <a:r>
              <a:rPr lang="en-US" u="sng" dirty="0">
                <a:solidFill>
                  <a:srgbClr val="C3092B"/>
                </a:solidFill>
                <a:latin typeface="Times New Roman" charset="0"/>
              </a:rPr>
              <a:t>Propagation</a:t>
            </a:r>
            <a:r>
              <a:rPr lang="en-US" dirty="0">
                <a:latin typeface="Times New Roman" charset="0"/>
              </a:rPr>
              <a:t> : The infected state must propagate to cause some output of the program to be incorrect</a:t>
            </a:r>
          </a:p>
        </p:txBody>
      </p:sp>
    </p:spTree>
    <p:extLst>
      <p:ext uri="{BB962C8B-B14F-4D97-AF65-F5344CB8AC3E}">
        <p14:creationId xmlns:p14="http://schemas.microsoft.com/office/powerpoint/2010/main" val="95974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  (Ch 1), www.introsoftwaretesting.com</a:t>
            </a:r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4BDBC4B-F50C-1B48-AAB3-898B459F6794}" type="slidenum">
              <a:rPr lang="en-US" sz="900" b="0">
                <a:solidFill>
                  <a:schemeClr val="tx1"/>
                </a:solidFill>
              </a:rPr>
              <a:pPr/>
              <a:t>11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Test Case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4" y="1196578"/>
            <a:ext cx="8867775" cy="3586163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C3092B"/>
                </a:solidFill>
                <a:latin typeface="Times New Roman" charset="0"/>
              </a:rPr>
              <a:t>Test Case </a:t>
            </a:r>
            <a:r>
              <a:rPr lang="en-US" u="sng" dirty="0" smtClean="0">
                <a:solidFill>
                  <a:srgbClr val="C3092B"/>
                </a:solidFill>
                <a:latin typeface="Times New Roman" charset="0"/>
              </a:rPr>
              <a:t>Values:</a:t>
            </a:r>
            <a:r>
              <a:rPr lang="en-US" dirty="0" smtClean="0">
                <a:latin typeface="Times New Roman" charset="0"/>
              </a:rPr>
              <a:t> </a:t>
            </a:r>
          </a:p>
          <a:p>
            <a:pPr lvl="1"/>
            <a:r>
              <a:rPr lang="en-US" dirty="0" smtClean="0">
                <a:latin typeface="Times New Roman" charset="0"/>
              </a:rPr>
              <a:t>The </a:t>
            </a:r>
            <a:r>
              <a:rPr lang="en-US" dirty="0">
                <a:latin typeface="Times New Roman" charset="0"/>
              </a:rPr>
              <a:t>values that directly satisfy one test requirement</a:t>
            </a:r>
          </a:p>
          <a:p>
            <a:endParaRPr lang="en-US" dirty="0">
              <a:latin typeface="Times New Roman" charset="0"/>
            </a:endParaRPr>
          </a:p>
          <a:p>
            <a:r>
              <a:rPr lang="en-US" u="sng" dirty="0">
                <a:solidFill>
                  <a:srgbClr val="C3092B"/>
                </a:solidFill>
                <a:latin typeface="Times New Roman" charset="0"/>
              </a:rPr>
              <a:t>Expected </a:t>
            </a:r>
            <a:r>
              <a:rPr lang="en-US" u="sng" dirty="0" smtClean="0">
                <a:solidFill>
                  <a:srgbClr val="C3092B"/>
                </a:solidFill>
                <a:latin typeface="Times New Roman" charset="0"/>
              </a:rPr>
              <a:t>Results:</a:t>
            </a:r>
            <a:r>
              <a:rPr lang="en-US" dirty="0" smtClean="0">
                <a:solidFill>
                  <a:srgbClr val="C3092B"/>
                </a:solidFill>
                <a:latin typeface="Times New Roman" charset="0"/>
              </a:rPr>
              <a:t> </a:t>
            </a:r>
            <a:endParaRPr lang="en-US" dirty="0">
              <a:latin typeface="Times New Roman" charset="0"/>
            </a:endParaRPr>
          </a:p>
          <a:p>
            <a:pPr lvl="1"/>
            <a:r>
              <a:rPr lang="en-US" dirty="0" smtClean="0">
                <a:latin typeface="Times New Roman" charset="0"/>
              </a:rPr>
              <a:t>The </a:t>
            </a:r>
            <a:r>
              <a:rPr lang="en-US" dirty="0">
                <a:latin typeface="Times New Roman" charset="0"/>
              </a:rPr>
              <a:t>result that will be produced when executing the test if the program satisfies it intended  behavior</a:t>
            </a:r>
          </a:p>
        </p:txBody>
      </p:sp>
    </p:spTree>
    <p:extLst>
      <p:ext uri="{BB962C8B-B14F-4D97-AF65-F5344CB8AC3E}">
        <p14:creationId xmlns:p14="http://schemas.microsoft.com/office/powerpoint/2010/main" val="387608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"/>
            <a:ext cx="8229600" cy="59412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u="sng" smtClean="0"/>
              <a:t>Testing Concepts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8482" y="685800"/>
            <a:ext cx="8836918" cy="3852110"/>
          </a:xfrm>
        </p:spPr>
        <p:txBody>
          <a:bodyPr>
            <a:normAutofit fontScale="92500" lnSpcReduction="20000"/>
          </a:bodyPr>
          <a:lstStyle/>
          <a:p>
            <a:pPr marL="609600" indent="-609600" eaLnBrk="1" hangingPunct="1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800" dirty="0" smtClean="0"/>
              <a:t>Test case components:</a:t>
            </a:r>
          </a:p>
          <a:p>
            <a:pPr marL="990600" lvl="1" indent="-533400" eaLnBrk="1" hangingPunct="1">
              <a:spcBef>
                <a:spcPts val="1200"/>
              </a:spcBef>
              <a:spcAft>
                <a:spcPts val="600"/>
              </a:spcAft>
              <a:buFontTx/>
              <a:buAutoNum type="arabicPeriod"/>
            </a:pPr>
            <a:r>
              <a:rPr lang="en-US" sz="2200" b="1" dirty="0" smtClean="0"/>
              <a:t>Name</a:t>
            </a:r>
            <a:r>
              <a:rPr lang="en-US" sz="2200" dirty="0" smtClean="0"/>
              <a:t> – identifies the test case, it is a good idea to derive the name from the requirement being tested.  </a:t>
            </a:r>
          </a:p>
          <a:p>
            <a:pPr marL="990600" lvl="1" indent="-533400" eaLnBrk="1" hangingPunct="1">
              <a:spcBef>
                <a:spcPts val="1200"/>
              </a:spcBef>
              <a:spcAft>
                <a:spcPts val="600"/>
              </a:spcAft>
              <a:buFontTx/>
              <a:buAutoNum type="arabicPeriod"/>
            </a:pPr>
            <a:r>
              <a:rPr lang="en-US" sz="2200" b="1" dirty="0" smtClean="0"/>
              <a:t>Purpose</a:t>
            </a:r>
            <a:r>
              <a:rPr lang="en-US" sz="2200" dirty="0" smtClean="0"/>
              <a:t> – states the purpose of the test and relates it to the requirement (or scenario).</a:t>
            </a:r>
          </a:p>
          <a:p>
            <a:pPr marL="990600" lvl="1" indent="-533400" eaLnBrk="1" hangingPunct="1">
              <a:spcBef>
                <a:spcPts val="1200"/>
              </a:spcBef>
              <a:spcAft>
                <a:spcPts val="600"/>
              </a:spcAft>
              <a:buFontTx/>
              <a:buAutoNum type="arabicPeriod"/>
            </a:pPr>
            <a:r>
              <a:rPr lang="en-US" sz="2200" b="1" dirty="0" smtClean="0"/>
              <a:t>Test set up</a:t>
            </a:r>
            <a:r>
              <a:rPr lang="en-US" sz="2200" dirty="0" smtClean="0"/>
              <a:t> – describe the h/w and s/w and environment required for a successful test.</a:t>
            </a:r>
          </a:p>
          <a:p>
            <a:pPr marL="990600" lvl="1" indent="-533400" eaLnBrk="1" hangingPunct="1">
              <a:spcBef>
                <a:spcPts val="1200"/>
              </a:spcBef>
              <a:spcAft>
                <a:spcPts val="600"/>
              </a:spcAft>
              <a:buFontTx/>
              <a:buAutoNum type="arabicPeriod"/>
            </a:pPr>
            <a:r>
              <a:rPr lang="en-US" sz="2200" b="1" dirty="0" smtClean="0"/>
              <a:t>Input</a:t>
            </a:r>
            <a:r>
              <a:rPr lang="en-US" sz="2200" dirty="0" smtClean="0"/>
              <a:t> – description of the input data or commands.</a:t>
            </a:r>
          </a:p>
          <a:p>
            <a:pPr marL="990600" lvl="1" indent="-533400" eaLnBrk="1" hangingPunct="1">
              <a:spcBef>
                <a:spcPts val="1200"/>
              </a:spcBef>
              <a:spcAft>
                <a:spcPts val="600"/>
              </a:spcAft>
              <a:buFontTx/>
              <a:buAutoNum type="arabicPeriod"/>
            </a:pPr>
            <a:r>
              <a:rPr lang="en-US" sz="2200" b="1" dirty="0" smtClean="0"/>
              <a:t>Expected output</a:t>
            </a:r>
            <a:r>
              <a:rPr lang="en-US" sz="2200" dirty="0" smtClean="0"/>
              <a:t> </a:t>
            </a:r>
            <a:r>
              <a:rPr lang="en-US" sz="2200" b="1" i="1" dirty="0" smtClean="0"/>
              <a:t>(or Oracle)</a:t>
            </a:r>
            <a:r>
              <a:rPr lang="en-US" sz="2200" dirty="0" smtClean="0"/>
              <a:t> – expected test results against which the output of the test is compared.</a:t>
            </a:r>
          </a:p>
        </p:txBody>
      </p:sp>
    </p:spTree>
    <p:extLst>
      <p:ext uri="{BB962C8B-B14F-4D97-AF65-F5344CB8AC3E}">
        <p14:creationId xmlns:p14="http://schemas.microsoft.com/office/powerpoint/2010/main" val="24337082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successful test case?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One that produces expected results?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OR</a:t>
            </a:r>
          </a:p>
          <a:p>
            <a:pPr algn="ctr"/>
            <a:r>
              <a:rPr lang="en-US" dirty="0" smtClean="0"/>
              <a:t>One that produces a failure?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3732-CC44-AD44-927A-79864248F69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58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Discovered over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6200000">
            <a:off x="573088" y="1543580"/>
            <a:ext cx="2189691" cy="1229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Number of errors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3732-CC44-AD44-927A-79864248F693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79133" y="1540945"/>
            <a:ext cx="16934" cy="1854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379133" y="3395145"/>
            <a:ext cx="40132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>
            <a:off x="2717800" y="1735667"/>
            <a:ext cx="3530600" cy="1439333"/>
          </a:xfrm>
          <a:prstGeom prst="curvedConnector3">
            <a:avLst>
              <a:gd name="adj1" fmla="val 4616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26934" y="3650734"/>
            <a:ext cx="1794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9256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  (Ch 1), www.introsoftwaretesting.com</a:t>
            </a:r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C67850C-556F-DC45-B3F1-FD99E5E9923C}" type="slidenum">
              <a:rPr lang="en-US" sz="900" b="0">
                <a:solidFill>
                  <a:schemeClr val="tx1"/>
                </a:solidFill>
              </a:rPr>
              <a:pPr/>
              <a:t>15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Observability and Controllability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4" y="1251348"/>
            <a:ext cx="8867775" cy="3531394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C3092B"/>
                </a:solidFill>
                <a:latin typeface="Times New Roman" charset="0"/>
              </a:rPr>
              <a:t>Software </a:t>
            </a:r>
            <a:r>
              <a:rPr lang="en-US" u="sng" dirty="0" err="1" smtClean="0">
                <a:solidFill>
                  <a:srgbClr val="C3092B"/>
                </a:solidFill>
                <a:latin typeface="Times New Roman" charset="0"/>
              </a:rPr>
              <a:t>Observability</a:t>
            </a:r>
            <a:r>
              <a:rPr lang="en-US" u="sng" dirty="0" smtClean="0">
                <a:solidFill>
                  <a:srgbClr val="C3092B"/>
                </a:solidFill>
                <a:latin typeface="Times New Roman" charset="0"/>
              </a:rPr>
              <a:t>:</a:t>
            </a:r>
            <a:r>
              <a:rPr lang="en-US" dirty="0" smtClean="0">
                <a:solidFill>
                  <a:srgbClr val="C3092B"/>
                </a:solidFill>
                <a:latin typeface="Times New Roman" charset="0"/>
              </a:rPr>
              <a:t> </a:t>
            </a:r>
            <a:endParaRPr lang="en-US" dirty="0">
              <a:latin typeface="Times New Roman" charset="0"/>
            </a:endParaRPr>
          </a:p>
          <a:p>
            <a:pPr lvl="1"/>
            <a:r>
              <a:rPr lang="en-US" dirty="0" smtClean="0">
                <a:latin typeface="Times New Roman" charset="0"/>
              </a:rPr>
              <a:t>How </a:t>
            </a:r>
            <a:r>
              <a:rPr lang="en-US" dirty="0">
                <a:latin typeface="Times New Roman" charset="0"/>
              </a:rPr>
              <a:t>easy it is to observe the behavior of a program in terms of its outputs, effects on the environment and other hardware and software components</a:t>
            </a:r>
          </a:p>
          <a:p>
            <a:pPr lvl="2"/>
            <a:r>
              <a:rPr lang="en-US" sz="1400" dirty="0">
                <a:latin typeface="Times New Roman" charset="0"/>
                <a:ea typeface="ＭＳ Ｐゴシック" charset="0"/>
              </a:rPr>
              <a:t>Software that affects hardware devices, databases, or remote files have low </a:t>
            </a:r>
            <a:r>
              <a:rPr lang="en-US" sz="1400" dirty="0" err="1">
                <a:latin typeface="Times New Roman" charset="0"/>
                <a:ea typeface="ＭＳ Ｐゴシック" charset="0"/>
              </a:rPr>
              <a:t>observability</a:t>
            </a:r>
            <a:endParaRPr lang="en-US" sz="1400" dirty="0">
              <a:latin typeface="Times New Roman" charset="0"/>
              <a:ea typeface="ＭＳ Ｐゴシック" charset="0"/>
            </a:endParaRPr>
          </a:p>
          <a:p>
            <a:endParaRPr lang="en-US" dirty="0">
              <a:latin typeface="Times New Roman" charset="0"/>
            </a:endParaRPr>
          </a:p>
          <a:p>
            <a:endParaRPr lang="en-US" sz="1800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3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rgbClr val="C3092B"/>
                </a:solidFill>
                <a:latin typeface="Times New Roman" charset="0"/>
              </a:rPr>
              <a:t>Software </a:t>
            </a:r>
            <a:r>
              <a:rPr lang="en-US" u="sng" dirty="0" smtClean="0">
                <a:solidFill>
                  <a:srgbClr val="C3092B"/>
                </a:solidFill>
                <a:latin typeface="Times New Roman" charset="0"/>
              </a:rPr>
              <a:t>Controllability:</a:t>
            </a:r>
            <a:r>
              <a:rPr lang="en-US" dirty="0" smtClean="0">
                <a:solidFill>
                  <a:srgbClr val="C3092B"/>
                </a:solidFill>
                <a:latin typeface="Times New Roman" charset="0"/>
              </a:rPr>
              <a:t> </a:t>
            </a:r>
            <a:endParaRPr lang="en-US" dirty="0">
              <a:latin typeface="Times New Roman" charset="0"/>
            </a:endParaRPr>
          </a:p>
          <a:p>
            <a:pPr lvl="1"/>
            <a:r>
              <a:rPr lang="en-US" dirty="0" smtClean="0">
                <a:latin typeface="Times New Roman" charset="0"/>
              </a:rPr>
              <a:t>How </a:t>
            </a:r>
            <a:r>
              <a:rPr lang="en-US" dirty="0">
                <a:latin typeface="Times New Roman" charset="0"/>
              </a:rPr>
              <a:t>easy it is to provide a program with the needed inputs, in terms of values, operations, and behaviors</a:t>
            </a:r>
          </a:p>
          <a:p>
            <a:pPr lvl="2"/>
            <a:r>
              <a:rPr lang="en-US" sz="1400" dirty="0">
                <a:latin typeface="Times New Roman" charset="0"/>
                <a:ea typeface="ＭＳ Ｐゴシック" charset="0"/>
              </a:rPr>
              <a:t>Easy to control software with inputs from keyboards</a:t>
            </a:r>
          </a:p>
          <a:p>
            <a:pPr lvl="2"/>
            <a:r>
              <a:rPr lang="en-US" sz="1400" dirty="0">
                <a:latin typeface="Times New Roman" charset="0"/>
                <a:ea typeface="ＭＳ Ｐゴシック" charset="0"/>
              </a:rPr>
              <a:t>Inputs from hardware sensors or distributed software is harder</a:t>
            </a:r>
          </a:p>
          <a:p>
            <a:pPr lvl="2"/>
            <a:r>
              <a:rPr lang="en-US" sz="1400" dirty="0">
                <a:latin typeface="Times New Roman" charset="0"/>
                <a:ea typeface="ＭＳ Ｐゴシック" charset="0"/>
              </a:rPr>
              <a:t>Data abstraction reduces controllability and </a:t>
            </a:r>
            <a:r>
              <a:rPr lang="en-US" sz="1400" dirty="0" err="1">
                <a:latin typeface="Times New Roman" charset="0"/>
                <a:ea typeface="ＭＳ Ｐゴシック" charset="0"/>
              </a:rPr>
              <a:t>observability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3732-CC44-AD44-927A-79864248F69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93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5143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u="sng" smtClean="0"/>
              <a:t>Levels of Testing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42950"/>
            <a:ext cx="8610600" cy="3829050"/>
          </a:xfrm>
        </p:spPr>
        <p:txBody>
          <a:bodyPr>
            <a:normAutofit fontScale="92500" lnSpcReduction="10000"/>
          </a:bodyPr>
          <a:lstStyle/>
          <a:p>
            <a:pPr marL="609600" indent="-609600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0066FF"/>
                </a:solidFill>
              </a:rPr>
              <a:t>Unit Testing </a:t>
            </a:r>
          </a:p>
          <a:p>
            <a:pPr marL="1009650" lvl="1" indent="-609600">
              <a:spcBef>
                <a:spcPts val="1200"/>
              </a:spcBef>
              <a:spcAft>
                <a:spcPts val="600"/>
              </a:spcAft>
            </a:pPr>
            <a:r>
              <a:rPr lang="en-US" sz="2200" dirty="0"/>
              <a:t>R</a:t>
            </a:r>
            <a:r>
              <a:rPr lang="en-US" sz="2200" dirty="0" smtClean="0"/>
              <a:t>efers to tests that verify the functionality of a specific section of code, usually at the function level. In an object-oriented environment, this is usually at the class level, and the minimal unit tests include the constructors and destructors. (</a:t>
            </a:r>
            <a:r>
              <a:rPr lang="en-US" sz="2200" i="1" dirty="0" err="1" smtClean="0"/>
              <a:t>wikipedia</a:t>
            </a:r>
            <a:r>
              <a:rPr lang="en-US" sz="2200" i="1" dirty="0" smtClean="0"/>
              <a:t>, 2010</a:t>
            </a:r>
            <a:r>
              <a:rPr lang="en-US" sz="2200" dirty="0" smtClean="0"/>
              <a:t>)</a:t>
            </a:r>
          </a:p>
          <a:p>
            <a:pPr marL="609600" indent="-609600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0066FF"/>
                </a:solidFill>
              </a:rPr>
              <a:t>Integration Testing </a:t>
            </a:r>
            <a:endParaRPr lang="en-US" sz="2600" dirty="0"/>
          </a:p>
          <a:p>
            <a:pPr marL="1009650" lvl="1" indent="-609600">
              <a:spcBef>
                <a:spcPts val="1200"/>
              </a:spcBef>
              <a:spcAft>
                <a:spcPts val="600"/>
              </a:spcAft>
            </a:pPr>
            <a:r>
              <a:rPr lang="en-US" sz="2200" dirty="0" smtClean="0"/>
              <a:t>Is any type of software testing that seeks to verify the interfaces between components against a software design. Components may be integrated in an iterative way or all together ("big bang"). (</a:t>
            </a:r>
            <a:r>
              <a:rPr lang="en-US" sz="2200" i="1" dirty="0" err="1" smtClean="0"/>
              <a:t>wikipedia</a:t>
            </a:r>
            <a:r>
              <a:rPr lang="en-US" sz="2200" i="1" dirty="0" smtClean="0"/>
              <a:t>, 2010</a:t>
            </a:r>
            <a:r>
              <a:rPr lang="en-US" sz="2200" dirty="0" smtClean="0"/>
              <a:t>)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63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5143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u="sng" smtClean="0"/>
              <a:t>Levels of Testing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42950"/>
            <a:ext cx="8610600" cy="3829050"/>
          </a:xfrm>
        </p:spPr>
        <p:txBody>
          <a:bodyPr/>
          <a:lstStyle/>
          <a:p>
            <a:pPr marL="609600" indent="-60960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>
                <a:solidFill>
                  <a:srgbClr val="0066FF"/>
                </a:solidFill>
              </a:rPr>
              <a:t>System Testing </a:t>
            </a:r>
            <a:endParaRPr lang="en-US" sz="2800" dirty="0"/>
          </a:p>
          <a:p>
            <a:pPr marL="1009650" lvl="1" indent="-609600"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Testing a completely integrated system to verify that it meets its requirements. (</a:t>
            </a:r>
            <a:r>
              <a:rPr lang="en-US" sz="2400" i="1" dirty="0" err="1" smtClean="0"/>
              <a:t>wikipedia</a:t>
            </a:r>
            <a:r>
              <a:rPr lang="en-US" sz="2400" i="1" dirty="0" smtClean="0"/>
              <a:t>, 2010</a:t>
            </a:r>
            <a:r>
              <a:rPr lang="en-US" sz="2400" dirty="0" smtClean="0"/>
              <a:t>)</a:t>
            </a:r>
          </a:p>
          <a:p>
            <a:pPr marL="1009650" lvl="1" indent="-609600" eaLnBrk="1" hangingPunct="1"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en-US" dirty="0" smtClean="0">
                <a:solidFill>
                  <a:schemeClr val="tx1"/>
                </a:solidFill>
              </a:rPr>
              <a:t>See 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http://en.wikipedia.org/wiki/Software_testing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880719A-4604-468D-A523-7CCDB57CA73B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6187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151"/>
            <a:ext cx="8229600" cy="59412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u="sng" smtClean="0"/>
              <a:t>Unit Testing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71550"/>
            <a:ext cx="8534400" cy="3143250"/>
          </a:xfrm>
        </p:spPr>
        <p:txBody>
          <a:bodyPr>
            <a:normAutofit fontScale="92500" lnSpcReduction="10000"/>
          </a:bodyPr>
          <a:lstStyle/>
          <a:p>
            <a:pPr marL="609600" indent="-609600" eaLnBrk="1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Focuses on the building blocks of the software system i.e., objects and subsystems.</a:t>
            </a:r>
          </a:p>
          <a:p>
            <a:pPr marL="609600" indent="-609600" eaLnBrk="1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Many unit testing techniques have been devised including: </a:t>
            </a:r>
            <a:r>
              <a:rPr lang="en-US" sz="2800" dirty="0" smtClean="0">
                <a:solidFill>
                  <a:srgbClr val="0066FF"/>
                </a:solidFill>
                <a:latin typeface="Comic Sans MS" pitchFamily="66" charset="0"/>
              </a:rPr>
              <a:t>equivalence testing, state-based testing, boundary testing, domain testing, control flow-based testing (statement, branch)</a:t>
            </a:r>
            <a:r>
              <a:rPr lang="en-US" sz="2800" dirty="0" smtClean="0"/>
              <a:t>. 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0129419-4753-4DD6-95A5-2057F33FDBE8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78859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8"/>
            <a:ext cx="8229600" cy="76557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u="sng" dirty="0" smtClean="0"/>
              <a:t>What is software testing?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>
                <a:solidFill>
                  <a:srgbClr val="0066FF"/>
                </a:solidFill>
                <a:latin typeface="Comic Sans MS" pitchFamily="66" charset="0"/>
              </a:rPr>
              <a:t>Software testing is the process of operating software under specified conditions, observing or recording the results and making an evaluation of some aspect of the software.</a:t>
            </a:r>
          </a:p>
          <a:p>
            <a:pPr eaLnBrk="1" hangingPunct="1">
              <a:buFontTx/>
              <a:buNone/>
            </a:pPr>
            <a:endParaRPr lang="en-US" sz="2800" i="1" dirty="0" smtClean="0">
              <a:solidFill>
                <a:srgbClr val="0066FF"/>
              </a:solidFill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sz="2800" i="1" dirty="0" smtClean="0"/>
              <a:t>(IEEE/ANSI </a:t>
            </a:r>
            <a:r>
              <a:rPr lang="en-US" sz="2800" i="1" dirty="0" err="1" smtClean="0"/>
              <a:t>std</a:t>
            </a:r>
            <a:r>
              <a:rPr lang="en-US" sz="2800" i="1" dirty="0" smtClean="0"/>
              <a:t> 610.12-1990)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97646" y="4847458"/>
            <a:ext cx="389153" cy="274637"/>
          </a:xfrm>
          <a:noFill/>
        </p:spPr>
        <p:txBody>
          <a:bodyPr/>
          <a:lstStyle/>
          <a:p>
            <a:r>
              <a:rPr lang="en-US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8090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  (Ch 1), www.introsoftwaretesting.com</a:t>
            </a:r>
          </a:p>
        </p:txBody>
      </p:sp>
      <p:sp>
        <p:nvSpPr>
          <p:cNvPr id="563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DF3A36C-BCD7-A444-BF6B-9B02AA2FBE99}" type="slidenum">
              <a:rPr lang="en-US" sz="900" b="0">
                <a:solidFill>
                  <a:schemeClr val="tx1"/>
                </a:solidFill>
              </a:rPr>
              <a:pPr/>
              <a:t>20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White-box and Black-box Testing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4" y="1289448"/>
            <a:ext cx="8867775" cy="2263378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>
                <a:solidFill>
                  <a:srgbClr val="C3092B"/>
                </a:solidFill>
                <a:latin typeface="Times New Roman" charset="0"/>
              </a:rPr>
              <a:t>Black-box </a:t>
            </a:r>
            <a:r>
              <a:rPr lang="en-US" u="sng" dirty="0" smtClean="0">
                <a:solidFill>
                  <a:srgbClr val="C3092B"/>
                </a:solidFill>
                <a:latin typeface="Times New Roman" charset="0"/>
              </a:rPr>
              <a:t>testing:</a:t>
            </a:r>
            <a:r>
              <a:rPr lang="en-US" dirty="0" smtClean="0">
                <a:solidFill>
                  <a:srgbClr val="C3092B"/>
                </a:solidFill>
                <a:latin typeface="Times New Roman" charset="0"/>
              </a:rPr>
              <a:t> </a:t>
            </a:r>
            <a:endParaRPr lang="en-US" dirty="0">
              <a:latin typeface="Times New Roman" charset="0"/>
            </a:endParaRPr>
          </a:p>
          <a:p>
            <a:pPr lvl="1"/>
            <a:r>
              <a:rPr lang="en-US" dirty="0" smtClean="0">
                <a:latin typeface="Times New Roman" charset="0"/>
              </a:rPr>
              <a:t>Deriving </a:t>
            </a:r>
            <a:r>
              <a:rPr lang="en-US" dirty="0">
                <a:latin typeface="Times New Roman" charset="0"/>
              </a:rPr>
              <a:t>tests from external descriptions of the software, including specifications, requirements, and design</a:t>
            </a:r>
          </a:p>
          <a:p>
            <a:endParaRPr lang="en-US" dirty="0">
              <a:latin typeface="Times New Roman" charset="0"/>
            </a:endParaRPr>
          </a:p>
          <a:p>
            <a:r>
              <a:rPr lang="en-US" u="sng" dirty="0">
                <a:solidFill>
                  <a:srgbClr val="C3092B"/>
                </a:solidFill>
                <a:latin typeface="Times New Roman" charset="0"/>
              </a:rPr>
              <a:t>White-box </a:t>
            </a:r>
            <a:r>
              <a:rPr lang="en-US" u="sng" dirty="0" smtClean="0">
                <a:solidFill>
                  <a:srgbClr val="C3092B"/>
                </a:solidFill>
                <a:latin typeface="Times New Roman" charset="0"/>
              </a:rPr>
              <a:t>testing:</a:t>
            </a:r>
            <a:r>
              <a:rPr lang="en-US" dirty="0" smtClean="0">
                <a:solidFill>
                  <a:srgbClr val="C3092B"/>
                </a:solidFill>
                <a:latin typeface="Times New Roman" charset="0"/>
              </a:rPr>
              <a:t> </a:t>
            </a:r>
            <a:endParaRPr lang="en-US" dirty="0">
              <a:latin typeface="Times New Roman" charset="0"/>
            </a:endParaRPr>
          </a:p>
          <a:p>
            <a:pPr lvl="1"/>
            <a:r>
              <a:rPr lang="en-US" dirty="0" smtClean="0">
                <a:latin typeface="Times New Roman" charset="0"/>
              </a:rPr>
              <a:t>Deriving </a:t>
            </a:r>
            <a:r>
              <a:rPr lang="en-US" dirty="0">
                <a:latin typeface="Times New Roman" charset="0"/>
              </a:rPr>
              <a:t>tests from the source code internals of the software, specifically including branches, individual conditions, and statements</a:t>
            </a:r>
          </a:p>
        </p:txBody>
      </p:sp>
    </p:spTree>
    <p:extLst>
      <p:ext uri="{BB962C8B-B14F-4D97-AF65-F5344CB8AC3E}">
        <p14:creationId xmlns:p14="http://schemas.microsoft.com/office/powerpoint/2010/main" val="10951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Criteria Based on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Graphs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Logical expressions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domain characteristics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Syntactic structures</a:t>
            </a:r>
          </a:p>
          <a:p>
            <a:pPr lvl="1"/>
            <a:r>
              <a:rPr lang="en-US" dirty="0" err="1" smtClean="0"/>
              <a:t>Ammann</a:t>
            </a:r>
            <a:r>
              <a:rPr lang="en-US" dirty="0" smtClean="0"/>
              <a:t> </a:t>
            </a:r>
            <a:r>
              <a:rPr lang="en-US" dirty="0"/>
              <a:t>&amp; Offutt, Introduction to Software Testing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3732-CC44-AD44-927A-79864248F69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44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  (Ch 1), www.introsoftwaretesting.com</a:t>
            </a:r>
          </a:p>
        </p:txBody>
      </p:sp>
      <p:sp>
        <p:nvSpPr>
          <p:cNvPr id="655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FE58522-58B0-8E4E-AE09-8C2F03948F02}" type="slidenum">
              <a:rPr lang="en-US" sz="900" b="0">
                <a:solidFill>
                  <a:schemeClr val="tx1"/>
                </a:solidFill>
              </a:rPr>
              <a:pPr/>
              <a:t>22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2613" y="1309434"/>
            <a:ext cx="4017962" cy="3392581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Clr>
                <a:schemeClr val="tx1"/>
              </a:buClr>
              <a:buSzTx/>
              <a:buFont typeface="Monotype Sorts" charset="0"/>
              <a:buAutoNum type="arabicPeriod"/>
            </a:pPr>
            <a:r>
              <a:rPr lang="en-US" dirty="0">
                <a:latin typeface="Times New Roman" charset="0"/>
              </a:rPr>
              <a:t>Graphs</a:t>
            </a:r>
          </a:p>
          <a:p>
            <a:pPr marL="457200" indent="-457200">
              <a:buClr>
                <a:schemeClr val="tx1"/>
              </a:buClr>
              <a:buSzTx/>
              <a:buFont typeface="Monotype Sorts" charset="0"/>
              <a:buAutoNum type="arabicPeriod"/>
            </a:pPr>
            <a:endParaRPr lang="en-US" dirty="0">
              <a:latin typeface="Times New Roman" charset="0"/>
            </a:endParaRPr>
          </a:p>
          <a:p>
            <a:pPr marL="457200" indent="-457200">
              <a:buClr>
                <a:schemeClr val="tx1"/>
              </a:buClr>
              <a:buSzTx/>
              <a:buFont typeface="Monotype Sorts" charset="0"/>
              <a:buAutoNum type="arabicPeriod"/>
            </a:pPr>
            <a:endParaRPr lang="en-US" dirty="0">
              <a:latin typeface="Times New Roman" charset="0"/>
            </a:endParaRPr>
          </a:p>
          <a:p>
            <a:pPr marL="457200" indent="-457200">
              <a:buClr>
                <a:schemeClr val="tx1"/>
              </a:buClr>
              <a:buSzTx/>
              <a:buFont typeface="Monotype Sorts" charset="0"/>
              <a:buAutoNum type="arabicPeriod"/>
            </a:pPr>
            <a:r>
              <a:rPr lang="en-US" dirty="0">
                <a:latin typeface="Times New Roman" charset="0"/>
              </a:rPr>
              <a:t>Logical Expressions</a:t>
            </a:r>
          </a:p>
          <a:p>
            <a:pPr marL="457200" indent="-457200">
              <a:buClr>
                <a:schemeClr val="tx1"/>
              </a:buClr>
              <a:buSzTx/>
              <a:buFont typeface="Monotype Sorts" charset="0"/>
              <a:buAutoNum type="arabicPeriod"/>
            </a:pPr>
            <a:endParaRPr lang="en-US" dirty="0">
              <a:latin typeface="Times New Roman" charset="0"/>
            </a:endParaRPr>
          </a:p>
          <a:p>
            <a:pPr marL="457200" indent="-457200">
              <a:buClr>
                <a:schemeClr val="tx1"/>
              </a:buClr>
              <a:buSzTx/>
              <a:buFont typeface="Monotype Sorts" charset="0"/>
              <a:buAutoNum type="arabicPeriod"/>
            </a:pPr>
            <a:endParaRPr lang="en-US" dirty="0">
              <a:latin typeface="Times New Roman" charset="0"/>
            </a:endParaRPr>
          </a:p>
          <a:p>
            <a:pPr marL="457200" indent="-457200">
              <a:buClr>
                <a:schemeClr val="tx1"/>
              </a:buClr>
              <a:buSzTx/>
              <a:buFont typeface="Monotype Sorts" charset="0"/>
              <a:buAutoNum type="arabicPeriod"/>
            </a:pPr>
            <a:r>
              <a:rPr lang="en-US" dirty="0">
                <a:latin typeface="Times New Roman" charset="0"/>
              </a:rPr>
              <a:t>Input Domain Characterization</a:t>
            </a:r>
          </a:p>
          <a:p>
            <a:pPr marL="457200" indent="-457200">
              <a:buClr>
                <a:schemeClr val="tx1"/>
              </a:buClr>
              <a:buSzTx/>
              <a:buFont typeface="Monotype Sorts" charset="0"/>
              <a:buAutoNum type="arabicPeriod"/>
            </a:pPr>
            <a:endParaRPr lang="en-US" dirty="0">
              <a:latin typeface="Times New Roman" charset="0"/>
            </a:endParaRPr>
          </a:p>
          <a:p>
            <a:pPr marL="457200" indent="-457200">
              <a:buClr>
                <a:schemeClr val="tx1"/>
              </a:buClr>
              <a:buSzTx/>
              <a:buFont typeface="Monotype Sorts" charset="0"/>
              <a:buAutoNum type="arabicPeriod"/>
            </a:pPr>
            <a:endParaRPr lang="en-US" dirty="0">
              <a:latin typeface="Times New Roman" charset="0"/>
            </a:endParaRPr>
          </a:p>
          <a:p>
            <a:pPr marL="457200" indent="-457200">
              <a:buClr>
                <a:schemeClr val="tx1"/>
              </a:buClr>
              <a:buSzTx/>
              <a:buFont typeface="Monotype Sorts" charset="0"/>
              <a:buAutoNum type="arabicPeriod"/>
            </a:pPr>
            <a:r>
              <a:rPr lang="en-US" dirty="0">
                <a:latin typeface="Times New Roman" charset="0"/>
              </a:rPr>
              <a:t>Syntactic Structures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00675" y="1159669"/>
            <a:ext cx="1497013" cy="762000"/>
            <a:chOff x="2211" y="818"/>
            <a:chExt cx="943" cy="640"/>
          </a:xfrm>
        </p:grpSpPr>
        <p:sp>
          <p:nvSpPr>
            <p:cNvPr id="65548" name="Oval 5"/>
            <p:cNvSpPr>
              <a:spLocks noChangeArrowheads="1"/>
            </p:cNvSpPr>
            <p:nvPr/>
          </p:nvSpPr>
          <p:spPr bwMode="auto">
            <a:xfrm>
              <a:off x="2211" y="818"/>
              <a:ext cx="242" cy="242"/>
            </a:xfrm>
            <a:prstGeom prst="ellipse">
              <a:avLst/>
            </a:prstGeom>
            <a:solidFill>
              <a:srgbClr val="C3092B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9" name="Oval 6"/>
            <p:cNvSpPr>
              <a:spLocks noChangeArrowheads="1"/>
            </p:cNvSpPr>
            <p:nvPr/>
          </p:nvSpPr>
          <p:spPr bwMode="auto">
            <a:xfrm>
              <a:off x="2912" y="949"/>
              <a:ext cx="242" cy="242"/>
            </a:xfrm>
            <a:prstGeom prst="ellipse">
              <a:avLst/>
            </a:prstGeom>
            <a:solidFill>
              <a:srgbClr val="C3092B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0" name="Oval 7"/>
            <p:cNvSpPr>
              <a:spLocks noChangeArrowheads="1"/>
            </p:cNvSpPr>
            <p:nvPr/>
          </p:nvSpPr>
          <p:spPr bwMode="auto">
            <a:xfrm>
              <a:off x="2495" y="1216"/>
              <a:ext cx="242" cy="242"/>
            </a:xfrm>
            <a:prstGeom prst="ellipse">
              <a:avLst/>
            </a:prstGeom>
            <a:solidFill>
              <a:srgbClr val="C3092B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solidFill>
                  <a:srgbClr val="C3092B"/>
                </a:solidFill>
              </a:endParaRPr>
            </a:p>
          </p:txBody>
        </p:sp>
        <p:sp>
          <p:nvSpPr>
            <p:cNvPr id="65551" name="Line 8"/>
            <p:cNvSpPr>
              <a:spLocks noChangeShapeType="1"/>
            </p:cNvSpPr>
            <p:nvPr/>
          </p:nvSpPr>
          <p:spPr bwMode="auto">
            <a:xfrm>
              <a:off x="2460" y="939"/>
              <a:ext cx="456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2" name="Line 9"/>
            <p:cNvSpPr>
              <a:spLocks noChangeShapeType="1"/>
            </p:cNvSpPr>
            <p:nvPr/>
          </p:nvSpPr>
          <p:spPr bwMode="auto">
            <a:xfrm>
              <a:off x="2361" y="1052"/>
              <a:ext cx="179" cy="1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3" name="Line 10"/>
            <p:cNvSpPr>
              <a:spLocks noChangeShapeType="1"/>
            </p:cNvSpPr>
            <p:nvPr/>
          </p:nvSpPr>
          <p:spPr bwMode="auto">
            <a:xfrm flipV="1">
              <a:off x="2731" y="1166"/>
              <a:ext cx="215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0235" name="Text Box 11"/>
          <p:cNvSpPr txBox="1">
            <a:spLocks noChangeArrowheads="1"/>
          </p:cNvSpPr>
          <p:nvPr/>
        </p:nvSpPr>
        <p:spPr bwMode="auto">
          <a:xfrm>
            <a:off x="4949825" y="2113360"/>
            <a:ext cx="3703638" cy="369332"/>
          </a:xfrm>
          <a:prstGeom prst="rect">
            <a:avLst/>
          </a:prstGeom>
          <a:solidFill>
            <a:srgbClr val="C3092B"/>
          </a:solidFill>
          <a:ln>
            <a:noFill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bg1"/>
                </a:solidFill>
                <a:latin typeface="Helvetica" charset="0"/>
                <a:cs typeface="Arial" charset="0"/>
              </a:rPr>
              <a:t>(not X or not Y) and A and B</a:t>
            </a:r>
          </a:p>
        </p:txBody>
      </p:sp>
      <p:sp>
        <p:nvSpPr>
          <p:cNvPr id="180236" name="Text Box 12"/>
          <p:cNvSpPr txBox="1">
            <a:spLocks noChangeArrowheads="1"/>
          </p:cNvSpPr>
          <p:nvPr/>
        </p:nvSpPr>
        <p:spPr bwMode="auto">
          <a:xfrm>
            <a:off x="4949825" y="3824288"/>
            <a:ext cx="2063750" cy="1069011"/>
          </a:xfrm>
          <a:prstGeom prst="rect">
            <a:avLst/>
          </a:prstGeom>
          <a:solidFill>
            <a:srgbClr val="C3092B"/>
          </a:solidFill>
          <a:ln>
            <a:noFill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Helvetica" charset="0"/>
                <a:cs typeface="Arial" charset="0"/>
              </a:rPr>
              <a:t>if (x &gt; y)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Helvetica" charset="0"/>
                <a:cs typeface="Arial" charset="0"/>
              </a:rPr>
              <a:t>    z = x - y;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Helvetica" charset="0"/>
                <a:cs typeface="Arial" charset="0"/>
              </a:rPr>
              <a:t>else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Helvetica" charset="0"/>
                <a:cs typeface="Arial" charset="0"/>
              </a:rPr>
              <a:t>   z = 2 * x;</a:t>
            </a:r>
          </a:p>
        </p:txBody>
      </p:sp>
      <p:sp>
        <p:nvSpPr>
          <p:cNvPr id="180238" name="Text Box 14"/>
          <p:cNvSpPr txBox="1">
            <a:spLocks noChangeArrowheads="1"/>
          </p:cNvSpPr>
          <p:nvPr/>
        </p:nvSpPr>
        <p:spPr bwMode="auto">
          <a:xfrm>
            <a:off x="4949031" y="2642205"/>
            <a:ext cx="2995613" cy="1077218"/>
          </a:xfrm>
          <a:prstGeom prst="rect">
            <a:avLst/>
          </a:prstGeom>
          <a:solidFill>
            <a:srgbClr val="C3092B"/>
          </a:solidFill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b="1">
                <a:solidFill>
                  <a:schemeClr val="bg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dirty="0"/>
              <a:t>A: {0, 1, &gt;1}</a:t>
            </a:r>
          </a:p>
          <a:p>
            <a:r>
              <a:rPr lang="en-US" sz="1600" dirty="0"/>
              <a:t>B: {600, 700, 800}</a:t>
            </a:r>
          </a:p>
          <a:p>
            <a:r>
              <a:rPr lang="en-US" sz="1600" dirty="0"/>
              <a:t>C: {</a:t>
            </a:r>
            <a:r>
              <a:rPr lang="en-US" sz="1600" dirty="0" err="1"/>
              <a:t>swe</a:t>
            </a:r>
            <a:r>
              <a:rPr lang="en-US" sz="1600" dirty="0"/>
              <a:t>, </a:t>
            </a:r>
            <a:r>
              <a:rPr lang="en-US" sz="1600" dirty="0" err="1"/>
              <a:t>cs</a:t>
            </a:r>
            <a:r>
              <a:rPr lang="en-US" sz="1600" dirty="0"/>
              <a:t>, </a:t>
            </a:r>
            <a:r>
              <a:rPr lang="en-US" sz="1600" dirty="0" err="1"/>
              <a:t>isa</a:t>
            </a:r>
            <a:r>
              <a:rPr lang="en-US" sz="1600" dirty="0"/>
              <a:t>, </a:t>
            </a:r>
            <a:r>
              <a:rPr lang="en-US" sz="1600" dirty="0" err="1"/>
              <a:t>infs</a:t>
            </a:r>
            <a:r>
              <a:rPr lang="en-US" sz="1600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C3092B"/>
                </a:solidFill>
                <a:cs typeface="Arial" charset="0"/>
              </a:rPr>
              <a:t>Structures</a:t>
            </a:r>
            <a:r>
              <a:rPr lang="en-US" dirty="0">
                <a:cs typeface="Arial" charset="0"/>
              </a:rPr>
              <a:t> : </a:t>
            </a: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r>
              <a:rPr lang="en-US" sz="3600" dirty="0" smtClean="0">
                <a:cs typeface="Arial" charset="0"/>
              </a:rPr>
              <a:t>Four </a:t>
            </a:r>
            <a:r>
              <a:rPr lang="en-US" sz="3600" dirty="0">
                <a:cs typeface="Arial" charset="0"/>
              </a:rPr>
              <a:t>ways to model </a:t>
            </a:r>
            <a:r>
              <a:rPr lang="en-US" sz="3600" dirty="0" smtClean="0">
                <a:cs typeface="Arial" charset="0"/>
              </a:rPr>
              <a:t>software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4862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5" grpId="0" animBg="1" autoUpdateAnimBg="0"/>
      <p:bldP spid="180236" grpId="0" animBg="1" autoUpdateAnimBg="0"/>
      <p:bldP spid="180238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  (Ch 1), www.introsoftwaretesting.com</a:t>
            </a:r>
          </a:p>
        </p:txBody>
      </p:sp>
      <p:sp>
        <p:nvSpPr>
          <p:cNvPr id="6758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675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3B8DA44-B80E-E046-99C9-CBBBAA44D9E4}" type="slidenum">
              <a:rPr lang="en-US" sz="900" b="0">
                <a:solidFill>
                  <a:schemeClr val="tx1"/>
                </a:solidFill>
              </a:rPr>
              <a:pPr/>
              <a:t>23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8229600" cy="649834"/>
          </a:xfrm>
        </p:spPr>
        <p:txBody>
          <a:bodyPr/>
          <a:lstStyle/>
          <a:p>
            <a:r>
              <a:rPr lang="en-US" sz="3200" dirty="0">
                <a:latin typeface="Times New Roman" charset="0"/>
              </a:rPr>
              <a:t>1. Graph Coverage – Structural</a:t>
            </a:r>
          </a:p>
        </p:txBody>
      </p:sp>
      <p:grpSp>
        <p:nvGrpSpPr>
          <p:cNvPr id="67590" name="Group 3"/>
          <p:cNvGrpSpPr>
            <a:grpSpLocks/>
          </p:cNvGrpSpPr>
          <p:nvPr/>
        </p:nvGrpSpPr>
        <p:grpSpPr bwMode="auto">
          <a:xfrm>
            <a:off x="1333500" y="1089422"/>
            <a:ext cx="6477000" cy="2486025"/>
            <a:chOff x="840" y="1006"/>
            <a:chExt cx="4080" cy="2088"/>
          </a:xfrm>
        </p:grpSpPr>
        <p:sp>
          <p:nvSpPr>
            <p:cNvPr id="67599" name="Oval 4"/>
            <p:cNvSpPr>
              <a:spLocks noChangeArrowheads="1"/>
            </p:cNvSpPr>
            <p:nvPr/>
          </p:nvSpPr>
          <p:spPr bwMode="auto">
            <a:xfrm>
              <a:off x="3624" y="1006"/>
              <a:ext cx="480" cy="38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Arial" charset="0"/>
                </a:rPr>
                <a:t>6</a:t>
              </a:r>
            </a:p>
          </p:txBody>
        </p:sp>
        <p:sp>
          <p:nvSpPr>
            <p:cNvPr id="67600" name="Oval 5"/>
            <p:cNvSpPr>
              <a:spLocks noChangeArrowheads="1"/>
            </p:cNvSpPr>
            <p:nvPr/>
          </p:nvSpPr>
          <p:spPr bwMode="auto">
            <a:xfrm>
              <a:off x="2676" y="1558"/>
              <a:ext cx="480" cy="38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Arial" charset="0"/>
                </a:rPr>
                <a:t>5</a:t>
              </a:r>
            </a:p>
          </p:txBody>
        </p:sp>
        <p:sp>
          <p:nvSpPr>
            <p:cNvPr id="67601" name="Oval 6"/>
            <p:cNvSpPr>
              <a:spLocks noChangeArrowheads="1"/>
            </p:cNvSpPr>
            <p:nvPr/>
          </p:nvSpPr>
          <p:spPr bwMode="auto">
            <a:xfrm>
              <a:off x="1800" y="2038"/>
              <a:ext cx="480" cy="38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67602" name="Oval 7"/>
            <p:cNvSpPr>
              <a:spLocks noChangeArrowheads="1"/>
            </p:cNvSpPr>
            <p:nvPr/>
          </p:nvSpPr>
          <p:spPr bwMode="auto">
            <a:xfrm>
              <a:off x="1800" y="1006"/>
              <a:ext cx="480" cy="38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Arial" charset="0"/>
                </a:rPr>
                <a:t>2</a:t>
              </a:r>
            </a:p>
          </p:txBody>
        </p:sp>
        <p:sp>
          <p:nvSpPr>
            <p:cNvPr id="67603" name="Oval 8"/>
            <p:cNvSpPr>
              <a:spLocks noChangeArrowheads="1"/>
            </p:cNvSpPr>
            <p:nvPr/>
          </p:nvSpPr>
          <p:spPr bwMode="auto">
            <a:xfrm>
              <a:off x="840" y="1558"/>
              <a:ext cx="480" cy="38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67604" name="Oval 9"/>
            <p:cNvSpPr>
              <a:spLocks noChangeArrowheads="1"/>
            </p:cNvSpPr>
            <p:nvPr/>
          </p:nvSpPr>
          <p:spPr bwMode="auto">
            <a:xfrm>
              <a:off x="4440" y="1558"/>
              <a:ext cx="480" cy="38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Arial" charset="0"/>
                </a:rPr>
                <a:t>7</a:t>
              </a:r>
            </a:p>
          </p:txBody>
        </p:sp>
        <p:sp>
          <p:nvSpPr>
            <p:cNvPr id="67605" name="Oval 10"/>
            <p:cNvSpPr>
              <a:spLocks noChangeArrowheads="1"/>
            </p:cNvSpPr>
            <p:nvPr/>
          </p:nvSpPr>
          <p:spPr bwMode="auto">
            <a:xfrm>
              <a:off x="2676" y="2710"/>
              <a:ext cx="480" cy="38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Arial" charset="0"/>
                </a:rPr>
                <a:t>4</a:t>
              </a:r>
            </a:p>
          </p:txBody>
        </p:sp>
        <p:sp>
          <p:nvSpPr>
            <p:cNvPr id="67606" name="Line 11"/>
            <p:cNvSpPr>
              <a:spLocks noChangeShapeType="1"/>
            </p:cNvSpPr>
            <p:nvPr/>
          </p:nvSpPr>
          <p:spPr bwMode="auto">
            <a:xfrm flipV="1">
              <a:off x="1284" y="1270"/>
              <a:ext cx="516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7" name="Line 12"/>
            <p:cNvSpPr>
              <a:spLocks noChangeShapeType="1"/>
            </p:cNvSpPr>
            <p:nvPr/>
          </p:nvSpPr>
          <p:spPr bwMode="auto">
            <a:xfrm>
              <a:off x="1251" y="1882"/>
              <a:ext cx="549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8" name="Line 13"/>
            <p:cNvSpPr>
              <a:spLocks noChangeShapeType="1"/>
            </p:cNvSpPr>
            <p:nvPr/>
          </p:nvSpPr>
          <p:spPr bwMode="auto">
            <a:xfrm flipV="1">
              <a:off x="2280" y="1846"/>
              <a:ext cx="43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9" name="Line 14"/>
            <p:cNvSpPr>
              <a:spLocks noChangeShapeType="1"/>
            </p:cNvSpPr>
            <p:nvPr/>
          </p:nvSpPr>
          <p:spPr bwMode="auto">
            <a:xfrm>
              <a:off x="2232" y="1318"/>
              <a:ext cx="516" cy="2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10" name="Freeform 15"/>
            <p:cNvSpPr>
              <a:spLocks/>
            </p:cNvSpPr>
            <p:nvPr/>
          </p:nvSpPr>
          <p:spPr bwMode="auto">
            <a:xfrm>
              <a:off x="2088" y="2422"/>
              <a:ext cx="585" cy="480"/>
            </a:xfrm>
            <a:custGeom>
              <a:avLst/>
              <a:gdLst>
                <a:gd name="T0" fmla="*/ 642 w 576"/>
                <a:gd name="T1" fmla="*/ 445 h 485"/>
                <a:gd name="T2" fmla="*/ 335 w 576"/>
                <a:gd name="T3" fmla="*/ 419 h 485"/>
                <a:gd name="T4" fmla="*/ 116 w 576"/>
                <a:gd name="T5" fmla="*/ 249 h 485"/>
                <a:gd name="T6" fmla="*/ 0 w 576"/>
                <a:gd name="T7" fmla="*/ 0 h 4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485"/>
                <a:gd name="T14" fmla="*/ 576 w 576"/>
                <a:gd name="T15" fmla="*/ 485 h 4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485">
                  <a:moveTo>
                    <a:pt x="576" y="480"/>
                  </a:moveTo>
                  <a:cubicBezTo>
                    <a:pt x="530" y="475"/>
                    <a:pt x="379" y="485"/>
                    <a:pt x="300" y="450"/>
                  </a:cubicBezTo>
                  <a:cubicBezTo>
                    <a:pt x="221" y="415"/>
                    <a:pt x="152" y="345"/>
                    <a:pt x="102" y="270"/>
                  </a:cubicBezTo>
                  <a:cubicBezTo>
                    <a:pt x="52" y="195"/>
                    <a:pt x="21" y="56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11" name="Freeform 16"/>
            <p:cNvSpPr>
              <a:spLocks/>
            </p:cNvSpPr>
            <p:nvPr/>
          </p:nvSpPr>
          <p:spPr bwMode="auto">
            <a:xfrm>
              <a:off x="2259" y="2320"/>
              <a:ext cx="645" cy="390"/>
            </a:xfrm>
            <a:custGeom>
              <a:avLst/>
              <a:gdLst>
                <a:gd name="T0" fmla="*/ 0 w 672"/>
                <a:gd name="T1" fmla="*/ 0 h 384"/>
                <a:gd name="T2" fmla="*/ 221 w 672"/>
                <a:gd name="T3" fmla="*/ 49 h 384"/>
                <a:gd name="T4" fmla="*/ 401 w 672"/>
                <a:gd name="T5" fmla="*/ 175 h 384"/>
                <a:gd name="T6" fmla="*/ 504 w 672"/>
                <a:gd name="T7" fmla="*/ 42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384"/>
                <a:gd name="T14" fmla="*/ 672 w 67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384">
                  <a:moveTo>
                    <a:pt x="0" y="0"/>
                  </a:moveTo>
                  <a:cubicBezTo>
                    <a:pt x="49" y="7"/>
                    <a:pt x="205" y="16"/>
                    <a:pt x="294" y="42"/>
                  </a:cubicBezTo>
                  <a:cubicBezTo>
                    <a:pt x="383" y="68"/>
                    <a:pt x="471" y="99"/>
                    <a:pt x="534" y="156"/>
                  </a:cubicBezTo>
                  <a:cubicBezTo>
                    <a:pt x="597" y="213"/>
                    <a:pt x="643" y="336"/>
                    <a:pt x="672" y="38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12" name="Line 17"/>
            <p:cNvSpPr>
              <a:spLocks noChangeShapeType="1"/>
            </p:cNvSpPr>
            <p:nvPr/>
          </p:nvSpPr>
          <p:spPr bwMode="auto">
            <a:xfrm flipV="1">
              <a:off x="3114" y="1318"/>
              <a:ext cx="558" cy="3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13" name="Line 18"/>
            <p:cNvSpPr>
              <a:spLocks noChangeShapeType="1"/>
            </p:cNvSpPr>
            <p:nvPr/>
          </p:nvSpPr>
          <p:spPr bwMode="auto">
            <a:xfrm flipV="1">
              <a:off x="3159" y="1746"/>
              <a:ext cx="1275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14" name="Line 19"/>
            <p:cNvSpPr>
              <a:spLocks noChangeShapeType="1"/>
            </p:cNvSpPr>
            <p:nvPr/>
          </p:nvSpPr>
          <p:spPr bwMode="auto">
            <a:xfrm>
              <a:off x="4056" y="1318"/>
              <a:ext cx="468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1268" name="Text Box 20"/>
          <p:cNvSpPr txBox="1">
            <a:spLocks noChangeArrowheads="1"/>
          </p:cNvSpPr>
          <p:nvPr/>
        </p:nvSpPr>
        <p:spPr bwMode="auto">
          <a:xfrm>
            <a:off x="5899150" y="2327673"/>
            <a:ext cx="2586038" cy="1446550"/>
          </a:xfrm>
          <a:prstGeom prst="rect">
            <a:avLst/>
          </a:prstGeom>
          <a:solidFill>
            <a:srgbClr val="C3092B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indent="-342900"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Node (Statement)</a:t>
            </a:r>
          </a:p>
          <a:p>
            <a:pPr indent="-342900"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Cover every node</a:t>
            </a:r>
          </a:p>
          <a:p>
            <a:pPr indent="-342900"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 12567</a:t>
            </a:r>
          </a:p>
          <a:p>
            <a:pPr indent="-342900"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 1343567</a:t>
            </a:r>
          </a:p>
        </p:txBody>
      </p:sp>
      <p:sp>
        <p:nvSpPr>
          <p:cNvPr id="67592" name="Text Box 21"/>
          <p:cNvSpPr txBox="1">
            <a:spLocks noChangeArrowheads="1"/>
          </p:cNvSpPr>
          <p:nvPr/>
        </p:nvSpPr>
        <p:spPr bwMode="auto">
          <a:xfrm>
            <a:off x="0" y="2909704"/>
            <a:ext cx="3432870" cy="2231380"/>
          </a:xfrm>
          <a:prstGeom prst="rect">
            <a:avLst/>
          </a:prstGeom>
          <a:solidFill>
            <a:srgbClr val="C3092B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This graph may represent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 statements &amp; branches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 methods &amp; calls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 components &amp; signals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 states and transitions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grpSp>
        <p:nvGrpSpPr>
          <p:cNvPr id="67593" name="Group 22"/>
          <p:cNvGrpSpPr>
            <a:grpSpLocks/>
          </p:cNvGrpSpPr>
          <p:nvPr/>
        </p:nvGrpSpPr>
        <p:grpSpPr bwMode="auto">
          <a:xfrm>
            <a:off x="1714500" y="4487466"/>
            <a:ext cx="71438" cy="311944"/>
            <a:chOff x="584" y="740"/>
            <a:chExt cx="45" cy="262"/>
          </a:xfrm>
        </p:grpSpPr>
        <p:sp>
          <p:nvSpPr>
            <p:cNvPr id="67596" name="Oval 23"/>
            <p:cNvSpPr>
              <a:spLocks noChangeArrowheads="1"/>
            </p:cNvSpPr>
            <p:nvPr/>
          </p:nvSpPr>
          <p:spPr bwMode="auto">
            <a:xfrm>
              <a:off x="585" y="740"/>
              <a:ext cx="44" cy="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7" name="Oval 24"/>
            <p:cNvSpPr>
              <a:spLocks noChangeArrowheads="1"/>
            </p:cNvSpPr>
            <p:nvPr/>
          </p:nvSpPr>
          <p:spPr bwMode="auto">
            <a:xfrm>
              <a:off x="584" y="850"/>
              <a:ext cx="44" cy="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8" name="Oval 25"/>
            <p:cNvSpPr>
              <a:spLocks noChangeArrowheads="1"/>
            </p:cNvSpPr>
            <p:nvPr/>
          </p:nvSpPr>
          <p:spPr bwMode="auto">
            <a:xfrm>
              <a:off x="585" y="960"/>
              <a:ext cx="44" cy="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74" name="Text Box 26"/>
          <p:cNvSpPr txBox="1">
            <a:spLocks noChangeArrowheads="1"/>
          </p:cNvSpPr>
          <p:nvPr/>
        </p:nvSpPr>
        <p:spPr bwMode="auto">
          <a:xfrm>
            <a:off x="5888831" y="2329310"/>
            <a:ext cx="2586037" cy="1815882"/>
          </a:xfrm>
          <a:prstGeom prst="rect">
            <a:avLst/>
          </a:prstGeom>
          <a:solidFill>
            <a:srgbClr val="C3092B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Edge (Branch)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Cover every edge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 12567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 1343567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 1357</a:t>
            </a:r>
          </a:p>
        </p:txBody>
      </p:sp>
      <p:sp>
        <p:nvSpPr>
          <p:cNvPr id="181275" name="Text Box 27"/>
          <p:cNvSpPr txBox="1">
            <a:spLocks noChangeArrowheads="1"/>
          </p:cNvSpPr>
          <p:nvPr/>
        </p:nvSpPr>
        <p:spPr bwMode="auto">
          <a:xfrm>
            <a:off x="5899150" y="2219529"/>
            <a:ext cx="2586038" cy="2923878"/>
          </a:xfrm>
          <a:prstGeom prst="rect">
            <a:avLst/>
          </a:prstGeom>
          <a:solidFill>
            <a:srgbClr val="C3092B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Path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Cover every path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 12567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 1257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 13567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 1357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 1343567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 134357 …</a:t>
            </a:r>
          </a:p>
        </p:txBody>
      </p:sp>
    </p:spTree>
    <p:extLst>
      <p:ext uri="{BB962C8B-B14F-4D97-AF65-F5344CB8AC3E}">
        <p14:creationId xmlns:p14="http://schemas.microsoft.com/office/powerpoint/2010/main" val="302447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8" grpId="0" animBg="1" autoUpdateAnimBg="0"/>
      <p:bldP spid="181274" grpId="0" animBg="1" autoUpdateAnimBg="0"/>
      <p:bldP spid="181275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  (Ch 1), www.introsoftwaretesting.com</a:t>
            </a:r>
          </a:p>
        </p:txBody>
      </p:sp>
      <p:sp>
        <p:nvSpPr>
          <p:cNvPr id="6861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686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81AD3A6-4A39-344A-BE12-4B80EDFB6A6A}" type="slidenum">
              <a:rPr lang="en-US" sz="900" b="0">
                <a:solidFill>
                  <a:schemeClr val="tx1"/>
                </a:solidFill>
              </a:rPr>
              <a:pPr/>
              <a:t>24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5446714" y="2286000"/>
            <a:ext cx="2981325" cy="2339102"/>
          </a:xfrm>
          <a:prstGeom prst="rect">
            <a:avLst/>
          </a:prstGeom>
          <a:solidFill>
            <a:srgbClr val="C3092B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u="sng" dirty="0" err="1">
                <a:solidFill>
                  <a:srgbClr val="FFFFFF"/>
                </a:solidFill>
                <a:cs typeface="Arial" charset="0"/>
              </a:rPr>
              <a:t>Defs</a:t>
            </a:r>
            <a:r>
              <a:rPr lang="en-US" u="sng" dirty="0">
                <a:solidFill>
                  <a:srgbClr val="FFFFFF"/>
                </a:solidFill>
                <a:cs typeface="Arial" charset="0"/>
              </a:rPr>
              <a:t> &amp; Uses Pairs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>
                <a:solidFill>
                  <a:srgbClr val="FFFFFF"/>
                </a:solidFill>
                <a:cs typeface="Arial" charset="0"/>
              </a:rPr>
              <a:t> (x, 1, (1,2)), (x, 1, (1,3))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>
                <a:solidFill>
                  <a:srgbClr val="FFFFFF"/>
                </a:solidFill>
                <a:cs typeface="Arial" charset="0"/>
              </a:rPr>
              <a:t> (y, 1, 4), (y, 1, 6)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>
                <a:solidFill>
                  <a:srgbClr val="FFFFFF"/>
                </a:solidFill>
                <a:cs typeface="Arial" charset="0"/>
              </a:rPr>
              <a:t> (a, 2, (5,6)), (a, 2, (5,7)), (a, 3, (5,6)), (a, 3, (5,7)),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>
                <a:solidFill>
                  <a:srgbClr val="FFFFFF"/>
                </a:solidFill>
                <a:cs typeface="Arial" charset="0"/>
              </a:rPr>
              <a:t> (m, 4, 7), (m, 6, 7)</a:t>
            </a: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1. Graph Coverage – Data Flow</a:t>
            </a:r>
          </a:p>
        </p:txBody>
      </p:sp>
      <p:grpSp>
        <p:nvGrpSpPr>
          <p:cNvPr id="68615" name="Group 4"/>
          <p:cNvGrpSpPr>
            <a:grpSpLocks/>
          </p:cNvGrpSpPr>
          <p:nvPr/>
        </p:nvGrpSpPr>
        <p:grpSpPr bwMode="auto">
          <a:xfrm>
            <a:off x="1333500" y="1089422"/>
            <a:ext cx="6477000" cy="2486025"/>
            <a:chOff x="840" y="1006"/>
            <a:chExt cx="4080" cy="2088"/>
          </a:xfrm>
        </p:grpSpPr>
        <p:sp>
          <p:nvSpPr>
            <p:cNvPr id="68634" name="Oval 5"/>
            <p:cNvSpPr>
              <a:spLocks noChangeArrowheads="1"/>
            </p:cNvSpPr>
            <p:nvPr/>
          </p:nvSpPr>
          <p:spPr bwMode="auto">
            <a:xfrm>
              <a:off x="3624" y="1006"/>
              <a:ext cx="480" cy="38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Arial" charset="0"/>
                </a:rPr>
                <a:t>6</a:t>
              </a:r>
            </a:p>
          </p:txBody>
        </p:sp>
        <p:sp>
          <p:nvSpPr>
            <p:cNvPr id="68635" name="Oval 6"/>
            <p:cNvSpPr>
              <a:spLocks noChangeArrowheads="1"/>
            </p:cNvSpPr>
            <p:nvPr/>
          </p:nvSpPr>
          <p:spPr bwMode="auto">
            <a:xfrm>
              <a:off x="2676" y="1558"/>
              <a:ext cx="480" cy="38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Arial" charset="0"/>
                </a:rPr>
                <a:t>5</a:t>
              </a:r>
            </a:p>
          </p:txBody>
        </p:sp>
        <p:sp>
          <p:nvSpPr>
            <p:cNvPr id="68636" name="Oval 7"/>
            <p:cNvSpPr>
              <a:spLocks noChangeArrowheads="1"/>
            </p:cNvSpPr>
            <p:nvPr/>
          </p:nvSpPr>
          <p:spPr bwMode="auto">
            <a:xfrm>
              <a:off x="1800" y="2038"/>
              <a:ext cx="480" cy="38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68637" name="Oval 8"/>
            <p:cNvSpPr>
              <a:spLocks noChangeArrowheads="1"/>
            </p:cNvSpPr>
            <p:nvPr/>
          </p:nvSpPr>
          <p:spPr bwMode="auto">
            <a:xfrm>
              <a:off x="1800" y="1006"/>
              <a:ext cx="480" cy="38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Arial" charset="0"/>
                </a:rPr>
                <a:t>2</a:t>
              </a:r>
            </a:p>
          </p:txBody>
        </p:sp>
        <p:sp>
          <p:nvSpPr>
            <p:cNvPr id="68638" name="Oval 9"/>
            <p:cNvSpPr>
              <a:spLocks noChangeArrowheads="1"/>
            </p:cNvSpPr>
            <p:nvPr/>
          </p:nvSpPr>
          <p:spPr bwMode="auto">
            <a:xfrm>
              <a:off x="840" y="1558"/>
              <a:ext cx="480" cy="38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68639" name="Oval 10"/>
            <p:cNvSpPr>
              <a:spLocks noChangeArrowheads="1"/>
            </p:cNvSpPr>
            <p:nvPr/>
          </p:nvSpPr>
          <p:spPr bwMode="auto">
            <a:xfrm>
              <a:off x="4440" y="1558"/>
              <a:ext cx="480" cy="38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Arial" charset="0"/>
                </a:rPr>
                <a:t>7</a:t>
              </a:r>
            </a:p>
          </p:txBody>
        </p:sp>
        <p:sp>
          <p:nvSpPr>
            <p:cNvPr id="68640" name="Oval 11"/>
            <p:cNvSpPr>
              <a:spLocks noChangeArrowheads="1"/>
            </p:cNvSpPr>
            <p:nvPr/>
          </p:nvSpPr>
          <p:spPr bwMode="auto">
            <a:xfrm>
              <a:off x="2676" y="2710"/>
              <a:ext cx="480" cy="38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Arial" charset="0"/>
                </a:rPr>
                <a:t>4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 flipV="1">
              <a:off x="1284" y="1270"/>
              <a:ext cx="516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251" y="1882"/>
              <a:ext cx="549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 flipV="1">
              <a:off x="2280" y="1846"/>
              <a:ext cx="43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4" name="Line 15"/>
            <p:cNvSpPr>
              <a:spLocks noChangeShapeType="1"/>
            </p:cNvSpPr>
            <p:nvPr/>
          </p:nvSpPr>
          <p:spPr bwMode="auto">
            <a:xfrm>
              <a:off x="2232" y="1318"/>
              <a:ext cx="516" cy="2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5" name="Freeform 16"/>
            <p:cNvSpPr>
              <a:spLocks/>
            </p:cNvSpPr>
            <p:nvPr/>
          </p:nvSpPr>
          <p:spPr bwMode="auto">
            <a:xfrm>
              <a:off x="2088" y="2422"/>
              <a:ext cx="585" cy="480"/>
            </a:xfrm>
            <a:custGeom>
              <a:avLst/>
              <a:gdLst>
                <a:gd name="T0" fmla="*/ 642 w 576"/>
                <a:gd name="T1" fmla="*/ 445 h 485"/>
                <a:gd name="T2" fmla="*/ 335 w 576"/>
                <a:gd name="T3" fmla="*/ 419 h 485"/>
                <a:gd name="T4" fmla="*/ 116 w 576"/>
                <a:gd name="T5" fmla="*/ 249 h 485"/>
                <a:gd name="T6" fmla="*/ 0 w 576"/>
                <a:gd name="T7" fmla="*/ 0 h 4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485"/>
                <a:gd name="T14" fmla="*/ 576 w 576"/>
                <a:gd name="T15" fmla="*/ 485 h 4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485">
                  <a:moveTo>
                    <a:pt x="576" y="480"/>
                  </a:moveTo>
                  <a:cubicBezTo>
                    <a:pt x="530" y="475"/>
                    <a:pt x="379" y="485"/>
                    <a:pt x="300" y="450"/>
                  </a:cubicBezTo>
                  <a:cubicBezTo>
                    <a:pt x="221" y="415"/>
                    <a:pt x="152" y="345"/>
                    <a:pt x="102" y="270"/>
                  </a:cubicBezTo>
                  <a:cubicBezTo>
                    <a:pt x="52" y="195"/>
                    <a:pt x="21" y="56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6" name="Freeform 17"/>
            <p:cNvSpPr>
              <a:spLocks/>
            </p:cNvSpPr>
            <p:nvPr/>
          </p:nvSpPr>
          <p:spPr bwMode="auto">
            <a:xfrm>
              <a:off x="2259" y="2320"/>
              <a:ext cx="645" cy="390"/>
            </a:xfrm>
            <a:custGeom>
              <a:avLst/>
              <a:gdLst>
                <a:gd name="T0" fmla="*/ 0 w 672"/>
                <a:gd name="T1" fmla="*/ 0 h 384"/>
                <a:gd name="T2" fmla="*/ 221 w 672"/>
                <a:gd name="T3" fmla="*/ 49 h 384"/>
                <a:gd name="T4" fmla="*/ 401 w 672"/>
                <a:gd name="T5" fmla="*/ 175 h 384"/>
                <a:gd name="T6" fmla="*/ 504 w 672"/>
                <a:gd name="T7" fmla="*/ 42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384"/>
                <a:gd name="T14" fmla="*/ 672 w 67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384">
                  <a:moveTo>
                    <a:pt x="0" y="0"/>
                  </a:moveTo>
                  <a:cubicBezTo>
                    <a:pt x="49" y="7"/>
                    <a:pt x="205" y="16"/>
                    <a:pt x="294" y="42"/>
                  </a:cubicBezTo>
                  <a:cubicBezTo>
                    <a:pt x="383" y="68"/>
                    <a:pt x="471" y="99"/>
                    <a:pt x="534" y="156"/>
                  </a:cubicBezTo>
                  <a:cubicBezTo>
                    <a:pt x="597" y="213"/>
                    <a:pt x="643" y="336"/>
                    <a:pt x="672" y="38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7" name="Line 18"/>
            <p:cNvSpPr>
              <a:spLocks noChangeShapeType="1"/>
            </p:cNvSpPr>
            <p:nvPr/>
          </p:nvSpPr>
          <p:spPr bwMode="auto">
            <a:xfrm flipV="1">
              <a:off x="3114" y="1318"/>
              <a:ext cx="558" cy="3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8" name="Line 19"/>
            <p:cNvSpPr>
              <a:spLocks noChangeShapeType="1"/>
            </p:cNvSpPr>
            <p:nvPr/>
          </p:nvSpPr>
          <p:spPr bwMode="auto">
            <a:xfrm flipV="1">
              <a:off x="3159" y="1746"/>
              <a:ext cx="1275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9" name="Line 20"/>
            <p:cNvSpPr>
              <a:spLocks noChangeShapeType="1"/>
            </p:cNvSpPr>
            <p:nvPr/>
          </p:nvSpPr>
          <p:spPr bwMode="auto">
            <a:xfrm>
              <a:off x="4056" y="1318"/>
              <a:ext cx="468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87339" y="801291"/>
            <a:ext cx="5610225" cy="4195762"/>
            <a:chOff x="181" y="673"/>
            <a:chExt cx="3534" cy="3524"/>
          </a:xfrm>
        </p:grpSpPr>
        <p:sp>
          <p:nvSpPr>
            <p:cNvPr id="68627" name="Text Box 22"/>
            <p:cNvSpPr txBox="1">
              <a:spLocks noChangeArrowheads="1"/>
            </p:cNvSpPr>
            <p:nvPr/>
          </p:nvSpPr>
          <p:spPr bwMode="auto">
            <a:xfrm>
              <a:off x="181" y="2698"/>
              <a:ext cx="1913" cy="1499"/>
            </a:xfrm>
            <a:prstGeom prst="rect">
              <a:avLst/>
            </a:prstGeom>
            <a:solidFill>
              <a:srgbClr val="C3092B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  <a:cs typeface="Arial" charset="0"/>
                </a:rPr>
                <a:t>This graph contains: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 dirty="0">
                  <a:solidFill>
                    <a:schemeClr val="bg1"/>
                  </a:solidFill>
                  <a:cs typeface="Arial" charset="0"/>
                </a:rPr>
                <a:t> </a:t>
              </a:r>
              <a:r>
                <a:rPr lang="en-US" sz="1800" u="sng" dirty="0" err="1">
                  <a:solidFill>
                    <a:schemeClr val="bg1"/>
                  </a:solidFill>
                  <a:cs typeface="Arial" charset="0"/>
                </a:rPr>
                <a:t>defs</a:t>
              </a:r>
              <a:r>
                <a:rPr lang="en-US" sz="1800" dirty="0">
                  <a:solidFill>
                    <a:schemeClr val="bg1"/>
                  </a:solidFill>
                  <a:cs typeface="Arial" charset="0"/>
                </a:rPr>
                <a:t>: nodes &amp; edges where variables get values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 dirty="0">
                  <a:solidFill>
                    <a:schemeClr val="bg1"/>
                  </a:solidFill>
                  <a:cs typeface="Arial" charset="0"/>
                </a:rPr>
                <a:t> </a:t>
              </a:r>
              <a:r>
                <a:rPr lang="en-US" sz="1800" u="sng" dirty="0">
                  <a:solidFill>
                    <a:schemeClr val="bg1"/>
                  </a:solidFill>
                  <a:cs typeface="Arial" charset="0"/>
                </a:rPr>
                <a:t>uses</a:t>
              </a:r>
              <a:r>
                <a:rPr lang="en-US" sz="1800" dirty="0">
                  <a:solidFill>
                    <a:schemeClr val="bg1"/>
                  </a:solidFill>
                  <a:cs typeface="Arial" charset="0"/>
                </a:rPr>
                <a:t>: nodes &amp; edges where values are accessed</a:t>
              </a:r>
            </a:p>
          </p:txBody>
        </p:sp>
        <p:grpSp>
          <p:nvGrpSpPr>
            <p:cNvPr id="68628" name="Group 23"/>
            <p:cNvGrpSpPr>
              <a:grpSpLocks/>
            </p:cNvGrpSpPr>
            <p:nvPr/>
          </p:nvGrpSpPr>
          <p:grpSpPr bwMode="auto">
            <a:xfrm>
              <a:off x="545" y="673"/>
              <a:ext cx="3170" cy="2631"/>
              <a:chOff x="545" y="673"/>
              <a:chExt cx="3170" cy="2631"/>
            </a:xfrm>
          </p:grpSpPr>
          <p:sp>
            <p:nvSpPr>
              <p:cNvPr id="68629" name="Text Box 24"/>
              <p:cNvSpPr txBox="1">
                <a:spLocks noChangeArrowheads="1"/>
              </p:cNvSpPr>
              <p:nvPr/>
            </p:nvSpPr>
            <p:spPr bwMode="auto">
              <a:xfrm>
                <a:off x="545" y="1279"/>
                <a:ext cx="69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1400" dirty="0" err="1">
                    <a:solidFill>
                      <a:srgbClr val="C3092B"/>
                    </a:solidFill>
                    <a:latin typeface="Helvetica" charset="0"/>
                    <a:cs typeface="Arial" charset="0"/>
                  </a:rPr>
                  <a:t>def</a:t>
                </a:r>
                <a:r>
                  <a:rPr lang="en-US" sz="1400" dirty="0">
                    <a:solidFill>
                      <a:srgbClr val="C3092B"/>
                    </a:solidFill>
                    <a:latin typeface="Helvetica" charset="0"/>
                    <a:cs typeface="Arial" charset="0"/>
                  </a:rPr>
                  <a:t> = {x, y}</a:t>
                </a:r>
              </a:p>
            </p:txBody>
          </p:sp>
          <p:sp>
            <p:nvSpPr>
              <p:cNvPr id="68630" name="Text Box 25"/>
              <p:cNvSpPr txBox="1">
                <a:spLocks noChangeArrowheads="1"/>
              </p:cNvSpPr>
              <p:nvPr/>
            </p:nvSpPr>
            <p:spPr bwMode="auto">
              <a:xfrm>
                <a:off x="1763" y="730"/>
                <a:ext cx="761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1400" dirty="0" err="1">
                    <a:solidFill>
                      <a:srgbClr val="C3092B"/>
                    </a:solidFill>
                    <a:latin typeface="Helvetica" charset="0"/>
                    <a:cs typeface="Arial" charset="0"/>
                  </a:rPr>
                  <a:t>def</a:t>
                </a:r>
                <a:r>
                  <a:rPr lang="en-US" sz="1400" dirty="0">
                    <a:solidFill>
                      <a:srgbClr val="C3092B"/>
                    </a:solidFill>
                    <a:latin typeface="Helvetica" charset="0"/>
                    <a:cs typeface="Arial" charset="0"/>
                  </a:rPr>
                  <a:t> = {a , m}</a:t>
                </a:r>
              </a:p>
            </p:txBody>
          </p:sp>
          <p:sp>
            <p:nvSpPr>
              <p:cNvPr id="68631" name="Text Box 26"/>
              <p:cNvSpPr txBox="1">
                <a:spLocks noChangeArrowheads="1"/>
              </p:cNvSpPr>
              <p:nvPr/>
            </p:nvSpPr>
            <p:spPr bwMode="auto">
              <a:xfrm>
                <a:off x="1774" y="1807"/>
                <a:ext cx="566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1400" dirty="0" err="1">
                    <a:solidFill>
                      <a:srgbClr val="C3092B"/>
                    </a:solidFill>
                    <a:latin typeface="Helvetica" charset="0"/>
                    <a:cs typeface="Arial" charset="0"/>
                  </a:rPr>
                  <a:t>def</a:t>
                </a:r>
                <a:r>
                  <a:rPr lang="en-US" sz="1400" dirty="0">
                    <a:solidFill>
                      <a:srgbClr val="C3092B"/>
                    </a:solidFill>
                    <a:latin typeface="Helvetica" charset="0"/>
                    <a:cs typeface="Arial" charset="0"/>
                  </a:rPr>
                  <a:t> = {a}</a:t>
                </a:r>
              </a:p>
            </p:txBody>
          </p:sp>
          <p:sp>
            <p:nvSpPr>
              <p:cNvPr id="68632" name="Text Box 27"/>
              <p:cNvSpPr txBox="1">
                <a:spLocks noChangeArrowheads="1"/>
              </p:cNvSpPr>
              <p:nvPr/>
            </p:nvSpPr>
            <p:spPr bwMode="auto">
              <a:xfrm>
                <a:off x="3112" y="673"/>
                <a:ext cx="603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r"/>
                <a:r>
                  <a:rPr lang="en-US" sz="1400" dirty="0" err="1">
                    <a:solidFill>
                      <a:srgbClr val="C3092B"/>
                    </a:solidFill>
                    <a:latin typeface="Helvetica" charset="0"/>
                    <a:cs typeface="Arial" charset="0"/>
                  </a:rPr>
                  <a:t>def</a:t>
                </a:r>
                <a:r>
                  <a:rPr lang="en-US" sz="1400" dirty="0">
                    <a:solidFill>
                      <a:srgbClr val="C3092B"/>
                    </a:solidFill>
                    <a:latin typeface="Helvetica" charset="0"/>
                    <a:cs typeface="Arial" charset="0"/>
                  </a:rPr>
                  <a:t> = {m}</a:t>
                </a:r>
              </a:p>
            </p:txBody>
          </p:sp>
          <p:sp>
            <p:nvSpPr>
              <p:cNvPr id="68633" name="Text Box 28"/>
              <p:cNvSpPr txBox="1">
                <a:spLocks noChangeArrowheads="1"/>
              </p:cNvSpPr>
              <p:nvPr/>
            </p:nvSpPr>
            <p:spPr bwMode="auto">
              <a:xfrm>
                <a:off x="2622" y="3045"/>
                <a:ext cx="603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r"/>
                <a:r>
                  <a:rPr lang="en-US" sz="1400" dirty="0" err="1">
                    <a:solidFill>
                      <a:srgbClr val="C3092B"/>
                    </a:solidFill>
                    <a:latin typeface="Helvetica" charset="0"/>
                    <a:cs typeface="Arial" charset="0"/>
                  </a:rPr>
                  <a:t>def</a:t>
                </a:r>
                <a:r>
                  <a:rPr lang="en-US" sz="1400" dirty="0">
                    <a:solidFill>
                      <a:srgbClr val="C3092B"/>
                    </a:solidFill>
                    <a:latin typeface="Helvetica" charset="0"/>
                    <a:cs typeface="Arial" charset="0"/>
                  </a:rPr>
                  <a:t> = {m}</a:t>
                </a:r>
              </a:p>
            </p:txBody>
          </p:sp>
        </p:grp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2009775" y="1046560"/>
            <a:ext cx="6253163" cy="3106341"/>
            <a:chOff x="1266" y="879"/>
            <a:chExt cx="3939" cy="2609"/>
          </a:xfrm>
        </p:grpSpPr>
        <p:sp>
          <p:nvSpPr>
            <p:cNvPr id="68620" name="Text Box 30"/>
            <p:cNvSpPr txBox="1">
              <a:spLocks noChangeArrowheads="1"/>
            </p:cNvSpPr>
            <p:nvPr/>
          </p:nvSpPr>
          <p:spPr bwMode="auto">
            <a:xfrm>
              <a:off x="1266" y="1310"/>
              <a:ext cx="59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0000FF"/>
                  </a:solidFill>
                  <a:latin typeface="Helvetica" charset="0"/>
                  <a:cs typeface="Arial" charset="0"/>
                </a:rPr>
                <a:t>use = {x}</a:t>
              </a:r>
            </a:p>
          </p:txBody>
        </p:sp>
        <p:sp>
          <p:nvSpPr>
            <p:cNvPr id="68621" name="Text Box 31"/>
            <p:cNvSpPr txBox="1">
              <a:spLocks noChangeArrowheads="1"/>
            </p:cNvSpPr>
            <p:nvPr/>
          </p:nvSpPr>
          <p:spPr bwMode="auto">
            <a:xfrm>
              <a:off x="1266" y="1854"/>
              <a:ext cx="59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0000FF"/>
                  </a:solidFill>
                  <a:latin typeface="Helvetica" charset="0"/>
                  <a:cs typeface="Arial" charset="0"/>
                </a:rPr>
                <a:t>use = {x}</a:t>
              </a:r>
            </a:p>
          </p:txBody>
        </p:sp>
        <p:sp>
          <p:nvSpPr>
            <p:cNvPr id="68622" name="Text Box 32"/>
            <p:cNvSpPr txBox="1">
              <a:spLocks noChangeArrowheads="1"/>
            </p:cNvSpPr>
            <p:nvPr/>
          </p:nvSpPr>
          <p:spPr bwMode="auto">
            <a:xfrm>
              <a:off x="3090" y="1324"/>
              <a:ext cx="59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0000FF"/>
                  </a:solidFill>
                  <a:latin typeface="Helvetica" charset="0"/>
                  <a:cs typeface="Arial" charset="0"/>
                </a:rPr>
                <a:t>use = {a}</a:t>
              </a:r>
            </a:p>
          </p:txBody>
        </p:sp>
        <p:sp>
          <p:nvSpPr>
            <p:cNvPr id="68623" name="Text Box 33"/>
            <p:cNvSpPr txBox="1">
              <a:spLocks noChangeArrowheads="1"/>
            </p:cNvSpPr>
            <p:nvPr/>
          </p:nvSpPr>
          <p:spPr bwMode="auto">
            <a:xfrm>
              <a:off x="3321" y="1612"/>
              <a:ext cx="59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0000FF"/>
                  </a:solidFill>
                  <a:latin typeface="Helvetica" charset="0"/>
                  <a:cs typeface="Arial" charset="0"/>
                </a:rPr>
                <a:t>use = {a}</a:t>
              </a:r>
            </a:p>
          </p:txBody>
        </p:sp>
        <p:sp>
          <p:nvSpPr>
            <p:cNvPr id="68624" name="Text Box 34"/>
            <p:cNvSpPr txBox="1">
              <a:spLocks noChangeArrowheads="1"/>
            </p:cNvSpPr>
            <p:nvPr/>
          </p:nvSpPr>
          <p:spPr bwMode="auto">
            <a:xfrm>
              <a:off x="2627" y="3229"/>
              <a:ext cx="59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0000FF"/>
                  </a:solidFill>
                  <a:latin typeface="Helvetica" charset="0"/>
                  <a:cs typeface="Arial" charset="0"/>
                </a:rPr>
                <a:t>use = {y}</a:t>
              </a:r>
            </a:p>
          </p:txBody>
        </p:sp>
        <p:sp>
          <p:nvSpPr>
            <p:cNvPr id="68625" name="Text Box 35"/>
            <p:cNvSpPr txBox="1">
              <a:spLocks noChangeArrowheads="1"/>
            </p:cNvSpPr>
            <p:nvPr/>
          </p:nvSpPr>
          <p:spPr bwMode="auto">
            <a:xfrm>
              <a:off x="4576" y="1303"/>
              <a:ext cx="62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0000FF"/>
                  </a:solidFill>
                  <a:latin typeface="Helvetica" charset="0"/>
                  <a:cs typeface="Arial" charset="0"/>
                </a:rPr>
                <a:t>use = {m}</a:t>
              </a:r>
            </a:p>
          </p:txBody>
        </p:sp>
        <p:sp>
          <p:nvSpPr>
            <p:cNvPr id="68626" name="Text Box 36"/>
            <p:cNvSpPr txBox="1">
              <a:spLocks noChangeArrowheads="1"/>
            </p:cNvSpPr>
            <p:nvPr/>
          </p:nvSpPr>
          <p:spPr bwMode="auto">
            <a:xfrm>
              <a:off x="3117" y="879"/>
              <a:ext cx="59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0000FF"/>
                  </a:solidFill>
                  <a:latin typeface="Helvetica" charset="0"/>
                  <a:cs typeface="Arial" charset="0"/>
                </a:rPr>
                <a:t>use = {y}</a:t>
              </a:r>
            </a:p>
          </p:txBody>
        </p:sp>
      </p:grpSp>
      <p:sp>
        <p:nvSpPr>
          <p:cNvPr id="182309" name="Text Box 37"/>
          <p:cNvSpPr txBox="1">
            <a:spLocks noChangeArrowheads="1"/>
          </p:cNvSpPr>
          <p:nvPr/>
        </p:nvSpPr>
        <p:spPr bwMode="auto">
          <a:xfrm>
            <a:off x="5446714" y="2303348"/>
            <a:ext cx="2981325" cy="2708434"/>
          </a:xfrm>
          <a:prstGeom prst="rect">
            <a:avLst/>
          </a:prstGeom>
          <a:solidFill>
            <a:srgbClr val="C3092B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u="sng" dirty="0">
                <a:solidFill>
                  <a:srgbClr val="FFFFFF"/>
                </a:solidFill>
                <a:cs typeface="Arial" charset="0"/>
              </a:rPr>
              <a:t>All </a:t>
            </a:r>
            <a:r>
              <a:rPr lang="en-US" u="sng" dirty="0" err="1">
                <a:solidFill>
                  <a:srgbClr val="FFFFFF"/>
                </a:solidFill>
                <a:cs typeface="Arial" charset="0"/>
              </a:rPr>
              <a:t>Defs</a:t>
            </a:r>
            <a:endParaRPr lang="en-US" u="sng" dirty="0">
              <a:solidFill>
                <a:srgbClr val="FFFFFF"/>
              </a:solidFill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FFFFFF"/>
                </a:solidFill>
                <a:cs typeface="Arial" charset="0"/>
              </a:rPr>
              <a:t>Every </a:t>
            </a:r>
            <a:r>
              <a:rPr lang="en-US" i="1" dirty="0" err="1">
                <a:solidFill>
                  <a:srgbClr val="FFFFFF"/>
                </a:solidFill>
                <a:cs typeface="Arial" charset="0"/>
              </a:rPr>
              <a:t>def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 used once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FFFFFF"/>
                </a:solidFill>
                <a:cs typeface="Arial" charset="0"/>
              </a:rPr>
              <a:t> 1, 2, 5, 6, 7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FFFFFF"/>
                </a:solidFill>
                <a:cs typeface="Arial" charset="0"/>
              </a:rPr>
              <a:t> 1, 3, 4, 3, 5, 7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dirty="0">
              <a:solidFill>
                <a:schemeClr val="tx1"/>
              </a:solidFill>
              <a:cs typeface="Arial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en-US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82310" name="Text Box 38"/>
          <p:cNvSpPr txBox="1">
            <a:spLocks noChangeArrowheads="1"/>
          </p:cNvSpPr>
          <p:nvPr/>
        </p:nvSpPr>
        <p:spPr bwMode="auto">
          <a:xfrm>
            <a:off x="5446714" y="2318147"/>
            <a:ext cx="2981325" cy="2554546"/>
          </a:xfrm>
          <a:prstGeom prst="rect">
            <a:avLst/>
          </a:prstGeom>
          <a:solidFill>
            <a:srgbClr val="C3092B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u="sng" dirty="0">
                <a:solidFill>
                  <a:srgbClr val="FFFFFF"/>
                </a:solidFill>
                <a:cs typeface="Arial" charset="0"/>
              </a:rPr>
              <a:t>All Uses</a:t>
            </a:r>
          </a:p>
          <a:p>
            <a:pPr>
              <a:spcBef>
                <a:spcPct val="50000"/>
              </a:spcBef>
            </a:pPr>
            <a:r>
              <a:rPr lang="en-US" sz="1600" i="1" dirty="0">
                <a:solidFill>
                  <a:srgbClr val="FFFFFF"/>
                </a:solidFill>
                <a:cs typeface="Arial" charset="0"/>
              </a:rPr>
              <a:t>Every </a:t>
            </a:r>
            <a:r>
              <a:rPr lang="en-US" sz="1600" i="1" dirty="0" err="1">
                <a:solidFill>
                  <a:srgbClr val="FFFFFF"/>
                </a:solidFill>
                <a:cs typeface="Arial" charset="0"/>
              </a:rPr>
              <a:t>def</a:t>
            </a:r>
            <a:r>
              <a:rPr lang="en-US" sz="1600" i="1" dirty="0">
                <a:solidFill>
                  <a:srgbClr val="FFFFFF"/>
                </a:solidFill>
                <a:cs typeface="Arial" charset="0"/>
              </a:rPr>
              <a:t> </a:t>
            </a:r>
            <a:r>
              <a:rPr lang="ja-JP" altLang="en-US" sz="1600" i="1" dirty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en-US" sz="1600" i="1" dirty="0">
                <a:solidFill>
                  <a:srgbClr val="FFFFFF"/>
                </a:solidFill>
                <a:cs typeface="Arial" charset="0"/>
              </a:rPr>
              <a:t>reaches</a:t>
            </a:r>
            <a:r>
              <a:rPr lang="ja-JP" altLang="en-US" sz="1600" i="1" dirty="0">
                <a:solidFill>
                  <a:srgbClr val="FFFFFF"/>
                </a:solidFill>
                <a:cs typeface="Arial" charset="0"/>
              </a:rPr>
              <a:t>”</a:t>
            </a:r>
            <a:r>
              <a:rPr lang="en-US" sz="1600" i="1" dirty="0">
                <a:solidFill>
                  <a:srgbClr val="FFFFFF"/>
                </a:solidFill>
                <a:cs typeface="Arial" charset="0"/>
              </a:rPr>
              <a:t> every use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rgbClr val="FFFFFF"/>
                </a:solidFill>
                <a:cs typeface="Arial" charset="0"/>
              </a:rPr>
              <a:t> 1, 2, 5, 6, 7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rgbClr val="FFFFFF"/>
                </a:solidFill>
                <a:cs typeface="Arial" charset="0"/>
              </a:rPr>
              <a:t> 1, 2, 5, 7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rgbClr val="FFFFFF"/>
                </a:solidFill>
                <a:cs typeface="Arial" charset="0"/>
              </a:rPr>
              <a:t> 1, 3, 5, 6, 7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rgbClr val="FFFFFF"/>
                </a:solidFill>
                <a:cs typeface="Arial" charset="0"/>
              </a:rPr>
              <a:t> 1, 3, 5, 7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rgbClr val="FFFFFF"/>
                </a:solidFill>
                <a:cs typeface="Arial" charset="0"/>
              </a:rPr>
              <a:t> 1, 3, 4, 3, 5,7</a:t>
            </a:r>
          </a:p>
        </p:txBody>
      </p:sp>
    </p:spTree>
    <p:extLst>
      <p:ext uri="{BB962C8B-B14F-4D97-AF65-F5344CB8AC3E}">
        <p14:creationId xmlns:p14="http://schemas.microsoft.com/office/powerpoint/2010/main" val="91099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animBg="1" autoUpdateAnimBg="0"/>
      <p:bldP spid="182309" grpId="0" animBg="1" autoUpdateAnimBg="0"/>
      <p:bldP spid="182310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 dirty="0">
                <a:solidFill>
                  <a:schemeClr val="tx1"/>
                </a:solidFill>
              </a:rPr>
              <a:t>Introduction to Software Testing  (</a:t>
            </a:r>
            <a:r>
              <a:rPr lang="en-US" sz="900" b="0" dirty="0" err="1">
                <a:solidFill>
                  <a:schemeClr val="tx1"/>
                </a:solidFill>
              </a:rPr>
              <a:t>Ch</a:t>
            </a:r>
            <a:r>
              <a:rPr lang="en-US" sz="900" b="0" dirty="0">
                <a:solidFill>
                  <a:schemeClr val="tx1"/>
                </a:solidFill>
              </a:rPr>
              <a:t> 1), </a:t>
            </a:r>
            <a:r>
              <a:rPr lang="en-US" sz="900" b="0" dirty="0" err="1">
                <a:solidFill>
                  <a:schemeClr val="tx1"/>
                </a:solidFill>
              </a:rPr>
              <a:t>www.introsoftwaretesting.com</a:t>
            </a:r>
            <a:endParaRPr lang="en-US" sz="900" b="0" dirty="0">
              <a:solidFill>
                <a:schemeClr val="tx1"/>
              </a:solidFill>
            </a:endParaRPr>
          </a:p>
        </p:txBody>
      </p:sp>
      <p:sp>
        <p:nvSpPr>
          <p:cNvPr id="6963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 dirty="0">
                <a:solidFill>
                  <a:schemeClr val="tx1"/>
                </a:solidFill>
              </a:rPr>
              <a:t>© </a:t>
            </a:r>
            <a:r>
              <a:rPr lang="en-US" sz="900" b="0" dirty="0" err="1">
                <a:solidFill>
                  <a:schemeClr val="tx1"/>
                </a:solidFill>
              </a:rPr>
              <a:t>Ammann</a:t>
            </a:r>
            <a:r>
              <a:rPr lang="en-US" sz="900" b="0" dirty="0">
                <a:solidFill>
                  <a:schemeClr val="tx1"/>
                </a:solidFill>
              </a:rPr>
              <a:t> &amp; Offutt</a:t>
            </a:r>
          </a:p>
        </p:txBody>
      </p:sp>
      <p:sp>
        <p:nvSpPr>
          <p:cNvPr id="696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413E4CD-8A02-2842-B801-6026F1699014}" type="slidenum">
              <a:rPr lang="en-US" sz="900" b="0">
                <a:solidFill>
                  <a:schemeClr val="tx1"/>
                </a:solidFill>
              </a:rPr>
              <a:pPr/>
              <a:t>25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5010"/>
            <a:ext cx="7772400" cy="766763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 charset="0"/>
              </a:rPr>
              <a:t>1. Graph - FSM Example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Memory Seats in a Lexus ES 300</a:t>
            </a:r>
          </a:p>
        </p:txBody>
      </p:sp>
      <p:grpSp>
        <p:nvGrpSpPr>
          <p:cNvPr id="69638" name="Group 3"/>
          <p:cNvGrpSpPr>
            <a:grpSpLocks/>
          </p:cNvGrpSpPr>
          <p:nvPr/>
        </p:nvGrpSpPr>
        <p:grpSpPr bwMode="auto">
          <a:xfrm>
            <a:off x="885825" y="1533525"/>
            <a:ext cx="7359650" cy="788194"/>
            <a:chOff x="558" y="1155"/>
            <a:chExt cx="4636" cy="662"/>
          </a:xfrm>
        </p:grpSpPr>
        <p:sp>
          <p:nvSpPr>
            <p:cNvPr id="69685" name="Oval 4"/>
            <p:cNvSpPr>
              <a:spLocks noChangeArrowheads="1"/>
            </p:cNvSpPr>
            <p:nvPr/>
          </p:nvSpPr>
          <p:spPr bwMode="auto">
            <a:xfrm>
              <a:off x="558" y="1156"/>
              <a:ext cx="946" cy="661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000000"/>
                  </a:solidFill>
                </a:rPr>
                <a:t>Driver 1</a:t>
              </a:r>
            </a:p>
            <a:p>
              <a:pPr algn="ctr"/>
              <a:r>
                <a:rPr lang="en-US" sz="1800">
                  <a:solidFill>
                    <a:srgbClr val="000000"/>
                  </a:solidFill>
                </a:rPr>
                <a:t>Configuration</a:t>
              </a:r>
            </a:p>
          </p:txBody>
        </p:sp>
        <p:sp>
          <p:nvSpPr>
            <p:cNvPr id="69686" name="Oval 5"/>
            <p:cNvSpPr>
              <a:spLocks noChangeArrowheads="1"/>
            </p:cNvSpPr>
            <p:nvPr/>
          </p:nvSpPr>
          <p:spPr bwMode="auto">
            <a:xfrm>
              <a:off x="4242" y="1155"/>
              <a:ext cx="952" cy="661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000000"/>
                  </a:solidFill>
                </a:rPr>
                <a:t>Driver 2</a:t>
              </a:r>
            </a:p>
            <a:p>
              <a:pPr algn="ctr"/>
              <a:r>
                <a:rPr lang="en-US" sz="1800">
                  <a:solidFill>
                    <a:srgbClr val="000000"/>
                  </a:solidFill>
                </a:rPr>
                <a:t>Configuration</a:t>
              </a:r>
            </a:p>
          </p:txBody>
        </p:sp>
        <p:sp>
          <p:nvSpPr>
            <p:cNvPr id="69687" name="Line 6"/>
            <p:cNvSpPr>
              <a:spLocks noChangeShapeType="1"/>
            </p:cNvSpPr>
            <p:nvPr/>
          </p:nvSpPr>
          <p:spPr bwMode="auto">
            <a:xfrm>
              <a:off x="1462" y="1337"/>
              <a:ext cx="28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88" name="Line 7"/>
            <p:cNvSpPr>
              <a:spLocks noChangeShapeType="1"/>
            </p:cNvSpPr>
            <p:nvPr/>
          </p:nvSpPr>
          <p:spPr bwMode="auto">
            <a:xfrm flipH="1">
              <a:off x="1425" y="1661"/>
              <a:ext cx="2877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327401" y="1491853"/>
            <a:ext cx="2503488" cy="1003697"/>
            <a:chOff x="2096" y="1120"/>
            <a:chExt cx="1577" cy="843"/>
          </a:xfrm>
        </p:grpSpPr>
        <p:sp>
          <p:nvSpPr>
            <p:cNvPr id="69683" name="Text Box 9"/>
            <p:cNvSpPr txBox="1">
              <a:spLocks noChangeArrowheads="1"/>
            </p:cNvSpPr>
            <p:nvPr/>
          </p:nvSpPr>
          <p:spPr bwMode="auto">
            <a:xfrm>
              <a:off x="2096" y="1120"/>
              <a:ext cx="1577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3092B"/>
                  </a:solidFill>
                  <a:latin typeface="Helvetica" charset="0"/>
                </a:rPr>
                <a:t>[Ignition = off] | Button2</a:t>
              </a:r>
            </a:p>
          </p:txBody>
        </p:sp>
        <p:sp>
          <p:nvSpPr>
            <p:cNvPr id="69684" name="Text Box 10"/>
            <p:cNvSpPr txBox="1">
              <a:spLocks noChangeArrowheads="1"/>
            </p:cNvSpPr>
            <p:nvPr/>
          </p:nvSpPr>
          <p:spPr bwMode="auto">
            <a:xfrm>
              <a:off x="2096" y="1679"/>
              <a:ext cx="1577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3092B"/>
                  </a:solidFill>
                  <a:latin typeface="Helvetica" charset="0"/>
                </a:rPr>
                <a:t>[Ignition = off] | Button1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361113" y="2207419"/>
            <a:ext cx="1865312" cy="2332435"/>
            <a:chOff x="4007" y="1721"/>
            <a:chExt cx="1175" cy="1959"/>
          </a:xfrm>
        </p:grpSpPr>
        <p:sp>
          <p:nvSpPr>
            <p:cNvPr id="69681" name="Oval 12"/>
            <p:cNvSpPr>
              <a:spLocks noChangeArrowheads="1"/>
            </p:cNvSpPr>
            <p:nvPr/>
          </p:nvSpPr>
          <p:spPr bwMode="auto">
            <a:xfrm>
              <a:off x="4223" y="3026"/>
              <a:ext cx="959" cy="65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000000"/>
                  </a:solidFill>
                </a:rPr>
                <a:t>Modified</a:t>
              </a:r>
            </a:p>
            <a:p>
              <a:pPr algn="ctr"/>
              <a:r>
                <a:rPr lang="en-US" sz="1800">
                  <a:solidFill>
                    <a:srgbClr val="000000"/>
                  </a:solidFill>
                </a:rPr>
                <a:t>Configuration</a:t>
              </a:r>
            </a:p>
          </p:txBody>
        </p:sp>
        <p:sp>
          <p:nvSpPr>
            <p:cNvPr id="69682" name="Freeform 13"/>
            <p:cNvSpPr>
              <a:spLocks/>
            </p:cNvSpPr>
            <p:nvPr/>
          </p:nvSpPr>
          <p:spPr bwMode="auto">
            <a:xfrm>
              <a:off x="4007" y="1721"/>
              <a:ext cx="373" cy="1394"/>
            </a:xfrm>
            <a:custGeom>
              <a:avLst/>
              <a:gdLst>
                <a:gd name="T0" fmla="*/ 373 w 373"/>
                <a:gd name="T1" fmla="*/ 0 h 1394"/>
                <a:gd name="T2" fmla="*/ 160 w 373"/>
                <a:gd name="T3" fmla="*/ 171 h 1394"/>
                <a:gd name="T4" fmla="*/ 11 w 373"/>
                <a:gd name="T5" fmla="*/ 611 h 1394"/>
                <a:gd name="T6" fmla="*/ 96 w 373"/>
                <a:gd name="T7" fmla="*/ 1010 h 1394"/>
                <a:gd name="T8" fmla="*/ 366 w 373"/>
                <a:gd name="T9" fmla="*/ 1394 h 13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3"/>
                <a:gd name="T16" fmla="*/ 0 h 1394"/>
                <a:gd name="T17" fmla="*/ 373 w 373"/>
                <a:gd name="T18" fmla="*/ 1394 h 13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3" h="1394">
                  <a:moveTo>
                    <a:pt x="373" y="0"/>
                  </a:moveTo>
                  <a:cubicBezTo>
                    <a:pt x="337" y="29"/>
                    <a:pt x="220" y="69"/>
                    <a:pt x="160" y="171"/>
                  </a:cubicBezTo>
                  <a:cubicBezTo>
                    <a:pt x="100" y="273"/>
                    <a:pt x="22" y="471"/>
                    <a:pt x="11" y="611"/>
                  </a:cubicBezTo>
                  <a:cubicBezTo>
                    <a:pt x="0" y="751"/>
                    <a:pt x="37" y="880"/>
                    <a:pt x="96" y="1010"/>
                  </a:cubicBezTo>
                  <a:cubicBezTo>
                    <a:pt x="155" y="1140"/>
                    <a:pt x="310" y="1314"/>
                    <a:pt x="366" y="139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905501" y="2156222"/>
            <a:ext cx="2986088" cy="1719263"/>
            <a:chOff x="3720" y="1678"/>
            <a:chExt cx="1881" cy="1444"/>
          </a:xfrm>
        </p:grpSpPr>
        <p:sp>
          <p:nvSpPr>
            <p:cNvPr id="69678" name="Text Box 15"/>
            <p:cNvSpPr txBox="1">
              <a:spLocks noChangeArrowheads="1"/>
            </p:cNvSpPr>
            <p:nvPr/>
          </p:nvSpPr>
          <p:spPr bwMode="auto">
            <a:xfrm>
              <a:off x="4659" y="2472"/>
              <a:ext cx="942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 dirty="0" err="1">
                  <a:solidFill>
                    <a:srgbClr val="C3092B"/>
                  </a:solidFill>
                  <a:latin typeface="Helvetica" charset="0"/>
                </a:rPr>
                <a:t>sideMirrors</a:t>
              </a:r>
              <a:r>
                <a:rPr lang="en-US" sz="1600" dirty="0">
                  <a:solidFill>
                    <a:srgbClr val="C3092B"/>
                  </a:solidFill>
                  <a:latin typeface="Helvetica" charset="0"/>
                </a:rPr>
                <a:t> ()</a:t>
              </a:r>
            </a:p>
          </p:txBody>
        </p:sp>
        <p:sp>
          <p:nvSpPr>
            <p:cNvPr id="69679" name="Freeform 16"/>
            <p:cNvSpPr>
              <a:spLocks/>
            </p:cNvSpPr>
            <p:nvPr/>
          </p:nvSpPr>
          <p:spPr bwMode="auto">
            <a:xfrm>
              <a:off x="5035" y="1678"/>
              <a:ext cx="352" cy="1444"/>
            </a:xfrm>
            <a:custGeom>
              <a:avLst/>
              <a:gdLst>
                <a:gd name="T0" fmla="*/ 71 w 352"/>
                <a:gd name="T1" fmla="*/ 0 h 1444"/>
                <a:gd name="T2" fmla="*/ 313 w 352"/>
                <a:gd name="T3" fmla="*/ 356 h 1444"/>
                <a:gd name="T4" fmla="*/ 305 w 352"/>
                <a:gd name="T5" fmla="*/ 761 h 1444"/>
                <a:gd name="T6" fmla="*/ 149 w 352"/>
                <a:gd name="T7" fmla="*/ 1166 h 1444"/>
                <a:gd name="T8" fmla="*/ 0 w 352"/>
                <a:gd name="T9" fmla="*/ 1444 h 1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2"/>
                <a:gd name="T16" fmla="*/ 0 h 1444"/>
                <a:gd name="T17" fmla="*/ 352 w 352"/>
                <a:gd name="T18" fmla="*/ 1444 h 1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2" h="1444">
                  <a:moveTo>
                    <a:pt x="71" y="0"/>
                  </a:moveTo>
                  <a:cubicBezTo>
                    <a:pt x="172" y="114"/>
                    <a:pt x="274" y="229"/>
                    <a:pt x="313" y="356"/>
                  </a:cubicBezTo>
                  <a:cubicBezTo>
                    <a:pt x="352" y="483"/>
                    <a:pt x="332" y="626"/>
                    <a:pt x="305" y="761"/>
                  </a:cubicBezTo>
                  <a:cubicBezTo>
                    <a:pt x="278" y="896"/>
                    <a:pt x="200" y="1052"/>
                    <a:pt x="149" y="1166"/>
                  </a:cubicBezTo>
                  <a:cubicBezTo>
                    <a:pt x="98" y="1280"/>
                    <a:pt x="49" y="1362"/>
                    <a:pt x="0" y="144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80" name="Text Box 17"/>
            <p:cNvSpPr txBox="1">
              <a:spLocks noChangeArrowheads="1"/>
            </p:cNvSpPr>
            <p:nvPr/>
          </p:nvSpPr>
          <p:spPr bwMode="auto">
            <a:xfrm>
              <a:off x="3720" y="2472"/>
              <a:ext cx="104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3092B"/>
                  </a:solidFill>
                  <a:latin typeface="Helvetica" charset="0"/>
                </a:rPr>
                <a:t>[Ignition = on] |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5695950" y="2258616"/>
            <a:ext cx="2571750" cy="1506140"/>
            <a:chOff x="3588" y="1764"/>
            <a:chExt cx="1620" cy="1265"/>
          </a:xfrm>
        </p:grpSpPr>
        <p:sp>
          <p:nvSpPr>
            <p:cNvPr id="69675" name="Text Box 19"/>
            <p:cNvSpPr txBox="1">
              <a:spLocks noChangeArrowheads="1"/>
            </p:cNvSpPr>
            <p:nvPr/>
          </p:nvSpPr>
          <p:spPr bwMode="auto">
            <a:xfrm>
              <a:off x="4539" y="2269"/>
              <a:ext cx="669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3092B"/>
                  </a:solidFill>
                  <a:latin typeface="Helvetica" charset="0"/>
                </a:rPr>
                <a:t>lumbar ()</a:t>
              </a:r>
            </a:p>
          </p:txBody>
        </p:sp>
        <p:sp>
          <p:nvSpPr>
            <p:cNvPr id="69676" name="Freeform 20"/>
            <p:cNvSpPr>
              <a:spLocks/>
            </p:cNvSpPr>
            <p:nvPr/>
          </p:nvSpPr>
          <p:spPr bwMode="auto">
            <a:xfrm>
              <a:off x="4588" y="1764"/>
              <a:ext cx="571" cy="1265"/>
            </a:xfrm>
            <a:custGeom>
              <a:avLst/>
              <a:gdLst>
                <a:gd name="T0" fmla="*/ 397 w 571"/>
                <a:gd name="T1" fmla="*/ 0 h 1265"/>
                <a:gd name="T2" fmla="*/ 525 w 571"/>
                <a:gd name="T3" fmla="*/ 206 h 1265"/>
                <a:gd name="T4" fmla="*/ 496 w 571"/>
                <a:gd name="T5" fmla="*/ 497 h 1265"/>
                <a:gd name="T6" fmla="*/ 77 w 571"/>
                <a:gd name="T7" fmla="*/ 782 h 1265"/>
                <a:gd name="T8" fmla="*/ 34 w 571"/>
                <a:gd name="T9" fmla="*/ 1052 h 1265"/>
                <a:gd name="T10" fmla="*/ 105 w 571"/>
                <a:gd name="T11" fmla="*/ 1265 h 12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1"/>
                <a:gd name="T19" fmla="*/ 0 h 1265"/>
                <a:gd name="T20" fmla="*/ 571 w 571"/>
                <a:gd name="T21" fmla="*/ 1265 h 12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1" h="1265">
                  <a:moveTo>
                    <a:pt x="397" y="0"/>
                  </a:moveTo>
                  <a:cubicBezTo>
                    <a:pt x="448" y="68"/>
                    <a:pt x="508" y="123"/>
                    <a:pt x="525" y="206"/>
                  </a:cubicBezTo>
                  <a:cubicBezTo>
                    <a:pt x="542" y="289"/>
                    <a:pt x="571" y="401"/>
                    <a:pt x="496" y="497"/>
                  </a:cubicBezTo>
                  <a:cubicBezTo>
                    <a:pt x="421" y="593"/>
                    <a:pt x="154" y="690"/>
                    <a:pt x="77" y="782"/>
                  </a:cubicBezTo>
                  <a:cubicBezTo>
                    <a:pt x="0" y="874"/>
                    <a:pt x="29" y="972"/>
                    <a:pt x="34" y="1052"/>
                  </a:cubicBezTo>
                  <a:cubicBezTo>
                    <a:pt x="39" y="1132"/>
                    <a:pt x="72" y="1196"/>
                    <a:pt x="105" y="126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77" name="Text Box 21"/>
            <p:cNvSpPr txBox="1">
              <a:spLocks noChangeArrowheads="1"/>
            </p:cNvSpPr>
            <p:nvPr/>
          </p:nvSpPr>
          <p:spPr bwMode="auto">
            <a:xfrm>
              <a:off x="3588" y="2269"/>
              <a:ext cx="104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3092B"/>
                  </a:solidFill>
                  <a:latin typeface="Helvetica" charset="0"/>
                </a:rPr>
                <a:t>[Ignition = on] |</a:t>
              </a: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092701" y="2325291"/>
            <a:ext cx="2989263" cy="1473994"/>
            <a:chOff x="3208" y="1820"/>
            <a:chExt cx="1883" cy="1238"/>
          </a:xfrm>
        </p:grpSpPr>
        <p:sp>
          <p:nvSpPr>
            <p:cNvPr id="69672" name="Text Box 23"/>
            <p:cNvSpPr txBox="1">
              <a:spLocks noChangeArrowheads="1"/>
            </p:cNvSpPr>
            <p:nvPr/>
          </p:nvSpPr>
          <p:spPr bwMode="auto">
            <a:xfrm>
              <a:off x="4142" y="2072"/>
              <a:ext cx="949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 dirty="0" err="1">
                  <a:solidFill>
                    <a:srgbClr val="C3092B"/>
                  </a:solidFill>
                  <a:latin typeface="Helvetica" charset="0"/>
                </a:rPr>
                <a:t>seatBottom</a:t>
              </a:r>
              <a:r>
                <a:rPr lang="en-US" sz="1600" dirty="0">
                  <a:solidFill>
                    <a:srgbClr val="C3092B"/>
                  </a:solidFill>
                  <a:latin typeface="Helvetica" charset="0"/>
                </a:rPr>
                <a:t> ()</a:t>
              </a:r>
            </a:p>
          </p:txBody>
        </p:sp>
        <p:sp>
          <p:nvSpPr>
            <p:cNvPr id="69673" name="Freeform 24"/>
            <p:cNvSpPr>
              <a:spLocks/>
            </p:cNvSpPr>
            <p:nvPr/>
          </p:nvSpPr>
          <p:spPr bwMode="auto">
            <a:xfrm>
              <a:off x="4425" y="1820"/>
              <a:ext cx="338" cy="1238"/>
            </a:xfrm>
            <a:custGeom>
              <a:avLst/>
              <a:gdLst>
                <a:gd name="T0" fmla="*/ 311 w 338"/>
                <a:gd name="T1" fmla="*/ 0 h 1238"/>
                <a:gd name="T2" fmla="*/ 297 w 338"/>
                <a:gd name="T3" fmla="*/ 200 h 1238"/>
                <a:gd name="T4" fmla="*/ 62 w 338"/>
                <a:gd name="T5" fmla="*/ 562 h 1238"/>
                <a:gd name="T6" fmla="*/ 5 w 338"/>
                <a:gd name="T7" fmla="*/ 868 h 1238"/>
                <a:gd name="T8" fmla="*/ 91 w 338"/>
                <a:gd name="T9" fmla="*/ 1238 h 12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8"/>
                <a:gd name="T16" fmla="*/ 0 h 1238"/>
                <a:gd name="T17" fmla="*/ 338 w 338"/>
                <a:gd name="T18" fmla="*/ 1238 h 12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8" h="1238">
                  <a:moveTo>
                    <a:pt x="311" y="0"/>
                  </a:moveTo>
                  <a:cubicBezTo>
                    <a:pt x="324" y="53"/>
                    <a:pt x="338" y="106"/>
                    <a:pt x="297" y="200"/>
                  </a:cubicBezTo>
                  <a:cubicBezTo>
                    <a:pt x="256" y="294"/>
                    <a:pt x="111" y="451"/>
                    <a:pt x="62" y="562"/>
                  </a:cubicBezTo>
                  <a:cubicBezTo>
                    <a:pt x="13" y="673"/>
                    <a:pt x="0" y="755"/>
                    <a:pt x="5" y="868"/>
                  </a:cubicBezTo>
                  <a:cubicBezTo>
                    <a:pt x="10" y="981"/>
                    <a:pt x="50" y="1109"/>
                    <a:pt x="91" y="123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74" name="Text Box 25"/>
            <p:cNvSpPr txBox="1">
              <a:spLocks noChangeArrowheads="1"/>
            </p:cNvSpPr>
            <p:nvPr/>
          </p:nvSpPr>
          <p:spPr bwMode="auto">
            <a:xfrm>
              <a:off x="3208" y="2072"/>
              <a:ext cx="104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3092B"/>
                  </a:solidFill>
                  <a:latin typeface="Helvetica" charset="0"/>
                </a:rPr>
                <a:t>[Ignition = on] |</a:t>
              </a:r>
            </a:p>
          </p:txBody>
        </p: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4657726" y="2390779"/>
            <a:ext cx="2794001" cy="339330"/>
            <a:chOff x="2934" y="1875"/>
            <a:chExt cx="1760" cy="285"/>
          </a:xfrm>
        </p:grpSpPr>
        <p:sp>
          <p:nvSpPr>
            <p:cNvPr id="69670" name="Text Box 27"/>
            <p:cNvSpPr txBox="1">
              <a:spLocks noChangeArrowheads="1"/>
            </p:cNvSpPr>
            <p:nvPr/>
          </p:nvSpPr>
          <p:spPr bwMode="auto">
            <a:xfrm>
              <a:off x="3888" y="1875"/>
              <a:ext cx="80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 dirty="0" err="1">
                  <a:solidFill>
                    <a:srgbClr val="C3092B"/>
                  </a:solidFill>
                  <a:latin typeface="Helvetica" charset="0"/>
                </a:rPr>
                <a:t>seatBack</a:t>
              </a:r>
              <a:r>
                <a:rPr lang="en-US" sz="1600" dirty="0">
                  <a:solidFill>
                    <a:srgbClr val="C3092B"/>
                  </a:solidFill>
                  <a:latin typeface="Helvetica" charset="0"/>
                </a:rPr>
                <a:t> ()</a:t>
              </a:r>
            </a:p>
          </p:txBody>
        </p:sp>
        <p:sp>
          <p:nvSpPr>
            <p:cNvPr id="69671" name="Text Box 28"/>
            <p:cNvSpPr txBox="1">
              <a:spLocks noChangeArrowheads="1"/>
            </p:cNvSpPr>
            <p:nvPr/>
          </p:nvSpPr>
          <p:spPr bwMode="auto">
            <a:xfrm>
              <a:off x="2934" y="1876"/>
              <a:ext cx="104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3092B"/>
                  </a:solidFill>
                  <a:latin typeface="Helvetica" charset="0"/>
                </a:rPr>
                <a:t>[Ignition = on] |</a:t>
              </a:r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874713" y="2733675"/>
            <a:ext cx="5935662" cy="1807369"/>
            <a:chOff x="551" y="2163"/>
            <a:chExt cx="3739" cy="1518"/>
          </a:xfrm>
        </p:grpSpPr>
        <p:sp>
          <p:nvSpPr>
            <p:cNvPr id="69666" name="Oval 30"/>
            <p:cNvSpPr>
              <a:spLocks noChangeArrowheads="1"/>
            </p:cNvSpPr>
            <p:nvPr/>
          </p:nvSpPr>
          <p:spPr bwMode="auto">
            <a:xfrm>
              <a:off x="551" y="3027"/>
              <a:ext cx="959" cy="65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000000"/>
                  </a:solidFill>
                </a:rPr>
                <a:t>New</a:t>
              </a:r>
            </a:p>
            <a:p>
              <a:pPr algn="ctr"/>
              <a:r>
                <a:rPr lang="en-US" sz="1800">
                  <a:solidFill>
                    <a:srgbClr val="000000"/>
                  </a:solidFill>
                </a:rPr>
                <a:t>Configuration</a:t>
              </a:r>
            </a:p>
            <a:p>
              <a:pPr algn="ctr"/>
              <a:r>
                <a:rPr lang="en-US" sz="1800">
                  <a:solidFill>
                    <a:srgbClr val="000000"/>
                  </a:solidFill>
                </a:rPr>
                <a:t>Driver 1</a:t>
              </a:r>
            </a:p>
          </p:txBody>
        </p:sp>
        <p:sp>
          <p:nvSpPr>
            <p:cNvPr id="69667" name="Line 31"/>
            <p:cNvSpPr>
              <a:spLocks noChangeShapeType="1"/>
            </p:cNvSpPr>
            <p:nvPr/>
          </p:nvSpPr>
          <p:spPr bwMode="auto">
            <a:xfrm flipH="1">
              <a:off x="1442" y="3530"/>
              <a:ext cx="2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68" name="Oval 32"/>
            <p:cNvSpPr>
              <a:spLocks noChangeArrowheads="1"/>
            </p:cNvSpPr>
            <p:nvPr/>
          </p:nvSpPr>
          <p:spPr bwMode="auto">
            <a:xfrm>
              <a:off x="1325" y="2163"/>
              <a:ext cx="959" cy="65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000000"/>
                  </a:solidFill>
                </a:rPr>
                <a:t>New</a:t>
              </a:r>
            </a:p>
            <a:p>
              <a:pPr algn="ctr"/>
              <a:r>
                <a:rPr lang="en-US" sz="1800">
                  <a:solidFill>
                    <a:srgbClr val="000000"/>
                  </a:solidFill>
                </a:rPr>
                <a:t>Configuration</a:t>
              </a:r>
            </a:p>
            <a:p>
              <a:pPr algn="ctr"/>
              <a:r>
                <a:rPr lang="en-US" sz="1800">
                  <a:solidFill>
                    <a:srgbClr val="000000"/>
                  </a:solidFill>
                </a:rPr>
                <a:t>Driver 2</a:t>
              </a:r>
            </a:p>
          </p:txBody>
        </p:sp>
        <p:sp>
          <p:nvSpPr>
            <p:cNvPr id="69669" name="Line 33"/>
            <p:cNvSpPr>
              <a:spLocks noChangeShapeType="1"/>
            </p:cNvSpPr>
            <p:nvPr/>
          </p:nvSpPr>
          <p:spPr bwMode="auto">
            <a:xfrm flipH="1" flipV="1">
              <a:off x="2176" y="2709"/>
              <a:ext cx="2048" cy="6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2473326" y="3613547"/>
            <a:ext cx="3967163" cy="1181100"/>
            <a:chOff x="1558" y="2902"/>
            <a:chExt cx="2499" cy="992"/>
          </a:xfrm>
        </p:grpSpPr>
        <p:sp>
          <p:nvSpPr>
            <p:cNvPr id="69664" name="Text Box 35"/>
            <p:cNvSpPr txBox="1">
              <a:spLocks noChangeArrowheads="1"/>
            </p:cNvSpPr>
            <p:nvPr/>
          </p:nvSpPr>
          <p:spPr bwMode="auto">
            <a:xfrm>
              <a:off x="1558" y="3610"/>
              <a:ext cx="2269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3092B"/>
                  </a:solidFill>
                  <a:latin typeface="Helvetica" charset="0"/>
                </a:rPr>
                <a:t>[Ignition = on] | Reset AND Button1</a:t>
              </a:r>
            </a:p>
          </p:txBody>
        </p:sp>
        <p:sp>
          <p:nvSpPr>
            <p:cNvPr id="69665" name="Text Box 36"/>
            <p:cNvSpPr txBox="1">
              <a:spLocks noChangeArrowheads="1"/>
            </p:cNvSpPr>
            <p:nvPr/>
          </p:nvSpPr>
          <p:spPr bwMode="auto">
            <a:xfrm>
              <a:off x="1788" y="2902"/>
              <a:ext cx="2269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3092B"/>
                  </a:solidFill>
                  <a:latin typeface="Helvetica" charset="0"/>
                </a:rPr>
                <a:t>[Ignition = on] | Reset AND Button2</a:t>
              </a:r>
            </a:p>
          </p:txBody>
        </p:sp>
      </p:grp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1636714" y="2172892"/>
            <a:ext cx="5260975" cy="1591865"/>
            <a:chOff x="1031" y="1692"/>
            <a:chExt cx="3314" cy="1337"/>
          </a:xfrm>
        </p:grpSpPr>
        <p:sp>
          <p:nvSpPr>
            <p:cNvPr id="69662" name="Line 38"/>
            <p:cNvSpPr>
              <a:spLocks noChangeShapeType="1"/>
            </p:cNvSpPr>
            <p:nvPr/>
          </p:nvSpPr>
          <p:spPr bwMode="auto">
            <a:xfrm flipV="1">
              <a:off x="2247" y="1692"/>
              <a:ext cx="2098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63" name="Line 39"/>
            <p:cNvSpPr>
              <a:spLocks noChangeShapeType="1"/>
            </p:cNvSpPr>
            <p:nvPr/>
          </p:nvSpPr>
          <p:spPr bwMode="auto">
            <a:xfrm flipV="1">
              <a:off x="1031" y="1828"/>
              <a:ext cx="0" cy="12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40"/>
          <p:cNvGrpSpPr>
            <a:grpSpLocks/>
          </p:cNvGrpSpPr>
          <p:nvPr/>
        </p:nvGrpSpPr>
        <p:grpSpPr bwMode="auto">
          <a:xfrm>
            <a:off x="687388" y="2750344"/>
            <a:ext cx="4249738" cy="951310"/>
            <a:chOff x="384" y="2177"/>
            <a:chExt cx="2677" cy="799"/>
          </a:xfrm>
        </p:grpSpPr>
        <p:sp>
          <p:nvSpPr>
            <p:cNvPr id="69660" name="Text Box 41"/>
            <p:cNvSpPr txBox="1">
              <a:spLocks noChangeArrowheads="1"/>
            </p:cNvSpPr>
            <p:nvPr/>
          </p:nvSpPr>
          <p:spPr bwMode="auto">
            <a:xfrm>
              <a:off x="384" y="2692"/>
              <a:ext cx="89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3092B"/>
                  </a:solidFill>
                  <a:latin typeface="Helvetica" charset="0"/>
                </a:rPr>
                <a:t>Ignition = off</a:t>
              </a:r>
            </a:p>
          </p:txBody>
        </p:sp>
        <p:sp>
          <p:nvSpPr>
            <p:cNvPr id="69661" name="Text Box 42"/>
            <p:cNvSpPr txBox="1">
              <a:spLocks noChangeArrowheads="1"/>
            </p:cNvSpPr>
            <p:nvPr/>
          </p:nvSpPr>
          <p:spPr bwMode="auto">
            <a:xfrm>
              <a:off x="2166" y="2177"/>
              <a:ext cx="89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3092B"/>
                  </a:solidFill>
                  <a:latin typeface="Helvetica" charset="0"/>
                </a:rPr>
                <a:t>Ignition = off</a:t>
              </a:r>
            </a:p>
          </p:txBody>
        </p:sp>
      </p:grpSp>
      <p:grpSp>
        <p:nvGrpSpPr>
          <p:cNvPr id="13" name="Group 43"/>
          <p:cNvGrpSpPr>
            <a:grpSpLocks/>
          </p:cNvGrpSpPr>
          <p:nvPr/>
        </p:nvGrpSpPr>
        <p:grpSpPr bwMode="auto">
          <a:xfrm>
            <a:off x="77789" y="2309813"/>
            <a:ext cx="2022475" cy="1607344"/>
            <a:chOff x="49" y="1807"/>
            <a:chExt cx="1274" cy="1350"/>
          </a:xfrm>
        </p:grpSpPr>
        <p:sp>
          <p:nvSpPr>
            <p:cNvPr id="69656" name="Line 44"/>
            <p:cNvSpPr>
              <a:spLocks noChangeShapeType="1"/>
            </p:cNvSpPr>
            <p:nvPr/>
          </p:nvSpPr>
          <p:spPr bwMode="auto">
            <a:xfrm flipH="1">
              <a:off x="377" y="1807"/>
              <a:ext cx="405" cy="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7" name="Text Box 45"/>
            <p:cNvSpPr txBox="1">
              <a:spLocks noChangeArrowheads="1"/>
            </p:cNvSpPr>
            <p:nvPr/>
          </p:nvSpPr>
          <p:spPr bwMode="auto">
            <a:xfrm>
              <a:off x="49" y="2381"/>
              <a:ext cx="93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sz="1800">
                  <a:solidFill>
                    <a:schemeClr val="tx1"/>
                  </a:solidFill>
                </a:rPr>
                <a:t>(</a:t>
              </a:r>
              <a:r>
                <a:rPr lang="en-US" sz="1800" i="1">
                  <a:solidFill>
                    <a:schemeClr val="tx1"/>
                  </a:solidFill>
                </a:rPr>
                <a:t>to Modified</a:t>
              </a:r>
              <a:r>
                <a:rPr lang="en-US" sz="18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69658" name="Line 46"/>
            <p:cNvSpPr>
              <a:spLocks noChangeShapeType="1"/>
            </p:cNvSpPr>
            <p:nvPr/>
          </p:nvSpPr>
          <p:spPr bwMode="auto">
            <a:xfrm flipH="1">
              <a:off x="960" y="2503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9" name="Line 47"/>
            <p:cNvSpPr>
              <a:spLocks noChangeShapeType="1"/>
            </p:cNvSpPr>
            <p:nvPr/>
          </p:nvSpPr>
          <p:spPr bwMode="auto">
            <a:xfrm flipH="1" flipV="1">
              <a:off x="363" y="2610"/>
              <a:ext cx="270" cy="5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48"/>
          <p:cNvGrpSpPr>
            <a:grpSpLocks/>
          </p:cNvGrpSpPr>
          <p:nvPr/>
        </p:nvGrpSpPr>
        <p:grpSpPr bwMode="auto">
          <a:xfrm>
            <a:off x="1400175" y="1090613"/>
            <a:ext cx="2414588" cy="447675"/>
            <a:chOff x="882" y="783"/>
            <a:chExt cx="1521" cy="376"/>
          </a:xfrm>
        </p:grpSpPr>
        <p:sp>
          <p:nvSpPr>
            <p:cNvPr id="69654" name="Text Box 49"/>
            <p:cNvSpPr txBox="1">
              <a:spLocks noChangeArrowheads="1"/>
            </p:cNvSpPr>
            <p:nvPr/>
          </p:nvSpPr>
          <p:spPr bwMode="auto">
            <a:xfrm>
              <a:off x="882" y="783"/>
              <a:ext cx="1521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chemeClr val="hlink"/>
                  </a:solidFill>
                </a:rPr>
                <a:t>Guard (safety constraint)</a:t>
              </a:r>
            </a:p>
          </p:txBody>
        </p:sp>
        <p:sp>
          <p:nvSpPr>
            <p:cNvPr id="69655" name="Line 50"/>
            <p:cNvSpPr>
              <a:spLocks noChangeShapeType="1"/>
            </p:cNvSpPr>
            <p:nvPr/>
          </p:nvSpPr>
          <p:spPr bwMode="auto">
            <a:xfrm>
              <a:off x="1685" y="996"/>
              <a:ext cx="420" cy="163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51"/>
          <p:cNvGrpSpPr>
            <a:grpSpLocks/>
          </p:cNvGrpSpPr>
          <p:nvPr/>
        </p:nvGrpSpPr>
        <p:grpSpPr bwMode="auto">
          <a:xfrm>
            <a:off x="5491163" y="1104900"/>
            <a:ext cx="1566862" cy="416719"/>
            <a:chOff x="3459" y="795"/>
            <a:chExt cx="987" cy="350"/>
          </a:xfrm>
        </p:grpSpPr>
        <p:sp>
          <p:nvSpPr>
            <p:cNvPr id="69652" name="Text Box 52"/>
            <p:cNvSpPr txBox="1">
              <a:spLocks noChangeArrowheads="1"/>
            </p:cNvSpPr>
            <p:nvPr/>
          </p:nvSpPr>
          <p:spPr bwMode="auto">
            <a:xfrm>
              <a:off x="3459" y="795"/>
              <a:ext cx="987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</a:rPr>
                <a:t>Trigger (input)</a:t>
              </a:r>
            </a:p>
          </p:txBody>
        </p:sp>
        <p:sp>
          <p:nvSpPr>
            <p:cNvPr id="69653" name="Line 53"/>
            <p:cNvSpPr>
              <a:spLocks noChangeShapeType="1"/>
            </p:cNvSpPr>
            <p:nvPr/>
          </p:nvSpPr>
          <p:spPr bwMode="auto">
            <a:xfrm flipH="1">
              <a:off x="3484" y="996"/>
              <a:ext cx="470" cy="14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287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686800" y="4914900"/>
            <a:ext cx="609600" cy="350044"/>
          </a:xfrm>
          <a:prstGeom prst="rect">
            <a:avLst/>
          </a:prstGeom>
          <a:noFill/>
        </p:spPr>
        <p:txBody>
          <a:bodyPr/>
          <a:lstStyle/>
          <a:p>
            <a:fld id="{CD26812C-F8C1-489B-9A33-3E6AC57DB482}" type="slidenum">
              <a:rPr lang="en-US" sz="1400" smtClean="0"/>
              <a:pPr/>
              <a:t>26</a:t>
            </a:fld>
            <a:endParaRPr lang="en-US" sz="1400" dirty="0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"/>
            <a:ext cx="8305800" cy="514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u="sng" smtClean="0"/>
              <a:t>Control Flow Adequacy Criteria cont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57250"/>
            <a:ext cx="3886200" cy="3028950"/>
          </a:xfrm>
          <a:noFill/>
        </p:spPr>
        <p:txBody>
          <a:bodyPr>
            <a:normAutofit fontScale="92500" lnSpcReduction="20000"/>
          </a:bodyPr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/>
              <a:t>Example:</a:t>
            </a:r>
            <a:r>
              <a:rPr lang="en-US" sz="2000" dirty="0" smtClean="0"/>
              <a:t> Source code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public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Fun(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x){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k = 0;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while (x &lt;= 10 &amp;&amp; k &lt; 3){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if (x%2 != 0)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	k = k + 1;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x = x + 1;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}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if (x &lt; 0){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x = 10;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k = 0;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}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return k;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} </a:t>
            </a:r>
          </a:p>
        </p:txBody>
      </p:sp>
      <p:sp>
        <p:nvSpPr>
          <p:cNvPr id="23558" name="Oval 4"/>
          <p:cNvSpPr>
            <a:spLocks noChangeArrowheads="1"/>
          </p:cNvSpPr>
          <p:nvPr/>
        </p:nvSpPr>
        <p:spPr bwMode="auto">
          <a:xfrm>
            <a:off x="6400800" y="1314450"/>
            <a:ext cx="7620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K=0</a:t>
            </a:r>
          </a:p>
        </p:txBody>
      </p:sp>
      <p:sp>
        <p:nvSpPr>
          <p:cNvPr id="23559" name="Oval 5"/>
          <p:cNvSpPr>
            <a:spLocks noChangeArrowheads="1"/>
          </p:cNvSpPr>
          <p:nvPr/>
        </p:nvSpPr>
        <p:spPr bwMode="auto">
          <a:xfrm>
            <a:off x="5867400" y="1828800"/>
            <a:ext cx="1828800" cy="342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x&lt;=10 &amp;&amp; k&lt;3</a:t>
            </a:r>
          </a:p>
        </p:txBody>
      </p:sp>
      <p:sp>
        <p:nvSpPr>
          <p:cNvPr id="23560" name="Oval 6"/>
          <p:cNvSpPr>
            <a:spLocks noChangeArrowheads="1"/>
          </p:cNvSpPr>
          <p:nvPr/>
        </p:nvSpPr>
        <p:spPr bwMode="auto">
          <a:xfrm>
            <a:off x="6096000" y="2457450"/>
            <a:ext cx="1524000" cy="342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x%2 != 0</a:t>
            </a:r>
          </a:p>
        </p:txBody>
      </p:sp>
      <p:sp>
        <p:nvSpPr>
          <p:cNvPr id="23561" name="Oval 7"/>
          <p:cNvSpPr>
            <a:spLocks noChangeArrowheads="1"/>
          </p:cNvSpPr>
          <p:nvPr/>
        </p:nvSpPr>
        <p:spPr bwMode="auto">
          <a:xfrm>
            <a:off x="6477000" y="3771900"/>
            <a:ext cx="8382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x=x+1</a:t>
            </a:r>
          </a:p>
        </p:txBody>
      </p:sp>
      <p:sp>
        <p:nvSpPr>
          <p:cNvPr id="23562" name="Oval 8"/>
          <p:cNvSpPr>
            <a:spLocks noChangeArrowheads="1"/>
          </p:cNvSpPr>
          <p:nvPr/>
        </p:nvSpPr>
        <p:spPr bwMode="auto">
          <a:xfrm>
            <a:off x="6400800" y="3143250"/>
            <a:ext cx="9144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k=k+1</a:t>
            </a:r>
          </a:p>
        </p:txBody>
      </p:sp>
      <p:sp>
        <p:nvSpPr>
          <p:cNvPr id="23563" name="Line 9"/>
          <p:cNvSpPr>
            <a:spLocks noChangeShapeType="1"/>
          </p:cNvSpPr>
          <p:nvPr/>
        </p:nvSpPr>
        <p:spPr bwMode="auto">
          <a:xfrm>
            <a:off x="6781800" y="15430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4" name="Line 10"/>
          <p:cNvSpPr>
            <a:spLocks noChangeShapeType="1"/>
          </p:cNvSpPr>
          <p:nvPr/>
        </p:nvSpPr>
        <p:spPr bwMode="auto">
          <a:xfrm>
            <a:off x="6781800" y="21717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5" name="Line 11"/>
          <p:cNvSpPr>
            <a:spLocks noChangeShapeType="1"/>
          </p:cNvSpPr>
          <p:nvPr/>
        </p:nvSpPr>
        <p:spPr bwMode="auto">
          <a:xfrm>
            <a:off x="6858000" y="280035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6" name="Line 12"/>
          <p:cNvSpPr>
            <a:spLocks noChangeShapeType="1"/>
          </p:cNvSpPr>
          <p:nvPr/>
        </p:nvSpPr>
        <p:spPr bwMode="auto">
          <a:xfrm>
            <a:off x="6858000" y="337185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7" name="Oval 13"/>
          <p:cNvSpPr>
            <a:spLocks noChangeArrowheads="1"/>
          </p:cNvSpPr>
          <p:nvPr/>
        </p:nvSpPr>
        <p:spPr bwMode="auto">
          <a:xfrm>
            <a:off x="6400800" y="4286250"/>
            <a:ext cx="990600" cy="285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return k</a:t>
            </a:r>
          </a:p>
        </p:txBody>
      </p:sp>
      <p:sp>
        <p:nvSpPr>
          <p:cNvPr id="23568" name="Line 14"/>
          <p:cNvSpPr>
            <a:spLocks noChangeShapeType="1"/>
          </p:cNvSpPr>
          <p:nvPr/>
        </p:nvSpPr>
        <p:spPr bwMode="auto">
          <a:xfrm flipH="1">
            <a:off x="4724400" y="200025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9" name="Line 15"/>
          <p:cNvSpPr>
            <a:spLocks noChangeShapeType="1"/>
          </p:cNvSpPr>
          <p:nvPr/>
        </p:nvSpPr>
        <p:spPr bwMode="auto">
          <a:xfrm>
            <a:off x="4724400" y="440055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0" name="Line 16"/>
          <p:cNvSpPr>
            <a:spLocks noChangeShapeType="1"/>
          </p:cNvSpPr>
          <p:nvPr/>
        </p:nvSpPr>
        <p:spPr bwMode="auto">
          <a:xfrm flipH="1">
            <a:off x="5486400" y="2628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1" name="Line 17"/>
          <p:cNvSpPr>
            <a:spLocks noChangeShapeType="1"/>
          </p:cNvSpPr>
          <p:nvPr/>
        </p:nvSpPr>
        <p:spPr bwMode="auto">
          <a:xfrm>
            <a:off x="5486400" y="2628900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2" name="Line 18"/>
          <p:cNvSpPr>
            <a:spLocks noChangeShapeType="1"/>
          </p:cNvSpPr>
          <p:nvPr/>
        </p:nvSpPr>
        <p:spPr bwMode="auto">
          <a:xfrm flipV="1">
            <a:off x="5486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3" name="Line 19"/>
          <p:cNvSpPr>
            <a:spLocks noChangeShapeType="1"/>
          </p:cNvSpPr>
          <p:nvPr/>
        </p:nvSpPr>
        <p:spPr bwMode="auto">
          <a:xfrm>
            <a:off x="7315200" y="3886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4" name="Line 20"/>
          <p:cNvSpPr>
            <a:spLocks noChangeShapeType="1"/>
          </p:cNvSpPr>
          <p:nvPr/>
        </p:nvSpPr>
        <p:spPr bwMode="auto">
          <a:xfrm flipV="1">
            <a:off x="8686800" y="1714500"/>
            <a:ext cx="0" cy="217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5" name="Line 21"/>
          <p:cNvSpPr>
            <a:spLocks noChangeShapeType="1"/>
          </p:cNvSpPr>
          <p:nvPr/>
        </p:nvSpPr>
        <p:spPr bwMode="auto">
          <a:xfrm flipH="1" flipV="1">
            <a:off x="6781800" y="17145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6" name="Line 22"/>
          <p:cNvSpPr>
            <a:spLocks noChangeShapeType="1"/>
          </p:cNvSpPr>
          <p:nvPr/>
        </p:nvSpPr>
        <p:spPr bwMode="auto">
          <a:xfrm>
            <a:off x="6781800" y="1085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7" name="Text Box 23"/>
          <p:cNvSpPr txBox="1">
            <a:spLocks noChangeArrowheads="1"/>
          </p:cNvSpPr>
          <p:nvPr/>
        </p:nvSpPr>
        <p:spPr bwMode="auto">
          <a:xfrm>
            <a:off x="7223125" y="1302544"/>
            <a:ext cx="2996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B</a:t>
            </a:r>
          </a:p>
        </p:txBody>
      </p:sp>
      <p:sp>
        <p:nvSpPr>
          <p:cNvPr id="23578" name="Text Box 24"/>
          <p:cNvSpPr txBox="1">
            <a:spLocks noChangeArrowheads="1"/>
          </p:cNvSpPr>
          <p:nvPr/>
        </p:nvSpPr>
        <p:spPr bwMode="auto">
          <a:xfrm>
            <a:off x="7772400" y="1885950"/>
            <a:ext cx="2932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C</a:t>
            </a:r>
          </a:p>
        </p:txBody>
      </p:sp>
      <p:sp>
        <p:nvSpPr>
          <p:cNvPr id="23579" name="Text Box 25"/>
          <p:cNvSpPr txBox="1">
            <a:spLocks noChangeArrowheads="1"/>
          </p:cNvSpPr>
          <p:nvPr/>
        </p:nvSpPr>
        <p:spPr bwMode="auto">
          <a:xfrm>
            <a:off x="7696200" y="2514600"/>
            <a:ext cx="3140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D</a:t>
            </a:r>
          </a:p>
        </p:txBody>
      </p:sp>
      <p:sp>
        <p:nvSpPr>
          <p:cNvPr id="23580" name="Text Box 26"/>
          <p:cNvSpPr txBox="1">
            <a:spLocks noChangeArrowheads="1"/>
          </p:cNvSpPr>
          <p:nvPr/>
        </p:nvSpPr>
        <p:spPr bwMode="auto">
          <a:xfrm>
            <a:off x="7391400" y="3143250"/>
            <a:ext cx="2847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E</a:t>
            </a:r>
          </a:p>
        </p:txBody>
      </p:sp>
      <p:sp>
        <p:nvSpPr>
          <p:cNvPr id="23581" name="Text Box 27"/>
          <p:cNvSpPr txBox="1">
            <a:spLocks noChangeArrowheads="1"/>
          </p:cNvSpPr>
          <p:nvPr/>
        </p:nvSpPr>
        <p:spPr bwMode="auto">
          <a:xfrm>
            <a:off x="7315201" y="3886200"/>
            <a:ext cx="2788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F</a:t>
            </a:r>
          </a:p>
        </p:txBody>
      </p:sp>
      <p:sp>
        <p:nvSpPr>
          <p:cNvPr id="23582" name="Text Box 28"/>
          <p:cNvSpPr txBox="1">
            <a:spLocks noChangeArrowheads="1"/>
          </p:cNvSpPr>
          <p:nvPr/>
        </p:nvSpPr>
        <p:spPr bwMode="auto">
          <a:xfrm>
            <a:off x="7467600" y="4343400"/>
            <a:ext cx="2393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I</a:t>
            </a:r>
          </a:p>
        </p:txBody>
      </p:sp>
      <p:sp>
        <p:nvSpPr>
          <p:cNvPr id="23583" name="Text Box 29"/>
          <p:cNvSpPr txBox="1">
            <a:spLocks noChangeArrowheads="1"/>
          </p:cNvSpPr>
          <p:nvPr/>
        </p:nvSpPr>
        <p:spPr bwMode="auto">
          <a:xfrm>
            <a:off x="228600" y="3257550"/>
            <a:ext cx="1846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584" name="Oval 30"/>
          <p:cNvSpPr>
            <a:spLocks noChangeArrowheads="1"/>
          </p:cNvSpPr>
          <p:nvPr/>
        </p:nvSpPr>
        <p:spPr bwMode="auto">
          <a:xfrm>
            <a:off x="6400800" y="857250"/>
            <a:ext cx="7620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Entry</a:t>
            </a:r>
          </a:p>
        </p:txBody>
      </p:sp>
      <p:sp>
        <p:nvSpPr>
          <p:cNvPr id="23585" name="Text Box 31"/>
          <p:cNvSpPr txBox="1">
            <a:spLocks noChangeArrowheads="1"/>
          </p:cNvSpPr>
          <p:nvPr/>
        </p:nvSpPr>
        <p:spPr bwMode="auto">
          <a:xfrm>
            <a:off x="4876800" y="628650"/>
            <a:ext cx="12248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Flow graph</a:t>
            </a:r>
          </a:p>
        </p:txBody>
      </p:sp>
      <p:sp>
        <p:nvSpPr>
          <p:cNvPr id="23586" name="Text Box 32"/>
          <p:cNvSpPr txBox="1">
            <a:spLocks noChangeArrowheads="1"/>
          </p:cNvSpPr>
          <p:nvPr/>
        </p:nvSpPr>
        <p:spPr bwMode="auto">
          <a:xfrm>
            <a:off x="7315200" y="857250"/>
            <a:ext cx="3257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A</a:t>
            </a:r>
          </a:p>
        </p:txBody>
      </p:sp>
      <p:sp>
        <p:nvSpPr>
          <p:cNvPr id="23587" name="Oval 33"/>
          <p:cNvSpPr>
            <a:spLocks noChangeArrowheads="1"/>
          </p:cNvSpPr>
          <p:nvPr/>
        </p:nvSpPr>
        <p:spPr bwMode="auto">
          <a:xfrm>
            <a:off x="4267200" y="2400300"/>
            <a:ext cx="9144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X&lt;0</a:t>
            </a:r>
          </a:p>
        </p:txBody>
      </p:sp>
      <p:sp>
        <p:nvSpPr>
          <p:cNvPr id="23588" name="Oval 34"/>
          <p:cNvSpPr>
            <a:spLocks noChangeArrowheads="1"/>
          </p:cNvSpPr>
          <p:nvPr/>
        </p:nvSpPr>
        <p:spPr bwMode="auto">
          <a:xfrm>
            <a:off x="4114800" y="2971800"/>
            <a:ext cx="1219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X = 10</a:t>
            </a:r>
          </a:p>
          <a:p>
            <a:pPr algn="ctr"/>
            <a:r>
              <a:rPr lang="en-US" sz="1600"/>
              <a:t>K = 0</a:t>
            </a:r>
          </a:p>
        </p:txBody>
      </p:sp>
      <p:sp>
        <p:nvSpPr>
          <p:cNvPr id="23589" name="Line 35"/>
          <p:cNvSpPr>
            <a:spLocks noChangeShapeType="1"/>
          </p:cNvSpPr>
          <p:nvPr/>
        </p:nvSpPr>
        <p:spPr bwMode="auto">
          <a:xfrm>
            <a:off x="4724400" y="200025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90" name="Line 36"/>
          <p:cNvSpPr>
            <a:spLocks noChangeShapeType="1"/>
          </p:cNvSpPr>
          <p:nvPr/>
        </p:nvSpPr>
        <p:spPr bwMode="auto">
          <a:xfrm>
            <a:off x="4724400" y="26289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91" name="Line 37"/>
          <p:cNvSpPr>
            <a:spLocks noChangeShapeType="1"/>
          </p:cNvSpPr>
          <p:nvPr/>
        </p:nvSpPr>
        <p:spPr bwMode="auto">
          <a:xfrm>
            <a:off x="4724400" y="3429000"/>
            <a:ext cx="0" cy="97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92" name="Text Box 38"/>
          <p:cNvSpPr txBox="1">
            <a:spLocks noChangeArrowheads="1"/>
          </p:cNvSpPr>
          <p:nvPr/>
        </p:nvSpPr>
        <p:spPr bwMode="auto">
          <a:xfrm>
            <a:off x="6324600" y="2171700"/>
            <a:ext cx="304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0066FF"/>
                </a:solidFill>
              </a:rPr>
              <a:t>T</a:t>
            </a:r>
          </a:p>
        </p:txBody>
      </p:sp>
      <p:sp>
        <p:nvSpPr>
          <p:cNvPr id="23593" name="Text Box 39"/>
          <p:cNvSpPr txBox="1">
            <a:spLocks noChangeArrowheads="1"/>
          </p:cNvSpPr>
          <p:nvPr/>
        </p:nvSpPr>
        <p:spPr bwMode="auto">
          <a:xfrm>
            <a:off x="5638800" y="1771650"/>
            <a:ext cx="304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0066FF"/>
                </a:solidFill>
              </a:rPr>
              <a:t>F</a:t>
            </a:r>
          </a:p>
        </p:txBody>
      </p:sp>
      <p:sp>
        <p:nvSpPr>
          <p:cNvPr id="23594" name="Text Box 40"/>
          <p:cNvSpPr txBox="1">
            <a:spLocks noChangeArrowheads="1"/>
          </p:cNvSpPr>
          <p:nvPr/>
        </p:nvSpPr>
        <p:spPr bwMode="auto">
          <a:xfrm>
            <a:off x="6477000" y="2800350"/>
            <a:ext cx="304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0066FF"/>
                </a:solidFill>
              </a:rPr>
              <a:t>T</a:t>
            </a:r>
          </a:p>
        </p:txBody>
      </p:sp>
      <p:sp>
        <p:nvSpPr>
          <p:cNvPr id="23595" name="Text Box 41"/>
          <p:cNvSpPr txBox="1">
            <a:spLocks noChangeArrowheads="1"/>
          </p:cNvSpPr>
          <p:nvPr/>
        </p:nvSpPr>
        <p:spPr bwMode="auto">
          <a:xfrm>
            <a:off x="4800600" y="2628900"/>
            <a:ext cx="304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0066FF"/>
                </a:solidFill>
              </a:rPr>
              <a:t>T</a:t>
            </a:r>
          </a:p>
        </p:txBody>
      </p:sp>
      <p:sp>
        <p:nvSpPr>
          <p:cNvPr id="23596" name="Text Box 42"/>
          <p:cNvSpPr txBox="1">
            <a:spLocks noChangeArrowheads="1"/>
          </p:cNvSpPr>
          <p:nvPr/>
        </p:nvSpPr>
        <p:spPr bwMode="auto">
          <a:xfrm>
            <a:off x="5791200" y="2400300"/>
            <a:ext cx="304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0066FF"/>
                </a:solidFill>
              </a:rPr>
              <a:t>F</a:t>
            </a:r>
          </a:p>
        </p:txBody>
      </p:sp>
      <p:sp>
        <p:nvSpPr>
          <p:cNvPr id="23597" name="Text Box 43"/>
          <p:cNvSpPr txBox="1">
            <a:spLocks noChangeArrowheads="1"/>
          </p:cNvSpPr>
          <p:nvPr/>
        </p:nvSpPr>
        <p:spPr bwMode="auto">
          <a:xfrm>
            <a:off x="3962400" y="2286000"/>
            <a:ext cx="304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0066FF"/>
                </a:solidFill>
              </a:rPr>
              <a:t>F</a:t>
            </a:r>
          </a:p>
        </p:txBody>
      </p:sp>
      <p:sp>
        <p:nvSpPr>
          <p:cNvPr id="23598" name="Freeform 44"/>
          <p:cNvSpPr>
            <a:spLocks/>
          </p:cNvSpPr>
          <p:nvPr/>
        </p:nvSpPr>
        <p:spPr bwMode="auto">
          <a:xfrm>
            <a:off x="3733800" y="2514600"/>
            <a:ext cx="990600" cy="1428750"/>
          </a:xfrm>
          <a:custGeom>
            <a:avLst/>
            <a:gdLst>
              <a:gd name="T0" fmla="*/ 2147483647 w 624"/>
              <a:gd name="T1" fmla="*/ 0 h 1200"/>
              <a:gd name="T2" fmla="*/ 0 w 624"/>
              <a:gd name="T3" fmla="*/ 0 h 1200"/>
              <a:gd name="T4" fmla="*/ 0 w 624"/>
              <a:gd name="T5" fmla="*/ 2147483647 h 1200"/>
              <a:gd name="T6" fmla="*/ 2147483647 w 624"/>
              <a:gd name="T7" fmla="*/ 2147483647 h 1200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1200"/>
              <a:gd name="T14" fmla="*/ 624 w 624"/>
              <a:gd name="T15" fmla="*/ 1200 h 1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1200">
                <a:moveTo>
                  <a:pt x="336" y="0"/>
                </a:moveTo>
                <a:lnTo>
                  <a:pt x="0" y="0"/>
                </a:lnTo>
                <a:lnTo>
                  <a:pt x="0" y="1200"/>
                </a:lnTo>
                <a:lnTo>
                  <a:pt x="624" y="12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99" name="Text Box 45"/>
          <p:cNvSpPr txBox="1">
            <a:spLocks noChangeArrowheads="1"/>
          </p:cNvSpPr>
          <p:nvPr/>
        </p:nvSpPr>
        <p:spPr bwMode="auto">
          <a:xfrm>
            <a:off x="4876800" y="2114550"/>
            <a:ext cx="3154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G</a:t>
            </a:r>
          </a:p>
        </p:txBody>
      </p:sp>
      <p:sp>
        <p:nvSpPr>
          <p:cNvPr id="23600" name="Text Box 46"/>
          <p:cNvSpPr txBox="1">
            <a:spLocks noChangeArrowheads="1"/>
          </p:cNvSpPr>
          <p:nvPr/>
        </p:nvSpPr>
        <p:spPr bwMode="auto">
          <a:xfrm>
            <a:off x="4876800" y="3429000"/>
            <a:ext cx="3141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449841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839200" y="4964906"/>
            <a:ext cx="457200" cy="357188"/>
          </a:xfrm>
          <a:noFill/>
        </p:spPr>
        <p:txBody>
          <a:bodyPr/>
          <a:lstStyle/>
          <a:p>
            <a:fld id="{BD46B0A4-B2D3-43B6-B50E-30597ED3096A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4300"/>
            <a:ext cx="8305800" cy="5143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3600" u="sng" smtClean="0"/>
              <a:t>Unit Testing – Statement Coverage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742950"/>
            <a:ext cx="7848600" cy="3714750"/>
          </a:xfrm>
        </p:spPr>
        <p:txBody>
          <a:bodyPr>
            <a:normAutofit fontScale="92500" lnSpcReduction="10000"/>
          </a:bodyPr>
          <a:lstStyle/>
          <a:p>
            <a:pPr marL="609600" indent="-609600" eaLnBrk="1" hangingPunct="1">
              <a:spcBef>
                <a:spcPts val="1800"/>
              </a:spcBef>
              <a:spcAft>
                <a:spcPts val="600"/>
              </a:spcAft>
              <a:buFontTx/>
              <a:buAutoNum type="arabicPeriod"/>
            </a:pPr>
            <a:r>
              <a:rPr lang="en-US" sz="2800" b="1" dirty="0" smtClean="0"/>
              <a:t>Statement coverage</a:t>
            </a:r>
            <a:r>
              <a:rPr lang="en-US" sz="2800" dirty="0" smtClean="0"/>
              <a:t> – A set </a:t>
            </a:r>
            <a:r>
              <a:rPr lang="en-US" sz="2800" i="1" dirty="0" smtClean="0"/>
              <a:t>P</a:t>
            </a:r>
            <a:r>
              <a:rPr lang="en-US" sz="2800" dirty="0" smtClean="0"/>
              <a:t> of execution paths satisfies the </a:t>
            </a:r>
            <a:r>
              <a:rPr lang="en-US" sz="2800" i="1" dirty="0" smtClean="0"/>
              <a:t>statement coverage criterion</a:t>
            </a:r>
            <a:r>
              <a:rPr lang="en-US" sz="2800" dirty="0" smtClean="0"/>
              <a:t> </a:t>
            </a:r>
            <a:r>
              <a:rPr lang="en-US" sz="2800" dirty="0" err="1" smtClean="0"/>
              <a:t>iff</a:t>
            </a:r>
            <a:r>
              <a:rPr lang="en-US" sz="2800" dirty="0" smtClean="0"/>
              <a:t> for </a:t>
            </a:r>
            <a:r>
              <a:rPr lang="en-US" sz="2800" b="1" dirty="0" smtClean="0"/>
              <a:t>all nodes </a:t>
            </a:r>
            <a:r>
              <a:rPr lang="en-US" sz="2800" i="1" dirty="0" smtClean="0"/>
              <a:t>n</a:t>
            </a:r>
            <a:r>
              <a:rPr lang="en-US" sz="2800" dirty="0" smtClean="0"/>
              <a:t> in the FG, there is at least one path </a:t>
            </a:r>
            <a:r>
              <a:rPr lang="en-US" sz="2800" i="1" dirty="0" smtClean="0"/>
              <a:t>p</a:t>
            </a:r>
            <a:r>
              <a:rPr lang="en-US" sz="2800" dirty="0" smtClean="0"/>
              <a:t> in </a:t>
            </a:r>
            <a:r>
              <a:rPr lang="en-US" sz="2800" i="1" dirty="0" smtClean="0"/>
              <a:t>P</a:t>
            </a:r>
            <a:r>
              <a:rPr lang="en-US" sz="2800" dirty="0" smtClean="0"/>
              <a:t> </a:t>
            </a:r>
            <a:r>
              <a:rPr lang="en-US" sz="2800" dirty="0" err="1" smtClean="0"/>
              <a:t>s.t</a:t>
            </a:r>
            <a:r>
              <a:rPr lang="en-US" sz="2800" dirty="0" smtClean="0"/>
              <a:t>. </a:t>
            </a:r>
            <a:r>
              <a:rPr lang="en-US" sz="2800" i="1" dirty="0" smtClean="0"/>
              <a:t>n</a:t>
            </a:r>
            <a:r>
              <a:rPr lang="en-US" sz="2800" dirty="0" smtClean="0"/>
              <a:t> is on the path </a:t>
            </a:r>
            <a:r>
              <a:rPr lang="en-US" sz="2800" i="1" dirty="0" smtClean="0"/>
              <a:t>p</a:t>
            </a:r>
            <a:r>
              <a:rPr lang="en-US" sz="2800" dirty="0" smtClean="0"/>
              <a:t>.  </a:t>
            </a:r>
            <a:r>
              <a:rPr lang="en-US" sz="2800" i="1" dirty="0" err="1" smtClean="0"/>
              <a:t>Whitebox</a:t>
            </a:r>
            <a:r>
              <a:rPr lang="en-US" sz="2800" dirty="0" smtClean="0"/>
              <a:t> testing technique.</a:t>
            </a:r>
          </a:p>
          <a:p>
            <a:pPr marL="609600" indent="-609600" eaLnBrk="1" hangingPunct="1">
              <a:spcBef>
                <a:spcPts val="1800"/>
              </a:spcBef>
              <a:spcAft>
                <a:spcPts val="600"/>
              </a:spcAft>
            </a:pPr>
            <a:r>
              <a:rPr lang="en-US" sz="2800" dirty="0" smtClean="0"/>
              <a:t>Generate test data to execute every stmt in the program at least once.</a:t>
            </a:r>
          </a:p>
          <a:p>
            <a:pPr marL="609600" indent="-609600" eaLnBrk="1" hangingPunct="1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2800" b="1" i="1" dirty="0" smtClean="0"/>
              <a:t>Exercise:</a:t>
            </a:r>
            <a:r>
              <a:rPr lang="en-US" sz="2800" dirty="0" smtClean="0"/>
              <a:t> Indentify value(s) of x to execute every stmt in </a:t>
            </a:r>
            <a:r>
              <a:rPr lang="en-US" sz="2800" dirty="0" smtClean="0">
                <a:latin typeface="Courier New" pitchFamily="49" charset="0"/>
              </a:rPr>
              <a:t>Fun(</a:t>
            </a:r>
            <a:r>
              <a:rPr lang="en-US" sz="2800" dirty="0" err="1" smtClean="0">
                <a:latin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</a:rPr>
              <a:t> x)</a:t>
            </a:r>
            <a:r>
              <a:rPr lang="en-US" sz="2800" dirty="0" smtClean="0"/>
              <a:t> at least once.</a:t>
            </a:r>
          </a:p>
        </p:txBody>
      </p:sp>
    </p:spTree>
    <p:extLst>
      <p:ext uri="{BB962C8B-B14F-4D97-AF65-F5344CB8AC3E}">
        <p14:creationId xmlns:p14="http://schemas.microsoft.com/office/powerpoint/2010/main" val="212095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839200" y="5014912"/>
            <a:ext cx="381000" cy="357188"/>
          </a:xfrm>
          <a:noFill/>
        </p:spPr>
        <p:txBody>
          <a:bodyPr/>
          <a:lstStyle/>
          <a:p>
            <a:fld id="{96A6541D-1933-495C-BA15-0C8112718674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4300"/>
            <a:ext cx="8305800" cy="5143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3600" u="sng" smtClean="0"/>
              <a:t>Unit Testing – Branch Coverage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742950"/>
            <a:ext cx="7848600" cy="3714750"/>
          </a:xfrm>
        </p:spPr>
        <p:txBody>
          <a:bodyPr>
            <a:normAutofit fontScale="92500" lnSpcReduction="10000"/>
          </a:bodyPr>
          <a:lstStyle/>
          <a:p>
            <a:pPr marL="609600" indent="-609600" eaLnBrk="1" hangingPunct="1">
              <a:spcBef>
                <a:spcPts val="1200"/>
              </a:spcBef>
              <a:spcAft>
                <a:spcPts val="1200"/>
              </a:spcAft>
              <a:buFontTx/>
              <a:buAutoNum type="arabicPeriod" startAt="2"/>
            </a:pPr>
            <a:r>
              <a:rPr lang="en-US" sz="2800" b="1" dirty="0" smtClean="0"/>
              <a:t>Branch coverage</a:t>
            </a:r>
            <a:r>
              <a:rPr lang="en-US" sz="2800" dirty="0" smtClean="0"/>
              <a:t> – A set </a:t>
            </a:r>
            <a:r>
              <a:rPr lang="en-US" sz="2800" i="1" dirty="0" smtClean="0"/>
              <a:t>P</a:t>
            </a:r>
            <a:r>
              <a:rPr lang="en-US" sz="2800" dirty="0" smtClean="0"/>
              <a:t> of execution paths satisfies the </a:t>
            </a:r>
            <a:r>
              <a:rPr lang="en-US" sz="2800" i="1" dirty="0" smtClean="0"/>
              <a:t>branch coverage criterion</a:t>
            </a:r>
            <a:r>
              <a:rPr lang="en-US" sz="2800" dirty="0" smtClean="0"/>
              <a:t> </a:t>
            </a:r>
            <a:r>
              <a:rPr lang="en-US" sz="2800" dirty="0" err="1" smtClean="0"/>
              <a:t>iff</a:t>
            </a:r>
            <a:r>
              <a:rPr lang="en-US" sz="2800" dirty="0" smtClean="0"/>
              <a:t> for </a:t>
            </a:r>
            <a:r>
              <a:rPr lang="en-US" sz="2800" b="1" dirty="0" smtClean="0"/>
              <a:t>all edges </a:t>
            </a:r>
            <a:r>
              <a:rPr lang="en-US" sz="2800" i="1" dirty="0" smtClean="0"/>
              <a:t>e</a:t>
            </a:r>
            <a:r>
              <a:rPr lang="en-US" sz="2800" dirty="0" smtClean="0"/>
              <a:t> in the FG, there is at least one path </a:t>
            </a:r>
            <a:r>
              <a:rPr lang="en-US" sz="2800" i="1" dirty="0" smtClean="0"/>
              <a:t>p</a:t>
            </a:r>
            <a:r>
              <a:rPr lang="en-US" sz="2800" dirty="0" smtClean="0"/>
              <a:t> in </a:t>
            </a:r>
            <a:r>
              <a:rPr lang="en-US" sz="2800" i="1" dirty="0" smtClean="0"/>
              <a:t>P</a:t>
            </a:r>
            <a:r>
              <a:rPr lang="en-US" sz="2800" dirty="0" smtClean="0"/>
              <a:t> </a:t>
            </a:r>
            <a:r>
              <a:rPr lang="en-US" sz="2800" dirty="0" err="1" smtClean="0"/>
              <a:t>s.t</a:t>
            </a:r>
            <a:r>
              <a:rPr lang="en-US" sz="2800" dirty="0" smtClean="0"/>
              <a:t>. </a:t>
            </a:r>
            <a:r>
              <a:rPr lang="en-US" sz="2800" i="1" dirty="0" smtClean="0"/>
              <a:t>p </a:t>
            </a:r>
            <a:r>
              <a:rPr lang="en-US" sz="2800" dirty="0" smtClean="0"/>
              <a:t>contains edge</a:t>
            </a:r>
            <a:r>
              <a:rPr lang="en-US" sz="2800" i="1" dirty="0" smtClean="0"/>
              <a:t> e</a:t>
            </a:r>
            <a:r>
              <a:rPr lang="en-US" sz="2800" dirty="0" smtClean="0"/>
              <a:t>. </a:t>
            </a:r>
            <a:r>
              <a:rPr lang="en-US" sz="2800" i="1" dirty="0" err="1" smtClean="0"/>
              <a:t>Whitebox</a:t>
            </a:r>
            <a:r>
              <a:rPr lang="en-US" sz="2800" dirty="0" smtClean="0"/>
              <a:t> testing technique.</a:t>
            </a:r>
          </a:p>
          <a:p>
            <a:pPr marL="609600" indent="-60960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Generate test data to exercise the </a:t>
            </a:r>
            <a:r>
              <a:rPr lang="en-US" sz="2800" i="1" dirty="0" smtClean="0"/>
              <a:t>true</a:t>
            </a:r>
            <a:r>
              <a:rPr lang="en-US" sz="2800" dirty="0" smtClean="0"/>
              <a:t> and </a:t>
            </a:r>
            <a:r>
              <a:rPr lang="en-US" sz="2800" i="1" dirty="0" smtClean="0"/>
              <a:t>false</a:t>
            </a:r>
            <a:r>
              <a:rPr lang="en-US" sz="2800" dirty="0" smtClean="0"/>
              <a:t> outcomes of every decision.</a:t>
            </a:r>
          </a:p>
          <a:p>
            <a:pPr marL="609600" indent="-609600" eaLnBrk="1" hangingPunct="1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2800" b="1" i="1" dirty="0" smtClean="0"/>
              <a:t>Exercise:</a:t>
            </a:r>
            <a:r>
              <a:rPr lang="en-US" sz="2800" dirty="0" smtClean="0"/>
              <a:t> Indentify value(s) of x to execute every branch in </a:t>
            </a:r>
            <a:r>
              <a:rPr lang="en-US" sz="2800" dirty="0" smtClean="0">
                <a:latin typeface="Courier New" pitchFamily="49" charset="0"/>
              </a:rPr>
              <a:t>Fun(</a:t>
            </a:r>
            <a:r>
              <a:rPr lang="en-US" sz="2800" dirty="0" err="1" smtClean="0">
                <a:latin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</a:rPr>
              <a:t> x)</a:t>
            </a:r>
            <a:r>
              <a:rPr lang="en-US" sz="2800" dirty="0" smtClean="0"/>
              <a:t> at least once.</a:t>
            </a:r>
          </a:p>
        </p:txBody>
      </p:sp>
    </p:spTree>
    <p:extLst>
      <p:ext uri="{BB962C8B-B14F-4D97-AF65-F5344CB8AC3E}">
        <p14:creationId xmlns:p14="http://schemas.microsoft.com/office/powerpoint/2010/main" val="1585960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  (Ch 1), www.introsoftwaretesting.com</a:t>
            </a:r>
          </a:p>
        </p:txBody>
      </p:sp>
      <p:sp>
        <p:nvSpPr>
          <p:cNvPr id="706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C9AE8AB-DA83-A141-BEE4-EC677330EE92}" type="slidenum">
              <a:rPr lang="en-US" sz="900" b="0">
                <a:solidFill>
                  <a:schemeClr val="tx1"/>
                </a:solidFill>
              </a:rPr>
              <a:pPr/>
              <a:t>29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2. Logical Expressions</a:t>
            </a:r>
          </a:p>
        </p:txBody>
      </p:sp>
      <p:sp>
        <p:nvSpPr>
          <p:cNvPr id="70662" name="Text Box 3"/>
          <p:cNvSpPr txBox="1">
            <a:spLocks noChangeArrowheads="1"/>
          </p:cNvSpPr>
          <p:nvPr/>
        </p:nvSpPr>
        <p:spPr bwMode="auto">
          <a:xfrm>
            <a:off x="1219201" y="1056085"/>
            <a:ext cx="670401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i="1" dirty="0">
                <a:solidFill>
                  <a:schemeClr val="tx1"/>
                </a:solidFill>
                <a:latin typeface="Helvetica" charset="0"/>
                <a:cs typeface="Arial" charset="0"/>
              </a:rPr>
              <a:t>( (</a:t>
            </a:r>
            <a:r>
              <a:rPr lang="en-US" sz="3200" i="1" dirty="0">
                <a:solidFill>
                  <a:srgbClr val="C3092B"/>
                </a:solidFill>
                <a:latin typeface="Helvetica" charset="0"/>
                <a:cs typeface="Arial" charset="0"/>
              </a:rPr>
              <a:t>a</a:t>
            </a:r>
            <a:r>
              <a:rPr lang="en-US" sz="3200" i="1" dirty="0">
                <a:solidFill>
                  <a:srgbClr val="FFFF00"/>
                </a:solidFill>
                <a:latin typeface="Helvetica" charset="0"/>
                <a:cs typeface="Arial" charset="0"/>
              </a:rPr>
              <a:t> </a:t>
            </a:r>
            <a:r>
              <a:rPr lang="en-US" sz="3200" i="1" dirty="0">
                <a:solidFill>
                  <a:schemeClr val="tx1"/>
                </a:solidFill>
                <a:latin typeface="Helvetica" charset="0"/>
                <a:cs typeface="Arial" charset="0"/>
              </a:rPr>
              <a:t>&gt; </a:t>
            </a:r>
            <a:r>
              <a:rPr lang="en-US" sz="3200" i="1" dirty="0">
                <a:solidFill>
                  <a:srgbClr val="C3092B"/>
                </a:solidFill>
                <a:latin typeface="Helvetica" charset="0"/>
                <a:cs typeface="Arial" charset="0"/>
              </a:rPr>
              <a:t>b</a:t>
            </a:r>
            <a:r>
              <a:rPr lang="en-US" sz="3200" i="1" dirty="0">
                <a:solidFill>
                  <a:schemeClr val="tx1"/>
                </a:solidFill>
                <a:latin typeface="Helvetica" charset="0"/>
                <a:cs typeface="Arial" charset="0"/>
              </a:rPr>
              <a:t>) or </a:t>
            </a:r>
            <a:r>
              <a:rPr lang="en-US" sz="3200" i="1" dirty="0">
                <a:solidFill>
                  <a:srgbClr val="C3092B"/>
                </a:solidFill>
                <a:latin typeface="Helvetica" charset="0"/>
                <a:cs typeface="Arial" charset="0"/>
              </a:rPr>
              <a:t>G </a:t>
            </a:r>
            <a:r>
              <a:rPr lang="en-US" sz="3200" i="1" dirty="0">
                <a:solidFill>
                  <a:schemeClr val="tx1"/>
                </a:solidFill>
                <a:latin typeface="Helvetica" charset="0"/>
                <a:cs typeface="Arial" charset="0"/>
              </a:rPr>
              <a:t>) and (</a:t>
            </a:r>
            <a:r>
              <a:rPr lang="en-US" sz="3200" i="1" dirty="0">
                <a:solidFill>
                  <a:srgbClr val="C3092B"/>
                </a:solidFill>
                <a:latin typeface="Helvetica" charset="0"/>
                <a:cs typeface="Arial" charset="0"/>
              </a:rPr>
              <a:t>x </a:t>
            </a:r>
            <a:r>
              <a:rPr lang="en-US" sz="3200" i="1" dirty="0">
                <a:solidFill>
                  <a:schemeClr val="tx1"/>
                </a:solidFill>
                <a:latin typeface="Helvetica" charset="0"/>
                <a:cs typeface="Arial" charset="0"/>
              </a:rPr>
              <a:t>&lt; </a:t>
            </a:r>
            <a:r>
              <a:rPr lang="en-US" sz="3200" i="1" dirty="0">
                <a:solidFill>
                  <a:srgbClr val="C3092B"/>
                </a:solidFill>
                <a:latin typeface="Helvetica" charset="0"/>
                <a:cs typeface="Arial" charset="0"/>
              </a:rPr>
              <a:t>y</a:t>
            </a:r>
            <a:r>
              <a:rPr lang="en-US" sz="3200" i="1" dirty="0">
                <a:solidFill>
                  <a:schemeClr val="tx1"/>
                </a:solidFill>
                <a:latin typeface="Helvetica" charset="0"/>
                <a:cs typeface="Arial" charset="0"/>
              </a:rPr>
              <a:t>)</a:t>
            </a:r>
          </a:p>
        </p:txBody>
      </p:sp>
      <p:sp>
        <p:nvSpPr>
          <p:cNvPr id="70663" name="Text Box 4"/>
          <p:cNvSpPr txBox="1">
            <a:spLocks noChangeArrowheads="1"/>
          </p:cNvSpPr>
          <p:nvPr/>
        </p:nvSpPr>
        <p:spPr bwMode="auto">
          <a:xfrm>
            <a:off x="958850" y="2090738"/>
            <a:ext cx="17732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cs typeface="Arial" charset="0"/>
              </a:rPr>
              <a:t>Transitions</a:t>
            </a:r>
          </a:p>
        </p:txBody>
      </p:sp>
      <p:sp>
        <p:nvSpPr>
          <p:cNvPr id="70664" name="Text Box 5"/>
          <p:cNvSpPr txBox="1">
            <a:spLocks noChangeArrowheads="1"/>
          </p:cNvSpPr>
          <p:nvPr/>
        </p:nvSpPr>
        <p:spPr bwMode="auto">
          <a:xfrm>
            <a:off x="958851" y="3438525"/>
            <a:ext cx="3311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cs typeface="Arial" charset="0"/>
              </a:rPr>
              <a:t>Software Specifications</a:t>
            </a:r>
          </a:p>
        </p:txBody>
      </p:sp>
      <p:sp>
        <p:nvSpPr>
          <p:cNvPr id="70665" name="Text Box 6"/>
          <p:cNvSpPr txBox="1">
            <a:spLocks noChangeArrowheads="1"/>
          </p:cNvSpPr>
          <p:nvPr/>
        </p:nvSpPr>
        <p:spPr bwMode="auto">
          <a:xfrm>
            <a:off x="958851" y="2769394"/>
            <a:ext cx="4175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cs typeface="Arial" charset="0"/>
              </a:rPr>
              <a:t>Program Decision Statements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663825" y="2294335"/>
            <a:ext cx="5519738" cy="1346597"/>
            <a:chOff x="1678" y="1927"/>
            <a:chExt cx="3477" cy="1131"/>
          </a:xfrm>
        </p:grpSpPr>
        <p:sp>
          <p:nvSpPr>
            <p:cNvPr id="70667" name="Text Box 8"/>
            <p:cNvSpPr txBox="1">
              <a:spLocks noChangeArrowheads="1"/>
            </p:cNvSpPr>
            <p:nvPr/>
          </p:nvSpPr>
          <p:spPr bwMode="auto">
            <a:xfrm>
              <a:off x="3939" y="2150"/>
              <a:ext cx="1216" cy="853"/>
            </a:xfrm>
            <a:prstGeom prst="rect">
              <a:avLst/>
            </a:prstGeom>
            <a:solidFill>
              <a:srgbClr val="C3092B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chemeClr val="bg1"/>
                  </a:solidFill>
                  <a:cs typeface="Arial" charset="0"/>
                </a:rPr>
                <a:t>Logical</a:t>
              </a:r>
            </a:p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chemeClr val="bg1"/>
                  </a:solidFill>
                  <a:cs typeface="Arial" charset="0"/>
                </a:rPr>
                <a:t>Expressions</a:t>
              </a:r>
            </a:p>
          </p:txBody>
        </p:sp>
        <p:sp>
          <p:nvSpPr>
            <p:cNvPr id="70668" name="Line 9"/>
            <p:cNvSpPr>
              <a:spLocks noChangeShapeType="1"/>
            </p:cNvSpPr>
            <p:nvPr/>
          </p:nvSpPr>
          <p:spPr bwMode="auto">
            <a:xfrm>
              <a:off x="3179" y="2471"/>
              <a:ext cx="7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69" name="Line 10"/>
            <p:cNvSpPr>
              <a:spLocks noChangeShapeType="1"/>
            </p:cNvSpPr>
            <p:nvPr/>
          </p:nvSpPr>
          <p:spPr bwMode="auto">
            <a:xfrm>
              <a:off x="1678" y="1927"/>
              <a:ext cx="2247" cy="3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70" name="Line 11"/>
            <p:cNvSpPr>
              <a:spLocks noChangeShapeType="1"/>
            </p:cNvSpPr>
            <p:nvPr/>
          </p:nvSpPr>
          <p:spPr bwMode="auto">
            <a:xfrm flipV="1">
              <a:off x="2631" y="2674"/>
              <a:ext cx="129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266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61974" y="4748134"/>
            <a:ext cx="424826" cy="357188"/>
          </a:xfrm>
          <a:prstGeom prst="rect">
            <a:avLst/>
          </a:prstGeom>
          <a:noFill/>
        </p:spPr>
        <p:txBody>
          <a:bodyPr/>
          <a:lstStyle/>
          <a:p>
            <a:fld id="{85307BA4-F886-4F93-BB4C-7A1174FBB975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"/>
            <a:ext cx="8229600" cy="514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u="sng" smtClean="0"/>
              <a:t>Overview of Testing - Terminology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57250"/>
            <a:ext cx="8229600" cy="38290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40000"/>
              </a:spcBef>
            </a:pPr>
            <a:r>
              <a:rPr lang="en-US" dirty="0" smtClean="0">
                <a:solidFill>
                  <a:srgbClr val="0066FF"/>
                </a:solidFill>
                <a:latin typeface="Comic Sans MS" pitchFamily="66" charset="0"/>
              </a:rPr>
              <a:t>Software testing is the dynamic verification of the behavior of a program on a finite set of test cases, suitably selected from the usually infinite execution domain, against the expected behavior.</a:t>
            </a:r>
          </a:p>
          <a:p>
            <a:pPr eaLnBrk="1" hangingPunct="1">
              <a:buFontTx/>
              <a:buNone/>
            </a:pPr>
            <a:endParaRPr lang="en-US" sz="2800" i="1" dirty="0" smtClean="0"/>
          </a:p>
          <a:p>
            <a:pPr eaLnBrk="1" hangingPunct="1">
              <a:buFontTx/>
              <a:buNone/>
            </a:pPr>
            <a:r>
              <a:rPr lang="en-US" sz="2800" i="1" dirty="0" smtClean="0"/>
              <a:t>(Guide to the Software Engineering Body of Knowledge 2004 Version)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951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  (Ch 1), www.introsoftwaretesting.com</a:t>
            </a:r>
          </a:p>
        </p:txBody>
      </p:sp>
      <p:sp>
        <p:nvSpPr>
          <p:cNvPr id="716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BC89332-613F-F847-A4CB-0E2441D05FAD}" type="slidenum">
              <a:rPr lang="en-US" sz="900" b="0">
                <a:solidFill>
                  <a:schemeClr val="tx1"/>
                </a:solidFill>
              </a:rPr>
              <a:pPr/>
              <a:t>30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2. Logical Expressions</a:t>
            </a: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4" y="1498997"/>
            <a:ext cx="8867775" cy="2984897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>
                <a:solidFill>
                  <a:srgbClr val="C3092B"/>
                </a:solidFill>
                <a:latin typeface="Times New Roman" charset="0"/>
              </a:rPr>
              <a:t>Predicate Coverage</a:t>
            </a:r>
            <a:r>
              <a:rPr lang="en-US" dirty="0">
                <a:latin typeface="Times New Roman" charset="0"/>
              </a:rPr>
              <a:t> : Each predicate must be true and false</a:t>
            </a:r>
          </a:p>
          <a:p>
            <a:pPr lvl="1"/>
            <a:r>
              <a:rPr lang="en-US" sz="1800" i="1" dirty="0">
                <a:latin typeface="Helvetica" charset="0"/>
                <a:ea typeface="ＭＳ Ｐゴシック" charset="0"/>
              </a:rPr>
              <a:t>( (a&gt;b) or G ) and (x &lt; y)</a:t>
            </a:r>
            <a:r>
              <a:rPr lang="en-US" sz="1800" dirty="0">
                <a:latin typeface="Times New Roman" charset="0"/>
                <a:ea typeface="ＭＳ Ｐゴシック" charset="0"/>
              </a:rPr>
              <a:t> = True, False</a:t>
            </a:r>
          </a:p>
          <a:p>
            <a:pPr lvl="1"/>
            <a:endParaRPr lang="en-US" sz="1800" dirty="0">
              <a:latin typeface="Times New Roman" charset="0"/>
              <a:ea typeface="ＭＳ Ｐゴシック" charset="0"/>
            </a:endParaRPr>
          </a:p>
          <a:p>
            <a:r>
              <a:rPr lang="en-US" u="sng" dirty="0">
                <a:solidFill>
                  <a:srgbClr val="C3092B"/>
                </a:solidFill>
                <a:latin typeface="Times New Roman" charset="0"/>
              </a:rPr>
              <a:t>Clause Coverage</a:t>
            </a:r>
            <a:r>
              <a:rPr lang="en-US" dirty="0">
                <a:solidFill>
                  <a:srgbClr val="C3092B"/>
                </a:solidFill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: Each clause must be true and false</a:t>
            </a:r>
          </a:p>
          <a:p>
            <a:pPr lvl="1"/>
            <a:r>
              <a:rPr lang="en-US" sz="1800" i="1" dirty="0">
                <a:latin typeface="Times New Roman" charset="0"/>
                <a:ea typeface="ＭＳ Ｐゴシック" charset="0"/>
              </a:rPr>
              <a:t>(a &gt; b)</a:t>
            </a:r>
            <a:r>
              <a:rPr lang="en-US" sz="1800" dirty="0">
                <a:latin typeface="Times New Roman" charset="0"/>
                <a:ea typeface="ＭＳ Ｐゴシック" charset="0"/>
              </a:rPr>
              <a:t> = True, False</a:t>
            </a:r>
          </a:p>
          <a:p>
            <a:pPr lvl="1"/>
            <a:r>
              <a:rPr lang="en-US" sz="1800" i="1" dirty="0">
                <a:latin typeface="Times New Roman" charset="0"/>
                <a:ea typeface="ＭＳ Ｐゴシック" charset="0"/>
              </a:rPr>
              <a:t>G</a:t>
            </a:r>
            <a:r>
              <a:rPr lang="en-US" sz="1800" dirty="0">
                <a:latin typeface="Times New Roman" charset="0"/>
                <a:ea typeface="ＭＳ Ｐゴシック" charset="0"/>
              </a:rPr>
              <a:t> = True, False</a:t>
            </a:r>
          </a:p>
          <a:p>
            <a:pPr lvl="1"/>
            <a:r>
              <a:rPr lang="en-US" sz="1800" i="1" dirty="0">
                <a:latin typeface="Times New Roman" charset="0"/>
                <a:ea typeface="ＭＳ Ｐゴシック" charset="0"/>
              </a:rPr>
              <a:t>(x &lt; y)</a:t>
            </a:r>
            <a:r>
              <a:rPr lang="en-US" sz="1800" dirty="0">
                <a:latin typeface="Times New Roman" charset="0"/>
                <a:ea typeface="ＭＳ Ｐゴシック" charset="0"/>
              </a:rPr>
              <a:t> = True, False</a:t>
            </a:r>
          </a:p>
          <a:p>
            <a:pPr lvl="1"/>
            <a:endParaRPr lang="en-US" sz="1800" dirty="0">
              <a:latin typeface="Times New Roman" charset="0"/>
              <a:ea typeface="ＭＳ Ｐゴシック" charset="0"/>
            </a:endParaRPr>
          </a:p>
          <a:p>
            <a:r>
              <a:rPr lang="en-US" u="sng" dirty="0">
                <a:solidFill>
                  <a:srgbClr val="C3092B"/>
                </a:solidFill>
                <a:latin typeface="Times New Roman" charset="0"/>
              </a:rPr>
              <a:t>Combinatorial Coverage</a:t>
            </a:r>
            <a:r>
              <a:rPr lang="en-US" dirty="0">
                <a:solidFill>
                  <a:srgbClr val="C3092B"/>
                </a:solidFill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: Various combinations of clauses</a:t>
            </a:r>
          </a:p>
          <a:p>
            <a:pPr lvl="1"/>
            <a:r>
              <a:rPr lang="en-US" sz="1800" i="1" dirty="0">
                <a:latin typeface="Times New Roman" charset="0"/>
                <a:ea typeface="ＭＳ Ｐゴシック" charset="0"/>
              </a:rPr>
              <a:t>Active Clause Coverage</a:t>
            </a:r>
            <a:r>
              <a:rPr lang="en-US" sz="1800" dirty="0">
                <a:latin typeface="Times New Roman" charset="0"/>
                <a:ea typeface="ＭＳ Ｐゴシック" charset="0"/>
              </a:rPr>
              <a:t>: Each clause must determine the predicate</a:t>
            </a:r>
            <a:r>
              <a:rPr lang="ja-JP" altLang="en-US" sz="1800" dirty="0">
                <a:latin typeface="Times New Roman" charset="0"/>
                <a:ea typeface="ＭＳ Ｐゴシック" charset="0"/>
              </a:rPr>
              <a:t>’</a:t>
            </a:r>
            <a:r>
              <a:rPr lang="en-US" sz="1800" dirty="0">
                <a:latin typeface="Times New Roman" charset="0"/>
                <a:ea typeface="ＭＳ Ｐゴシック" charset="0"/>
              </a:rPr>
              <a:t>s result</a:t>
            </a:r>
          </a:p>
        </p:txBody>
      </p:sp>
      <p:sp>
        <p:nvSpPr>
          <p:cNvPr id="71687" name="Text Box 4"/>
          <p:cNvSpPr txBox="1">
            <a:spLocks noChangeArrowheads="1"/>
          </p:cNvSpPr>
          <p:nvPr/>
        </p:nvSpPr>
        <p:spPr bwMode="auto">
          <a:xfrm>
            <a:off x="1219201" y="971550"/>
            <a:ext cx="670401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i="1" dirty="0">
                <a:solidFill>
                  <a:schemeClr val="tx1"/>
                </a:solidFill>
                <a:latin typeface="Helvetica" charset="0"/>
                <a:cs typeface="Arial" charset="0"/>
              </a:rPr>
              <a:t>( (</a:t>
            </a:r>
            <a:r>
              <a:rPr lang="en-US" sz="3200" i="1" dirty="0">
                <a:solidFill>
                  <a:srgbClr val="C3092B"/>
                </a:solidFill>
                <a:latin typeface="Helvetica" charset="0"/>
                <a:cs typeface="Arial" charset="0"/>
              </a:rPr>
              <a:t>a</a:t>
            </a:r>
            <a:r>
              <a:rPr lang="en-US" sz="3200" i="1" dirty="0">
                <a:solidFill>
                  <a:srgbClr val="FFFF00"/>
                </a:solidFill>
                <a:latin typeface="Helvetica" charset="0"/>
                <a:cs typeface="Arial" charset="0"/>
              </a:rPr>
              <a:t> </a:t>
            </a:r>
            <a:r>
              <a:rPr lang="en-US" sz="3200" i="1" dirty="0">
                <a:solidFill>
                  <a:schemeClr val="tx1"/>
                </a:solidFill>
                <a:latin typeface="Helvetica" charset="0"/>
                <a:cs typeface="Arial" charset="0"/>
              </a:rPr>
              <a:t>&gt; </a:t>
            </a:r>
            <a:r>
              <a:rPr lang="en-US" sz="3200" i="1" dirty="0">
                <a:solidFill>
                  <a:srgbClr val="C3092B"/>
                </a:solidFill>
                <a:latin typeface="Helvetica" charset="0"/>
                <a:cs typeface="Arial" charset="0"/>
              </a:rPr>
              <a:t>b</a:t>
            </a:r>
            <a:r>
              <a:rPr lang="en-US" sz="3200" i="1" dirty="0">
                <a:solidFill>
                  <a:schemeClr val="tx1"/>
                </a:solidFill>
                <a:latin typeface="Helvetica" charset="0"/>
                <a:cs typeface="Arial" charset="0"/>
              </a:rPr>
              <a:t>) or </a:t>
            </a:r>
            <a:r>
              <a:rPr lang="en-US" sz="3200" i="1" dirty="0">
                <a:solidFill>
                  <a:srgbClr val="C3092B"/>
                </a:solidFill>
                <a:latin typeface="Helvetica" charset="0"/>
                <a:cs typeface="Arial" charset="0"/>
              </a:rPr>
              <a:t>G </a:t>
            </a:r>
            <a:r>
              <a:rPr lang="en-US" sz="3200" i="1" dirty="0">
                <a:solidFill>
                  <a:schemeClr val="tx1"/>
                </a:solidFill>
                <a:latin typeface="Helvetica" charset="0"/>
                <a:cs typeface="Arial" charset="0"/>
              </a:rPr>
              <a:t>) and (</a:t>
            </a:r>
            <a:r>
              <a:rPr lang="en-US" sz="3200" i="1" dirty="0">
                <a:solidFill>
                  <a:srgbClr val="C3092B"/>
                </a:solidFill>
                <a:latin typeface="Helvetica" charset="0"/>
                <a:cs typeface="Arial" charset="0"/>
              </a:rPr>
              <a:t>x </a:t>
            </a:r>
            <a:r>
              <a:rPr lang="en-US" sz="3200" i="1" dirty="0">
                <a:solidFill>
                  <a:schemeClr val="tx1"/>
                </a:solidFill>
                <a:latin typeface="Helvetica" charset="0"/>
                <a:cs typeface="Arial" charset="0"/>
              </a:rPr>
              <a:t>&lt; </a:t>
            </a:r>
            <a:r>
              <a:rPr lang="en-US" sz="3200" i="1" dirty="0">
                <a:solidFill>
                  <a:srgbClr val="C3092B"/>
                </a:solidFill>
                <a:latin typeface="Helvetica" charset="0"/>
                <a:cs typeface="Arial" charset="0"/>
              </a:rPr>
              <a:t>y</a:t>
            </a:r>
            <a:r>
              <a:rPr lang="en-US" sz="3200" i="1" dirty="0">
                <a:solidFill>
                  <a:schemeClr val="tx1"/>
                </a:solidFill>
                <a:latin typeface="Helvetica" charset="0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428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  (Ch 1), www.introsoftwaretesting.com</a:t>
            </a:r>
          </a:p>
        </p:txBody>
      </p:sp>
      <p:sp>
        <p:nvSpPr>
          <p:cNvPr id="737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03AF565-2B3C-3C4E-95A8-BE14333F893D}" type="slidenum">
              <a:rPr lang="en-US" sz="900" b="0">
                <a:solidFill>
                  <a:schemeClr val="tx1"/>
                </a:solidFill>
              </a:rPr>
              <a:pPr/>
              <a:t>31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2. Logic – Active Clause Coverage</a:t>
            </a:r>
          </a:p>
        </p:txBody>
      </p:sp>
      <p:sp>
        <p:nvSpPr>
          <p:cNvPr id="73734" name="Text Box 3"/>
          <p:cNvSpPr txBox="1">
            <a:spLocks noChangeArrowheads="1"/>
          </p:cNvSpPr>
          <p:nvPr/>
        </p:nvSpPr>
        <p:spPr bwMode="auto">
          <a:xfrm>
            <a:off x="2133600" y="1022747"/>
            <a:ext cx="502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chemeClr val="tx1"/>
                </a:solidFill>
                <a:latin typeface="Helvetica" charset="0"/>
                <a:cs typeface="Arial" charset="0"/>
              </a:rPr>
              <a:t>( (</a:t>
            </a:r>
            <a:r>
              <a:rPr lang="en-US" sz="2400" i="1" dirty="0">
                <a:solidFill>
                  <a:srgbClr val="C3092B"/>
                </a:solidFill>
                <a:latin typeface="Helvetica" charset="0"/>
                <a:cs typeface="Arial" charset="0"/>
              </a:rPr>
              <a:t>a</a:t>
            </a:r>
            <a:r>
              <a:rPr lang="en-US" sz="2400" i="1" dirty="0">
                <a:solidFill>
                  <a:schemeClr val="tx1"/>
                </a:solidFill>
                <a:latin typeface="Helvetica" charset="0"/>
                <a:cs typeface="Arial" charset="0"/>
              </a:rPr>
              <a:t> &gt; </a:t>
            </a:r>
            <a:r>
              <a:rPr lang="en-US" sz="2400" i="1" dirty="0">
                <a:solidFill>
                  <a:srgbClr val="C3092B"/>
                </a:solidFill>
                <a:latin typeface="Helvetica" charset="0"/>
                <a:cs typeface="Arial" charset="0"/>
              </a:rPr>
              <a:t>b</a:t>
            </a:r>
            <a:r>
              <a:rPr lang="en-US" sz="2400" i="1" dirty="0">
                <a:solidFill>
                  <a:schemeClr val="tx1"/>
                </a:solidFill>
                <a:latin typeface="Helvetica" charset="0"/>
                <a:cs typeface="Arial" charset="0"/>
              </a:rPr>
              <a:t>) or </a:t>
            </a:r>
            <a:r>
              <a:rPr lang="en-US" sz="2400" i="1" dirty="0">
                <a:solidFill>
                  <a:srgbClr val="C3092B"/>
                </a:solidFill>
                <a:latin typeface="Helvetica" charset="0"/>
                <a:cs typeface="Arial" charset="0"/>
              </a:rPr>
              <a:t>G</a:t>
            </a:r>
            <a:r>
              <a:rPr lang="en-US" sz="2400" i="1" dirty="0">
                <a:solidFill>
                  <a:schemeClr val="tx1"/>
                </a:solidFill>
                <a:latin typeface="Helvetica" charset="0"/>
                <a:cs typeface="Arial" charset="0"/>
              </a:rPr>
              <a:t> ) and (</a:t>
            </a:r>
            <a:r>
              <a:rPr lang="en-US" sz="2400" i="1" dirty="0">
                <a:solidFill>
                  <a:srgbClr val="C3092B"/>
                </a:solidFill>
                <a:latin typeface="Helvetica" charset="0"/>
                <a:cs typeface="Arial" charset="0"/>
              </a:rPr>
              <a:t>x</a:t>
            </a:r>
            <a:r>
              <a:rPr lang="en-US" sz="2400" i="1" dirty="0">
                <a:solidFill>
                  <a:schemeClr val="tx1"/>
                </a:solidFill>
                <a:latin typeface="Helvetica" charset="0"/>
                <a:cs typeface="Arial" charset="0"/>
              </a:rPr>
              <a:t> &lt; </a:t>
            </a:r>
            <a:r>
              <a:rPr lang="en-US" sz="2400" i="1" dirty="0">
                <a:solidFill>
                  <a:srgbClr val="C3092B"/>
                </a:solidFill>
                <a:latin typeface="Helvetica" charset="0"/>
                <a:cs typeface="Arial" charset="0"/>
              </a:rPr>
              <a:t>y</a:t>
            </a:r>
            <a:r>
              <a:rPr lang="en-US" sz="2400" i="1" dirty="0">
                <a:solidFill>
                  <a:schemeClr val="tx1"/>
                </a:solidFill>
                <a:latin typeface="Helvetica" charset="0"/>
                <a:cs typeface="Arial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Helvetica" charset="0"/>
                <a:cs typeface="Arial" charset="0"/>
              </a:rPr>
              <a:t>1    </a:t>
            </a:r>
            <a:r>
              <a:rPr lang="en-US" sz="2400" dirty="0">
                <a:solidFill>
                  <a:srgbClr val="FF0000"/>
                </a:solidFill>
                <a:latin typeface="Helvetica" charset="0"/>
                <a:cs typeface="Arial" charset="0"/>
              </a:rPr>
              <a:t>T</a:t>
            </a:r>
            <a:r>
              <a:rPr lang="en-US" sz="2400" dirty="0">
                <a:solidFill>
                  <a:schemeClr val="tx1"/>
                </a:solidFill>
                <a:latin typeface="Helvetica" charset="0"/>
                <a:cs typeface="Arial" charset="0"/>
              </a:rPr>
              <a:t>          F               T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Helvetica" charset="0"/>
                <a:cs typeface="Arial" charset="0"/>
              </a:rPr>
              <a:t>2    </a:t>
            </a:r>
            <a:r>
              <a:rPr lang="en-US" sz="2400" dirty="0">
                <a:solidFill>
                  <a:srgbClr val="FF0000"/>
                </a:solidFill>
                <a:latin typeface="Helvetica" charset="0"/>
                <a:cs typeface="Arial" charset="0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Helvetica" charset="0"/>
                <a:cs typeface="Arial" charset="0"/>
              </a:rPr>
              <a:t>          F               T</a:t>
            </a:r>
          </a:p>
        </p:txBody>
      </p:sp>
      <p:sp>
        <p:nvSpPr>
          <p:cNvPr id="73735" name="Line 4"/>
          <p:cNvSpPr>
            <a:spLocks noChangeShapeType="1"/>
          </p:cNvSpPr>
          <p:nvPr/>
        </p:nvSpPr>
        <p:spPr bwMode="auto">
          <a:xfrm flipV="1">
            <a:off x="2211389" y="1569244"/>
            <a:ext cx="47196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616147" y="2319338"/>
            <a:ext cx="1928812" cy="1084660"/>
            <a:chOff x="4113" y="1948"/>
            <a:chExt cx="1215" cy="911"/>
          </a:xfrm>
        </p:grpSpPr>
        <p:sp>
          <p:nvSpPr>
            <p:cNvPr id="73740" name="Freeform 6"/>
            <p:cNvSpPr>
              <a:spLocks/>
            </p:cNvSpPr>
            <p:nvPr/>
          </p:nvSpPr>
          <p:spPr bwMode="auto">
            <a:xfrm>
              <a:off x="4113" y="1948"/>
              <a:ext cx="334" cy="911"/>
            </a:xfrm>
            <a:custGeom>
              <a:avLst/>
              <a:gdLst>
                <a:gd name="T0" fmla="*/ 0 w 334"/>
                <a:gd name="T1" fmla="*/ 0 h 911"/>
                <a:gd name="T2" fmla="*/ 213 w 334"/>
                <a:gd name="T3" fmla="*/ 192 h 911"/>
                <a:gd name="T4" fmla="*/ 334 w 334"/>
                <a:gd name="T5" fmla="*/ 477 h 911"/>
                <a:gd name="T6" fmla="*/ 213 w 334"/>
                <a:gd name="T7" fmla="*/ 768 h 911"/>
                <a:gd name="T8" fmla="*/ 7 w 334"/>
                <a:gd name="T9" fmla="*/ 911 h 9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4"/>
                <a:gd name="T16" fmla="*/ 0 h 911"/>
                <a:gd name="T17" fmla="*/ 334 w 334"/>
                <a:gd name="T18" fmla="*/ 911 h 9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4" h="911">
                  <a:moveTo>
                    <a:pt x="0" y="0"/>
                  </a:moveTo>
                  <a:cubicBezTo>
                    <a:pt x="36" y="32"/>
                    <a:pt x="157" y="113"/>
                    <a:pt x="213" y="192"/>
                  </a:cubicBezTo>
                  <a:cubicBezTo>
                    <a:pt x="269" y="271"/>
                    <a:pt x="334" y="381"/>
                    <a:pt x="334" y="477"/>
                  </a:cubicBezTo>
                  <a:cubicBezTo>
                    <a:pt x="334" y="573"/>
                    <a:pt x="267" y="696"/>
                    <a:pt x="213" y="768"/>
                  </a:cubicBezTo>
                  <a:cubicBezTo>
                    <a:pt x="159" y="840"/>
                    <a:pt x="50" y="881"/>
                    <a:pt x="7" y="911"/>
                  </a:cubicBezTo>
                </a:path>
              </a:pathLst>
            </a:custGeom>
            <a:noFill/>
            <a:ln w="12700">
              <a:solidFill>
                <a:srgbClr val="C3092B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1" name="Text Box 7"/>
            <p:cNvSpPr txBox="1">
              <a:spLocks noChangeArrowheads="1"/>
            </p:cNvSpPr>
            <p:nvPr/>
          </p:nvSpPr>
          <p:spPr bwMode="auto">
            <a:xfrm>
              <a:off x="4567" y="2279"/>
              <a:ext cx="761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cs typeface="Arial" charset="0"/>
                </a:rPr>
                <a:t>duplicate</a:t>
              </a:r>
            </a:p>
          </p:txBody>
        </p:sp>
      </p:grpSp>
      <p:sp>
        <p:nvSpPr>
          <p:cNvPr id="185352" name="Text Box 8"/>
          <p:cNvSpPr txBox="1">
            <a:spLocks noChangeArrowheads="1"/>
          </p:cNvSpPr>
          <p:nvPr/>
        </p:nvSpPr>
        <p:spPr bwMode="auto">
          <a:xfrm>
            <a:off x="2133601" y="2680098"/>
            <a:ext cx="47974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Helvetica" charset="0"/>
                <a:cs typeface="Arial" charset="0"/>
              </a:rPr>
              <a:t>3    F          </a:t>
            </a:r>
            <a:r>
              <a:rPr lang="en-US" sz="2400" dirty="0">
                <a:solidFill>
                  <a:srgbClr val="FF0000"/>
                </a:solidFill>
                <a:latin typeface="Helvetica" charset="0"/>
                <a:cs typeface="Arial" charset="0"/>
              </a:rPr>
              <a:t>T</a:t>
            </a:r>
            <a:r>
              <a:rPr lang="en-US" sz="2400" dirty="0">
                <a:solidFill>
                  <a:schemeClr val="tx1"/>
                </a:solidFill>
                <a:latin typeface="Helvetica" charset="0"/>
                <a:cs typeface="Arial" charset="0"/>
              </a:rPr>
              <a:t>               T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Helvetica" charset="0"/>
                <a:cs typeface="Arial" charset="0"/>
              </a:rPr>
              <a:t>4    F          </a:t>
            </a:r>
            <a:r>
              <a:rPr lang="en-US" sz="2400" dirty="0">
                <a:solidFill>
                  <a:srgbClr val="FF0000"/>
                </a:solidFill>
                <a:latin typeface="Helvetica" charset="0"/>
                <a:cs typeface="Arial" charset="0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Helvetica" charset="0"/>
                <a:cs typeface="Arial" charset="0"/>
              </a:rPr>
              <a:t>               T</a:t>
            </a:r>
            <a:endParaRPr lang="en-US" sz="2400" dirty="0">
              <a:solidFill>
                <a:schemeClr val="hlink"/>
              </a:solidFill>
              <a:latin typeface="Helvetica" charset="0"/>
              <a:cs typeface="Arial" charset="0"/>
            </a:endParaRPr>
          </a:p>
        </p:txBody>
      </p:sp>
      <p:sp>
        <p:nvSpPr>
          <p:cNvPr id="185353" name="Text Box 9"/>
          <p:cNvSpPr txBox="1">
            <a:spLocks noChangeArrowheads="1"/>
          </p:cNvSpPr>
          <p:nvPr/>
        </p:nvSpPr>
        <p:spPr bwMode="auto">
          <a:xfrm>
            <a:off x="2133601" y="3788569"/>
            <a:ext cx="47974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Helvetica" charset="0"/>
                <a:cs typeface="Arial" charset="0"/>
              </a:rPr>
              <a:t>5    T          T               </a:t>
            </a:r>
            <a:r>
              <a:rPr lang="en-US" sz="2400" dirty="0">
                <a:solidFill>
                  <a:srgbClr val="FF0000"/>
                </a:solidFill>
                <a:latin typeface="Helvetica" charset="0"/>
                <a:cs typeface="Arial" charset="0"/>
              </a:rPr>
              <a:t>T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Helvetica" charset="0"/>
                <a:cs typeface="Arial" charset="0"/>
              </a:rPr>
              <a:t>6    T          T               </a:t>
            </a:r>
            <a:r>
              <a:rPr lang="en-US" sz="2400" dirty="0">
                <a:solidFill>
                  <a:srgbClr val="FF0000"/>
                </a:solidFill>
                <a:latin typeface="Helvetica" charset="0"/>
                <a:cs typeface="Arial" charset="0"/>
              </a:rPr>
              <a:t>F</a:t>
            </a:r>
          </a:p>
        </p:txBody>
      </p:sp>
      <p:sp>
        <p:nvSpPr>
          <p:cNvPr id="185354" name="Text Box 10"/>
          <p:cNvSpPr txBox="1">
            <a:spLocks noChangeArrowheads="1"/>
          </p:cNvSpPr>
          <p:nvPr/>
        </p:nvSpPr>
        <p:spPr bwMode="auto">
          <a:xfrm>
            <a:off x="177801" y="1558528"/>
            <a:ext cx="1920875" cy="1477328"/>
          </a:xfrm>
          <a:prstGeom prst="rect">
            <a:avLst/>
          </a:prstGeom>
          <a:solidFill>
            <a:srgbClr val="C3092B"/>
          </a:solidFill>
          <a:ln>
            <a:noFill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bg1"/>
                </a:solidFill>
                <a:cs typeface="Arial" charset="0"/>
              </a:rPr>
              <a:t>With these values for G and (x&lt;y), (a&gt;b) determines the value of the predicate</a:t>
            </a:r>
          </a:p>
        </p:txBody>
      </p:sp>
    </p:spTree>
    <p:extLst>
      <p:ext uri="{BB962C8B-B14F-4D97-AF65-F5344CB8AC3E}">
        <p14:creationId xmlns:p14="http://schemas.microsoft.com/office/powerpoint/2010/main" val="336004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2" grpId="0" autoUpdateAnimBg="0"/>
      <p:bldP spid="185353" grpId="0" autoUpdateAnimBg="0"/>
      <p:bldP spid="185354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  (Ch 1), www.introsoftwaretesting.com</a:t>
            </a:r>
          </a:p>
        </p:txBody>
      </p:sp>
      <p:sp>
        <p:nvSpPr>
          <p:cNvPr id="747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747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2397770-DE30-EB46-B5EA-3FEAE99C3D84}" type="slidenum">
              <a:rPr lang="en-US" sz="900" b="0">
                <a:solidFill>
                  <a:schemeClr val="tx1"/>
                </a:solidFill>
              </a:rPr>
              <a:pPr/>
              <a:t>32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8229600" cy="6783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charset="0"/>
              </a:rPr>
              <a:t>3. Input Domain Characterization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6" y="784622"/>
            <a:ext cx="8982075" cy="4027884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>
                <a:latin typeface="Times New Roman" charset="0"/>
              </a:rPr>
              <a:t>Describe the </a:t>
            </a:r>
            <a:r>
              <a:rPr lang="en-US" sz="3000" dirty="0">
                <a:solidFill>
                  <a:srgbClr val="C3092B"/>
                </a:solidFill>
                <a:latin typeface="Times New Roman" charset="0"/>
              </a:rPr>
              <a:t>input domain </a:t>
            </a:r>
            <a:r>
              <a:rPr lang="en-US" sz="3000" dirty="0">
                <a:latin typeface="Times New Roman" charset="0"/>
              </a:rPr>
              <a:t>of the software</a:t>
            </a:r>
          </a:p>
          <a:p>
            <a:pPr lvl="1"/>
            <a:r>
              <a:rPr lang="en-US" sz="1800" dirty="0">
                <a:latin typeface="Times New Roman" charset="0"/>
                <a:ea typeface="ＭＳ Ｐゴシック" charset="0"/>
              </a:rPr>
              <a:t>Identify </a:t>
            </a:r>
            <a:r>
              <a:rPr lang="en-US" sz="1800" u="sng" dirty="0">
                <a:solidFill>
                  <a:srgbClr val="C3092B"/>
                </a:solidFill>
                <a:latin typeface="Times New Roman" charset="0"/>
                <a:ea typeface="ＭＳ Ｐゴシック" charset="0"/>
              </a:rPr>
              <a:t>inputs</a:t>
            </a:r>
            <a:r>
              <a:rPr lang="en-US" sz="1800" dirty="0">
                <a:latin typeface="Times New Roman" charset="0"/>
                <a:ea typeface="ＭＳ Ｐゴシック" charset="0"/>
              </a:rPr>
              <a:t>, parameters, or other categorization</a:t>
            </a:r>
          </a:p>
          <a:p>
            <a:pPr lvl="1"/>
            <a:r>
              <a:rPr lang="en-US" sz="1800" dirty="0">
                <a:latin typeface="Times New Roman" charset="0"/>
                <a:ea typeface="ＭＳ Ｐゴシック" charset="0"/>
              </a:rPr>
              <a:t>Partition each input into </a:t>
            </a:r>
            <a:r>
              <a:rPr lang="en-US" sz="1800" u="sng" dirty="0">
                <a:solidFill>
                  <a:srgbClr val="C3092B"/>
                </a:solidFill>
                <a:latin typeface="Times New Roman" charset="0"/>
                <a:ea typeface="ＭＳ Ｐゴシック" charset="0"/>
              </a:rPr>
              <a:t>finite sets</a:t>
            </a:r>
            <a:r>
              <a:rPr lang="en-US" sz="1800" dirty="0">
                <a:solidFill>
                  <a:srgbClr val="C3092B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1800" dirty="0">
                <a:latin typeface="Times New Roman" charset="0"/>
                <a:ea typeface="ＭＳ Ｐゴシック" charset="0"/>
              </a:rPr>
              <a:t>of representative values</a:t>
            </a:r>
          </a:p>
          <a:p>
            <a:pPr lvl="1"/>
            <a:r>
              <a:rPr lang="en-US" sz="1800" dirty="0">
                <a:latin typeface="Times New Roman" charset="0"/>
                <a:ea typeface="ＭＳ Ｐゴシック" charset="0"/>
              </a:rPr>
              <a:t>Choose </a:t>
            </a:r>
            <a:r>
              <a:rPr lang="en-US" sz="1800" u="sng" dirty="0">
                <a:solidFill>
                  <a:srgbClr val="C3092B"/>
                </a:solidFill>
                <a:latin typeface="Times New Roman" charset="0"/>
                <a:ea typeface="ＭＳ Ｐゴシック" charset="0"/>
              </a:rPr>
              <a:t>combinations</a:t>
            </a:r>
            <a:r>
              <a:rPr lang="en-US" sz="1800" dirty="0">
                <a:solidFill>
                  <a:srgbClr val="C3092B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1800" dirty="0">
                <a:latin typeface="Times New Roman" charset="0"/>
                <a:ea typeface="ＭＳ Ｐゴシック" charset="0"/>
              </a:rPr>
              <a:t>of values</a:t>
            </a:r>
          </a:p>
          <a:p>
            <a:r>
              <a:rPr lang="en-US" sz="3000" u="sng" dirty="0">
                <a:solidFill>
                  <a:srgbClr val="C3092B"/>
                </a:solidFill>
                <a:latin typeface="Times New Roman" charset="0"/>
              </a:rPr>
              <a:t>System level</a:t>
            </a:r>
          </a:p>
          <a:p>
            <a:pPr lvl="1"/>
            <a:r>
              <a:rPr lang="en-US" sz="1800" dirty="0">
                <a:latin typeface="Times New Roman" charset="0"/>
                <a:ea typeface="ＭＳ Ｐゴシック" charset="0"/>
              </a:rPr>
              <a:t>Number of students       { </a:t>
            </a:r>
            <a:r>
              <a:rPr lang="en-US" sz="1800" i="1" dirty="0">
                <a:latin typeface="Times New Roman" charset="0"/>
                <a:ea typeface="ＭＳ Ｐゴシック" charset="0"/>
              </a:rPr>
              <a:t>0, 1, &gt;1</a:t>
            </a:r>
            <a:r>
              <a:rPr lang="en-US" sz="1800" dirty="0">
                <a:latin typeface="Times New Roman" charset="0"/>
                <a:ea typeface="ＭＳ Ｐゴシック" charset="0"/>
              </a:rPr>
              <a:t> }</a:t>
            </a:r>
          </a:p>
          <a:p>
            <a:pPr lvl="1"/>
            <a:r>
              <a:rPr lang="en-US" sz="1800" dirty="0">
                <a:latin typeface="Times New Roman" charset="0"/>
                <a:ea typeface="ＭＳ Ｐゴシック" charset="0"/>
              </a:rPr>
              <a:t>Level of course              { </a:t>
            </a:r>
            <a:r>
              <a:rPr lang="en-US" sz="1800" i="1" dirty="0">
                <a:latin typeface="Times New Roman" charset="0"/>
                <a:ea typeface="ＭＳ Ｐゴシック" charset="0"/>
              </a:rPr>
              <a:t>600, 700, 800</a:t>
            </a:r>
            <a:r>
              <a:rPr lang="en-US" sz="1800" dirty="0">
                <a:latin typeface="Times New Roman" charset="0"/>
                <a:ea typeface="ＭＳ Ｐゴシック" charset="0"/>
              </a:rPr>
              <a:t> }</a:t>
            </a:r>
          </a:p>
          <a:p>
            <a:pPr lvl="1"/>
            <a:r>
              <a:rPr lang="en-US" sz="1800" dirty="0">
                <a:latin typeface="Times New Roman" charset="0"/>
                <a:ea typeface="ＭＳ Ｐゴシック" charset="0"/>
              </a:rPr>
              <a:t>Major                              { </a:t>
            </a:r>
            <a:r>
              <a:rPr lang="en-US" sz="1800" i="1" dirty="0" err="1">
                <a:latin typeface="Times New Roman" charset="0"/>
                <a:ea typeface="ＭＳ Ｐゴシック" charset="0"/>
              </a:rPr>
              <a:t>swe</a:t>
            </a:r>
            <a:r>
              <a:rPr lang="en-US" sz="1800" i="1" dirty="0">
                <a:latin typeface="Times New Roman" charset="0"/>
                <a:ea typeface="ＭＳ Ｐゴシック" charset="0"/>
              </a:rPr>
              <a:t>, </a:t>
            </a:r>
            <a:r>
              <a:rPr lang="en-US" sz="1800" i="1" dirty="0" err="1">
                <a:latin typeface="Times New Roman" charset="0"/>
                <a:ea typeface="ＭＳ Ｐゴシック" charset="0"/>
              </a:rPr>
              <a:t>cs</a:t>
            </a:r>
            <a:r>
              <a:rPr lang="en-US" sz="1800" i="1" dirty="0">
                <a:latin typeface="Times New Roman" charset="0"/>
                <a:ea typeface="ＭＳ Ｐゴシック" charset="0"/>
              </a:rPr>
              <a:t>, </a:t>
            </a:r>
            <a:r>
              <a:rPr lang="en-US" sz="1800" i="1" dirty="0" err="1">
                <a:latin typeface="Times New Roman" charset="0"/>
                <a:ea typeface="ＭＳ Ｐゴシック" charset="0"/>
              </a:rPr>
              <a:t>isa</a:t>
            </a:r>
            <a:r>
              <a:rPr lang="en-US" sz="1800" i="1" dirty="0">
                <a:latin typeface="Times New Roman" charset="0"/>
                <a:ea typeface="ＭＳ Ｐゴシック" charset="0"/>
              </a:rPr>
              <a:t>, </a:t>
            </a:r>
            <a:r>
              <a:rPr lang="en-US" sz="1800" i="1" dirty="0" err="1">
                <a:latin typeface="Times New Roman" charset="0"/>
                <a:ea typeface="ＭＳ Ｐゴシック" charset="0"/>
              </a:rPr>
              <a:t>infs</a:t>
            </a:r>
            <a:r>
              <a:rPr lang="en-US" sz="1800" dirty="0">
                <a:latin typeface="Times New Roman" charset="0"/>
                <a:ea typeface="ＭＳ Ｐゴシック" charset="0"/>
              </a:rPr>
              <a:t> }</a:t>
            </a:r>
          </a:p>
          <a:p>
            <a:r>
              <a:rPr lang="en-US" sz="3000" u="sng" dirty="0">
                <a:solidFill>
                  <a:srgbClr val="C3092B"/>
                </a:solidFill>
                <a:latin typeface="Times New Roman" charset="0"/>
              </a:rPr>
              <a:t>Unit level</a:t>
            </a:r>
          </a:p>
          <a:p>
            <a:pPr lvl="1"/>
            <a:r>
              <a:rPr lang="en-US" sz="1800" dirty="0">
                <a:latin typeface="Times New Roman" charset="0"/>
                <a:ea typeface="ＭＳ Ｐゴシック" charset="0"/>
              </a:rPr>
              <a:t>Parameters                  </a:t>
            </a:r>
            <a:r>
              <a:rPr lang="en-US" sz="1800" i="1" dirty="0">
                <a:latin typeface="Times New Roman" charset="0"/>
                <a:ea typeface="ＭＳ Ｐゴシック" charset="0"/>
              </a:rPr>
              <a:t>F (</a:t>
            </a:r>
            <a:r>
              <a:rPr lang="en-US" sz="1800" i="1" dirty="0" err="1">
                <a:latin typeface="Times New Roman" charset="0"/>
                <a:ea typeface="ＭＳ Ｐゴシック" charset="0"/>
              </a:rPr>
              <a:t>int</a:t>
            </a:r>
            <a:r>
              <a:rPr lang="en-US" sz="1800" i="1" dirty="0">
                <a:latin typeface="Times New Roman" charset="0"/>
                <a:ea typeface="ＭＳ Ｐゴシック" charset="0"/>
              </a:rPr>
              <a:t> X, </a:t>
            </a:r>
            <a:r>
              <a:rPr lang="en-US" sz="1800" i="1" dirty="0" err="1">
                <a:latin typeface="Times New Roman" charset="0"/>
                <a:ea typeface="ＭＳ Ｐゴシック" charset="0"/>
              </a:rPr>
              <a:t>int</a:t>
            </a:r>
            <a:r>
              <a:rPr lang="en-US" sz="1800" i="1" dirty="0">
                <a:latin typeface="Times New Roman" charset="0"/>
                <a:ea typeface="ＭＳ Ｐゴシック" charset="0"/>
              </a:rPr>
              <a:t> Y)</a:t>
            </a:r>
          </a:p>
          <a:p>
            <a:pPr lvl="1"/>
            <a:r>
              <a:rPr lang="en-US" sz="1800" dirty="0">
                <a:latin typeface="Times New Roman" charset="0"/>
                <a:ea typeface="ＭＳ Ｐゴシック" charset="0"/>
              </a:rPr>
              <a:t>Possible values            X</a:t>
            </a:r>
            <a:r>
              <a:rPr lang="en-US" sz="1800" i="1" dirty="0">
                <a:latin typeface="Times New Roman" charset="0"/>
                <a:ea typeface="ＭＳ Ｐゴシック" charset="0"/>
              </a:rPr>
              <a:t>: { &lt;0, 0, 1, 2, &gt;2 }, Y : { 10, 20, 30 }</a:t>
            </a:r>
          </a:p>
          <a:p>
            <a:pPr lvl="1"/>
            <a:r>
              <a:rPr lang="en-US" sz="1800" dirty="0">
                <a:latin typeface="Times New Roman" charset="0"/>
                <a:ea typeface="ＭＳ Ｐゴシック" charset="0"/>
              </a:rPr>
              <a:t>Tests</a:t>
            </a:r>
          </a:p>
          <a:p>
            <a:pPr lvl="2"/>
            <a:r>
              <a:rPr lang="en-US" sz="1800" i="1" dirty="0">
                <a:latin typeface="Times New Roman" charset="0"/>
                <a:ea typeface="ＭＳ Ｐゴシック" charset="0"/>
              </a:rPr>
              <a:t>F (-5, 10), F (0, 20), F (1, 30), F (2, 10), F (5, 20)</a:t>
            </a:r>
          </a:p>
        </p:txBody>
      </p:sp>
    </p:spTree>
    <p:extLst>
      <p:ext uri="{BB962C8B-B14F-4D97-AF65-F5344CB8AC3E}">
        <p14:creationId xmlns:p14="http://schemas.microsoft.com/office/powerpoint/2010/main" val="159900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57150"/>
            <a:ext cx="8229600" cy="53697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3600" u="sng" dirty="0" smtClean="0"/>
              <a:t>Unit Testing – Boundary Analysis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42950"/>
            <a:ext cx="8839200" cy="3771900"/>
          </a:xfrm>
        </p:spPr>
        <p:txBody>
          <a:bodyPr/>
          <a:lstStyle/>
          <a:p>
            <a:pPr marL="609600" indent="-60960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Test cases are generated using the </a:t>
            </a:r>
            <a:r>
              <a:rPr lang="en-US" sz="2800" b="1" dirty="0" smtClean="0"/>
              <a:t>extremes of the input domain</a:t>
            </a:r>
            <a:r>
              <a:rPr lang="en-US" sz="2800" dirty="0" smtClean="0"/>
              <a:t>, e.g. maximum, minimum, just inside/outside boundaries, typical values, and error values. </a:t>
            </a:r>
          </a:p>
          <a:p>
            <a:pPr marL="609600" indent="-60960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It is similar to Equivalence Partitioning but focuses on "corner cases“.</a:t>
            </a:r>
          </a:p>
          <a:p>
            <a:pPr marL="609600" indent="-609600" eaLnBrk="1" hangingPunct="1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b="1" i="1" dirty="0" smtClean="0"/>
              <a:t>Exercise:</a:t>
            </a:r>
            <a:r>
              <a:rPr lang="en-US" sz="2800" dirty="0" smtClean="0"/>
              <a:t> write test case input using boundary analysis for the </a:t>
            </a:r>
            <a:r>
              <a:rPr lang="en-US" sz="2800" dirty="0" err="1" smtClean="0">
                <a:latin typeface="Courier New" pitchFamily="49" charset="0"/>
              </a:rPr>
              <a:t>getNumberDaysInMonth</a:t>
            </a:r>
            <a:r>
              <a:rPr lang="en-US" sz="2800" dirty="0" smtClean="0">
                <a:latin typeface="Courier New" pitchFamily="49" charset="0"/>
              </a:rPr>
              <a:t>()</a:t>
            </a:r>
            <a:r>
              <a:rPr lang="en-US" sz="2800" dirty="0" smtClean="0"/>
              <a:t> method.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386FE94-84C3-42F9-8647-03F32C7CE41C}" type="slidenum">
              <a:rPr lang="en-US" smtClean="0"/>
              <a:pPr/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48346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57150"/>
            <a:ext cx="8229600" cy="53697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3600" u="sng" smtClean="0"/>
              <a:t>Unit Testing – Equivalence Partitioning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42950"/>
            <a:ext cx="8839200" cy="3771900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spcBef>
                <a:spcPct val="40000"/>
              </a:spcBef>
            </a:pPr>
            <a:r>
              <a:rPr lang="en-US" sz="2800" smtClean="0"/>
              <a:t>Equivalence partitioning is a </a:t>
            </a:r>
            <a:r>
              <a:rPr lang="en-US" sz="2800" i="1" smtClean="0"/>
              <a:t>blackbox</a:t>
            </a:r>
            <a:r>
              <a:rPr lang="en-US" sz="2800" smtClean="0"/>
              <a:t> testing technique that minimizes the number of test cases.</a:t>
            </a:r>
          </a:p>
          <a:p>
            <a:pPr marL="609600" indent="-609600" eaLnBrk="1" hangingPunct="1">
              <a:spcBef>
                <a:spcPct val="40000"/>
              </a:spcBef>
            </a:pPr>
            <a:r>
              <a:rPr lang="en-US" sz="2800" smtClean="0"/>
              <a:t>Possible inputs are partitioned into equivalence testing classes, and a test case is selected from each class.</a:t>
            </a:r>
          </a:p>
          <a:p>
            <a:pPr marL="609600" indent="-609600" eaLnBrk="1" hangingPunct="1">
              <a:spcBef>
                <a:spcPct val="40000"/>
              </a:spcBef>
            </a:pPr>
            <a:r>
              <a:rPr lang="en-US" sz="2800" smtClean="0"/>
              <a:t>Assumption - system behaves in a similar way for all members of an equiv. class.</a:t>
            </a:r>
            <a:r>
              <a:rPr lang="en-US" smtClean="0"/>
              <a:t> </a:t>
            </a:r>
          </a:p>
          <a:p>
            <a:pPr marL="609600" indent="-609600" eaLnBrk="1" hangingPunct="1">
              <a:spcBef>
                <a:spcPct val="40000"/>
              </a:spcBef>
            </a:pPr>
            <a:r>
              <a:rPr lang="en-US" sz="2800" smtClean="0"/>
              <a:t>Criteria used to determine equivalence classes: </a:t>
            </a:r>
            <a:r>
              <a:rPr lang="en-US" sz="2800" b="1" smtClean="0"/>
              <a:t>coverage, disjointedness, representation</a:t>
            </a:r>
            <a:r>
              <a:rPr lang="en-US" sz="2800" smtClean="0"/>
              <a:t>.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386FE94-84C3-42F9-8647-03F32C7CE41C}" type="slidenum">
              <a:rPr lang="en-US" smtClean="0"/>
              <a:pPr/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868446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u="sng" smtClean="0"/>
              <a:t>Unit Testing – Equivalence Partitioning</a:t>
            </a:r>
          </a:p>
        </p:txBody>
      </p:sp>
      <p:graphicFrame>
        <p:nvGraphicFramePr>
          <p:cNvPr id="323588" name="Group 4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3083720"/>
        </p:xfrm>
        <a:graphic>
          <a:graphicData uri="http://schemas.openxmlformats.org/drawingml/2006/table">
            <a:tbl>
              <a:tblPr/>
              <a:tblGrid>
                <a:gridCol w="3493698"/>
                <a:gridCol w="2406770"/>
                <a:gridCol w="2329132"/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Equivalence class</a:t>
                      </a:r>
                    </a:p>
                  </a:txBody>
                  <a:tcPr marL="93165" marR="93165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 for month input</a:t>
                      </a:r>
                    </a:p>
                  </a:txBody>
                  <a:tcPr marL="93165" marR="9316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 for year input</a:t>
                      </a:r>
                    </a:p>
                  </a:txBody>
                  <a:tcPr marL="93165" marR="9316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33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Months with 31 days, non-leap yrs.</a:t>
                      </a:r>
                    </a:p>
                  </a:txBody>
                  <a:tcPr marL="93165" marR="93165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 (July)</a:t>
                      </a:r>
                    </a:p>
                  </a:txBody>
                  <a:tcPr marL="93165" marR="9316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1901</a:t>
                      </a:r>
                    </a:p>
                  </a:txBody>
                  <a:tcPr marL="93165" marR="9316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Months with 31 days, leap yrs.</a:t>
                      </a:r>
                    </a:p>
                  </a:txBody>
                  <a:tcPr marL="93165" marR="93165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 (July)</a:t>
                      </a:r>
                    </a:p>
                  </a:txBody>
                  <a:tcPr marL="93165" marR="9316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1904</a:t>
                      </a:r>
                    </a:p>
                  </a:txBody>
                  <a:tcPr marL="93165" marR="9316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Months with 30 days, non-leap yrs.</a:t>
                      </a:r>
                    </a:p>
                  </a:txBody>
                  <a:tcPr marL="93165" marR="93165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 (June)</a:t>
                      </a:r>
                    </a:p>
                  </a:txBody>
                  <a:tcPr marL="93165" marR="9316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1901</a:t>
                      </a:r>
                    </a:p>
                  </a:txBody>
                  <a:tcPr marL="93165" marR="9316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6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Months with 30 days, leap yrs.</a:t>
                      </a:r>
                    </a:p>
                  </a:txBody>
                  <a:tcPr marL="93165" marR="93165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 (June)</a:t>
                      </a:r>
                    </a:p>
                  </a:txBody>
                  <a:tcPr marL="93165" marR="9316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1904</a:t>
                      </a:r>
                    </a:p>
                  </a:txBody>
                  <a:tcPr marL="93165" marR="9316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33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Months with 28 or 29 days, non-leap yrs.</a:t>
                      </a:r>
                    </a:p>
                  </a:txBody>
                  <a:tcPr marL="93165" marR="93165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(February)</a:t>
                      </a:r>
                    </a:p>
                  </a:txBody>
                  <a:tcPr marL="93165" marR="9316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1901</a:t>
                      </a:r>
                    </a:p>
                  </a:txBody>
                  <a:tcPr marL="93165" marR="9316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Months with 28 or 29 days, leap yrs.</a:t>
                      </a:r>
                    </a:p>
                  </a:txBody>
                  <a:tcPr marL="93165" marR="93165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(February)</a:t>
                      </a:r>
                    </a:p>
                  </a:txBody>
                  <a:tcPr marL="93165" marR="9316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1904</a:t>
                      </a:r>
                    </a:p>
                  </a:txBody>
                  <a:tcPr marL="93165" marR="9316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29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D769621-55F9-4289-A8A0-E6645A46BA9A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383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800100"/>
            <a:ext cx="8534400" cy="342900"/>
          </a:xfrm>
        </p:spPr>
        <p:txBody>
          <a:bodyPr>
            <a:normAutofit fontScale="92500" lnSpcReduction="20000"/>
          </a:bodyPr>
          <a:lstStyle/>
          <a:p>
            <a:pPr marL="609600" indent="-609600" eaLnBrk="1" hangingPunct="1">
              <a:spcBef>
                <a:spcPct val="40000"/>
              </a:spcBef>
              <a:buFontTx/>
              <a:buNone/>
            </a:pPr>
            <a:r>
              <a:rPr lang="en-US" sz="2000" b="1" dirty="0" smtClean="0"/>
              <a:t>Example:</a:t>
            </a:r>
            <a:r>
              <a:rPr lang="en-US" sz="2000" dirty="0" smtClean="0"/>
              <a:t> Valid inputs to test the </a:t>
            </a:r>
            <a:r>
              <a:rPr lang="en-US" sz="2000" dirty="0" err="1" smtClean="0">
                <a:latin typeface="Courier New" pitchFamily="49" charset="0"/>
              </a:rPr>
              <a:t>getNumberDaysInMonth</a:t>
            </a:r>
            <a:r>
              <a:rPr lang="en-US" sz="2000" dirty="0" smtClean="0">
                <a:latin typeface="Courier New" pitchFamily="49" charset="0"/>
              </a:rPr>
              <a:t>()</a:t>
            </a:r>
            <a:r>
              <a:rPr lang="en-US" sz="2000" dirty="0" smtClean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972195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  (Ch 1), www.introsoftwaretesting.com</a:t>
            </a:r>
          </a:p>
        </p:txBody>
      </p:sp>
      <p:sp>
        <p:nvSpPr>
          <p:cNvPr id="768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DE1C0B6-943B-254F-8485-9DB310C31A13}" type="slidenum">
              <a:rPr lang="en-US" sz="900" b="0">
                <a:solidFill>
                  <a:schemeClr val="tx1"/>
                </a:solidFill>
              </a:rPr>
              <a:pPr/>
              <a:t>36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4. Syntactic Structures</a:t>
            </a:r>
          </a:p>
        </p:txBody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814" y="814387"/>
            <a:ext cx="8728075" cy="3968354"/>
          </a:xfrm>
        </p:spPr>
        <p:txBody>
          <a:bodyPr/>
          <a:lstStyle/>
          <a:p>
            <a:pPr marL="457200" indent="-457200"/>
            <a:r>
              <a:rPr lang="en-US" dirty="0">
                <a:latin typeface="Times New Roman" charset="0"/>
              </a:rPr>
              <a:t>Based on a </a:t>
            </a:r>
            <a:r>
              <a:rPr lang="en-US" u="sng" dirty="0">
                <a:solidFill>
                  <a:srgbClr val="C3092B"/>
                </a:solidFill>
                <a:latin typeface="Times New Roman" charset="0"/>
              </a:rPr>
              <a:t>grammar</a:t>
            </a:r>
            <a:r>
              <a:rPr lang="en-US" dirty="0">
                <a:latin typeface="Times New Roman" charset="0"/>
              </a:rPr>
              <a:t>, or other syntactic definition</a:t>
            </a:r>
          </a:p>
          <a:p>
            <a:pPr marL="457200" indent="-457200"/>
            <a:r>
              <a:rPr lang="en-US" dirty="0">
                <a:latin typeface="Times New Roman" charset="0"/>
              </a:rPr>
              <a:t>Primary example is </a:t>
            </a:r>
            <a:r>
              <a:rPr lang="en-US" u="sng" dirty="0">
                <a:solidFill>
                  <a:srgbClr val="C3092B"/>
                </a:solidFill>
                <a:latin typeface="Times New Roman" charset="0"/>
              </a:rPr>
              <a:t>mutation testing</a:t>
            </a:r>
          </a:p>
          <a:p>
            <a:pPr marL="800100" lvl="1" indent="-342900">
              <a:buFontTx/>
              <a:buAutoNum type="arabicPeriod"/>
            </a:pPr>
            <a:r>
              <a:rPr lang="en-US" sz="1800" dirty="0">
                <a:latin typeface="Times New Roman" charset="0"/>
                <a:ea typeface="ＭＳ Ｐゴシック" charset="0"/>
              </a:rPr>
              <a:t>Induce </a:t>
            </a:r>
            <a:r>
              <a:rPr lang="en-US" sz="1800" dirty="0">
                <a:solidFill>
                  <a:srgbClr val="C3092B"/>
                </a:solidFill>
                <a:latin typeface="Times New Roman" charset="0"/>
                <a:ea typeface="ＭＳ Ｐゴシック" charset="0"/>
              </a:rPr>
              <a:t>small changes </a:t>
            </a:r>
            <a:r>
              <a:rPr lang="en-US" sz="1800" dirty="0">
                <a:latin typeface="Times New Roman" charset="0"/>
                <a:ea typeface="ＭＳ Ｐゴシック" charset="0"/>
              </a:rPr>
              <a:t>to the program: </a:t>
            </a:r>
            <a:r>
              <a:rPr lang="en-US" sz="1800" u="sng" dirty="0">
                <a:latin typeface="Times New Roman" charset="0"/>
                <a:ea typeface="ＭＳ Ｐゴシック" charset="0"/>
              </a:rPr>
              <a:t>mutants</a:t>
            </a:r>
          </a:p>
          <a:p>
            <a:pPr marL="800100" lvl="1" indent="-342900">
              <a:buFontTx/>
              <a:buAutoNum type="arabicPeriod"/>
            </a:pPr>
            <a:r>
              <a:rPr lang="en-US" sz="1800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1800" dirty="0" smtClean="0">
                <a:solidFill>
                  <a:srgbClr val="C3092B"/>
                </a:solidFill>
                <a:latin typeface="Times New Roman" charset="0"/>
                <a:ea typeface="ＭＳ Ｐゴシック" charset="0"/>
              </a:rPr>
              <a:t>Find </a:t>
            </a:r>
            <a:r>
              <a:rPr lang="en-US" sz="1800" dirty="0">
                <a:solidFill>
                  <a:srgbClr val="C3092B"/>
                </a:solidFill>
                <a:latin typeface="Times New Roman" charset="0"/>
                <a:ea typeface="ＭＳ Ｐゴシック" charset="0"/>
              </a:rPr>
              <a:t>tests </a:t>
            </a:r>
            <a:r>
              <a:rPr lang="en-US" sz="1800" dirty="0">
                <a:latin typeface="Times New Roman" charset="0"/>
                <a:ea typeface="ＭＳ Ｐゴシック" charset="0"/>
              </a:rPr>
              <a:t>that cause the mutant programs to fail: </a:t>
            </a:r>
            <a:r>
              <a:rPr lang="en-US" sz="1800" u="sng" dirty="0">
                <a:latin typeface="Times New Roman" charset="0"/>
                <a:ea typeface="ＭＳ Ｐゴシック" charset="0"/>
              </a:rPr>
              <a:t>killing mutants</a:t>
            </a:r>
          </a:p>
          <a:p>
            <a:pPr marL="800100" lvl="1" indent="-342900">
              <a:buFontTx/>
              <a:buAutoNum type="arabicPeriod"/>
            </a:pPr>
            <a:r>
              <a:rPr lang="en-US" sz="1800" dirty="0">
                <a:latin typeface="Times New Roman" charset="0"/>
                <a:ea typeface="ＭＳ Ｐゴシック" charset="0"/>
              </a:rPr>
              <a:t>Failure is defined as </a:t>
            </a:r>
            <a:r>
              <a:rPr lang="en-US" sz="1800" u="sng" dirty="0">
                <a:solidFill>
                  <a:srgbClr val="C3092B"/>
                </a:solidFill>
                <a:latin typeface="Times New Roman" charset="0"/>
                <a:ea typeface="ＭＳ Ｐゴシック" charset="0"/>
              </a:rPr>
              <a:t>different output</a:t>
            </a:r>
            <a:r>
              <a:rPr lang="en-US" sz="1800" dirty="0">
                <a:latin typeface="Times New Roman" charset="0"/>
                <a:ea typeface="ＭＳ Ｐゴシック" charset="0"/>
              </a:rPr>
              <a:t> from the original program</a:t>
            </a:r>
          </a:p>
          <a:p>
            <a:pPr marL="800100" lvl="1" indent="-342900">
              <a:buFontTx/>
              <a:buAutoNum type="arabicPeriod"/>
            </a:pPr>
            <a:r>
              <a:rPr lang="en-US" sz="1800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1800" u="sng" dirty="0" smtClean="0">
                <a:solidFill>
                  <a:srgbClr val="C3092B"/>
                </a:solidFill>
                <a:latin typeface="Times New Roman" charset="0"/>
                <a:ea typeface="ＭＳ Ｐゴシック" charset="0"/>
              </a:rPr>
              <a:t>Check </a:t>
            </a:r>
            <a:r>
              <a:rPr lang="en-US" sz="1800" u="sng" dirty="0">
                <a:solidFill>
                  <a:srgbClr val="C3092B"/>
                </a:solidFill>
                <a:latin typeface="Times New Roman" charset="0"/>
                <a:ea typeface="ＭＳ Ｐゴシック" charset="0"/>
              </a:rPr>
              <a:t>the output</a:t>
            </a:r>
            <a:r>
              <a:rPr lang="en-US" sz="1800" dirty="0">
                <a:latin typeface="Times New Roman" charset="0"/>
                <a:ea typeface="ＭＳ Ｐゴシック" charset="0"/>
              </a:rPr>
              <a:t> of useful tests on the original program</a:t>
            </a:r>
          </a:p>
          <a:p>
            <a:pPr marL="457200" indent="-457200"/>
            <a:r>
              <a:rPr lang="en-US" dirty="0">
                <a:latin typeface="Times New Roman" charset="0"/>
              </a:rPr>
              <a:t>Example program and mutants</a:t>
            </a:r>
          </a:p>
        </p:txBody>
      </p:sp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1060450" y="2923742"/>
            <a:ext cx="2063750" cy="1490152"/>
          </a:xfrm>
          <a:prstGeom prst="rect">
            <a:avLst/>
          </a:prstGeom>
          <a:solidFill>
            <a:srgbClr val="C3092B"/>
          </a:solidFill>
          <a:ln>
            <a:noFill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  <a:latin typeface="Helvetica" charset="0"/>
                <a:cs typeface="Arial" charset="0"/>
              </a:rPr>
              <a:t>if (x &gt; y)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  <a:latin typeface="Helvetica" charset="0"/>
                <a:cs typeface="Arial" charset="0"/>
              </a:rPr>
              <a:t>    z = x - y;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  <a:latin typeface="Helvetica" charset="0"/>
                <a:cs typeface="Arial" charset="0"/>
              </a:rPr>
              <a:t>else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  <a:latin typeface="Helvetica" charset="0"/>
                <a:cs typeface="Arial" charset="0"/>
              </a:rPr>
              <a:t>   z = 2 * x;</a:t>
            </a:r>
          </a:p>
        </p:txBody>
      </p:sp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6942139" y="1989247"/>
            <a:ext cx="2063750" cy="2644314"/>
          </a:xfrm>
          <a:prstGeom prst="rect">
            <a:avLst/>
          </a:prstGeom>
          <a:solidFill>
            <a:srgbClr val="C3092B"/>
          </a:solidFill>
          <a:ln>
            <a:noFill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dirty="0">
                <a:solidFill>
                  <a:srgbClr val="FFFFFF"/>
                </a:solidFill>
                <a:latin typeface="Helvetica" charset="0"/>
                <a:cs typeface="Arial" charset="0"/>
              </a:rPr>
              <a:t>if (x &gt; y)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dirty="0">
                <a:solidFill>
                  <a:srgbClr val="FFFFFF"/>
                </a:solidFill>
                <a:latin typeface="Helvetica" charset="0"/>
                <a:cs typeface="Arial" charset="0"/>
                <a:sym typeface="Symbol" charset="0"/>
              </a:rPr>
              <a:t></a:t>
            </a:r>
            <a:r>
              <a:rPr lang="en-US" dirty="0">
                <a:solidFill>
                  <a:srgbClr val="FFFFFF"/>
                </a:solidFill>
                <a:latin typeface="Helvetica" charset="0"/>
                <a:cs typeface="Arial" charset="0"/>
              </a:rPr>
              <a:t>if (x &gt;= y)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dirty="0">
                <a:solidFill>
                  <a:srgbClr val="FFFFFF"/>
                </a:solidFill>
                <a:latin typeface="Helvetica" charset="0"/>
                <a:cs typeface="Arial" charset="0"/>
              </a:rPr>
              <a:t>    z = x - y;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dirty="0">
                <a:solidFill>
                  <a:srgbClr val="FFFFFF"/>
                </a:solidFill>
                <a:latin typeface="Helvetica" charset="0"/>
                <a:cs typeface="Arial" charset="0"/>
              </a:rPr>
              <a:t>    </a:t>
            </a:r>
            <a:r>
              <a:rPr lang="en-US" dirty="0">
                <a:solidFill>
                  <a:srgbClr val="FFFFFF"/>
                </a:solidFill>
                <a:latin typeface="Helvetica" charset="0"/>
                <a:cs typeface="Arial" charset="0"/>
                <a:sym typeface="Symbol" charset="0"/>
              </a:rPr>
              <a:t></a:t>
            </a:r>
            <a:r>
              <a:rPr lang="en-US" dirty="0">
                <a:solidFill>
                  <a:srgbClr val="FFFFFF"/>
                </a:solidFill>
                <a:latin typeface="Helvetica" charset="0"/>
                <a:cs typeface="Arial" charset="0"/>
              </a:rPr>
              <a:t> z = x + y;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dirty="0">
                <a:solidFill>
                  <a:srgbClr val="FFFFFF"/>
                </a:solidFill>
                <a:latin typeface="Helvetica" charset="0"/>
                <a:cs typeface="Arial" charset="0"/>
              </a:rPr>
              <a:t>    </a:t>
            </a:r>
            <a:r>
              <a:rPr lang="en-US" dirty="0">
                <a:solidFill>
                  <a:srgbClr val="FFFFFF"/>
                </a:solidFill>
                <a:latin typeface="Helvetica" charset="0"/>
                <a:cs typeface="Arial" charset="0"/>
                <a:sym typeface="Symbol" charset="0"/>
              </a:rPr>
              <a:t></a:t>
            </a:r>
            <a:r>
              <a:rPr lang="en-US" dirty="0">
                <a:solidFill>
                  <a:srgbClr val="FFFFFF"/>
                </a:solidFill>
                <a:latin typeface="Helvetica" charset="0"/>
                <a:cs typeface="Arial" charset="0"/>
              </a:rPr>
              <a:t> z = x – m;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dirty="0">
                <a:solidFill>
                  <a:srgbClr val="FFFFFF"/>
                </a:solidFill>
                <a:latin typeface="Helvetica" charset="0"/>
                <a:cs typeface="Arial" charset="0"/>
              </a:rPr>
              <a:t>else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dirty="0">
                <a:solidFill>
                  <a:srgbClr val="FFFFFF"/>
                </a:solidFill>
                <a:latin typeface="Helvetica" charset="0"/>
                <a:cs typeface="Arial" charset="0"/>
              </a:rPr>
              <a:t>   z = 2 * x;</a:t>
            </a:r>
          </a:p>
        </p:txBody>
      </p:sp>
    </p:spTree>
    <p:extLst>
      <p:ext uri="{BB962C8B-B14F-4D97-AF65-F5344CB8AC3E}">
        <p14:creationId xmlns:p14="http://schemas.microsoft.com/office/powerpoint/2010/main" val="110494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6" grpId="0" animBg="1" autoUpdateAnimBg="0"/>
      <p:bldP spid="187397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516467" y="190978"/>
            <a:ext cx="8136466" cy="3949222"/>
          </a:xfrm>
          <a:prstGeom prst="rect">
            <a:avLst/>
          </a:prstGeom>
          <a:noFill/>
          <a:ln w="127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73806" y="4230467"/>
            <a:ext cx="782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400" dirty="0" smtClean="0">
                <a:solidFill>
                  <a:srgbClr val="C3092B"/>
                </a:solidFill>
                <a:latin typeface="Austin Semibold"/>
                <a:cs typeface="Austin Semibold"/>
              </a:rPr>
              <a:t>Miami University, Oxford OH</a:t>
            </a:r>
            <a:endParaRPr lang="en-US" sz="2400" dirty="0">
              <a:solidFill>
                <a:srgbClr val="008080"/>
              </a:solidFill>
              <a:latin typeface="Austin Semibold"/>
              <a:cs typeface="Austin Semibold"/>
            </a:endParaRPr>
          </a:p>
        </p:txBody>
      </p:sp>
      <p:pic>
        <p:nvPicPr>
          <p:cNvPr id="12" name="Picture 11" descr="QuadAerial.jp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" t="12225" r="21" b="-295"/>
          <a:stretch/>
        </p:blipFill>
        <p:spPr>
          <a:xfrm>
            <a:off x="665065" y="330200"/>
            <a:ext cx="7839270" cy="3666067"/>
          </a:xfrm>
          <a:prstGeom prst="rect">
            <a:avLst/>
          </a:prstGeom>
          <a:ln w="3175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M logo 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412" y="4670866"/>
            <a:ext cx="1101176" cy="41167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3732-CC44-AD44-927A-79864248F69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3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testing is enough?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can show the presence of errors but not their absence.</a:t>
            </a:r>
          </a:p>
          <a:p>
            <a:pPr lvl="1"/>
            <a:r>
              <a:rPr lang="en-US" dirty="0" err="1" smtClean="0"/>
              <a:t>Edsger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3732-CC44-AD44-927A-79864248F69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62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Discovered over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6200000">
            <a:off x="573088" y="1543580"/>
            <a:ext cx="2189691" cy="1229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Number of errors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3732-CC44-AD44-927A-79864248F693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79133" y="1540945"/>
            <a:ext cx="16934" cy="1854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379133" y="3395145"/>
            <a:ext cx="40132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>
            <a:off x="2717800" y="1735667"/>
            <a:ext cx="3530600" cy="1439333"/>
          </a:xfrm>
          <a:prstGeom prst="curvedConnector3">
            <a:avLst>
              <a:gd name="adj1" fmla="val 4616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26934" y="3650734"/>
            <a:ext cx="1794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885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199" y="4902829"/>
            <a:ext cx="4622701" cy="19875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 dirty="0">
                <a:solidFill>
                  <a:schemeClr val="bg1"/>
                </a:solidFill>
              </a:rPr>
              <a:t>Introduction to Software Testing  (</a:t>
            </a:r>
            <a:r>
              <a:rPr lang="en-US" sz="900" b="0" dirty="0" err="1">
                <a:solidFill>
                  <a:schemeClr val="bg1"/>
                </a:solidFill>
              </a:rPr>
              <a:t>Ch</a:t>
            </a:r>
            <a:r>
              <a:rPr lang="en-US" sz="900" b="0" dirty="0">
                <a:solidFill>
                  <a:schemeClr val="bg1"/>
                </a:solidFill>
              </a:rPr>
              <a:t> 1), </a:t>
            </a:r>
            <a:r>
              <a:rPr lang="en-US" sz="900" b="0" dirty="0" err="1">
                <a:solidFill>
                  <a:schemeClr val="bg1"/>
                </a:solidFill>
              </a:rPr>
              <a:t>www.introsoftwaretesting.com</a:t>
            </a:r>
            <a:endParaRPr lang="en-US" sz="900" b="0" dirty="0">
              <a:solidFill>
                <a:schemeClr val="bg1"/>
              </a:solidFill>
            </a:endParaRP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08788" y="4918130"/>
            <a:ext cx="2895600" cy="274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 dirty="0">
                <a:solidFill>
                  <a:srgbClr val="FFFFFF"/>
                </a:solidFill>
              </a:rPr>
              <a:t>© </a:t>
            </a:r>
            <a:r>
              <a:rPr lang="en-US" sz="900" b="0" dirty="0" err="1">
                <a:solidFill>
                  <a:srgbClr val="FFFFFF"/>
                </a:solidFill>
              </a:rPr>
              <a:t>Ammann</a:t>
            </a:r>
            <a:r>
              <a:rPr lang="en-US" sz="900" b="0" dirty="0">
                <a:solidFill>
                  <a:srgbClr val="FFFFFF"/>
                </a:solidFill>
              </a:rPr>
              <a:t> &amp; Offutt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EB7D57D-CEA0-A84C-A335-B1259DF72D9A}" type="slidenum">
              <a:rPr lang="en-US" sz="900" b="0">
                <a:solidFill>
                  <a:schemeClr val="tx1"/>
                </a:solidFill>
              </a:rPr>
              <a:pPr/>
              <a:t>6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14300"/>
            <a:ext cx="7924800" cy="108585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 charset="0"/>
              </a:rPr>
              <a:t>Important Terms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Validation &amp; Verification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4" y="1316832"/>
            <a:ext cx="8867775" cy="3465910"/>
          </a:xfrm>
        </p:spPr>
        <p:txBody>
          <a:bodyPr>
            <a:normAutofit fontScale="77500" lnSpcReduction="20000"/>
          </a:bodyPr>
          <a:lstStyle/>
          <a:p>
            <a:r>
              <a:rPr lang="en-US" sz="3100" u="sng" dirty="0" smtClean="0">
                <a:solidFill>
                  <a:srgbClr val="C3092B"/>
                </a:solidFill>
                <a:latin typeface="Times New Roman" charset="0"/>
              </a:rPr>
              <a:t>Validation</a:t>
            </a:r>
            <a:r>
              <a:rPr lang="en-US" sz="3100" dirty="0" smtClean="0">
                <a:latin typeface="Times New Roman" charset="0"/>
              </a:rPr>
              <a:t>: </a:t>
            </a:r>
          </a:p>
          <a:p>
            <a:pPr lvl="1"/>
            <a:r>
              <a:rPr lang="en-US" sz="2700" dirty="0" smtClean="0">
                <a:latin typeface="Times New Roman" charset="0"/>
              </a:rPr>
              <a:t>The </a:t>
            </a:r>
            <a:r>
              <a:rPr lang="en-US" sz="2700" dirty="0">
                <a:latin typeface="Times New Roman" charset="0"/>
              </a:rPr>
              <a:t>process of evaluating software at the end of software development  to ensure compliance with intended usage</a:t>
            </a:r>
          </a:p>
          <a:p>
            <a:endParaRPr lang="en-US" sz="3100" dirty="0">
              <a:latin typeface="Times New Roman" charset="0"/>
            </a:endParaRPr>
          </a:p>
          <a:p>
            <a:r>
              <a:rPr lang="en-US" sz="3100" u="sng" dirty="0" smtClean="0">
                <a:solidFill>
                  <a:srgbClr val="C3092B"/>
                </a:solidFill>
                <a:latin typeface="Times New Roman" charset="0"/>
              </a:rPr>
              <a:t>Verification</a:t>
            </a:r>
            <a:r>
              <a:rPr lang="en-US" sz="3100" dirty="0" smtClean="0">
                <a:latin typeface="Times New Roman" charset="0"/>
              </a:rPr>
              <a:t>: </a:t>
            </a:r>
          </a:p>
          <a:p>
            <a:pPr lvl="1"/>
            <a:r>
              <a:rPr lang="en-US" sz="2700" dirty="0" smtClean="0">
                <a:latin typeface="Times New Roman" charset="0"/>
              </a:rPr>
              <a:t>The </a:t>
            </a:r>
            <a:r>
              <a:rPr lang="en-US" sz="2700" dirty="0">
                <a:latin typeface="Times New Roman" charset="0"/>
              </a:rPr>
              <a:t>process of determining whether the products of a given phase of the software development process fulfill the requirements established during the previous </a:t>
            </a:r>
            <a:r>
              <a:rPr lang="en-US" sz="2700" dirty="0" smtClean="0">
                <a:latin typeface="Times New Roman" charset="0"/>
              </a:rPr>
              <a:t>phase</a:t>
            </a:r>
            <a:endParaRPr lang="en-US" sz="3100" dirty="0">
              <a:latin typeface="Times New Roman" charset="0"/>
            </a:endParaRPr>
          </a:p>
          <a:p>
            <a:endParaRPr lang="en-US" sz="3100" dirty="0">
              <a:latin typeface="Times New Roman" charset="0"/>
            </a:endParaRPr>
          </a:p>
          <a:p>
            <a:pPr algn="ctr">
              <a:buFont typeface="Monotype Sorts" charset="0"/>
              <a:buNone/>
            </a:pPr>
            <a:r>
              <a:rPr lang="en-US" sz="3100" dirty="0">
                <a:latin typeface="Times New Roman" charset="0"/>
              </a:rPr>
              <a:t>IV&amp;V stands for </a:t>
            </a:r>
            <a:r>
              <a:rPr lang="ja-JP" altLang="en-US" sz="3100" dirty="0">
                <a:latin typeface="Times New Roman" charset="0"/>
              </a:rPr>
              <a:t>“</a:t>
            </a:r>
            <a:r>
              <a:rPr lang="en-US" sz="3100" i="1" dirty="0">
                <a:latin typeface="Times New Roman" charset="0"/>
              </a:rPr>
              <a:t>independent verification and validation</a:t>
            </a:r>
            <a:r>
              <a:rPr lang="ja-JP" altLang="en-US" dirty="0">
                <a:latin typeface="Times New Roman" charset="0"/>
              </a:rPr>
              <a:t>”</a:t>
            </a: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31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  (Ch 1), www.introsoftwaretesting.com</a:t>
            </a: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75DFE81-B1B4-CC45-AA36-DFE7BD8C0359}" type="slidenum">
              <a:rPr lang="en-US" sz="900" b="0">
                <a:solidFill>
                  <a:schemeClr val="tx1"/>
                </a:solidFill>
              </a:rPr>
              <a:pPr/>
              <a:t>7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Static and Dynamic Testing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4" y="1382316"/>
            <a:ext cx="8867775" cy="3400425"/>
          </a:xfrm>
        </p:spPr>
        <p:txBody>
          <a:bodyPr/>
          <a:lstStyle/>
          <a:p>
            <a:r>
              <a:rPr lang="en-US" dirty="0">
                <a:solidFill>
                  <a:srgbClr val="C3092B"/>
                </a:solidFill>
                <a:latin typeface="Times New Roman" charset="0"/>
              </a:rPr>
              <a:t>Static </a:t>
            </a:r>
            <a:r>
              <a:rPr lang="en-US" dirty="0" smtClean="0">
                <a:solidFill>
                  <a:srgbClr val="C3092B"/>
                </a:solidFill>
                <a:latin typeface="Times New Roman" charset="0"/>
              </a:rPr>
              <a:t>Testing: </a:t>
            </a:r>
            <a:endParaRPr lang="en-US" dirty="0">
              <a:latin typeface="Times New Roman" charset="0"/>
            </a:endParaRPr>
          </a:p>
          <a:p>
            <a:pPr lvl="1"/>
            <a:r>
              <a:rPr lang="en-US" dirty="0" smtClean="0">
                <a:latin typeface="Times New Roman" charset="0"/>
              </a:rPr>
              <a:t>Testing </a:t>
            </a:r>
            <a:r>
              <a:rPr lang="en-US" dirty="0">
                <a:latin typeface="Times New Roman" charset="0"/>
              </a:rPr>
              <a:t>without executing the program.</a:t>
            </a:r>
          </a:p>
          <a:p>
            <a:pPr lvl="2"/>
            <a:r>
              <a:rPr lang="en-US" sz="1400" dirty="0">
                <a:latin typeface="Times New Roman" charset="0"/>
                <a:ea typeface="ＭＳ Ｐゴシック" charset="0"/>
              </a:rPr>
              <a:t>This include software inspections and some forms of analyses</a:t>
            </a:r>
            <a:r>
              <a:rPr lang="en-US" sz="1400" dirty="0" smtClean="0">
                <a:latin typeface="Times New Roman" charset="0"/>
                <a:ea typeface="ＭＳ Ｐゴシック" charset="0"/>
              </a:rPr>
              <a:t>.</a:t>
            </a:r>
            <a:endParaRPr lang="en-US" dirty="0">
              <a:latin typeface="Times New Roman" charset="0"/>
            </a:endParaRPr>
          </a:p>
          <a:p>
            <a:r>
              <a:rPr lang="en-US" u="sng" dirty="0">
                <a:solidFill>
                  <a:srgbClr val="C3092B"/>
                </a:solidFill>
                <a:latin typeface="Times New Roman" charset="0"/>
              </a:rPr>
              <a:t>Dynamic </a:t>
            </a:r>
            <a:r>
              <a:rPr lang="en-US" u="sng" dirty="0" smtClean="0">
                <a:solidFill>
                  <a:srgbClr val="C3092B"/>
                </a:solidFill>
                <a:latin typeface="Times New Roman" charset="0"/>
              </a:rPr>
              <a:t>Testing:</a:t>
            </a:r>
            <a:r>
              <a:rPr lang="en-US" dirty="0" smtClean="0">
                <a:solidFill>
                  <a:srgbClr val="C3092B"/>
                </a:solidFill>
                <a:latin typeface="Times New Roman" charset="0"/>
              </a:rPr>
              <a:t> </a:t>
            </a:r>
            <a:endParaRPr lang="en-US" dirty="0">
              <a:latin typeface="Times New Roman" charset="0"/>
            </a:endParaRPr>
          </a:p>
          <a:p>
            <a:pPr lvl="1"/>
            <a:r>
              <a:rPr lang="en-US" dirty="0" smtClean="0">
                <a:latin typeface="Times New Roman" charset="0"/>
              </a:rPr>
              <a:t>Testing </a:t>
            </a:r>
            <a:r>
              <a:rPr lang="en-US" dirty="0">
                <a:latin typeface="Times New Roman" charset="0"/>
              </a:rPr>
              <a:t>by executing the program with real inputs</a:t>
            </a:r>
          </a:p>
        </p:txBody>
      </p:sp>
    </p:spTree>
    <p:extLst>
      <p:ext uri="{BB962C8B-B14F-4D97-AF65-F5344CB8AC3E}">
        <p14:creationId xmlns:p14="http://schemas.microsoft.com/office/powerpoint/2010/main" val="267595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  (Ch 1), www.introsoftwaretesting.com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82A7B5-1B21-3F4F-862D-2C0D3AD8DC5D}" type="slidenum">
              <a:rPr lang="en-US" sz="900" b="0">
                <a:solidFill>
                  <a:schemeClr val="tx1"/>
                </a:solidFill>
              </a:rPr>
              <a:pPr/>
              <a:t>8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Software Faults, Errors &amp; Failures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4" y="956100"/>
            <a:ext cx="8867775" cy="3192567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>
                <a:solidFill>
                  <a:srgbClr val="C3092B"/>
                </a:solidFill>
                <a:latin typeface="Times New Roman" charset="0"/>
              </a:rPr>
              <a:t>Software </a:t>
            </a:r>
            <a:r>
              <a:rPr lang="en-US" u="sng" dirty="0" smtClean="0">
                <a:solidFill>
                  <a:srgbClr val="C3092B"/>
                </a:solidFill>
                <a:latin typeface="Times New Roman" charset="0"/>
              </a:rPr>
              <a:t>Fault:</a:t>
            </a:r>
            <a:r>
              <a:rPr lang="en-US" dirty="0" smtClean="0">
                <a:solidFill>
                  <a:srgbClr val="C3092B"/>
                </a:solidFill>
                <a:latin typeface="Times New Roman" charset="0"/>
              </a:rPr>
              <a:t> </a:t>
            </a:r>
            <a:endParaRPr lang="en-US" dirty="0">
              <a:latin typeface="Times New Roman" charset="0"/>
            </a:endParaRPr>
          </a:p>
          <a:p>
            <a:pPr lvl="1"/>
            <a:r>
              <a:rPr lang="en-US" dirty="0" smtClean="0">
                <a:latin typeface="Times New Roman" charset="0"/>
              </a:rPr>
              <a:t>A </a:t>
            </a:r>
            <a:r>
              <a:rPr lang="en-US" dirty="0">
                <a:latin typeface="Times New Roman" charset="0"/>
              </a:rPr>
              <a:t>static defect in the software</a:t>
            </a:r>
          </a:p>
          <a:p>
            <a:endParaRPr lang="en-US" dirty="0">
              <a:latin typeface="Times New Roman" charset="0"/>
            </a:endParaRPr>
          </a:p>
          <a:p>
            <a:r>
              <a:rPr lang="en-US" u="sng" dirty="0">
                <a:solidFill>
                  <a:srgbClr val="C3092B"/>
                </a:solidFill>
                <a:latin typeface="Times New Roman" charset="0"/>
              </a:rPr>
              <a:t>Software </a:t>
            </a:r>
            <a:r>
              <a:rPr lang="en-US" u="sng" dirty="0" smtClean="0">
                <a:solidFill>
                  <a:srgbClr val="C3092B"/>
                </a:solidFill>
                <a:latin typeface="Times New Roman" charset="0"/>
              </a:rPr>
              <a:t>Error:</a:t>
            </a:r>
            <a:r>
              <a:rPr lang="en-US" dirty="0" smtClean="0">
                <a:solidFill>
                  <a:srgbClr val="C3092B"/>
                </a:solidFill>
                <a:latin typeface="Times New Roman" charset="0"/>
              </a:rPr>
              <a:t> </a:t>
            </a:r>
            <a:endParaRPr lang="en-US" dirty="0">
              <a:latin typeface="Times New Roman" charset="0"/>
            </a:endParaRPr>
          </a:p>
          <a:p>
            <a:pPr lvl="1"/>
            <a:r>
              <a:rPr lang="en-US" dirty="0" smtClean="0">
                <a:latin typeface="Times New Roman" charset="0"/>
              </a:rPr>
              <a:t>An </a:t>
            </a:r>
            <a:r>
              <a:rPr lang="en-US" dirty="0">
                <a:latin typeface="Times New Roman" charset="0"/>
              </a:rPr>
              <a:t>incorrect internal state that is the manifestation of some fault</a:t>
            </a:r>
          </a:p>
          <a:p>
            <a:endParaRPr lang="en-US" dirty="0">
              <a:latin typeface="Times New Roman" charset="0"/>
            </a:endParaRPr>
          </a:p>
          <a:p>
            <a:r>
              <a:rPr lang="en-US" u="sng" dirty="0">
                <a:solidFill>
                  <a:srgbClr val="C3092B"/>
                </a:solidFill>
                <a:latin typeface="Times New Roman" charset="0"/>
              </a:rPr>
              <a:t>Software </a:t>
            </a:r>
            <a:r>
              <a:rPr lang="en-US" u="sng" dirty="0" smtClean="0">
                <a:solidFill>
                  <a:srgbClr val="C3092B"/>
                </a:solidFill>
                <a:latin typeface="Times New Roman" charset="0"/>
              </a:rPr>
              <a:t>Failure:</a:t>
            </a:r>
            <a:r>
              <a:rPr lang="en-US" dirty="0" smtClean="0">
                <a:solidFill>
                  <a:srgbClr val="C3092B"/>
                </a:solidFill>
                <a:latin typeface="Times New Roman" charset="0"/>
              </a:rPr>
              <a:t> </a:t>
            </a:r>
            <a:endParaRPr lang="en-US" dirty="0">
              <a:latin typeface="Times New Roman" charset="0"/>
            </a:endParaRPr>
          </a:p>
          <a:p>
            <a:pPr lvl="1"/>
            <a:r>
              <a:rPr lang="en-US" dirty="0" smtClean="0">
                <a:latin typeface="Times New Roman" charset="0"/>
              </a:rPr>
              <a:t>External</a:t>
            </a:r>
            <a:r>
              <a:rPr lang="en-US" dirty="0">
                <a:latin typeface="Times New Roman" charset="0"/>
              </a:rPr>
              <a:t>, incorrect behavior with respect to the requirements or other description of the expected behavior</a:t>
            </a:r>
          </a:p>
        </p:txBody>
      </p:sp>
    </p:spTree>
    <p:extLst>
      <p:ext uri="{BB962C8B-B14F-4D97-AF65-F5344CB8AC3E}">
        <p14:creationId xmlns:p14="http://schemas.microsoft.com/office/powerpoint/2010/main" val="189220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  (Ch 1), www.introsoftwaretesting.com</a:t>
            </a: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67BB529-1B91-9F4A-97C9-31FB21A71BB8}" type="slidenum">
              <a:rPr lang="en-US" sz="900" b="0">
                <a:solidFill>
                  <a:schemeClr val="tx1"/>
                </a:solidFill>
              </a:rPr>
              <a:pPr/>
              <a:t>9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Testing &amp; Debugging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4" y="1421607"/>
            <a:ext cx="8867775" cy="3361135"/>
          </a:xfrm>
        </p:spPr>
        <p:txBody>
          <a:bodyPr/>
          <a:lstStyle/>
          <a:p>
            <a:r>
              <a:rPr lang="en-US" u="sng" dirty="0" smtClean="0">
                <a:solidFill>
                  <a:srgbClr val="C3092B"/>
                </a:solidFill>
                <a:latin typeface="Times New Roman" charset="0"/>
              </a:rPr>
              <a:t>Testing:</a:t>
            </a:r>
            <a:r>
              <a:rPr lang="en-US" dirty="0" smtClean="0">
                <a:latin typeface="Times New Roman" charset="0"/>
              </a:rPr>
              <a:t> </a:t>
            </a:r>
          </a:p>
          <a:p>
            <a:pPr lvl="1"/>
            <a:r>
              <a:rPr lang="en-US" dirty="0" smtClean="0">
                <a:latin typeface="Times New Roman" charset="0"/>
              </a:rPr>
              <a:t>Finding </a:t>
            </a:r>
            <a:r>
              <a:rPr lang="en-US" dirty="0">
                <a:latin typeface="Times New Roman" charset="0"/>
              </a:rPr>
              <a:t>inputs that cause the software to fail</a:t>
            </a:r>
            <a:endParaRPr lang="en-US" u="sng" dirty="0">
              <a:solidFill>
                <a:srgbClr val="FFFF00"/>
              </a:solidFill>
              <a:latin typeface="Times New Roman" charset="0"/>
            </a:endParaRPr>
          </a:p>
          <a:p>
            <a:endParaRPr lang="en-US" u="sng" dirty="0">
              <a:solidFill>
                <a:srgbClr val="FFFF00"/>
              </a:solidFill>
              <a:latin typeface="Times New Roman" charset="0"/>
            </a:endParaRPr>
          </a:p>
          <a:p>
            <a:r>
              <a:rPr lang="en-US" u="sng" dirty="0" smtClean="0">
                <a:solidFill>
                  <a:srgbClr val="C3092B"/>
                </a:solidFill>
                <a:latin typeface="Times New Roman" charset="0"/>
              </a:rPr>
              <a:t>Debugging:</a:t>
            </a:r>
            <a:r>
              <a:rPr lang="en-US" dirty="0" smtClean="0">
                <a:latin typeface="Times New Roman" charset="0"/>
              </a:rPr>
              <a:t> </a:t>
            </a:r>
          </a:p>
          <a:p>
            <a:pPr lvl="1"/>
            <a:r>
              <a:rPr lang="en-US" dirty="0" smtClean="0">
                <a:latin typeface="Times New Roman" charset="0"/>
              </a:rPr>
              <a:t>The </a:t>
            </a:r>
            <a:r>
              <a:rPr lang="en-US" dirty="0">
                <a:latin typeface="Times New Roman" charset="0"/>
              </a:rPr>
              <a:t>process of finding a fault given a failure</a:t>
            </a:r>
          </a:p>
        </p:txBody>
      </p:sp>
    </p:spTree>
    <p:extLst>
      <p:ext uri="{BB962C8B-B14F-4D97-AF65-F5344CB8AC3E}">
        <p14:creationId xmlns:p14="http://schemas.microsoft.com/office/powerpoint/2010/main" val="268931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Brand Colors">
      <a:dk1>
        <a:srgbClr val="006971"/>
      </a:dk1>
      <a:lt1>
        <a:sysClr val="window" lastClr="FFFFFF"/>
      </a:lt1>
      <a:dk2>
        <a:srgbClr val="1F497D"/>
      </a:dk2>
      <a:lt2>
        <a:srgbClr val="FFFEEF"/>
      </a:lt2>
      <a:accent1>
        <a:srgbClr val="006971"/>
      </a:accent1>
      <a:accent2>
        <a:srgbClr val="BE0A2A"/>
      </a:accent2>
      <a:accent3>
        <a:srgbClr val="F0CC3F"/>
      </a:accent3>
      <a:accent4>
        <a:srgbClr val="A7C784"/>
      </a:accent4>
      <a:accent5>
        <a:srgbClr val="D84725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8971</TotalTime>
  <Words>2685</Words>
  <Application>Microsoft Macintosh PowerPoint</Application>
  <PresentationFormat>On-screen Show (16:9)</PresentationFormat>
  <Paragraphs>450</Paragraphs>
  <Slides>37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Custom Design</vt:lpstr>
      <vt:lpstr>PowerPoint Presentation</vt:lpstr>
      <vt:lpstr>What is software testing?</vt:lpstr>
      <vt:lpstr>Overview of Testing - Terminology</vt:lpstr>
      <vt:lpstr>How much testing is enough?</vt:lpstr>
      <vt:lpstr>Errors Discovered over Time</vt:lpstr>
      <vt:lpstr>Important Terms Validation &amp; Verification</vt:lpstr>
      <vt:lpstr>Static and Dynamic Testing</vt:lpstr>
      <vt:lpstr>Software Faults, Errors &amp; Failures</vt:lpstr>
      <vt:lpstr>Testing &amp; Debugging</vt:lpstr>
      <vt:lpstr>Fault &amp; Failure Model</vt:lpstr>
      <vt:lpstr>Test Case</vt:lpstr>
      <vt:lpstr>Testing Concepts</vt:lpstr>
      <vt:lpstr>What is a successful test case?</vt:lpstr>
      <vt:lpstr>Errors Discovered over Time</vt:lpstr>
      <vt:lpstr>Observability and Controllability</vt:lpstr>
      <vt:lpstr>PowerPoint Presentation</vt:lpstr>
      <vt:lpstr>Levels of Testing</vt:lpstr>
      <vt:lpstr>Levels of Testing</vt:lpstr>
      <vt:lpstr>Unit Testing</vt:lpstr>
      <vt:lpstr>White-box and Black-box Testing</vt:lpstr>
      <vt:lpstr>Criteria Based on Structures</vt:lpstr>
      <vt:lpstr>Structures :  Four ways to model software</vt:lpstr>
      <vt:lpstr>1. Graph Coverage – Structural</vt:lpstr>
      <vt:lpstr>1. Graph Coverage – Data Flow</vt:lpstr>
      <vt:lpstr>1. Graph - FSM Example Memory Seats in a Lexus ES 300</vt:lpstr>
      <vt:lpstr>Control Flow Adequacy Criteria cont</vt:lpstr>
      <vt:lpstr>Unit Testing – Statement Coverage</vt:lpstr>
      <vt:lpstr>Unit Testing – Branch Coverage</vt:lpstr>
      <vt:lpstr>2. Logical Expressions</vt:lpstr>
      <vt:lpstr>2. Logical Expressions</vt:lpstr>
      <vt:lpstr>2. Logic – Active Clause Coverage</vt:lpstr>
      <vt:lpstr>3. Input Domain Characterization</vt:lpstr>
      <vt:lpstr>Unit Testing – Boundary Analysis</vt:lpstr>
      <vt:lpstr>Unit Testing – Equivalence Partitioning</vt:lpstr>
      <vt:lpstr>Unit Testing – Equivalence Partitioning</vt:lpstr>
      <vt:lpstr>4. Syntactic Structures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campus!</dc:title>
  <dc:subject/>
  <dc:creator>Donna Barnet</dc:creator>
  <cp:keywords/>
  <dc:description/>
  <cp:lastModifiedBy>James Kiper</cp:lastModifiedBy>
  <cp:revision>252</cp:revision>
  <cp:lastPrinted>2014-03-03T15:01:20Z</cp:lastPrinted>
  <dcterms:created xsi:type="dcterms:W3CDTF">2011-09-09T19:38:31Z</dcterms:created>
  <dcterms:modified xsi:type="dcterms:W3CDTF">2014-07-18T12:37:27Z</dcterms:modified>
  <cp:category/>
</cp:coreProperties>
</file>