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6" r:id="rId4"/>
    <p:sldId id="267" r:id="rId5"/>
    <p:sldId id="257" r:id="rId6"/>
    <p:sldId id="268" r:id="rId7"/>
    <p:sldId id="258" r:id="rId8"/>
    <p:sldId id="259" r:id="rId9"/>
    <p:sldId id="261" r:id="rId10"/>
    <p:sldId id="264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9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9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73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8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4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0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00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6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2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944037-3D73-480F-97D2-D2DB860D997F}" type="datetimeFigureOut">
              <a:rPr lang="en-US" smtClean="0"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FE2F51-0916-4440-B601-557799CD1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1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://wrestt.cis.fiu.edu/wistpc-14-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dl.acm.org/citation.cfm?id=2157136" TargetMode="External"/><Relationship Id="rId7" Type="http://schemas.openxmlformats.org/officeDocument/2006/relationships/hyperlink" Target="http://dl.acm.org/citation.cfm?id=1869542&amp;picked=prox&amp;CFID=223467522&amp;CFTOKEN=52169825" TargetMode="External"/><Relationship Id="rId2" Type="http://schemas.openxmlformats.org/officeDocument/2006/relationships/hyperlink" Target="http://wrestt.cis.fiu.edu/cen/sp/project_documentation/SIGCSE201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restt.cis.fiu.edu/cen/sp/project_documentation/SPLASH-2010.pdf" TargetMode="External"/><Relationship Id="rId5" Type="http://schemas.openxmlformats.org/officeDocument/2006/relationships/hyperlink" Target="http://dl.acm.org/citation.cfm?id=1953163&amp;picked=prox" TargetMode="External"/><Relationship Id="rId4" Type="http://schemas.openxmlformats.org/officeDocument/2006/relationships/hyperlink" Target="http://wrestt.cis.fiu.edu/cen/sp/project_documentation/SIGCSE2011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WRESTT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37255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(WISTPC </a:t>
            </a:r>
            <a:r>
              <a:rPr lang="en-US" sz="2000" b="1" dirty="0" smtClean="0"/>
              <a:t>2014:2)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</a:t>
            </a:r>
            <a:r>
              <a:rPr lang="en-US" sz="2000" b="1" dirty="0" smtClean="0"/>
              <a:t>July 18th</a:t>
            </a:r>
            <a:r>
              <a:rPr lang="en-US" sz="2000" b="1" dirty="0"/>
              <a:t>, 2014 @ </a:t>
            </a:r>
            <a:r>
              <a:rPr lang="en-US" sz="2000" b="1" dirty="0" smtClean="0"/>
              <a:t>FIU Main Campus</a:t>
            </a:r>
            <a:endParaRPr lang="en-US" dirty="0" smtClean="0"/>
          </a:p>
          <a:p>
            <a:r>
              <a:rPr lang="en-US" dirty="0" smtClean="0"/>
              <a:t>A Cyber Enabled Learning Environment of Software Testing Education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 smtClean="0"/>
              <a:t>Supported by NSF / TUES Type II</a:t>
            </a:r>
            <a:endParaRPr lang="en-US" dirty="0"/>
          </a:p>
        </p:txBody>
      </p:sp>
      <p:pic>
        <p:nvPicPr>
          <p:cNvPr id="1026" name="Picture 2" descr="http://upload.wikimedia.org/wikipedia/commons/0/03/NSF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30" y="5442639"/>
            <a:ext cx="1381539" cy="138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0" y="407159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2.bp.blogspot.com/-iYY6qatzuv8/UOGHwpIwe1I/AAAAAAAAjBY/FTbYmnjg6gk/s1600/4636820876_029a622aa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722" y="407159"/>
            <a:ext cx="1339988" cy="100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 view </a:t>
            </a:r>
          </a:p>
          <a:p>
            <a:pPr lvl="1"/>
            <a:r>
              <a:rPr lang="en-US" dirty="0" smtClean="0"/>
              <a:t>Create student account</a:t>
            </a:r>
          </a:p>
          <a:p>
            <a:pPr lvl="1"/>
            <a:r>
              <a:rPr lang="en-US" dirty="0" smtClean="0"/>
              <a:t>Learning objects overview</a:t>
            </a:r>
          </a:p>
          <a:p>
            <a:pPr lvl="1"/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Forum and posts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97" y="4422"/>
            <a:ext cx="9297805" cy="721406"/>
          </a:xfrm>
          <a:prstGeom prst="rect">
            <a:avLst/>
          </a:prstGeom>
        </p:spPr>
      </p:pic>
      <p:pic>
        <p:nvPicPr>
          <p:cNvPr id="7170" name="Picture 2" descr="http://www.iaea.org/nuclearenergy/nuclearknowledge/img/cl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17" y="2688058"/>
            <a:ext cx="4184650" cy="28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Leadership – Dr. Clarke and FIU group</a:t>
            </a:r>
          </a:p>
          <a:p>
            <a:endParaRPr lang="en-US" dirty="0" smtClean="0"/>
          </a:p>
          <a:p>
            <a:r>
              <a:rPr lang="en-US" dirty="0" smtClean="0"/>
              <a:t>Strong evaluation team </a:t>
            </a:r>
          </a:p>
          <a:p>
            <a:endParaRPr lang="en-US" dirty="0" smtClean="0"/>
          </a:p>
          <a:p>
            <a:r>
              <a:rPr lang="en-US" dirty="0" smtClean="0"/>
              <a:t>Student support and experience exposed to both educational research and technology</a:t>
            </a:r>
          </a:p>
          <a:p>
            <a:endParaRPr lang="en-US" dirty="0" smtClean="0"/>
          </a:p>
          <a:p>
            <a:r>
              <a:rPr lang="en-US" dirty="0" smtClean="0"/>
              <a:t>Dissemination and community communication </a:t>
            </a:r>
          </a:p>
          <a:p>
            <a:endParaRPr lang="en-US" dirty="0"/>
          </a:p>
          <a:p>
            <a:r>
              <a:rPr lang="en-US" dirty="0" smtClean="0"/>
              <a:t>Previous workshops: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wrestt.cis.fiu.edu/wistpc-14-2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39" y="6082748"/>
            <a:ext cx="5247861" cy="775252"/>
          </a:xfrm>
          <a:prstGeom prst="rect">
            <a:avLst/>
          </a:prstGeom>
        </p:spPr>
      </p:pic>
      <p:pic>
        <p:nvPicPr>
          <p:cNvPr id="5122" name="Picture 2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6" y="711199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9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&amp; Documentations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55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Peter J. Clarke, Jairo </a:t>
            </a:r>
            <a:r>
              <a:rPr lang="en-US" dirty="0" err="1" smtClean="0"/>
              <a:t>Pava</a:t>
            </a:r>
            <a:r>
              <a:rPr lang="en-US" dirty="0" smtClean="0"/>
              <a:t>, Debra Davis, and Tariq M. King. </a:t>
            </a:r>
            <a:r>
              <a:rPr lang="en-US" b="1" dirty="0" smtClean="0">
                <a:hlinkClick r:id="rId2"/>
              </a:rPr>
              <a:t>Using </a:t>
            </a:r>
            <a:r>
              <a:rPr lang="en-US" b="1" dirty="0" err="1" smtClean="0">
                <a:hlinkClick r:id="rId2"/>
              </a:rPr>
              <a:t>WReSTT</a:t>
            </a:r>
            <a:r>
              <a:rPr lang="en-US" b="1" dirty="0" smtClean="0">
                <a:hlinkClick r:id="rId2"/>
              </a:rPr>
              <a:t> in SE Courses: An Empirical Study.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In the Proceedings of the 43rd ACM Technical Symposium on Computer Science Education (SIGCSE '12).</a:t>
            </a:r>
            <a:r>
              <a:rPr lang="en-US" dirty="0" smtClean="0"/>
              <a:t> ACM, pages 307-312.  </a:t>
            </a:r>
          </a:p>
          <a:p>
            <a:endParaRPr lang="en-US" dirty="0" smtClean="0"/>
          </a:p>
          <a:p>
            <a:r>
              <a:rPr lang="en-US" dirty="0" smtClean="0"/>
              <a:t>Peter J. Clarke, Jairo </a:t>
            </a:r>
            <a:r>
              <a:rPr lang="en-US" dirty="0" err="1" smtClean="0"/>
              <a:t>Pava</a:t>
            </a:r>
            <a:r>
              <a:rPr lang="en-US" dirty="0" smtClean="0"/>
              <a:t>, </a:t>
            </a:r>
            <a:r>
              <a:rPr lang="en-US" dirty="0" err="1" smtClean="0"/>
              <a:t>Yali</a:t>
            </a:r>
            <a:r>
              <a:rPr lang="en-US" dirty="0" smtClean="0"/>
              <a:t> Wu, and Tariq M. King. 2011. </a:t>
            </a:r>
            <a:r>
              <a:rPr lang="en-US" b="1" dirty="0" smtClean="0">
                <a:hlinkClick r:id="rId4"/>
              </a:rPr>
              <a:t>Collaborative Web-Based Learning of Testing Tools in SE Courses.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In Proceedings of the 42nd ACM Technical Symposium on Computer Science Education (SIGCSE '11).</a:t>
            </a:r>
            <a:r>
              <a:rPr lang="en-US" dirty="0" smtClean="0"/>
              <a:t> ACM, New York, NY, USA, pages 147-152. </a:t>
            </a:r>
          </a:p>
          <a:p>
            <a:endParaRPr lang="en-US" dirty="0" smtClean="0"/>
          </a:p>
          <a:p>
            <a:r>
              <a:rPr lang="en-US" dirty="0" smtClean="0"/>
              <a:t>Peter J. Clarke, Andrew A. Allen, Tariq M. King, Edward L. Jones, and </a:t>
            </a:r>
            <a:r>
              <a:rPr lang="en-US" dirty="0" err="1" smtClean="0"/>
              <a:t>Prathiba</a:t>
            </a:r>
            <a:r>
              <a:rPr lang="en-US" dirty="0" smtClean="0"/>
              <a:t> </a:t>
            </a:r>
            <a:r>
              <a:rPr lang="en-US" dirty="0" err="1" smtClean="0"/>
              <a:t>Natesan</a:t>
            </a:r>
            <a:r>
              <a:rPr lang="en-US" dirty="0" smtClean="0"/>
              <a:t>. </a:t>
            </a:r>
            <a:r>
              <a:rPr lang="en-US" b="1" dirty="0" smtClean="0">
                <a:hlinkClick r:id="rId6"/>
              </a:rPr>
              <a:t>Using a Web-Based Repository to Integrate Testing Tools into Programming Courses.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In Proceedings of the ACM international Conference Companion on Object Oriented Programming Systems Languages and Applications Companion. </a:t>
            </a:r>
            <a:r>
              <a:rPr lang="en-US" dirty="0" smtClean="0"/>
              <a:t>SPLASH 2010, pages 193-200.</a:t>
            </a:r>
            <a:endParaRPr lang="en-US" dirty="0"/>
          </a:p>
        </p:txBody>
      </p:sp>
      <p:pic>
        <p:nvPicPr>
          <p:cNvPr id="6146" name="Picture 2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2" y="711199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://inside.at.utep.edu/wp-content/uploads/2013/06/Mod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79" y="2190656"/>
            <a:ext cx="723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03" y="418133"/>
            <a:ext cx="925679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WReSTT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funded </a:t>
            </a:r>
            <a:r>
              <a:rPr lang="en-US" dirty="0"/>
              <a:t>by </a:t>
            </a:r>
            <a:r>
              <a:rPr lang="en-US" dirty="0" smtClean="0"/>
              <a:t>NSF/CCLI in 2009</a:t>
            </a:r>
          </a:p>
          <a:p>
            <a:endParaRPr lang="en-US" dirty="0"/>
          </a:p>
          <a:p>
            <a:r>
              <a:rPr lang="en-US" dirty="0"/>
              <a:t>Collaborative project: FIU &amp; FAMU, lead by Peter Clarke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Long term Goal: creating a web-based repository for vetted software artifacts to support pedagogy.</a:t>
            </a:r>
          </a:p>
          <a:p>
            <a:endParaRPr lang="en-US" dirty="0" smtClean="0"/>
          </a:p>
          <a:p>
            <a:r>
              <a:rPr lang="en-US" dirty="0" smtClean="0"/>
              <a:t>Project goal: creating web-based repository of testing tools to support pedagogy. </a:t>
            </a:r>
          </a:p>
          <a:p>
            <a:endParaRPr lang="en-US" dirty="0"/>
          </a:p>
        </p:txBody>
      </p:sp>
      <p:pic>
        <p:nvPicPr>
          <p:cNvPr id="4" name="Picture 2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2" y="4978582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2.bp.blogspot.com/-iYY6qatzuv8/UOGHwpIwe1I/AAAAAAAAjBY/FTbYmnjg6gk/s1600/4636820876_029a622aa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368" y="777719"/>
            <a:ext cx="1154458" cy="8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of </a:t>
            </a:r>
            <a:r>
              <a:rPr lang="en-US" dirty="0" err="1" smtClean="0"/>
              <a:t>WReSTT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en-US" dirty="0" smtClean="0"/>
              <a:t>: need to extend the learning materials in </a:t>
            </a:r>
            <a:r>
              <a:rPr lang="en-US" dirty="0" err="1" smtClean="0"/>
              <a:t>WReSTT</a:t>
            </a:r>
            <a:r>
              <a:rPr lang="en-US" dirty="0" smtClean="0"/>
              <a:t>, provide a more attractive web interface and additional incentives for students and instructors to use </a:t>
            </a:r>
            <a:r>
              <a:rPr lang="en-US" dirty="0" err="1" smtClean="0"/>
              <a:t>WReSTT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2" y="4978582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2.bp.blogspot.com/-iYY6qatzuv8/UOGHwpIwe1I/AAAAAAAAjBY/FTbYmnjg6gk/s1600/4636820876_029a622aa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368" y="777719"/>
            <a:ext cx="1154458" cy="86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3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 for Cyber Enabled Learning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72140"/>
            <a:ext cx="9601196" cy="4121426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cyberlearning</a:t>
            </a:r>
            <a:r>
              <a:rPr lang="en-US" dirty="0"/>
              <a:t> has the potential to transform education throughout a lifetime, </a:t>
            </a:r>
            <a:r>
              <a:rPr lang="en-US" dirty="0" smtClean="0"/>
              <a:t>enabling customized </a:t>
            </a:r>
            <a:r>
              <a:rPr lang="en-US" dirty="0"/>
              <a:t>interaction with diverse learning materials on any topic</a:t>
            </a:r>
            <a:r>
              <a:rPr lang="en-US" dirty="0" smtClean="0"/>
              <a:t>” – NSF report 09</a:t>
            </a:r>
          </a:p>
          <a:p>
            <a:r>
              <a:rPr lang="en-US" dirty="0" smtClean="0"/>
              <a:t>Rapid development of information technology &amp; population of Internet</a:t>
            </a:r>
          </a:p>
          <a:p>
            <a:r>
              <a:rPr lang="en-US" dirty="0" smtClean="0"/>
              <a:t>Shifting from Instructor based, passive learning to student centered, interactive learning</a:t>
            </a:r>
          </a:p>
          <a:p>
            <a:r>
              <a:rPr lang="en-US" dirty="0" smtClean="0"/>
              <a:t>Technology driven – characters of current groups of learners (emails, cell phones, instant messengers, … ) – new era of communication</a:t>
            </a:r>
          </a:p>
          <a:p>
            <a:r>
              <a:rPr lang="en-US" dirty="0" smtClean="0"/>
              <a:t>Unbeatable advantages: free distance, space, time limitations</a:t>
            </a:r>
          </a:p>
          <a:p>
            <a:endParaRPr lang="en-US" dirty="0"/>
          </a:p>
        </p:txBody>
      </p:sp>
      <p:pic>
        <p:nvPicPr>
          <p:cNvPr id="2050" name="Picture 2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2" y="4978582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iYY6qatzuv8/UOGHwpIwe1I/AAAAAAAAjBY/FTbYmnjg6gk/s1600/4636820876_029a622aa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2" y="800649"/>
            <a:ext cx="1281845" cy="9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0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Demand for Cyber Enabled Learning </a:t>
            </a:r>
            <a:r>
              <a:rPr lang="en-US" dirty="0" smtClean="0"/>
              <a:t>Environment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72140"/>
            <a:ext cx="9601196" cy="41214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Disadvantages: Laboratories </a:t>
            </a:r>
          </a:p>
          <a:p>
            <a:r>
              <a:rPr lang="en-US" dirty="0" smtClean="0"/>
              <a:t>Categories:  synchronous and asynchronous </a:t>
            </a:r>
          </a:p>
          <a:p>
            <a:r>
              <a:rPr lang="en-US" dirty="0" smtClean="0"/>
              <a:t>Current status in STEM and CS education</a:t>
            </a:r>
          </a:p>
          <a:p>
            <a:pPr lvl="1"/>
            <a:r>
              <a:rPr lang="en-US" dirty="0" smtClean="0"/>
              <a:t>Introductory courses, numerous platforms, full fledged, </a:t>
            </a:r>
          </a:p>
          <a:p>
            <a:pPr lvl="1"/>
            <a:r>
              <a:rPr lang="en-US" dirty="0" smtClean="0"/>
              <a:t>Senior and capstone courses</a:t>
            </a:r>
            <a:endParaRPr lang="en-US" dirty="0"/>
          </a:p>
        </p:txBody>
      </p:sp>
      <p:pic>
        <p:nvPicPr>
          <p:cNvPr id="2050" name="Picture 2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2" y="4978582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2.bp.blogspot.com/-iYY6qatzuv8/UOGHwpIwe1I/AAAAAAAAjBY/FTbYmnjg6gk/s1600/4636820876_029a622aa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2" y="800649"/>
            <a:ext cx="1281845" cy="9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WRESTT – Web based Repository Of Testing Tool w/ Cyber enabled LE (</a:t>
            </a:r>
            <a:r>
              <a:rPr lang="en-US" dirty="0" err="1" smtClean="0"/>
              <a:t>ver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645" y="2477420"/>
            <a:ext cx="9601196" cy="39631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  <a:r>
              <a:rPr lang="en-US" dirty="0" smtClean="0"/>
              <a:t>: to </a:t>
            </a:r>
            <a:r>
              <a:rPr lang="en-US" i="1" dirty="0"/>
              <a:t>create new learning materials </a:t>
            </a:r>
            <a:r>
              <a:rPr lang="en-US" dirty="0"/>
              <a:t>and </a:t>
            </a:r>
            <a:r>
              <a:rPr lang="en-US" i="1" dirty="0"/>
              <a:t>develop faculty expertise </a:t>
            </a:r>
            <a:r>
              <a:rPr lang="en-US" dirty="0" smtClean="0"/>
              <a:t>to significantly </a:t>
            </a:r>
            <a:r>
              <a:rPr lang="en-US" dirty="0"/>
              <a:t>increase the number of undergraduate students that are exposed to </a:t>
            </a:r>
            <a:r>
              <a:rPr lang="en-US" dirty="0" smtClean="0"/>
              <a:t>testing methodologies </a:t>
            </a:r>
            <a:r>
              <a:rPr lang="en-US" dirty="0"/>
              <a:t>and use of testing tools in undergraduate courses with a programming component</a:t>
            </a:r>
            <a:r>
              <a:rPr lang="en-US" dirty="0" smtClean="0"/>
              <a:t>. Specifically, </a:t>
            </a:r>
          </a:p>
          <a:p>
            <a:pPr lvl="1"/>
            <a:r>
              <a:rPr lang="en-US" dirty="0"/>
              <a:t>Create new software testing learning objects and transform </a:t>
            </a:r>
            <a:r>
              <a:rPr lang="en-US" dirty="0" err="1"/>
              <a:t>WReSTT</a:t>
            </a:r>
            <a:r>
              <a:rPr lang="en-US" dirty="0"/>
              <a:t> into a </a:t>
            </a:r>
            <a:r>
              <a:rPr lang="en-US" dirty="0" err="1" smtClean="0"/>
              <a:t>cyberlearning</a:t>
            </a:r>
            <a:r>
              <a:rPr lang="en-US" dirty="0" smtClean="0"/>
              <a:t> environment </a:t>
            </a:r>
            <a:r>
              <a:rPr lang="en-US" dirty="0"/>
              <a:t>(</a:t>
            </a:r>
            <a:r>
              <a:rPr lang="en-US" b="1" i="1" dirty="0" err="1"/>
              <a:t>WReSTT-CyLE</a:t>
            </a:r>
            <a:r>
              <a:rPr lang="en-US" b="1" i="1" dirty="0"/>
              <a:t> </a:t>
            </a:r>
            <a:r>
              <a:rPr lang="en-US" i="1" dirty="0"/>
              <a:t>– </a:t>
            </a:r>
            <a:r>
              <a:rPr lang="en-US" b="1" i="1" dirty="0"/>
              <a:t>W</a:t>
            </a:r>
            <a:r>
              <a:rPr lang="en-US" i="1" dirty="0"/>
              <a:t>eb-based </a:t>
            </a:r>
            <a:r>
              <a:rPr lang="en-US" b="1" i="1" dirty="0"/>
              <a:t>Re</a:t>
            </a:r>
            <a:r>
              <a:rPr lang="en-US" i="1" dirty="0"/>
              <a:t>pository of </a:t>
            </a:r>
            <a:r>
              <a:rPr lang="en-US" b="1" i="1" dirty="0"/>
              <a:t>S</a:t>
            </a:r>
            <a:r>
              <a:rPr lang="en-US" i="1" dirty="0"/>
              <a:t>oftware </a:t>
            </a:r>
            <a:r>
              <a:rPr lang="en-US" b="1" i="1" dirty="0"/>
              <a:t>T</a:t>
            </a:r>
            <a:r>
              <a:rPr lang="en-US" i="1" dirty="0"/>
              <a:t>esting </a:t>
            </a:r>
            <a:r>
              <a:rPr lang="en-US" b="1" i="1" dirty="0"/>
              <a:t>T</a:t>
            </a:r>
            <a:r>
              <a:rPr lang="en-US" i="1" dirty="0"/>
              <a:t>utorials: A </a:t>
            </a:r>
            <a:r>
              <a:rPr lang="en-US" b="1" i="1" dirty="0" err="1" smtClean="0"/>
              <a:t>Cy</a:t>
            </a:r>
            <a:r>
              <a:rPr lang="en-US" i="1" dirty="0" err="1" smtClean="0"/>
              <a:t>ber</a:t>
            </a:r>
            <a:r>
              <a:rPr lang="en-US" b="1" i="1" dirty="0" err="1" smtClean="0"/>
              <a:t>l</a:t>
            </a:r>
            <a:r>
              <a:rPr lang="en-US" i="1" dirty="0" err="1" smtClean="0"/>
              <a:t>earning</a:t>
            </a:r>
            <a:r>
              <a:rPr lang="en-US" i="1" dirty="0" smtClean="0"/>
              <a:t> </a:t>
            </a:r>
            <a:r>
              <a:rPr lang="en-US" b="1" i="1" dirty="0" smtClean="0"/>
              <a:t>E</a:t>
            </a:r>
            <a:r>
              <a:rPr lang="en-US" i="1" dirty="0" smtClean="0"/>
              <a:t>nvironment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Conduct bi-annual workshops to develop faculty expertise in software testing and in using the </a:t>
            </a:r>
            <a:r>
              <a:rPr lang="en-US" dirty="0" smtClean="0"/>
              <a:t>new features </a:t>
            </a:r>
            <a:r>
              <a:rPr lang="en-US" dirty="0"/>
              <a:t>in </a:t>
            </a:r>
            <a:r>
              <a:rPr lang="en-US" dirty="0" err="1"/>
              <a:t>WReSTT-CyLE</a:t>
            </a:r>
            <a:r>
              <a:rPr lang="en-US" dirty="0"/>
              <a:t> to support </a:t>
            </a:r>
            <a:r>
              <a:rPr lang="en-US" dirty="0" smtClean="0"/>
              <a:t>pedagogy.</a:t>
            </a:r>
          </a:p>
          <a:p>
            <a:pPr lvl="1"/>
            <a:r>
              <a:rPr lang="en-US" dirty="0"/>
              <a:t>Foster students’ acquisition of software testing concepts and skills in upper-level </a:t>
            </a:r>
            <a:r>
              <a:rPr lang="en-US" dirty="0" smtClean="0"/>
              <a:t>undergraduate courses </a:t>
            </a:r>
            <a:r>
              <a:rPr lang="en-US" dirty="0"/>
              <a:t>with a programming component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Promote the new features and learning objects in </a:t>
            </a:r>
            <a:r>
              <a:rPr lang="en-US" dirty="0" err="1"/>
              <a:t>WReSTT-CyLE</a:t>
            </a:r>
            <a:r>
              <a:rPr lang="en-US" dirty="0"/>
              <a:t> and disseminate the </a:t>
            </a:r>
            <a:r>
              <a:rPr lang="en-US" dirty="0" smtClean="0"/>
              <a:t>research findings </a:t>
            </a:r>
            <a:r>
              <a:rPr lang="en-US" dirty="0"/>
              <a:t>and success stories from the project to the academic </a:t>
            </a:r>
            <a:r>
              <a:rPr lang="en-US" dirty="0" smtClean="0"/>
              <a:t>community.</a:t>
            </a:r>
            <a:endParaRPr lang="en-US" dirty="0"/>
          </a:p>
        </p:txBody>
      </p:sp>
      <p:pic>
        <p:nvPicPr>
          <p:cNvPr id="3074" name="Picture 2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222" y="4992411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7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WReSTT</a:t>
            </a:r>
            <a:r>
              <a:rPr lang="en-US" dirty="0" smtClean="0"/>
              <a:t>/</a:t>
            </a:r>
            <a:r>
              <a:rPr lang="en-US" dirty="0" err="1" smtClean="0"/>
              <a:t>CyLE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7664"/>
            <a:ext cx="9601196" cy="38571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Context: Software engineering, software testing, and programming (CS1-CS3)</a:t>
            </a:r>
          </a:p>
          <a:p>
            <a:r>
              <a:rPr lang="en-US" dirty="0" smtClean="0"/>
              <a:t>Pedagogy: Web based repository + social networks =&gt; Cyber enabled LE</a:t>
            </a:r>
          </a:p>
          <a:p>
            <a:r>
              <a:rPr lang="en-US" dirty="0" smtClean="0"/>
              <a:t>Audience: students, learners, instructors, educators, and researchers</a:t>
            </a:r>
          </a:p>
          <a:p>
            <a:r>
              <a:rPr lang="en-US" dirty="0" smtClean="0"/>
              <a:t>Technology: SCORM standardized Los</a:t>
            </a:r>
          </a:p>
          <a:p>
            <a:r>
              <a:rPr lang="en-US" dirty="0" smtClean="0"/>
              <a:t>Outcomes: </a:t>
            </a:r>
          </a:p>
          <a:p>
            <a:pPr lvl="2"/>
            <a:r>
              <a:rPr lang="en-US" dirty="0"/>
              <a:t>Increased number of testing learning objects and </a:t>
            </a:r>
            <a:r>
              <a:rPr lang="en-US" dirty="0" err="1"/>
              <a:t>cyberlearning</a:t>
            </a:r>
            <a:r>
              <a:rPr lang="en-US" dirty="0"/>
              <a:t> features in </a:t>
            </a:r>
            <a:r>
              <a:rPr lang="en-US" dirty="0" err="1"/>
              <a:t>WReSTT-CyLE</a:t>
            </a:r>
            <a:r>
              <a:rPr lang="en-US" dirty="0"/>
              <a:t> </a:t>
            </a:r>
            <a:r>
              <a:rPr lang="en-US" dirty="0" smtClean="0"/>
              <a:t>when compared </a:t>
            </a:r>
            <a:r>
              <a:rPr lang="en-US" dirty="0"/>
              <a:t>to </a:t>
            </a:r>
            <a:r>
              <a:rPr lang="en-US" dirty="0" err="1"/>
              <a:t>WReSTT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Pre/post </a:t>
            </a:r>
            <a:r>
              <a:rPr lang="en-US" dirty="0"/>
              <a:t>test improvement of instructor knowledge of software testing, positive survey </a:t>
            </a:r>
            <a:r>
              <a:rPr lang="en-US" dirty="0" smtClean="0"/>
              <a:t>responses on </a:t>
            </a:r>
            <a:r>
              <a:rPr lang="en-US" dirty="0"/>
              <a:t>using </a:t>
            </a:r>
            <a:r>
              <a:rPr lang="en-US" dirty="0" err="1"/>
              <a:t>WReSTT-CyLE</a:t>
            </a:r>
            <a:r>
              <a:rPr lang="en-US" dirty="0"/>
              <a:t>, and increased number of instructors using </a:t>
            </a:r>
            <a:r>
              <a:rPr lang="en-US" dirty="0" err="1"/>
              <a:t>WReSTT-CyLE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Pre/post </a:t>
            </a:r>
            <a:r>
              <a:rPr lang="en-US" dirty="0"/>
              <a:t>test, grades, and survey responses reflecting an improvement of students’ </a:t>
            </a:r>
            <a:r>
              <a:rPr lang="en-US" dirty="0" smtClean="0"/>
              <a:t>knowledge and </a:t>
            </a:r>
            <a:r>
              <a:rPr lang="en-US" dirty="0"/>
              <a:t>skills in software testing in upper-level undergraduate courses with a </a:t>
            </a:r>
            <a:r>
              <a:rPr lang="en-US" dirty="0" smtClean="0"/>
              <a:t>programming component</a:t>
            </a:r>
            <a:r>
              <a:rPr lang="en-US" dirty="0"/>
              <a:t>.</a:t>
            </a:r>
          </a:p>
          <a:p>
            <a:pPr lvl="2"/>
            <a:r>
              <a:rPr lang="en-US" dirty="0" smtClean="0"/>
              <a:t>Increase </a:t>
            </a:r>
            <a:r>
              <a:rPr lang="en-US" dirty="0"/>
              <a:t>the number of (1) users accessing </a:t>
            </a:r>
            <a:r>
              <a:rPr lang="en-US" dirty="0" err="1"/>
              <a:t>WReSTT-CyLE</a:t>
            </a:r>
            <a:r>
              <a:rPr lang="en-US" dirty="0"/>
              <a:t> by at least 20% each year, and (2</a:t>
            </a:r>
            <a:r>
              <a:rPr lang="en-US" dirty="0" smtClean="0"/>
              <a:t>) citations </a:t>
            </a:r>
            <a:r>
              <a:rPr lang="en-US" dirty="0"/>
              <a:t>to </a:t>
            </a:r>
            <a:r>
              <a:rPr lang="en-US" dirty="0" err="1"/>
              <a:t>WReSTT-CyLE</a:t>
            </a:r>
            <a:r>
              <a:rPr lang="en-US" dirty="0"/>
              <a:t> and to the project’s published research findings by at least 20% </a:t>
            </a:r>
            <a:r>
              <a:rPr lang="en-US" dirty="0" smtClean="0"/>
              <a:t>each year</a:t>
            </a:r>
            <a:r>
              <a:rPr lang="en-US" dirty="0"/>
              <a:t>.</a:t>
            </a:r>
          </a:p>
        </p:txBody>
      </p:sp>
      <p:pic>
        <p:nvPicPr>
          <p:cNvPr id="4098" name="Picture 2" descr="http://wrestt.cis.fiu.edu/cen/includes/special/images/wrest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6" y="711199"/>
            <a:ext cx="14287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2.bp.blogspot.com/-iYY6qatzuv8/UOGHwpIwe1I/AAAAAAAAjBY/FTbYmnjg6gk/s1600/4636820876_029a622aa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101" y="830467"/>
            <a:ext cx="1166991" cy="87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Professor view</a:t>
            </a:r>
          </a:p>
          <a:p>
            <a:pPr lvl="1"/>
            <a:r>
              <a:rPr lang="en-US" dirty="0" smtClean="0"/>
              <a:t>Manage class</a:t>
            </a:r>
          </a:p>
          <a:p>
            <a:pPr lvl="2"/>
            <a:r>
              <a:rPr lang="en-US" dirty="0" smtClean="0"/>
              <a:t>Student enrollment</a:t>
            </a:r>
          </a:p>
          <a:p>
            <a:pPr lvl="2"/>
            <a:r>
              <a:rPr lang="en-US" dirty="0" smtClean="0"/>
              <a:t>Team creation</a:t>
            </a:r>
          </a:p>
          <a:p>
            <a:pPr lvl="2"/>
            <a:r>
              <a:rPr lang="en-US" dirty="0" smtClean="0"/>
              <a:t>Point rewards set up</a:t>
            </a:r>
          </a:p>
          <a:p>
            <a:pPr lvl="2"/>
            <a:r>
              <a:rPr lang="en-US" dirty="0" smtClean="0"/>
              <a:t>Pre/post Test</a:t>
            </a:r>
          </a:p>
          <a:p>
            <a:pPr lvl="1"/>
            <a:r>
              <a:rPr lang="en-US" dirty="0" smtClean="0"/>
              <a:t>View </a:t>
            </a:r>
            <a:endParaRPr lang="en-US" dirty="0"/>
          </a:p>
          <a:p>
            <a:pPr lvl="2"/>
            <a:r>
              <a:rPr lang="en-US" dirty="0" smtClean="0"/>
              <a:t>Pre/post test submission</a:t>
            </a:r>
          </a:p>
          <a:p>
            <a:pPr lvl="2"/>
            <a:r>
              <a:rPr lang="en-US" dirty="0" smtClean="0"/>
              <a:t>Student report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86" y="2783220"/>
            <a:ext cx="4244303" cy="2866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97" y="4422"/>
            <a:ext cx="9297805" cy="72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838</TotalTime>
  <Words>764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Introduction to WRESTT</vt:lpstr>
      <vt:lpstr>PowerPoint Presentation</vt:lpstr>
      <vt:lpstr>History of WReSTT</vt:lpstr>
      <vt:lpstr>Findings of WReSTT</vt:lpstr>
      <vt:lpstr>Demand for Cyber Enabled Learning Environment</vt:lpstr>
      <vt:lpstr>Demand for Cyber Enabled Learning Environment (Cont’d)</vt:lpstr>
      <vt:lpstr>WRESTT – Web based Repository Of Testing Tool w/ Cyber enabled LE (ver 2)</vt:lpstr>
      <vt:lpstr>WReSTT/CyLE</vt:lpstr>
      <vt:lpstr>Overview (1) </vt:lpstr>
      <vt:lpstr>Overview (2) </vt:lpstr>
      <vt:lpstr>Others </vt:lpstr>
      <vt:lpstr>References &amp; Documentations </vt:lpstr>
      <vt:lpstr>Thank You!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WRESTT</dc:title>
  <dc:creator>Yujian Fu</dc:creator>
  <cp:lastModifiedBy>Yujian Fu</cp:lastModifiedBy>
  <cp:revision>54</cp:revision>
  <dcterms:created xsi:type="dcterms:W3CDTF">2014-02-22T05:18:41Z</dcterms:created>
  <dcterms:modified xsi:type="dcterms:W3CDTF">2014-07-18T12:21:08Z</dcterms:modified>
</cp:coreProperties>
</file>