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2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theme/theme13.xml" ContentType="application/vnd.openxmlformats-officedocument.theme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14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  <p:sldMasterId id="2147483746" r:id="rId3"/>
    <p:sldMasterId id="2147483758" r:id="rId4"/>
    <p:sldMasterId id="2147483772" r:id="rId5"/>
    <p:sldMasterId id="2147483784" r:id="rId6"/>
    <p:sldMasterId id="2147483796" r:id="rId7"/>
    <p:sldMasterId id="2147483808" r:id="rId8"/>
    <p:sldMasterId id="2147483820" r:id="rId9"/>
    <p:sldMasterId id="2147483832" r:id="rId10"/>
    <p:sldMasterId id="2147483844" r:id="rId11"/>
    <p:sldMasterId id="2147483856" r:id="rId12"/>
    <p:sldMasterId id="2147483993" r:id="rId13"/>
    <p:sldMasterId id="2147484005" r:id="rId14"/>
    <p:sldMasterId id="2147484017" r:id="rId15"/>
  </p:sldMasterIdLst>
  <p:notesMasterIdLst>
    <p:notesMasterId r:id="rId34"/>
  </p:notesMasterIdLst>
  <p:handoutMasterIdLst>
    <p:handoutMasterId r:id="rId35"/>
  </p:handoutMasterIdLst>
  <p:sldIdLst>
    <p:sldId id="279" r:id="rId16"/>
    <p:sldId id="269" r:id="rId17"/>
    <p:sldId id="287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5" r:id="rId30"/>
    <p:sldId id="302" r:id="rId31"/>
    <p:sldId id="304" r:id="rId32"/>
    <p:sldId id="289" r:id="rId33"/>
  </p:sldIdLst>
  <p:sldSz cx="12161838" cy="6858000"/>
  <p:notesSz cx="7150100" cy="94488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6">
          <p15:clr>
            <a:srgbClr val="A4A3A4"/>
          </p15:clr>
        </p15:guide>
        <p15:guide id="2" pos="22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6163" autoAdjust="0"/>
  </p:normalViewPr>
  <p:slideViewPr>
    <p:cSldViewPr>
      <p:cViewPr varScale="1">
        <p:scale>
          <a:sx n="71" d="100"/>
          <a:sy n="71" d="100"/>
        </p:scale>
        <p:origin x="480" y="84"/>
      </p:cViewPr>
      <p:guideLst>
        <p:guide orient="horz" pos="2160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508" y="-96"/>
      </p:cViewPr>
      <p:guideLst>
        <p:guide orient="horz" pos="2976"/>
        <p:guide pos="22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49713" y="0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pPr>
              <a:defRPr/>
            </a:pPr>
            <a:fld id="{8986C536-C5EC-4415-988E-97F55B9F2BCD}" type="datetimeFigureOut">
              <a:rPr lang="en-US"/>
              <a:pPr>
                <a:defRPr/>
              </a:pPr>
              <a:t>6/13/2015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74138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49713" y="8974138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pPr>
              <a:defRPr/>
            </a:pPr>
            <a:fld id="{ABCBA49F-3635-4AC8-8658-61FB000458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55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49713" y="0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697751A-38ED-4EE2-9FE5-E85C720A4335}" type="datetimeFigureOut">
              <a:rPr lang="en-US"/>
              <a:pPr>
                <a:defRPr/>
              </a:pPr>
              <a:t>6/13/2015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3388" y="708025"/>
            <a:ext cx="6283325" cy="354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51" tIns="47425" rIns="94851" bIns="47425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4375" y="4487863"/>
            <a:ext cx="5721350" cy="4252912"/>
          </a:xfrm>
          <a:prstGeom prst="rect">
            <a:avLst/>
          </a:prstGeom>
        </p:spPr>
        <p:txBody>
          <a:bodyPr vert="horz" lIns="94851" tIns="47425" rIns="94851" bIns="4742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74138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49713" y="8974138"/>
            <a:ext cx="3098800" cy="473075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CE6B78F-A33C-444D-8102-33610BE76F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458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CB4400-9B09-4C84-9024-1BAAA93BD8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33388" y="708025"/>
            <a:ext cx="6283325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03336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3388" y="708025"/>
            <a:ext cx="6283325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27191A-CE78-4E8E-A25C-FFCE1736B0D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37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B7FA63-9F5E-4402-AB9B-2D2A0768CAE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765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B7FA63-9F5E-4402-AB9B-2D2A0768CAE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8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B7FA63-9F5E-4402-AB9B-2D2A0768CAE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21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B7FA63-9F5E-4402-AB9B-2D2A0768CAE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90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B7FA63-9F5E-4402-AB9B-2D2A0768CAE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9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B7FA63-9F5E-4402-AB9B-2D2A0768CAE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07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3388" y="708025"/>
            <a:ext cx="6283325" cy="3543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FF979A-67FB-46C5-8905-1FBDF70CFFE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9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D2D5E-24BA-448F-ADAE-4CD31F17C9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1B83B8-8D47-4D65-B8D4-812E8762FF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10D95-6140-4D16-A08B-4E14ADDF05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CCA04-6747-4441-9270-81D2191F8F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A1124-479C-4C86-90D5-F35F9AAEDC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276502-7306-4E43-B719-3343BAF1F8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487C63-052A-4EF6-86CB-1057EFE757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B39E0-3CFF-44F4-8C38-08636E2204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C0B98-22F8-4A6F-99E1-39221578D3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69518-C6F8-4FFA-8E5E-423401AA8F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DF404-577E-4579-B85B-4841C2E0C8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193AE-7730-4585-85D5-79758B44D9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6BA37-99D2-4B12-8F51-9752F209D0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99861-F95C-4337-99C8-201FBE3926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A7F19-3A75-4DC3-AEF6-2E919EEE5CD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30D94-147A-4A18-BFFC-A9574B69DD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43D518-06B4-419E-BF4C-CE32F393A8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E4FEAB-1C44-434C-A8D7-2377A44354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72722-A693-4FFC-AF80-7C6DE1D97F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43BB0-69F6-4C65-8461-70D44AA625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4AAD6-C40C-476A-B94E-46D7723F73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1A2CE-C0EE-4682-933F-A77927C55A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824FE-A3FA-46E1-8164-B148EFE965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9A5593-AD0A-4E9C-8B46-4282384A96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AEB4E-CDD7-40ED-B429-4A58C25270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3D1606-BA8F-450F-9EF0-2BA182BC8E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0A6CC-91A8-4540-9C1C-16D166DBB2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B7B4A-AE39-4DED-96B8-4D579351C8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122363"/>
            <a:ext cx="91213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602038"/>
            <a:ext cx="91213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DE8B-E7FC-467A-B47A-674C2C6CD8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E13E-816E-45A1-9BBB-16DD985188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49321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DE8B-E7FC-467A-B47A-674C2C6CD8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E13E-816E-45A1-9BBB-16DD985188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139338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3" y="1709740"/>
            <a:ext cx="1048958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3" y="4589465"/>
            <a:ext cx="1048958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DE8B-E7FC-467A-B47A-674C2C6CD8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E13E-816E-45A1-9BBB-16DD985188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4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1250E-E106-47A1-9BB5-02623A3D41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1825625"/>
            <a:ext cx="516878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1825625"/>
            <a:ext cx="5168781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DE8B-E7FC-467A-B47A-674C2C6CD8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E13E-816E-45A1-9BBB-16DD985188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6198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365127"/>
            <a:ext cx="1048958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2" y="1681163"/>
            <a:ext cx="51450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2" y="2505075"/>
            <a:ext cx="514502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681163"/>
            <a:ext cx="51703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505075"/>
            <a:ext cx="517036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DE8B-E7FC-467A-B47A-674C2C6CD8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E13E-816E-45A1-9BBB-16DD985188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509076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DE8B-E7FC-467A-B47A-674C2C6CD8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E13E-816E-45A1-9BBB-16DD985188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19216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DE8B-E7FC-467A-B47A-674C2C6CD8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E13E-816E-45A1-9BBB-16DD985188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2580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57200"/>
            <a:ext cx="39225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987427"/>
            <a:ext cx="615693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057400"/>
            <a:ext cx="39225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DE8B-E7FC-467A-B47A-674C2C6CD8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E13E-816E-45A1-9BBB-16DD985188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09387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57200"/>
            <a:ext cx="392250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70365" y="987427"/>
            <a:ext cx="615693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057400"/>
            <a:ext cx="392250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DE8B-E7FC-467A-B47A-674C2C6CD8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E13E-816E-45A1-9BBB-16DD985188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272174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DE8B-E7FC-467A-B47A-674C2C6CD8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E13E-816E-45A1-9BBB-16DD985188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62585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6" y="365125"/>
            <a:ext cx="262239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7" y="365125"/>
            <a:ext cx="771516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7DE8B-E7FC-467A-B47A-674C2C6CD82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6/13/2015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E13E-816E-45A1-9BBB-16DD985188C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417538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1489"/>
            <a:ext cx="10337562" cy="1468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8092" y="6356356"/>
            <a:ext cx="2837762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5296" y="6356356"/>
            <a:ext cx="3851249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5984" y="6356356"/>
            <a:ext cx="2837762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7AB33732-CC44-AD44-927A-79864248F693}" type="slidenum">
              <a:rPr lang="en-US" smtClean="0">
                <a:solidFill>
                  <a:srgbClr val="006971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697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4603986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8092" y="6356356"/>
            <a:ext cx="2837762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5296" y="6356356"/>
            <a:ext cx="3851249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4541" y="6222682"/>
            <a:ext cx="859205" cy="250949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7AB33732-CC44-AD44-927A-79864248F693}" type="slidenum">
              <a:rPr lang="en-US" smtClean="0">
                <a:solidFill>
                  <a:srgbClr val="006971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3197" y="6607305"/>
            <a:ext cx="12175035" cy="273277"/>
          </a:xfrm>
          <a:prstGeom prst="rect">
            <a:avLst/>
          </a:prstGeom>
          <a:solidFill>
            <a:srgbClr val="C309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8" name="Picture 7" descr="M logo 1.pd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618" y="5932511"/>
            <a:ext cx="1464602" cy="54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8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1C764-645D-4EB5-8859-C9BBCD1B2D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186"/>
            <a:ext cx="10337562" cy="15007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8092" y="6356356"/>
            <a:ext cx="2837762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5296" y="6356356"/>
            <a:ext cx="3851249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5984" y="6356356"/>
            <a:ext cx="2837762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7AB33732-CC44-AD44-927A-79864248F693}" type="slidenum">
              <a:rPr lang="en-US" smtClean="0">
                <a:solidFill>
                  <a:srgbClr val="006971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697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084181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5"/>
            <a:ext cx="5371478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5"/>
            <a:ext cx="5371478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8092" y="6356356"/>
            <a:ext cx="2837762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55296" y="6356356"/>
            <a:ext cx="3851249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5984" y="6356356"/>
            <a:ext cx="2837762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7AB33732-CC44-AD44-927A-79864248F693}" type="slidenum">
              <a:rPr lang="en-US" smtClean="0">
                <a:solidFill>
                  <a:srgbClr val="006971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697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3089307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4585"/>
            <a:ext cx="5373591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5935"/>
            <a:ext cx="5373591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51" y="1534585"/>
            <a:ext cx="5375701" cy="641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51" y="2175935"/>
            <a:ext cx="5375701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8092" y="6356356"/>
            <a:ext cx="2837762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55296" y="6356356"/>
            <a:ext cx="3851249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15984" y="6356356"/>
            <a:ext cx="2837762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7AB33732-CC44-AD44-927A-79864248F693}" type="slidenum">
              <a:rPr lang="en-US" smtClean="0">
                <a:solidFill>
                  <a:srgbClr val="006971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697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574518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8092" y="6356356"/>
            <a:ext cx="2837762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55296" y="6356356"/>
            <a:ext cx="3851249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15984" y="6356356"/>
            <a:ext cx="2837762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7AB33732-CC44-AD44-927A-79864248F693}" type="slidenum">
              <a:rPr lang="en-US" smtClean="0">
                <a:solidFill>
                  <a:srgbClr val="006971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697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395816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8092" y="6356356"/>
            <a:ext cx="2837762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55296" y="6356356"/>
            <a:ext cx="3851249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15984" y="6356356"/>
            <a:ext cx="2837762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7AB33732-CC44-AD44-927A-79864248F693}" type="slidenum">
              <a:rPr lang="en-US" smtClean="0">
                <a:solidFill>
                  <a:srgbClr val="006971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697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512357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8" y="273056"/>
            <a:ext cx="4001161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6"/>
            <a:ext cx="6798805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8" y="1435102"/>
            <a:ext cx="4001161" cy="46905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8092" y="6356356"/>
            <a:ext cx="2837762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55296" y="6356356"/>
            <a:ext cx="3851249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5984" y="6356356"/>
            <a:ext cx="2837762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7AB33732-CC44-AD44-927A-79864248F693}" type="slidenum">
              <a:rPr lang="en-US" smtClean="0">
                <a:solidFill>
                  <a:srgbClr val="006971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697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503619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4"/>
            <a:ext cx="7297103" cy="5672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3833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871"/>
            <a:ext cx="7297103" cy="80433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8092" y="6356356"/>
            <a:ext cx="2837762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55296" y="6356356"/>
            <a:ext cx="3851249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5984" y="6356356"/>
            <a:ext cx="2837762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7AB33732-CC44-AD44-927A-79864248F693}" type="slidenum">
              <a:rPr lang="en-US" smtClean="0">
                <a:solidFill>
                  <a:srgbClr val="006971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697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671456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8092" y="6356356"/>
            <a:ext cx="2837762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5296" y="6356356"/>
            <a:ext cx="3851249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5984" y="6356356"/>
            <a:ext cx="2837762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7AB33732-CC44-AD44-927A-79864248F693}" type="slidenum">
              <a:rPr lang="en-US" smtClean="0">
                <a:solidFill>
                  <a:srgbClr val="006971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697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0633978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5171"/>
            <a:ext cx="2736414" cy="58504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5171"/>
            <a:ext cx="8006543" cy="58504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8092" y="6356356"/>
            <a:ext cx="2837762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55296" y="6356356"/>
            <a:ext cx="3851249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6971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15984" y="6356356"/>
            <a:ext cx="2837762" cy="366183"/>
          </a:xfrm>
          <a:prstGeom prst="rect">
            <a:avLst/>
          </a:prstGeom>
        </p:spPr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7AB33732-CC44-AD44-927A-79864248F693}" type="slidenum">
              <a:rPr lang="en-US" smtClean="0">
                <a:solidFill>
                  <a:srgbClr val="006971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srgbClr val="00697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693745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green.template_graphics3.wmf"/>
          <p:cNvPicPr>
            <a:picLocks noChangeAspect="1"/>
          </p:cNvPicPr>
          <p:nvPr/>
        </p:nvPicPr>
        <p:blipFill>
          <a:blip r:embed="rId2" cstate="print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01" y="5883280"/>
            <a:ext cx="9797036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 descr="green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978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384376-3A17-43BD-B45D-974971B5F9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30"/>
            <a:ext cx="10337562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8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93F04-C62D-A949-891A-AAEF08C5244D}" type="datetime1">
              <a:rPr lang="en-US" smtClean="0"/>
              <a:pPr>
                <a:defRPr/>
              </a:pPr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DBF24-05AF-3946-9C76-2B1126B88E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4055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89B51-951B-ED4B-87B7-755AC7E0ABF7}" type="datetime1">
              <a:rPr lang="en-US" smtClean="0"/>
              <a:pPr>
                <a:defRPr/>
              </a:pPr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ADF40B-BA2B-F040-A424-AF49250C1B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15452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5"/>
            <a:ext cx="103375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F5488-3A81-8B44-B84A-D400B8CF68BE}" type="datetime1">
              <a:rPr lang="en-US" smtClean="0"/>
              <a:pPr>
                <a:defRPr/>
              </a:pPr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332C0-1DE8-F749-A535-F300EF687E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79003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5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5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48150-947A-1044-99EB-F1ACB17BE725}" type="datetime1">
              <a:rPr lang="en-US" smtClean="0"/>
              <a:pPr>
                <a:defRPr/>
              </a:pPr>
              <a:t>6/13/2015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93B66-2457-7F4F-B36B-0874F7290B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954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8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8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A64E4-D83E-C041-8AE1-393A3736C4F0}" type="datetime1">
              <a:rPr lang="en-US" smtClean="0"/>
              <a:pPr>
                <a:defRPr/>
              </a:pPr>
              <a:t>6/13/2015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6DA5C-5659-494B-BF94-9C66B13234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85817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727E5-B888-C74B-923C-251873C000AC}" type="datetime1">
              <a:rPr lang="en-US" smtClean="0"/>
              <a:pPr>
                <a:defRPr/>
              </a:pPr>
              <a:t>6/13/2015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B1E9E-5AA9-A14E-B9A3-F8F3F3EE7C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205697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1B34C-8FE5-6B47-88A8-172DD3F98B72}" type="datetime1">
              <a:rPr lang="en-US" smtClean="0"/>
              <a:pPr>
                <a:defRPr/>
              </a:pPr>
              <a:t>6/13/2015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2B50CD-8392-E04C-8C58-FB3AF61CB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262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5" y="273050"/>
            <a:ext cx="40011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5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5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E4507-A64A-A344-B346-996B00B53467}" type="datetime1">
              <a:rPr lang="en-US" smtClean="0"/>
              <a:pPr>
                <a:defRPr/>
              </a:pPr>
              <a:t>6/13/2015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26BA-5D4F-A944-9C24-F36A54C92F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17854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DF318-EDFA-7545-AA0C-B742D6F8451A}" type="datetime1">
              <a:rPr lang="en-US" smtClean="0"/>
              <a:pPr>
                <a:defRPr/>
              </a:pPr>
              <a:t>6/13/2015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7DD67-09E4-4A4E-8635-706CD60A51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6822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71487-FD7D-F546-9669-23B82F148789}" type="datetime1">
              <a:rPr lang="en-US" smtClean="0"/>
              <a:pPr>
                <a:defRPr/>
              </a:pPr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2048-ABDE-C440-9CD5-655763C23D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95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5F89C-F8AA-4311-BFA3-E6B262660F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3"/>
            <a:ext cx="2736414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3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4883B-C46C-DB48-8FF3-026E9274BA02}" type="datetime1">
              <a:rPr lang="en-US" smtClean="0"/>
              <a:pPr>
                <a:defRPr/>
              </a:pPr>
              <a:t>6/13/2015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2E2C35-48D8-3F4A-AF73-29C0F8AE46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188791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green.template_graphics2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01" y="2732088"/>
            <a:ext cx="9797036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8" descr="green.template_graphics3.wmf"/>
          <p:cNvPicPr>
            <a:picLocks noChangeAspect="1"/>
          </p:cNvPicPr>
          <p:nvPr/>
        </p:nvPicPr>
        <p:blipFill>
          <a:blip r:embed="rId3" cstate="print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01" y="5883280"/>
            <a:ext cx="9797036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98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316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E002-A64B-43BC-A606-138D71C13BA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06ABE-004A-43C0-81B1-F94DE3CF5B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3B670-6AAB-4B7A-8F73-51B9FF88DF8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04C34-5560-4751-9879-67901565CD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BF10CB-7DBA-4F5A-8039-93F3F6B2B0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8092" y="274641"/>
            <a:ext cx="10945654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DE418-C0B6-4D37-808F-5249E8BA40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85D08-53CE-4DBB-9BBB-221FD0D6B9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64903-C09E-45AE-99CD-3156800D3A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B57A5-A20D-4D75-8764-5B2802C933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DE2E4-9A79-4808-98C4-D5CF273E47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E12078-CC07-465A-9CC3-96509EBE50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A23FE-0DFC-4FD0-B66B-03DB249C20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D4B39-7DE4-4170-B3D1-470E04C47D7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88542-BFFA-4123-B7CC-BAA8A76A02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DA5E7-46E2-4F3E-ABC2-78EB9A6DDB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BDD68-1148-4B31-9110-E5DDEA01F1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2ACF8-7F14-4E87-9571-79ADD6A107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B6E25-D76E-4186-8D30-9F01731FAA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53C60-0D36-4BEF-9C86-52377AA0F9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55F2F-BC8C-425D-B274-DD96549F24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7D552-94F7-48C3-A3F7-F7D7DDF3E2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DE63D-89DC-480D-942A-85D1FD744E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C6DEE-7B1D-402D-9EE1-EFD0077B8F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D3462-C856-47A0-A6B4-C4050B9B49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8FE70-051F-4F24-828D-1FEC7D4325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A265D-5C47-49D4-B970-7B17EDA8F1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06CE1-BB18-495A-A312-42CF769566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57024-165B-43A1-BA23-062681AA54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4BDFEB-F149-4336-B5F3-5EBB2A631E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8092" y="274641"/>
            <a:ext cx="10945654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AE898-8AED-4984-B477-7D6B82D609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4EEDE-3A08-4C9C-AC17-F42D79F992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42B519-1218-4E8B-8D51-799EBD8931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96A3B-8CC5-433B-8FE5-740CD8D70C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729CD-0435-44BC-A9C6-2BB2815CA5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265362-CD26-4E45-A768-3314410E46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1C19E-089B-4858-89F4-74AE0AEFDC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6FFCE-EC75-46DF-A81E-5C63C457CF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9B571-7D79-4DD9-ADDF-9BD8B268CA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9214F-9615-40B6-A346-ED5ED0B269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8235F-6033-423B-8CEC-3D3BE0357A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F714B-22A0-4E51-927D-A6C1575DFF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95F51-C6C2-4C4F-B146-16F95EF59F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F64D89-9B6F-40A6-93A6-CAC1B18436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9028B-EE51-4F86-A2E5-682C9D9DE5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67641-335D-4884-A765-BEB5492FD25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29CE4-F2BD-4915-8394-784B467EBE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F84B6-8DEA-4A6D-BD20-D672C95B3D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66C57-42F0-40F8-90D4-F75DDE907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4F8222-918A-4E85-9889-427BA2D8C2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2F8DB-A700-4FD1-901F-71542D7B86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48F19-7B2E-41D6-87AB-4020A8D4A8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A5890-4980-4BE3-AA83-C8A2A838DC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A4F2E-4DA4-4354-B774-88C711D750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D709B-ADD6-4B68-B584-E4F0D579A8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F74A3-6618-4022-AD2A-21E61EDA538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067B2-8D46-40D2-8179-A3F9409DBE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B8FAE-A257-4A21-9A49-1CD502E2401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263D1-3936-4844-BAC6-C2C3E51D9E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BDA94-6264-4D47-B46F-1353DB3C94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EB21C-7DFD-4A87-9CB2-E2746E7ECC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7D960-C1DE-4A80-ADDF-0FBA39DB07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C74FC-97BB-4A1F-8AB3-92A06612DE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CE91F0-CB92-460E-A1AB-6B83E8A993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9C6B8-7F3A-4595-AD23-BA866A9505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021A9-063C-4FA3-90A1-4A60D3B778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299EC-4C25-4142-BB39-1F5905D5FA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F448E2-1D92-42C9-9459-766EE716B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95465-68E1-4EDC-9C8B-98B350E806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BAF12-767E-4C48-AC5F-4D4495275E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E1AA3-4DF9-46C8-9C2C-148789770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EB73A-ADF0-4B0B-9D9E-F435F74A28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4" y="273050"/>
            <a:ext cx="4001161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3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4" y="1435103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408A1-A846-47F1-9323-E611AB0C5C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EE1FF-5627-418F-8641-F2D9A82210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8688-F4F4-458E-B8EB-890AD86654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41"/>
            <a:ext cx="2736414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41"/>
            <a:ext cx="800654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2853F-6560-42E1-852F-13FE3F1404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8"/>
            <a:ext cx="10337562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7" y="3886200"/>
            <a:ext cx="85132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43564-F8C1-4320-81EB-01B97BFDDC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140DC-E4A1-4E14-BFAD-4AF3E952C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3"/>
            <a:ext cx="1033756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B4D4C-EE61-4818-98A8-1A622A2830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3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A41F6-1AE8-4471-A4A6-24D2ECE248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3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3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7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7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92B9B-12F9-459F-AEBD-A1420262DF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F2CD6-8DF3-4C41-BCF9-9FB62C77A6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EC4F3-C15A-47D2-96B0-F032D4646A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32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126.xml"/><Relationship Id="rId6" Type="http://schemas.openxmlformats.org/officeDocument/2006/relationships/slideLayout" Target="../slideLayouts/slideLayout131.xml"/><Relationship Id="rId11" Type="http://schemas.openxmlformats.org/officeDocument/2006/relationships/slideLayout" Target="../slideLayouts/slideLayout136.xml"/><Relationship Id="rId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35.xml"/><Relationship Id="rId4" Type="http://schemas.openxmlformats.org/officeDocument/2006/relationships/slideLayout" Target="../slideLayouts/slideLayout129.xml"/><Relationship Id="rId9" Type="http://schemas.openxmlformats.org/officeDocument/2006/relationships/slideLayout" Target="../slideLayouts/slideLayout134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5.xml"/><Relationship Id="rId3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54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Relationship Id="rId6" Type="http://schemas.openxmlformats.org/officeDocument/2006/relationships/slideLayout" Target="../slideLayouts/slideLayout153.xml"/><Relationship Id="rId11" Type="http://schemas.openxmlformats.org/officeDocument/2006/relationships/slideLayout" Target="../slideLayouts/slideLayout158.xml"/><Relationship Id="rId5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57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6.xml"/><Relationship Id="rId13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61.xml"/><Relationship Id="rId7" Type="http://schemas.openxmlformats.org/officeDocument/2006/relationships/slideLayout" Target="../slideLayouts/slideLayout165.xml"/><Relationship Id="rId12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9.xml"/><Relationship Id="rId6" Type="http://schemas.openxmlformats.org/officeDocument/2006/relationships/slideLayout" Target="../slideLayouts/slideLayout164.xml"/><Relationship Id="rId11" Type="http://schemas.openxmlformats.org/officeDocument/2006/relationships/slideLayout" Target="../slideLayouts/slideLayout169.xml"/><Relationship Id="rId5" Type="http://schemas.openxmlformats.org/officeDocument/2006/relationships/slideLayout" Target="../slideLayouts/slideLayout163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68.xml"/><Relationship Id="rId4" Type="http://schemas.openxmlformats.org/officeDocument/2006/relationships/slideLayout" Target="../slideLayouts/slideLayout162.xml"/><Relationship Id="rId9" Type="http://schemas.openxmlformats.org/officeDocument/2006/relationships/slideLayout" Target="../slideLayouts/slideLayout167.xml"/><Relationship Id="rId14" Type="http://schemas.openxmlformats.org/officeDocument/2006/relationships/theme" Target="../theme/theme1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CS Presentatio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6200"/>
            <a:ext cx="12364535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4E44F34-9D80-44CF-98A9-B16E1FAC8D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C9FBE05-9B19-4F85-8FCF-1723EB85F3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8" descr="CS Presentation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76200"/>
            <a:ext cx="12364535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365127"/>
            <a:ext cx="104895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1825625"/>
            <a:ext cx="104895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6356352"/>
            <a:ext cx="2736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6187DE8B-E7FC-467A-B47A-674C2C6CD82E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6/13/2015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6356352"/>
            <a:ext cx="410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6356352"/>
            <a:ext cx="27364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FF8FE13E-816E-45A1-9BBB-16DD985188C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5905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5167"/>
            <a:ext cx="1094565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5"/>
            <a:ext cx="10945654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6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608092" y="274638"/>
            <a:ext cx="1094565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8092" y="1600205"/>
            <a:ext cx="10945654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5"/>
            <a:ext cx="28377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457200">
              <a:defRPr/>
            </a:pPr>
            <a:fld id="{196B2974-96BE-6B40-A275-2AF5276A692B}" type="datetime1">
              <a:rPr lang="en-US" smtClean="0">
                <a:ea typeface="ＭＳ Ｐゴシック" charset="0"/>
              </a:rPr>
              <a:pPr defTabSz="457200">
                <a:defRPr/>
              </a:pPr>
              <a:t>6/13/2015</a:t>
            </a:fld>
            <a:endParaRPr lang="en-US"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7" y="6356355"/>
            <a:ext cx="3851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5"/>
            <a:ext cx="28377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 defTabSz="457200">
              <a:defRPr/>
            </a:pPr>
            <a:fld id="{7CBD4B03-4A5F-7742-A0EA-BD06787DD317}" type="slidenum">
              <a:rPr lang="en-US">
                <a:ea typeface="ＭＳ Ｐゴシック" charset="0"/>
              </a:rPr>
              <a:pPr defTabSz="457200">
                <a:defRPr/>
              </a:pPr>
              <a:t>‹#›</a:t>
            </a:fld>
            <a:endParaRPr lang="en-US" dirty="0">
              <a:ea typeface="ＭＳ Ｐゴシック" charset="0"/>
            </a:endParaRPr>
          </a:p>
        </p:txBody>
      </p:sp>
      <p:pic>
        <p:nvPicPr>
          <p:cNvPr id="7" name="Picture 6" descr="SFLGRU_white slide.eps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2438"/>
            <a:ext cx="1216183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92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5643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5643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5643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5643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005643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CS Presentation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12364535" cy="697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-152400"/>
            <a:ext cx="12465884" cy="2743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D9C11F7-9375-46C6-A492-E234F666AC3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1C4F845-22F4-467B-A615-0498DE372A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44140DF-B4B7-48C2-B337-21F1F558CE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CBBF454-623A-450E-A7B9-BB429449106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A27C36-2815-419C-B0A3-B6FF7C0623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DD0D90-2200-4EEB-AD5A-65B14F9A11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78DA0C7-EAB7-4674-89F8-6546E8E7CF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92" y="1600203"/>
            <a:ext cx="109456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425425" y="6553200"/>
            <a:ext cx="2837762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DD6A35-4858-4CFA-88D6-9A9DF5D662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12"/>
          <p:cNvSpPr txBox="1">
            <a:spLocks noChangeArrowheads="1"/>
          </p:cNvSpPr>
          <p:nvPr/>
        </p:nvSpPr>
        <p:spPr bwMode="auto">
          <a:xfrm>
            <a:off x="5261686" y="6080125"/>
            <a:ext cx="12923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000" dirty="0" smtClean="0">
                <a:latin typeface="Calibri" pitchFamily="34" charset="0"/>
              </a:rPr>
              <a:t>6/13/2015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04047" y="1828800"/>
            <a:ext cx="11959141" cy="1676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b="1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>Studies and Success Stories</a:t>
            </a:r>
            <a:br>
              <a:rPr lang="en-US" sz="4000" b="1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</a:br>
            <a:r>
              <a:rPr lang="en-US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  <a:t/>
            </a:r>
            <a:br>
              <a:rPr lang="en-US" sz="2800" kern="0" dirty="0" smtClean="0">
                <a:solidFill>
                  <a:schemeClr val="tx2"/>
                </a:solidFill>
                <a:latin typeface="Comic Sans MS" pitchFamily="66" charset="0"/>
                <a:ea typeface="+mj-ea"/>
                <a:cs typeface="+mj-cs"/>
              </a:rPr>
            </a:br>
            <a:endParaRPr lang="en-US" sz="2800" kern="0" dirty="0">
              <a:solidFill>
                <a:schemeClr val="tx2"/>
              </a:solidFill>
              <a:latin typeface="Comic Sans MS" pitchFamily="66" charset="0"/>
              <a:ea typeface="+mj-ea"/>
              <a:cs typeface="+mj-cs"/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670719" y="3124202"/>
            <a:ext cx="10641608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3200" b="1" dirty="0">
                <a:latin typeface="Calibri" pitchFamily="34" charset="0"/>
              </a:rPr>
              <a:t>Peter J. </a:t>
            </a:r>
            <a:r>
              <a:rPr lang="en-US" sz="3200" b="1" dirty="0" smtClean="0">
                <a:latin typeface="Calibri" pitchFamily="34" charset="0"/>
              </a:rPr>
              <a:t>Clarke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79" y="196966"/>
            <a:ext cx="10489585" cy="801523"/>
          </a:xfrm>
        </p:spPr>
        <p:txBody>
          <a:bodyPr/>
          <a:lstStyle/>
          <a:p>
            <a:r>
              <a:rPr lang="en-US" dirty="0" smtClean="0"/>
              <a:t>Data of Class Study at AAMU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30" y="1051034"/>
            <a:ext cx="10832948" cy="544891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Interviewed by Dr. Steven </a:t>
            </a:r>
            <a:r>
              <a:rPr lang="en-US" dirty="0" err="1" smtClean="0"/>
              <a:t>Condly</a:t>
            </a:r>
            <a:r>
              <a:rPr lang="en-US" dirty="0" smtClean="0"/>
              <a:t> April 24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Short Summary: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600" dirty="0" smtClean="0"/>
              <a:t>Three LOs are very useful for class CS 206, many students had very positive response to the content.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600" dirty="0" smtClean="0"/>
              <a:t>WRESTT tool is more appropriate for students in programming classes to help them to understand software testing in the conceptual level.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600" dirty="0" smtClean="0"/>
              <a:t>For CS 561 students need more high level knowledge other than initial introduction. 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600" dirty="0" smtClean="0"/>
              <a:t>For other two, half-half.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E13E-816E-45A1-9BBB-16DD985188C4}" type="slidenum">
              <a:rPr lang="en-US" sz="1800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40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8092" y="274642"/>
            <a:ext cx="10945654" cy="10207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Project Status: Miami University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0066FF"/>
                </a:solidFill>
                <a:latin typeface="Comic Sans MS" pitchFamily="66" charset="0"/>
              </a:rPr>
              <a:t>Update to introduction to testing tutorials.</a:t>
            </a:r>
          </a:p>
          <a:p>
            <a:pPr eaLnBrk="1" hangingPunct="1"/>
            <a:r>
              <a:rPr lang="en-US" dirty="0" smtClean="0">
                <a:solidFill>
                  <a:srgbClr val="0066FF"/>
                </a:solidFill>
                <a:latin typeface="Comic Sans MS" pitchFamily="66" charset="0"/>
              </a:rPr>
              <a:t>Additional tutorials about:</a:t>
            </a:r>
          </a:p>
          <a:p>
            <a:pPr lvl="1"/>
            <a:r>
              <a:rPr lang="en-US" dirty="0" smtClean="0">
                <a:solidFill>
                  <a:srgbClr val="0066FF"/>
                </a:solidFill>
                <a:latin typeface="Comic Sans MS" pitchFamily="66" charset="0"/>
              </a:rPr>
              <a:t>Black box testing</a:t>
            </a:r>
          </a:p>
          <a:p>
            <a:pPr lvl="1"/>
            <a:r>
              <a:rPr lang="en-US" dirty="0" smtClean="0">
                <a:solidFill>
                  <a:srgbClr val="0066FF"/>
                </a:solidFill>
                <a:latin typeface="Comic Sans MS" pitchFamily="66" charset="0"/>
              </a:rPr>
              <a:t>Structural testing</a:t>
            </a:r>
          </a:p>
          <a:p>
            <a:pPr lvl="1"/>
            <a:r>
              <a:rPr lang="en-US" dirty="0" smtClean="0">
                <a:solidFill>
                  <a:srgbClr val="0066FF"/>
                </a:solidFill>
                <a:latin typeface="Comic Sans MS" pitchFamily="66" charset="0"/>
              </a:rPr>
              <a:t>Modeling software for testing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1338719" y="6172200"/>
            <a:ext cx="517587" cy="366183"/>
          </a:xfrm>
          <a:noFill/>
        </p:spPr>
        <p:txBody>
          <a:bodyPr/>
          <a:lstStyle/>
          <a:p>
            <a:r>
              <a:rPr lang="en-US" dirty="0" smtClean="0">
                <a:solidFill>
                  <a:srgbClr val="00697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6260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Project </a:t>
            </a:r>
            <a:r>
              <a:rPr lang="en-US" dirty="0" smtClean="0">
                <a:solidFill>
                  <a:srgbClr val="FF0000"/>
                </a:solidFill>
              </a:rPr>
              <a:t>Status </a:t>
            </a:r>
            <a:r>
              <a:rPr lang="en-US" dirty="0" err="1" smtClean="0">
                <a:solidFill>
                  <a:srgbClr val="FF0000"/>
                </a:solidFill>
              </a:rPr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Features of new or revised tutorials: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Shorter tutorials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More quiz questions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More examples</a:t>
            </a: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2633" y="6248400"/>
            <a:ext cx="859205" cy="250949"/>
          </a:xfrm>
        </p:spPr>
        <p:txBody>
          <a:bodyPr/>
          <a:lstStyle/>
          <a:p>
            <a:fld id="{7AB33732-CC44-AD44-927A-79864248F693}" type="slidenum">
              <a:rPr lang="en-US" smtClean="0">
                <a:solidFill>
                  <a:srgbClr val="006971"/>
                </a:solidFill>
              </a:rPr>
              <a:pPr/>
              <a:t>12</a:t>
            </a:fld>
            <a:endParaRPr lang="en-US" dirty="0">
              <a:solidFill>
                <a:srgbClr val="0069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23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Classroom Experiment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In a sophomore-junior level course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A course about networking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Programming was an important component</a:t>
            </a:r>
          </a:p>
          <a:p>
            <a:pPr lvl="1"/>
            <a:r>
              <a:rPr lang="en-US" dirty="0" smtClean="0">
                <a:solidFill>
                  <a:srgbClr val="3366FF"/>
                </a:solidFill>
              </a:rPr>
              <a:t>Testing was not a specific course objective</a:t>
            </a:r>
          </a:p>
          <a:p>
            <a:pPr marL="457200" lvl="1" indent="0">
              <a:buNone/>
            </a:pPr>
            <a:endParaRPr lang="en-US" dirty="0">
              <a:solidFill>
                <a:srgbClr val="3366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02633" y="6248400"/>
            <a:ext cx="859205" cy="250949"/>
          </a:xfrm>
        </p:spPr>
        <p:txBody>
          <a:bodyPr/>
          <a:lstStyle/>
          <a:p>
            <a:fld id="{7AB33732-CC44-AD44-927A-79864248F693}" type="slidenum">
              <a:rPr lang="en-US" smtClean="0">
                <a:solidFill>
                  <a:srgbClr val="006971"/>
                </a:solidFill>
              </a:rPr>
              <a:pPr/>
              <a:t>13</a:t>
            </a:fld>
            <a:endParaRPr lang="en-US" dirty="0">
              <a:solidFill>
                <a:srgbClr val="0069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Studies at North Dakota State University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719" y="1447800"/>
            <a:ext cx="10945654" cy="45259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err="1" smtClean="0">
                <a:solidFill>
                  <a:schemeClr val="tx1"/>
                </a:solidFill>
                <a:cs typeface="Arial" charset="0"/>
              </a:rPr>
              <a:t>WReSTT</a:t>
            </a:r>
            <a:r>
              <a:rPr lang="en-US" sz="2800" dirty="0" smtClean="0">
                <a:solidFill>
                  <a:schemeClr val="tx1"/>
                </a:solidFill>
                <a:cs typeface="Arial" charset="0"/>
              </a:rPr>
              <a:t> was introduced in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  <a:cs typeface="Arial" charset="0"/>
              </a:rPr>
              <a:t>CS I (160),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  <a:cs typeface="Arial" charset="0"/>
              </a:rPr>
              <a:t>CS II (161),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  <a:cs typeface="Arial" charset="0"/>
              </a:rPr>
              <a:t>Software Testing and Debugging (316 and 716)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solidFill>
                  <a:schemeClr val="tx1"/>
                </a:solidFill>
                <a:cs typeface="Arial" charset="0"/>
              </a:rPr>
              <a:t> 2013 –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  <a:cs typeface="Arial" charset="0"/>
              </a:rPr>
              <a:t>21 students in CS II used </a:t>
            </a:r>
            <a:r>
              <a:rPr lang="en-US" sz="2400" dirty="0" err="1" smtClean="0">
                <a:solidFill>
                  <a:schemeClr val="tx1"/>
                </a:solidFill>
                <a:cs typeface="Arial" charset="0"/>
              </a:rPr>
              <a:t>WReSTT</a:t>
            </a:r>
            <a:r>
              <a:rPr lang="en-US" sz="2400" dirty="0" smtClean="0">
                <a:solidFill>
                  <a:schemeClr val="tx1"/>
                </a:solidFill>
                <a:cs typeface="Arial" charset="0"/>
              </a:rPr>
              <a:t> to complete programming assignments (Unit and Coverage).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  <a:cs typeface="Arial" charset="0"/>
              </a:rPr>
              <a:t>Pre/Post test showed a significant increase in testing knowledge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7AB33732-CC44-AD44-927A-79864248F693}" type="slidenum">
              <a:rPr lang="en-US" sz="1800" smtClean="0">
                <a:solidFill>
                  <a:srgbClr val="006971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14</a:t>
            </a:fld>
            <a:endParaRPr lang="en-US" sz="1800" dirty="0">
              <a:solidFill>
                <a:srgbClr val="00697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066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1489843"/>
            <a:ext cx="10945654" cy="4525963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70719" y="1489838"/>
            <a:ext cx="10896600" cy="646331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dirty="0" err="1">
                <a:latin typeface="Century Schoolbook" panose="02040604050505020304" pitchFamily="18" charset="0"/>
              </a:rPr>
              <a:t>WReSTT</a:t>
            </a:r>
            <a:r>
              <a:rPr lang="en-US" dirty="0">
                <a:latin typeface="Century Schoolbook" panose="02040604050505020304" pitchFamily="18" charset="0"/>
              </a:rPr>
              <a:t>  was  able  to  improve  the </a:t>
            </a:r>
            <a:r>
              <a:rPr lang="en-US" dirty="0" smtClean="0">
                <a:latin typeface="Century Schoolbook" panose="02040604050505020304" pitchFamily="18" charset="0"/>
              </a:rPr>
              <a:t>students  </a:t>
            </a:r>
            <a:r>
              <a:rPr lang="en-US" dirty="0">
                <a:latin typeface="Century Schoolbook" panose="02040604050505020304" pitchFamily="18" charset="0"/>
              </a:rPr>
              <a:t>understanding  of  general  testing  concepts  and  their </a:t>
            </a:r>
            <a:r>
              <a:rPr lang="en-US" dirty="0" smtClean="0">
                <a:latin typeface="Century Schoolbook" panose="02040604050505020304" pitchFamily="18" charset="0"/>
              </a:rPr>
              <a:t> ability </a:t>
            </a:r>
            <a:r>
              <a:rPr lang="en-US" dirty="0">
                <a:latin typeface="Century Schoolbook" panose="02040604050505020304" pitchFamily="18" charset="0"/>
              </a:rPr>
              <a:t>to apply a particular technique to test the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719" y="2404238"/>
            <a:ext cx="10896600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Schoolbook" panose="02040604050505020304" pitchFamily="18" charset="0"/>
              </a:rPr>
              <a:t>Testing tool Usage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Century Schoolbook" panose="02040604050505020304" pitchFamily="18" charset="0"/>
              </a:rPr>
              <a:t>significantly </a:t>
            </a:r>
            <a:r>
              <a:rPr lang="en-US" dirty="0">
                <a:latin typeface="Century Schoolbook" panose="02040604050505020304" pitchFamily="18" charset="0"/>
              </a:rPr>
              <a:t>higher during the posttest </a:t>
            </a:r>
            <a:r>
              <a:rPr lang="en-US" dirty="0" smtClean="0">
                <a:latin typeface="Century Schoolbook" panose="02040604050505020304" pitchFamily="18" charset="0"/>
              </a:rPr>
              <a:t>when compared </a:t>
            </a:r>
            <a:r>
              <a:rPr lang="en-US" dirty="0">
                <a:latin typeface="Century Schoolbook" panose="02040604050505020304" pitchFamily="18" charset="0"/>
              </a:rPr>
              <a:t>to their pretest score (an average of 3.2) at p&lt;0.01 </a:t>
            </a:r>
            <a:r>
              <a:rPr lang="en-US" dirty="0" smtClean="0">
                <a:latin typeface="Century Schoolbook" panose="02040604050505020304" pitchFamily="18" charset="0"/>
              </a:rPr>
              <a:t>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Century Schoolbook" panose="020406040505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students during the posttest were able to </a:t>
            </a:r>
            <a:r>
              <a:rPr lang="en-US" dirty="0">
                <a:solidFill>
                  <a:srgbClr val="FF0000"/>
                </a:solidFill>
                <a:latin typeface="Century Schoolbook" panose="02040604050505020304" pitchFamily="18" charset="0"/>
              </a:rPr>
              <a:t>identify </a:t>
            </a:r>
            <a:r>
              <a:rPr lang="en-US" dirty="0" smtClean="0">
                <a:solidFill>
                  <a:srgbClr val="FF0000"/>
                </a:solidFill>
                <a:latin typeface="Century Schoolbook" panose="02040604050505020304" pitchFamily="18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Century Schoolbook" panose="02040604050505020304" pitchFamily="18" charset="0"/>
              </a:rPr>
              <a:t>significantly larger number of tools for each category </a:t>
            </a:r>
            <a:r>
              <a:rPr lang="en-US" dirty="0">
                <a:latin typeface="Century Schoolbook" panose="02040604050505020304" pitchFamily="18" charset="0"/>
              </a:rPr>
              <a:t>(i.e., Unit </a:t>
            </a:r>
            <a:r>
              <a:rPr lang="en-US" dirty="0" smtClean="0">
                <a:latin typeface="Century Schoolbook" panose="02040604050505020304" pitchFamily="18" charset="0"/>
              </a:rPr>
              <a:t>testing</a:t>
            </a:r>
            <a:r>
              <a:rPr lang="en-US" dirty="0">
                <a:latin typeface="Century Schoolbook" panose="02040604050505020304" pitchFamily="18" charset="0"/>
              </a:rPr>
              <a:t>,  Functional  testing,  Code  Coverage)  when  compared  to </a:t>
            </a:r>
            <a:r>
              <a:rPr lang="en-US" dirty="0" smtClean="0">
                <a:latin typeface="Century Schoolbook" panose="02040604050505020304" pitchFamily="18" charset="0"/>
              </a:rPr>
              <a:t>their </a:t>
            </a:r>
            <a:r>
              <a:rPr lang="en-US" dirty="0">
                <a:latin typeface="Century Schoolbook" panose="02040604050505020304" pitchFamily="18" charset="0"/>
              </a:rPr>
              <a:t>responses during the </a:t>
            </a:r>
            <a:r>
              <a:rPr lang="en-US" dirty="0" smtClean="0">
                <a:latin typeface="Century Schoolbook" panose="02040604050505020304" pitchFamily="18" charset="0"/>
              </a:rPr>
              <a:t>pretest</a:t>
            </a: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719" y="4696840"/>
            <a:ext cx="108966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the results from a One-sample Wilcoxon Signed-Rank </a:t>
            </a:r>
            <a:r>
              <a:rPr lang="en-US" dirty="0" smtClean="0">
                <a:latin typeface="Century Schoolbook" panose="02040604050505020304" pitchFamily="18" charset="0"/>
              </a:rPr>
              <a:t>test </a:t>
            </a:r>
            <a:r>
              <a:rPr lang="en-US" dirty="0">
                <a:latin typeface="Century Schoolbook" panose="02040604050505020304" pitchFamily="18" charset="0"/>
              </a:rPr>
              <a:t>showed that the average ratings of the “</a:t>
            </a:r>
            <a:r>
              <a:rPr lang="en-US" dirty="0">
                <a:solidFill>
                  <a:srgbClr val="FF0000"/>
                </a:solidFill>
                <a:latin typeface="Century Schoolbook" panose="02040604050505020304" pitchFamily="18" charset="0"/>
              </a:rPr>
              <a:t>benefit of using tools </a:t>
            </a:r>
            <a:r>
              <a:rPr lang="en-US" dirty="0" smtClean="0">
                <a:solidFill>
                  <a:srgbClr val="FF0000"/>
                </a:solidFill>
                <a:latin typeface="Century Schoolbook" panose="02040604050505020304" pitchFamily="18" charset="0"/>
              </a:rPr>
              <a:t>to  </a:t>
            </a:r>
            <a:r>
              <a:rPr lang="en-US" dirty="0">
                <a:solidFill>
                  <a:srgbClr val="FF0000"/>
                </a:solidFill>
                <a:latin typeface="Century Schoolbook" panose="02040604050505020304" pitchFamily="18" charset="0"/>
              </a:rPr>
              <a:t>support  testing  of  programming  assignments</a:t>
            </a:r>
            <a:r>
              <a:rPr lang="en-US" dirty="0">
                <a:latin typeface="Century Schoolbook" panose="02040604050505020304" pitchFamily="18" charset="0"/>
              </a:rPr>
              <a:t>”  after  using  </a:t>
            </a:r>
            <a:r>
              <a:rPr lang="en-US" dirty="0" smtClean="0">
                <a:latin typeface="Century Schoolbook" panose="02040604050505020304" pitchFamily="18" charset="0"/>
              </a:rPr>
              <a:t>the </a:t>
            </a:r>
            <a:r>
              <a:rPr lang="en-US" dirty="0" err="1" smtClean="0">
                <a:latin typeface="Century Schoolbook" panose="02040604050505020304" pitchFamily="18" charset="0"/>
              </a:rPr>
              <a:t>WReSTT</a:t>
            </a:r>
            <a:r>
              <a:rPr lang="en-US" dirty="0" smtClean="0">
                <a:latin typeface="Century Schoolbook" panose="02040604050505020304" pitchFamily="18" charset="0"/>
              </a:rPr>
              <a:t>  </a:t>
            </a:r>
            <a:r>
              <a:rPr lang="en-US" dirty="0">
                <a:latin typeface="Century Schoolbook" panose="02040604050505020304" pitchFamily="18" charset="0"/>
              </a:rPr>
              <a:t>(at  posttest)  was  significantly  greater  than  3  (i.e., </a:t>
            </a:r>
            <a:r>
              <a:rPr lang="en-US" dirty="0" smtClean="0">
                <a:latin typeface="Century Schoolbook" panose="02040604050505020304" pitchFamily="18" charset="0"/>
              </a:rPr>
              <a:t>midpoint  </a:t>
            </a:r>
            <a:r>
              <a:rPr lang="en-US" dirty="0">
                <a:latin typeface="Century Schoolbook" panose="02040604050505020304" pitchFamily="18" charset="0"/>
              </a:rPr>
              <a:t>of  the  scale)  at  </a:t>
            </a:r>
            <a:r>
              <a:rPr lang="en-US" dirty="0" smtClean="0">
                <a:latin typeface="Century Schoolbook" panose="02040604050505020304" pitchFamily="18" charset="0"/>
              </a:rPr>
              <a:t>p&lt;0.05</a:t>
            </a:r>
          </a:p>
        </p:txBody>
      </p:sp>
    </p:spTree>
    <p:extLst>
      <p:ext uri="{BB962C8B-B14F-4D97-AF65-F5344CB8AC3E}">
        <p14:creationId xmlns:p14="http://schemas.microsoft.com/office/powerpoint/2010/main" val="223083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5174"/>
            <a:ext cx="10945654" cy="563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Studies –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864472"/>
            <a:ext cx="10945654" cy="5334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2014</a:t>
            </a:r>
          </a:p>
          <a:p>
            <a:pPr lvl="1"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WReSTT</a:t>
            </a:r>
            <a:r>
              <a:rPr lang="en-US" dirty="0" smtClean="0">
                <a:solidFill>
                  <a:schemeClr val="tx1"/>
                </a:solidFill>
              </a:rPr>
              <a:t> with collaborative learning, virtual teams and virtual points and Learning Object on Introduction to Software Testing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Students enrolled in CS I, S/W Testing and Debugging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Results: Students found </a:t>
            </a:r>
            <a:r>
              <a:rPr lang="en-US" dirty="0" err="1" smtClean="0">
                <a:solidFill>
                  <a:schemeClr val="tx1"/>
                </a:solidFill>
              </a:rPr>
              <a:t>WReSTT</a:t>
            </a:r>
            <a:r>
              <a:rPr lang="en-US" dirty="0" smtClean="0">
                <a:solidFill>
                  <a:schemeClr val="tx1"/>
                </a:solidFill>
              </a:rPr>
              <a:t> to be beneficial but felt “</a:t>
            </a:r>
            <a:r>
              <a:rPr lang="en-US" i="1" dirty="0" smtClean="0">
                <a:solidFill>
                  <a:srgbClr val="FF0000"/>
                </a:solidFill>
              </a:rPr>
              <a:t>more LO’s should be added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</a:p>
          <a:p>
            <a:pPr lvl="2">
              <a:spcAft>
                <a:spcPts val="600"/>
              </a:spcAft>
            </a:pPr>
            <a:endParaRPr lang="en-US" dirty="0" smtClean="0"/>
          </a:p>
          <a:p>
            <a:pPr lvl="2"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7AB33732-CC44-AD44-927A-79864248F693}" type="slidenum">
              <a:rPr lang="en-US" sz="1800" smtClean="0">
                <a:solidFill>
                  <a:srgbClr val="006971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16</a:t>
            </a:fld>
            <a:endParaRPr lang="en-US" sz="1800" dirty="0">
              <a:solidFill>
                <a:srgbClr val="00697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2" y="275174"/>
            <a:ext cx="10945654" cy="56303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Studies –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92" y="864472"/>
            <a:ext cx="10945654" cy="53340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2015</a:t>
            </a:r>
          </a:p>
          <a:p>
            <a:pPr lvl="1"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WReSTT</a:t>
            </a:r>
            <a:r>
              <a:rPr lang="en-US" dirty="0" smtClean="0">
                <a:solidFill>
                  <a:schemeClr val="tx1"/>
                </a:solidFill>
              </a:rPr>
              <a:t> with revised LO’s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121 students enrolled in 3 sections of CS I used </a:t>
            </a:r>
            <a:r>
              <a:rPr lang="en-US" dirty="0" err="1" smtClean="0">
                <a:solidFill>
                  <a:schemeClr val="tx1"/>
                </a:solidFill>
              </a:rPr>
              <a:t>WReSTT</a:t>
            </a:r>
            <a:r>
              <a:rPr lang="en-US" dirty="0" smtClean="0">
                <a:solidFill>
                  <a:schemeClr val="tx1"/>
                </a:solidFill>
              </a:rPr>
              <a:t> with collaborative learning  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Preliminary results based on Steve’s visit on April 22</a:t>
            </a:r>
          </a:p>
          <a:p>
            <a:pPr lvl="2">
              <a:spcAft>
                <a:spcPts val="600"/>
              </a:spcAft>
            </a:pPr>
            <a:r>
              <a:rPr lang="en-US" sz="2900" dirty="0" smtClean="0">
                <a:solidFill>
                  <a:schemeClr val="tx1"/>
                </a:solidFill>
              </a:rPr>
              <a:t>Students found </a:t>
            </a:r>
            <a:r>
              <a:rPr lang="en-US" sz="2900" dirty="0" err="1" smtClean="0">
                <a:solidFill>
                  <a:schemeClr val="tx1"/>
                </a:solidFill>
              </a:rPr>
              <a:t>WReSTT’s</a:t>
            </a:r>
            <a:r>
              <a:rPr lang="en-US" sz="2900" dirty="0" smtClean="0">
                <a:solidFill>
                  <a:schemeClr val="tx1"/>
                </a:solidFill>
              </a:rPr>
              <a:t> collaborative aspects useful but felt it should be a part of course</a:t>
            </a:r>
          </a:p>
          <a:p>
            <a:pPr lvl="2">
              <a:spcAft>
                <a:spcPts val="600"/>
              </a:spcAft>
            </a:pPr>
            <a:r>
              <a:rPr lang="en-US" sz="2900" dirty="0" smtClean="0">
                <a:solidFill>
                  <a:schemeClr val="tx1"/>
                </a:solidFill>
              </a:rPr>
              <a:t>LO’s can be improved with more videos and examples</a:t>
            </a:r>
          </a:p>
          <a:p>
            <a:pPr lvl="2">
              <a:spcAft>
                <a:spcPts val="600"/>
              </a:spcAft>
            </a:pPr>
            <a:endParaRPr lang="en-US" dirty="0" smtClean="0"/>
          </a:p>
          <a:p>
            <a:pPr lvl="2"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fld id="{7AB33732-CC44-AD44-927A-79864248F693}" type="slidenum">
              <a:rPr lang="en-US" sz="1800" smtClean="0">
                <a:solidFill>
                  <a:srgbClr val="006971"/>
                </a:solidFill>
                <a:latin typeface="Calibri"/>
              </a:rPr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t>17</a:t>
            </a:fld>
            <a:endParaRPr lang="en-US" sz="1800" dirty="0">
              <a:solidFill>
                <a:srgbClr val="00697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97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4B4242C-8FC9-4250-BC8A-AA76E6E11E52}" type="slidenum">
              <a:rPr lang="en-US" smtClean="0"/>
              <a:pPr/>
              <a:t>18</a:t>
            </a:fld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2804319" y="1066801"/>
            <a:ext cx="5867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sz="4400" dirty="0" smtClean="0">
                <a:cs typeface="Arial" charset="0"/>
              </a:rPr>
              <a:t>Questions?</a:t>
            </a:r>
            <a:br>
              <a:rPr lang="en-US" sz="4400" dirty="0" smtClean="0">
                <a:cs typeface="Arial" charset="0"/>
              </a:rPr>
            </a:br>
            <a:r>
              <a:rPr lang="en-US" sz="4400" dirty="0" smtClean="0">
                <a:cs typeface="Arial" charset="0"/>
              </a:rPr>
              <a:t>Comments!</a:t>
            </a:r>
            <a:br>
              <a:rPr lang="en-US" sz="4400" dirty="0" smtClean="0">
                <a:cs typeface="Arial" charset="0"/>
              </a:rPr>
            </a:br>
            <a:r>
              <a:rPr lang="en-US" sz="4400" dirty="0" smtClean="0">
                <a:cs typeface="Arial" charset="0"/>
              </a:rPr>
              <a:t>Suggestions …</a:t>
            </a:r>
            <a:endParaRPr lang="en-US" sz="4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6"/>
          <p:cNvSpPr>
            <a:spLocks noGrp="1"/>
          </p:cNvSpPr>
          <p:nvPr>
            <p:ph type="title"/>
          </p:nvPr>
        </p:nvSpPr>
        <p:spPr bwMode="auto">
          <a:xfrm>
            <a:off x="608092" y="152400"/>
            <a:ext cx="10945654" cy="86836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85119" y="1447800"/>
            <a:ext cx="8534400" cy="43434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err="1" smtClean="0">
                <a:cs typeface="Arial" charset="0"/>
              </a:rPr>
              <a:t>WReSTT</a:t>
            </a:r>
            <a:r>
              <a:rPr lang="en-US" dirty="0" smtClean="0">
                <a:cs typeface="Arial" charset="0"/>
              </a:rPr>
              <a:t> Studies and Success Stories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3200" dirty="0" smtClean="0">
                <a:cs typeface="Arial" charset="0"/>
              </a:rPr>
              <a:t>FIU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3200" dirty="0" smtClean="0">
                <a:cs typeface="Arial" charset="0"/>
              </a:rPr>
              <a:t>MU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3200" dirty="0" smtClean="0">
                <a:cs typeface="Arial" charset="0"/>
              </a:rPr>
              <a:t>NDSU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dirty="0" smtClean="0">
                <a:cs typeface="Arial" charset="0"/>
              </a:rPr>
              <a:t>Questions, Comments Suggestions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endParaRPr lang="en-US" dirty="0" smtClean="0">
              <a:cs typeface="Arial" charset="0"/>
            </a:endParaRP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314CB88-5331-42DD-83CD-B1B89314925C}" type="slidenum">
              <a:rPr lang="en-US" smtClean="0"/>
              <a:pPr/>
              <a:t>2</a:t>
            </a:fld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506743" y="1066800"/>
            <a:ext cx="11452397" cy="4876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The objectives of the studies are to investigate the improvements in students’: (a) conceptual understanding of software testing, and (b) practical program testing skills, when using the learning materials in </a:t>
            </a:r>
            <a:r>
              <a:rPr lang="en-US" sz="2800" dirty="0" err="1" smtClean="0"/>
              <a:t>WReSTT</a:t>
            </a:r>
            <a:r>
              <a:rPr lang="en-US" sz="2800" dirty="0" smtClean="0"/>
              <a:t>.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Control group for S/w Eng I (SP11 + SP12) - undergraduate Software Engineering class in Spring 2011 and Spring 2012. 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Treatment group (group using </a:t>
            </a:r>
            <a:r>
              <a:rPr lang="en-US" sz="2800" dirty="0" err="1" smtClean="0"/>
              <a:t>WReSTT</a:t>
            </a:r>
            <a:r>
              <a:rPr lang="en-US" sz="2800" dirty="0" smtClean="0"/>
              <a:t>) for the S/w Eng I (SU11 + SU12) – Summer 2011 and Summer 2012 classes</a:t>
            </a:r>
            <a:endParaRPr lang="en-US" sz="2600" dirty="0" smtClean="0"/>
          </a:p>
          <a:p>
            <a:pPr marL="914400" lvl="1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514350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 smtClean="0"/>
          </a:p>
          <a:p>
            <a:pPr marL="514350" indent="-514350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56444" y="6645276"/>
            <a:ext cx="506743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C90496-B189-4982-92EF-92C10815CB8B}" type="slidenum">
              <a:rPr lang="en-US" smtClean="0">
                <a:solidFill>
                  <a:schemeClr val="bg1"/>
                </a:solidFill>
              </a:rPr>
              <a:pPr eaLnBrk="1" hangingPunct="1"/>
              <a:t>3</a:t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388" name="TextBox 7"/>
          <p:cNvSpPr txBox="1">
            <a:spLocks noChangeArrowheads="1"/>
          </p:cNvSpPr>
          <p:nvPr/>
        </p:nvSpPr>
        <p:spPr bwMode="auto">
          <a:xfrm>
            <a:off x="0" y="0"/>
            <a:ext cx="1185779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4400" dirty="0" smtClean="0">
                <a:cs typeface="Arial" charset="0"/>
              </a:rPr>
              <a:t>FIU Study 1</a:t>
            </a:r>
            <a:endParaRPr lang="en-US" sz="4400" dirty="0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491119" y="6477000"/>
            <a:ext cx="506743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C90496-B189-4982-92EF-92C10815CB8B}" type="slidenum">
              <a:rPr lang="en-US" smtClean="0"/>
              <a:pPr eaLnBrk="1" hangingPunct="1"/>
              <a:t>4</a:t>
            </a:fld>
            <a:endParaRPr lang="en-US" dirty="0" smtClean="0"/>
          </a:p>
        </p:txBody>
      </p:sp>
      <p:sp>
        <p:nvSpPr>
          <p:cNvPr id="16388" name="TextBox 7"/>
          <p:cNvSpPr txBox="1">
            <a:spLocks noChangeArrowheads="1"/>
          </p:cNvSpPr>
          <p:nvPr/>
        </p:nvSpPr>
        <p:spPr bwMode="auto">
          <a:xfrm>
            <a:off x="0" y="0"/>
            <a:ext cx="1185779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4400" dirty="0" smtClean="0">
                <a:cs typeface="Arial" charset="0"/>
              </a:rPr>
              <a:t>FIU Study 1 Results</a:t>
            </a:r>
            <a:endParaRPr lang="en-US" sz="4400" dirty="0"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5919" y="1055297"/>
          <a:ext cx="11429999" cy="4602471"/>
        </p:xfrm>
        <a:graphic>
          <a:graphicData uri="http://schemas.openxmlformats.org/drawingml/2006/table">
            <a:tbl>
              <a:tblPr/>
              <a:tblGrid>
                <a:gridCol w="2263366"/>
                <a:gridCol w="792179"/>
                <a:gridCol w="1973655"/>
                <a:gridCol w="2286000"/>
                <a:gridCol w="1981200"/>
                <a:gridCol w="2133599"/>
              </a:tblGrid>
              <a:tr h="153550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i="1" dirty="0">
                          <a:latin typeface="+mn-lt"/>
                          <a:ea typeface="Times New Roman"/>
                          <a:cs typeface="Times New Roman"/>
                        </a:rPr>
                        <a:t>Class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i="1" dirty="0">
                          <a:latin typeface="+mn-lt"/>
                          <a:ea typeface="Times New Roman"/>
                          <a:cs typeface="Times New Roman"/>
                        </a:rPr>
                        <a:t>Size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i="1" dirty="0">
                          <a:latin typeface="+mn-lt"/>
                          <a:ea typeface="Times New Roman"/>
                          <a:cs typeface="Times New Roman"/>
                        </a:rPr>
                        <a:t>Overall Testing Knowledge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i="1">
                          <a:latin typeface="+mn-lt"/>
                          <a:ea typeface="Times New Roman"/>
                          <a:cs typeface="Times New Roman"/>
                        </a:rPr>
                        <a:t>Use of Testing Techniques</a:t>
                      </a:r>
                      <a:endParaRPr lang="en-US" sz="2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i="1">
                          <a:latin typeface="+mn-lt"/>
                          <a:ea typeface="Times New Roman"/>
                          <a:cs typeface="Times New Roman"/>
                        </a:rPr>
                        <a:t>Tool Usage</a:t>
                      </a:r>
                      <a:endParaRPr lang="en-US" sz="2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i="1">
                          <a:latin typeface="+mn-lt"/>
                          <a:ea typeface="Times New Roman"/>
                          <a:cs typeface="Times New Roman"/>
                        </a:rPr>
                        <a:t>Perceived Tool Proficiency</a:t>
                      </a:r>
                      <a:endParaRPr lang="en-US" sz="2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7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 smtClean="0">
                          <a:latin typeface="+mn-lt"/>
                          <a:ea typeface="Times New Roman"/>
                          <a:cs typeface="Times New Roman"/>
                        </a:rPr>
                        <a:t>S/w 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Eng I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(SP11 + SP12)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35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 smtClean="0">
                          <a:latin typeface="+mn-lt"/>
                          <a:ea typeface="Times New Roman"/>
                          <a:cs typeface="Times New Roman"/>
                        </a:rPr>
                        <a:t>-12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% 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(12.8 to 11.3)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-20% 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400" dirty="0" smtClean="0">
                          <a:latin typeface="+mn-lt"/>
                          <a:ea typeface="Times New Roman"/>
                          <a:cs typeface="Times New Roman"/>
                        </a:rPr>
                        <a:t>4.8 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US" sz="2400" dirty="0" smtClean="0">
                          <a:latin typeface="+mn-lt"/>
                          <a:ea typeface="Times New Roman"/>
                          <a:cs typeface="Times New Roman"/>
                        </a:rPr>
                        <a:t>3.8)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12.1% 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400" dirty="0" smtClean="0">
                          <a:latin typeface="+mn-lt"/>
                          <a:ea typeface="Times New Roman"/>
                          <a:cs typeface="Times New Roman"/>
                        </a:rPr>
                        <a:t>0.7 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US" sz="2400" dirty="0" smtClean="0">
                          <a:latin typeface="+mn-lt"/>
                          <a:ea typeface="Times New Roman"/>
                          <a:cs typeface="Times New Roman"/>
                        </a:rPr>
                        <a:t>0.7)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3.7%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400" dirty="0" smtClean="0">
                          <a:latin typeface="+mn-lt"/>
                          <a:ea typeface="Times New Roman"/>
                          <a:cs typeface="Times New Roman"/>
                        </a:rPr>
                        <a:t>2.8 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US" sz="2400" dirty="0" smtClean="0">
                          <a:latin typeface="+mn-lt"/>
                          <a:ea typeface="Times New Roman"/>
                          <a:cs typeface="Times New Roman"/>
                        </a:rPr>
                        <a:t>2.8)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91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+mn-lt"/>
                          <a:ea typeface="Times New Roman"/>
                          <a:cs typeface="Times New Roman"/>
                        </a:rPr>
                        <a:t>S/w Eng I</a:t>
                      </a:r>
                      <a:endParaRPr lang="en-US" sz="240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+mn-lt"/>
                          <a:ea typeface="Times New Roman"/>
                          <a:cs typeface="Times New Roman"/>
                        </a:rPr>
                        <a:t>(SU11 + SU12)</a:t>
                      </a:r>
                      <a:endParaRPr lang="en-US" sz="2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+mn-lt"/>
                          <a:ea typeface="Times New Roman"/>
                          <a:cs typeface="Times New Roman"/>
                        </a:rPr>
                        <a:t>37</a:t>
                      </a:r>
                      <a:endParaRPr lang="en-US" sz="2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+mn-lt"/>
                          <a:ea typeface="Times New Roman"/>
                          <a:cs typeface="Times New Roman"/>
                        </a:rPr>
                        <a:t>98% </a:t>
                      </a:r>
                      <a:endParaRPr lang="en-US" sz="240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latin typeface="+mn-lt"/>
                          <a:ea typeface="Times New Roman"/>
                          <a:cs typeface="Times New Roman"/>
                        </a:rPr>
                        <a:t>(11.0 to 21.7)</a:t>
                      </a:r>
                      <a:endParaRPr lang="en-US" sz="240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23.2% 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400" dirty="0" smtClean="0">
                          <a:latin typeface="+mn-lt"/>
                          <a:ea typeface="Times New Roman"/>
                          <a:cs typeface="Times New Roman"/>
                        </a:rPr>
                        <a:t>5.2 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US" sz="2400" dirty="0" smtClean="0">
                          <a:latin typeface="+mn-lt"/>
                          <a:ea typeface="Times New Roman"/>
                          <a:cs typeface="Times New Roman"/>
                        </a:rPr>
                        <a:t>6.4)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640% 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(0.4 to 2.8)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654%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(0.6 to 4.3)</a:t>
                      </a:r>
                      <a:endParaRPr lang="en-US" sz="24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442119" y="838200"/>
            <a:ext cx="11452397" cy="4876800"/>
          </a:xfrm>
        </p:spPr>
        <p:txBody>
          <a:bodyPr/>
          <a:lstStyle/>
          <a:p>
            <a:pPr marL="514350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dirty="0" smtClean="0"/>
              <a:t>Objectives: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Use of code coverage tools increases student’s propensity to improve the quality of their black-box test suites.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Students find </a:t>
            </a:r>
            <a:r>
              <a:rPr lang="en-US" sz="2800" dirty="0" err="1" smtClean="0"/>
              <a:t>WReSTT</a:t>
            </a:r>
            <a:r>
              <a:rPr lang="en-US" sz="2800" dirty="0" smtClean="0"/>
              <a:t> a useful learning resource for testing techniques and tools.</a:t>
            </a:r>
          </a:p>
          <a:p>
            <a:pPr marL="514350" indent="-51435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dirty="0" smtClean="0"/>
              <a:t>Students find that </a:t>
            </a:r>
            <a:r>
              <a:rPr lang="en-US" sz="2800" dirty="0" err="1" smtClean="0"/>
              <a:t>WReSTT</a:t>
            </a:r>
            <a:r>
              <a:rPr lang="en-US" sz="2800" dirty="0" smtClean="0"/>
              <a:t> supports collaborative learning.</a:t>
            </a:r>
          </a:p>
          <a:p>
            <a:pPr marL="514350" indent="-514350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 smtClean="0"/>
          </a:p>
          <a:p>
            <a:pPr marL="514350" indent="-514350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  <a:buFontTx/>
              <a:buAutoNum type="arabicPeriod"/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  <a:p>
            <a:pPr marL="514350" indent="-514350" eaLnBrk="1" hangingPunct="1">
              <a:lnSpc>
                <a:spcPct val="114000"/>
              </a:lnSpc>
              <a:spcBef>
                <a:spcPts val="1200"/>
              </a:spcBef>
              <a:spcAft>
                <a:spcPts val="1200"/>
              </a:spcAft>
            </a:pPr>
            <a:endParaRPr lang="en-US" sz="2800" dirty="0" smtClean="0">
              <a:cs typeface="Arial" charset="0"/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756444" y="6645276"/>
            <a:ext cx="506743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C90496-B189-4982-92EF-92C10815CB8B}" type="slidenum">
              <a:rPr lang="en-US" smtClean="0">
                <a:solidFill>
                  <a:schemeClr val="bg1"/>
                </a:solidFill>
              </a:rPr>
              <a:pPr eaLnBrk="1" hangingPunct="1"/>
              <a:t>5</a:t>
            </a:fld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388" name="TextBox 7"/>
          <p:cNvSpPr txBox="1">
            <a:spLocks noChangeArrowheads="1"/>
          </p:cNvSpPr>
          <p:nvPr/>
        </p:nvSpPr>
        <p:spPr bwMode="auto">
          <a:xfrm>
            <a:off x="0" y="0"/>
            <a:ext cx="1185779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4400" dirty="0" smtClean="0">
                <a:cs typeface="Arial" charset="0"/>
              </a:rPr>
              <a:t>FIU Study 2</a:t>
            </a:r>
            <a:endParaRPr lang="en-US" sz="4400" dirty="0"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593976" y="6492875"/>
            <a:ext cx="506743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C90496-B189-4982-92EF-92C10815CB8B}" type="slidenum">
              <a:rPr lang="en-US" smtClean="0"/>
              <a:pPr eaLnBrk="1" hangingPunct="1"/>
              <a:t>6</a:t>
            </a:fld>
            <a:endParaRPr lang="en-US" dirty="0" smtClean="0"/>
          </a:p>
        </p:txBody>
      </p:sp>
      <p:sp>
        <p:nvSpPr>
          <p:cNvPr id="16388" name="TextBox 7"/>
          <p:cNvSpPr txBox="1">
            <a:spLocks noChangeArrowheads="1"/>
          </p:cNvSpPr>
          <p:nvPr/>
        </p:nvSpPr>
        <p:spPr bwMode="auto">
          <a:xfrm>
            <a:off x="0" y="0"/>
            <a:ext cx="1185779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4400" dirty="0" smtClean="0">
                <a:cs typeface="Arial" charset="0"/>
              </a:rPr>
              <a:t>FIU Study 2 Results</a:t>
            </a:r>
            <a:endParaRPr lang="en-US" sz="4400" dirty="0">
              <a:cs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9719" y="1066799"/>
          <a:ext cx="11582400" cy="4381501"/>
        </p:xfrm>
        <a:graphic>
          <a:graphicData uri="http://schemas.openxmlformats.org/drawingml/2006/table">
            <a:tbl>
              <a:tblPr/>
              <a:tblGrid>
                <a:gridCol w="2209800"/>
                <a:gridCol w="1033272"/>
                <a:gridCol w="1328928"/>
                <a:gridCol w="1752600"/>
                <a:gridCol w="2825496"/>
                <a:gridCol w="2432304"/>
              </a:tblGrid>
              <a:tr h="20574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i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Class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i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Size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i="1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# of Project Teams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i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# of Coverage Tools used</a:t>
                      </a:r>
                      <a:endParaRPr lang="en-US" sz="24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i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Increase # of Unit Test Cases</a:t>
                      </a:r>
                      <a:endParaRPr lang="en-US" sz="24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i="1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% Increase in Statement Coverage</a:t>
                      </a:r>
                      <a:endParaRPr lang="en-US" sz="24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S/w Testing I (Fa12)</a:t>
                      </a:r>
                      <a:endParaRPr lang="en-US" sz="24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35</a:t>
                      </a:r>
                      <a:endParaRPr lang="en-US" sz="24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6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28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% (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25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32)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76% (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54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90)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20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S/w Testing I (Fa13)</a:t>
                      </a:r>
                      <a:endParaRPr lang="en-US" sz="24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30</a:t>
                      </a:r>
                      <a:endParaRPr lang="en-US" sz="24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6</a:t>
                      </a:r>
                      <a:endParaRPr lang="en-US" sz="24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</a:t>
                      </a:r>
                      <a:endParaRPr lang="en-US" sz="240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38%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32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44)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58%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56 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to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89)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8319" y="6019800"/>
            <a:ext cx="61882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Results in Table are for </a:t>
            </a:r>
            <a:r>
              <a:rPr lang="en-US" sz="2600" b="1" i="1" dirty="0" smtClean="0"/>
              <a:t>unit testing </a:t>
            </a:r>
            <a:r>
              <a:rPr lang="en-US" sz="2600" dirty="0" smtClean="0"/>
              <a:t>only</a:t>
            </a:r>
            <a:endParaRPr lang="en-US" sz="2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593976" y="6492875"/>
            <a:ext cx="506743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C90496-B189-4982-92EF-92C10815CB8B}" type="slidenum">
              <a:rPr lang="en-US" smtClean="0"/>
              <a:pPr eaLnBrk="1" hangingPunct="1"/>
              <a:t>7</a:t>
            </a:fld>
            <a:endParaRPr lang="en-US" dirty="0" smtClean="0"/>
          </a:p>
        </p:txBody>
      </p:sp>
      <p:sp>
        <p:nvSpPr>
          <p:cNvPr id="16388" name="TextBox 7"/>
          <p:cNvSpPr txBox="1">
            <a:spLocks noChangeArrowheads="1"/>
          </p:cNvSpPr>
          <p:nvPr/>
        </p:nvSpPr>
        <p:spPr bwMode="auto">
          <a:xfrm>
            <a:off x="0" y="-7938"/>
            <a:ext cx="118577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4000" dirty="0" err="1" smtClean="0">
                <a:cs typeface="Arial" charset="0"/>
              </a:rPr>
              <a:t>WReSTT</a:t>
            </a:r>
            <a:r>
              <a:rPr lang="en-US" sz="4000" dirty="0" smtClean="0">
                <a:cs typeface="Arial" charset="0"/>
              </a:rPr>
              <a:t> Results</a:t>
            </a:r>
            <a:endParaRPr lang="en-US" sz="4000" dirty="0">
              <a:cs typeface="Arial" charset="0"/>
            </a:endParaRPr>
          </a:p>
        </p:txBody>
      </p:sp>
      <p:pic>
        <p:nvPicPr>
          <p:cNvPr id="1792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318" y="609600"/>
            <a:ext cx="11853635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94519" y="6324600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1- strongly disagree, 2-disagree, 3-neither disagree nor agree, 4-agree, 5- strongly agree.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1593976" y="6492875"/>
            <a:ext cx="506743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C90496-B189-4982-92EF-92C10815CB8B}" type="slidenum">
              <a:rPr lang="en-US" smtClean="0"/>
              <a:pPr eaLnBrk="1" hangingPunct="1"/>
              <a:t>8</a:t>
            </a:fld>
            <a:endParaRPr lang="en-US" dirty="0" smtClean="0"/>
          </a:p>
        </p:txBody>
      </p:sp>
      <p:sp>
        <p:nvSpPr>
          <p:cNvPr id="16388" name="TextBox 7"/>
          <p:cNvSpPr txBox="1">
            <a:spLocks noChangeArrowheads="1"/>
          </p:cNvSpPr>
          <p:nvPr/>
        </p:nvSpPr>
        <p:spPr bwMode="auto">
          <a:xfrm>
            <a:off x="0" y="-7938"/>
            <a:ext cx="11857792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sz="4000" dirty="0" err="1" smtClean="0">
                <a:cs typeface="Arial" charset="0"/>
              </a:rPr>
              <a:t>WReSTT</a:t>
            </a:r>
            <a:r>
              <a:rPr lang="en-US" sz="4400" dirty="0" smtClean="0">
                <a:cs typeface="Arial" charset="0"/>
              </a:rPr>
              <a:t> Results cont</a:t>
            </a:r>
            <a:endParaRPr lang="en-US" sz="4400" dirty="0"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4519" y="5867400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1- strongly disagree, 2-disagree, 3-neither disagree nor agree, 4-agree, 5- strongly agree.</a:t>
            </a:r>
            <a:endParaRPr lang="en-US" dirty="0"/>
          </a:p>
        </p:txBody>
      </p:sp>
      <p:pic>
        <p:nvPicPr>
          <p:cNvPr id="180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28036"/>
            <a:ext cx="11872119" cy="4710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579" y="196966"/>
            <a:ext cx="10489585" cy="801523"/>
          </a:xfrm>
        </p:spPr>
        <p:txBody>
          <a:bodyPr/>
          <a:lstStyle/>
          <a:p>
            <a:r>
              <a:rPr lang="en-US" dirty="0" smtClean="0"/>
              <a:t>Data of Class Study at AAMU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30" y="1051034"/>
            <a:ext cx="10832948" cy="544891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The WRESTT tool was introduced to four (4) courses at AAMU – CS 206 (Java), CS 328 (OO Design), CS 403 (Senior Design), and CS 561 (Software Eng.)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Pre/Post tests were enabled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Three initial LOs were used in all four classes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Around March 30 – to April 22</a:t>
            </a:r>
            <a:r>
              <a:rPr lang="en-US" baseline="30000" dirty="0" smtClean="0"/>
              <a:t>nd</a:t>
            </a:r>
            <a:r>
              <a:rPr lang="en-US" dirty="0" smtClean="0"/>
              <a:t>, Spring 2015 </a:t>
            </a: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 smtClean="0"/>
              <a:t>Students grade and report were available in WRESTT tool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75526" y="6356352"/>
            <a:ext cx="520393" cy="365125"/>
          </a:xfrm>
        </p:spPr>
        <p:txBody>
          <a:bodyPr/>
          <a:lstStyle/>
          <a:p>
            <a:fld id="{FF8FE13E-816E-45A1-9BBB-16DD985188C4}" type="slidenum">
              <a:rPr lang="en-US" sz="1800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sz="18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Default Design">
  <a:themeElements>
    <a:clrScheme name="10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0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0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Default Design">
  <a:themeElements>
    <a:clrScheme name="1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Custom Design">
  <a:themeElements>
    <a:clrScheme name="Brand Colors">
      <a:dk1>
        <a:srgbClr val="006971"/>
      </a:dk1>
      <a:lt1>
        <a:sysClr val="window" lastClr="FFFFFF"/>
      </a:lt1>
      <a:dk2>
        <a:srgbClr val="1F497D"/>
      </a:dk2>
      <a:lt2>
        <a:srgbClr val="FFFEEF"/>
      </a:lt2>
      <a:accent1>
        <a:srgbClr val="006971"/>
      </a:accent1>
      <a:accent2>
        <a:srgbClr val="BE0A2A"/>
      </a:accent2>
      <a:accent3>
        <a:srgbClr val="F0CC3F"/>
      </a:accent3>
      <a:accent4>
        <a:srgbClr val="A7C784"/>
      </a:accent4>
      <a:accent5>
        <a:srgbClr val="D84725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ndsu-template6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-Presentation062607">
  <a:themeElements>
    <a:clrScheme name="ST-Presentation062607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-Presentation06260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-Presentation06260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-Presentation06260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-Presentation06260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Default Design">
  <a:themeElements>
    <a:clrScheme name="4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Default Design">
  <a:themeElements>
    <a:clrScheme name="5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5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efault Design">
  <a:themeElements>
    <a:clrScheme name="6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6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Default Design">
  <a:themeElements>
    <a:clrScheme name="7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7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Default Design">
  <a:themeElements>
    <a:clrScheme name="8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8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8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Default Design">
  <a:themeElements>
    <a:clrScheme name="9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9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9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9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9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UWI-Presentation-101309</Template>
  <TotalTime>2229</TotalTime>
  <Words>915</Words>
  <Application>Microsoft Office PowerPoint</Application>
  <PresentationFormat>Custom</PresentationFormat>
  <Paragraphs>160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18</vt:i4>
      </vt:variant>
    </vt:vector>
  </HeadingPairs>
  <TitlesOfParts>
    <vt:vector size="41" baseType="lpstr">
      <vt:lpstr>ＭＳ Ｐゴシック</vt:lpstr>
      <vt:lpstr>Arial</vt:lpstr>
      <vt:lpstr>Calibri</vt:lpstr>
      <vt:lpstr>Calibri Light</vt:lpstr>
      <vt:lpstr>Century Schoolbook</vt:lpstr>
      <vt:lpstr>Comic Sans MS</vt:lpstr>
      <vt:lpstr>Times New Roman</vt:lpstr>
      <vt:lpstr>Wingdings</vt:lpstr>
      <vt:lpstr>1_Default Design</vt:lpstr>
      <vt:lpstr>ST-Presentation062607</vt:lpstr>
      <vt:lpstr>3_Default Design</vt:lpstr>
      <vt:lpstr>4_Default Design</vt:lpstr>
      <vt:lpstr>5_Default Design</vt:lpstr>
      <vt:lpstr>6_Default Design</vt:lpstr>
      <vt:lpstr>7_Default Design</vt:lpstr>
      <vt:lpstr>8_Default Design</vt:lpstr>
      <vt:lpstr>9_Default Design</vt:lpstr>
      <vt:lpstr>10_Default Design</vt:lpstr>
      <vt:lpstr>11_Default Design</vt:lpstr>
      <vt:lpstr>2_Default Design</vt:lpstr>
      <vt:lpstr>Office Theme</vt:lpstr>
      <vt:lpstr>Custom Design</vt:lpstr>
      <vt:lpstr>ndsu-template6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of Class Study at AAMU</vt:lpstr>
      <vt:lpstr>Data of Class Study at AAMU cont</vt:lpstr>
      <vt:lpstr>Project Status: Miami University</vt:lpstr>
      <vt:lpstr>Project Status cont</vt:lpstr>
      <vt:lpstr>Classroom Experiment</vt:lpstr>
      <vt:lpstr>Studies at North Dakota State University</vt:lpstr>
      <vt:lpstr>Major Results</vt:lpstr>
      <vt:lpstr>Studies – Cont’d</vt:lpstr>
      <vt:lpstr>Studies – Cont’d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Andres</dc:creator>
  <cp:lastModifiedBy>Peter J Clarke</cp:lastModifiedBy>
  <cp:revision>256</cp:revision>
  <dcterms:created xsi:type="dcterms:W3CDTF">2008-06-08T14:38:44Z</dcterms:created>
  <dcterms:modified xsi:type="dcterms:W3CDTF">2015-06-13T11:39:54Z</dcterms:modified>
</cp:coreProperties>
</file>