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  <p:sldMasterId id="2147483746" r:id="rId3"/>
    <p:sldMasterId id="2147483758" r:id="rId4"/>
    <p:sldMasterId id="2147483772" r:id="rId5"/>
    <p:sldMasterId id="2147483784" r:id="rId6"/>
    <p:sldMasterId id="2147483796" r:id="rId7"/>
    <p:sldMasterId id="2147483808" r:id="rId8"/>
    <p:sldMasterId id="2147483820" r:id="rId9"/>
    <p:sldMasterId id="2147483832" r:id="rId10"/>
    <p:sldMasterId id="2147483844" r:id="rId11"/>
    <p:sldMasterId id="2147483856" r:id="rId12"/>
  </p:sldMasterIdLst>
  <p:notesMasterIdLst>
    <p:notesMasterId r:id="rId22"/>
  </p:notesMasterIdLst>
  <p:handoutMasterIdLst>
    <p:handoutMasterId r:id="rId23"/>
  </p:handoutMasterIdLst>
  <p:sldIdLst>
    <p:sldId id="279" r:id="rId13"/>
    <p:sldId id="269" r:id="rId14"/>
    <p:sldId id="287" r:id="rId15"/>
    <p:sldId id="284" r:id="rId16"/>
    <p:sldId id="273" r:id="rId17"/>
    <p:sldId id="286" r:id="rId18"/>
    <p:sldId id="288" r:id="rId19"/>
    <p:sldId id="290" r:id="rId20"/>
    <p:sldId id="289" r:id="rId21"/>
  </p:sldIdLst>
  <p:sldSz cx="12161838" cy="6858000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163" autoAdjust="0"/>
  </p:normalViewPr>
  <p:slideViewPr>
    <p:cSldViewPr>
      <p:cViewPr varScale="1">
        <p:scale>
          <a:sx n="65" d="100"/>
          <a:sy n="65" d="100"/>
        </p:scale>
        <p:origin x="270" y="30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pPr>
              <a:defRPr/>
            </a:pPr>
            <a:fld id="{8986C536-C5EC-4415-988E-97F55B9F2BCD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pPr>
              <a:defRPr/>
            </a:pPr>
            <a:fld id="{ABCBA49F-3635-4AC8-8658-61FB00045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5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97751A-38ED-4EE2-9FE5-E85C720A4335}" type="datetimeFigureOut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83325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B78F-A33C-444D-8102-33610BE76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45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B4400-9B09-4C84-9024-1BAAA93BD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61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191A-CE78-4E8E-A25C-FFCE1736B0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3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5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7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6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2D5E-24BA-448F-ADAE-4CD31F17C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B83B8-8D47-4D65-B8D4-812E8762F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0D95-6140-4D16-A08B-4E14ADDF0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04-6747-4441-9270-81D2191F8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1124-479C-4C86-90D5-F35F9AAEDC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6502-7306-4E43-B719-3343BAF1F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7C63-052A-4EF6-86CB-1057EFE75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39E0-3CFF-44F4-8C38-08636E2204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0B98-22F8-4A6F-99E1-39221578D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9518-C6F8-4FFA-8E5E-423401AA8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F404-577E-4579-B85B-4841C2E0C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93AE-7730-4585-85D5-79758B44D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BA37-99D2-4B12-8F51-9752F209D0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9861-F95C-4337-99C8-201FBE392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7F19-3A75-4DC3-AEF6-2E919EEE5C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0D94-147A-4A18-BFFC-A9574B69D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D518-06B4-419E-BF4C-CE32F393A8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FEAB-1C44-434C-A8D7-2377A44354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722-A693-4FFC-AF80-7C6DE1D97F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3BB0-69F6-4C65-8461-70D44AA62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AAD6-C40C-476A-B94E-46D7723F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1A2CE-C0EE-4682-933F-A77927C55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24FE-A3FA-46E1-8164-B148EFE965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5593-AD0A-4E9C-8B46-4282384A96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EB4E-CDD7-40ED-B429-4A58C2527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606-BA8F-450F-9EF0-2BA182BC8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A6CC-91A8-4540-9C1C-16D166DBB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7B4A-AE39-4DED-96B8-4D579351C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250E-E106-47A1-9BB5-02623A3D4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C764-645D-4EB5-8859-C9BBCD1B2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4376-3A17-43BD-B45D-974971B5F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5F89C-F8AA-4311-BFA3-E6B262660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E002-A64B-43BC-A606-138D71C13B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ABE-004A-43C0-81B1-F94DE3CF5B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670-6AAB-4B7A-8F73-51B9FF88DF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4C34-5560-4751-9879-67901565C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10CB-7DBA-4F5A-8039-93F3F6B2B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E418-C0B6-4D37-808F-5249E8BA4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08-53CE-4DBB-9BBB-221FD0D6B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903-C09E-45AE-99CD-3156800D3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57A5-A20D-4D75-8764-5B2802C93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E2E4-9A79-4808-98C4-D5CF273E47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2078-CC07-465A-9CC3-96509EBE5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23FE-0DFC-4FD0-B66B-03DB249C20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B39-7DE4-4170-B3D1-470E04C47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542-BFFA-4123-B7CC-BAA8A76A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5E7-46E2-4F3E-ABC2-78EB9A6DDB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D68-1148-4B31-9110-E5DDEA01F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CF8-7F14-4E87-9571-79ADD6A10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6E25-D76E-4186-8D30-9F01731FA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3C60-0D36-4BEF-9C86-52377AA0F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5F2F-BC8C-425D-B274-DD96549F2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D552-94F7-48C3-A3F7-F7D7DDF3E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63D-89DC-480D-942A-85D1FD744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6DEE-7B1D-402D-9EE1-EFD0077B8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3462-C856-47A0-A6B4-C4050B9B4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FE70-051F-4F24-828D-1FEC7D4325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A265D-5C47-49D4-B970-7B17EDA8F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6CE1-BB18-495A-A312-42CF76956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7024-165B-43A1-BA23-062681AA5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DFEB-F149-4336-B5F3-5EBB2A631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E898-8AED-4984-B477-7D6B82D609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EEDE-3A08-4C9C-AC17-F42D79F99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2B519-1218-4E8B-8D51-799EBD893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A3B-8CC5-433B-8FE5-740CD8D70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29CD-0435-44BC-A9C6-2BB2815CA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5362-CD26-4E45-A768-3314410E4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C19E-089B-4858-89F4-74AE0AEFD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FFCE-EC75-46DF-A81E-5C63C457C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B571-7D79-4DD9-ADDF-9BD8B268C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214F-9615-40B6-A346-ED5ED0B269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5F-6033-423B-8CEC-3D3BE035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F714B-22A0-4E51-927D-A6C1575DF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5F51-C6C2-4C4F-B146-16F95EF59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4D89-9B6F-40A6-93A6-CAC1B1843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028B-EE51-4F86-A2E5-682C9D9DE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7641-335D-4884-A765-BEB5492FD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9CE4-F2BD-4915-8394-784B467E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84B6-8DEA-4A6D-BD20-D672C95B3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6C57-42F0-40F8-90D4-F75DDE907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8222-918A-4E85-9889-427BA2D8C2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2F8DB-A700-4FD1-901F-71542D7B8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8F19-7B2E-41D6-87AB-4020A8D4A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890-4980-4BE3-AA83-C8A2A838D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4F2E-4DA4-4354-B774-88C711D750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709B-ADD6-4B68-B584-E4F0D579A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74A3-6618-4022-AD2A-21E61EDA5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7B2-8D46-40D2-8179-A3F9409DB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8FAE-A257-4A21-9A49-1CD502E24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63D1-3936-4844-BAC6-C2C3E51D9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A94-6264-4D47-B46F-1353DB3C9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B21C-7DFD-4A87-9CB2-E2746E7EC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960-C1DE-4A80-ADDF-0FBA39DB0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74FC-97BB-4A1F-8AB3-92A06612DE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91F0-CB92-460E-A1AB-6B83E8A99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C6B8-7F3A-4595-AD23-BA866A9505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1A9-063C-4FA3-90A1-4A60D3B77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99EC-4C25-4142-BB39-1F5905D5F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48E2-1D92-42C9-9459-766EE716B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5465-68E1-4EDC-9C8B-98B350E80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AF12-767E-4C48-AC5F-4D4495275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1AA3-4DF9-46C8-9C2C-148789770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B73A-ADF0-4B0B-9D9E-F435F74A28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8A1-A846-47F1-9323-E611AB0C5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1FF-5627-418F-8641-F2D9A8221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8688-F4F4-458E-B8EB-890AD8665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53F-6560-42E1-852F-13FE3F1404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43564-F8C1-4320-81EB-01B97BFDD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40DC-E4A1-4E14-BFAD-4AF3E952C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4D4C-EE61-4818-98A8-1A622A283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41F6-1AE8-4471-A4A6-24D2ECE24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2B9B-12F9-459F-AEBD-A1420262D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F2CD6-8DF3-4C41-BCF9-9FB62C77A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C4F3-C15A-47D2-96B0-F032D4646A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E44F34-9D80-44CF-98A9-B16E1FAC8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9FBE05-9B19-4F85-8FCF-1723EB85F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12465884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9C11F7-9375-46C6-A492-E234F666A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C4F845-22F4-467B-A615-0498DE372A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4140DF-B4B7-48C2-B337-21F1F558CE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BBF454-623A-450E-A7B9-BB42944910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A27C36-2815-419C-B0A3-B6FF7C062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DD0D90-2200-4EEB-AD5A-65B14F9A1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8DA0C7-EAB7-4674-89F8-6546E8E7C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DD6A35-4858-4CFA-88D6-9A9DF5D66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wrestt.cis.fiu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5261686" y="6080125"/>
            <a:ext cx="1292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6/12/2015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047" y="1828800"/>
            <a:ext cx="11959141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Introduction to WReSTT</a:t>
            </a:r>
            <a:b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2800" kern="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70719" y="3124202"/>
            <a:ext cx="1064160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latin typeface="Calibri" pitchFamily="34" charset="0"/>
              </a:rPr>
              <a:t>Peter J. </a:t>
            </a:r>
            <a:r>
              <a:rPr lang="en-US" sz="3200" b="1" dirty="0" smtClean="0">
                <a:latin typeface="Calibri" pitchFamily="34" charset="0"/>
              </a:rPr>
              <a:t>Clarke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608092" y="152400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85119" y="1447800"/>
            <a:ext cx="8534400" cy="36576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History of WReSTT</a:t>
            </a:r>
            <a:endParaRPr lang="en-US" b="1" i="1" dirty="0" smtClean="0">
              <a:cs typeface="Arial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What is WReSTT today?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Current versions of WReSTT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Future of WReSTT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4CB88-5331-42DD-83CD-B1B89314925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06743" y="1066800"/>
            <a:ext cx="11452397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smtClean="0"/>
              <a:t>WReSTT – </a:t>
            </a:r>
            <a:r>
              <a:rPr lang="en-US" sz="2800" b="1" i="1" dirty="0" smtClean="0"/>
              <a:t>W</a:t>
            </a:r>
            <a:r>
              <a:rPr lang="en-US" sz="2800" i="1" dirty="0" smtClean="0"/>
              <a:t>eb-Based </a:t>
            </a:r>
            <a:r>
              <a:rPr lang="en-US" sz="2800" b="1" i="1" dirty="0" smtClean="0"/>
              <a:t>Re</a:t>
            </a:r>
            <a:r>
              <a:rPr lang="en-US" sz="2800" i="1" dirty="0" smtClean="0"/>
              <a:t>pository of </a:t>
            </a:r>
            <a:r>
              <a:rPr lang="en-US" sz="2800" b="1" i="1" dirty="0" smtClean="0"/>
              <a:t>S</a:t>
            </a:r>
            <a:r>
              <a:rPr lang="en-US" sz="2800" i="1" dirty="0" smtClean="0"/>
              <a:t>oftware </a:t>
            </a:r>
            <a:r>
              <a:rPr lang="en-US" sz="2800" b="1" i="1" dirty="0" smtClean="0"/>
              <a:t>T</a:t>
            </a:r>
            <a:r>
              <a:rPr lang="en-US" sz="2800" i="1" dirty="0" smtClean="0"/>
              <a:t>esting </a:t>
            </a:r>
            <a:r>
              <a:rPr lang="en-US" sz="2800" b="1" i="1" dirty="0" smtClean="0"/>
              <a:t>T</a:t>
            </a:r>
            <a:r>
              <a:rPr lang="en-US" sz="2800" i="1" dirty="0" smtClean="0"/>
              <a:t>ools </a:t>
            </a:r>
            <a:r>
              <a:rPr lang="en-US" sz="2800" dirty="0" smtClean="0"/>
              <a:t>(version 1)  NSF CCLI Phase 1 Project (2008)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600" dirty="0" smtClean="0"/>
              <a:t>Provided students and instructors with an online repository of tutorials on software testing tools.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2800" dirty="0" smtClean="0"/>
              <a:t>WReSTT (version 2) NSF TUES 2 Project (2012)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600" dirty="0" smtClean="0"/>
              <a:t>Added collaborative learning and social networking features (based on student’s suggestion in 2011)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600" dirty="0" smtClean="0"/>
              <a:t>Introduced tutorials on software testing concepts</a:t>
            </a:r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6444" y="6645276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History of Project</a:t>
            </a: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What is WReSTT today?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046" y="1066800"/>
            <a:ext cx="11857792" cy="51054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b="1" dirty="0" smtClean="0">
                <a:cs typeface="Arial" charset="0"/>
              </a:rPr>
              <a:t>WReSTT</a:t>
            </a:r>
            <a:r>
              <a:rPr lang="en-US" sz="2800" dirty="0" smtClean="0">
                <a:cs typeface="Arial" charset="0"/>
              </a:rPr>
              <a:t> – </a:t>
            </a:r>
            <a:r>
              <a:rPr lang="en-US" sz="2800" b="1" i="1" dirty="0" smtClean="0">
                <a:cs typeface="Arial" charset="0"/>
              </a:rPr>
              <a:t>W</a:t>
            </a:r>
            <a:r>
              <a:rPr lang="en-US" sz="2800" i="1" dirty="0" smtClean="0">
                <a:cs typeface="Arial" charset="0"/>
              </a:rPr>
              <a:t>eb-Based </a:t>
            </a:r>
            <a:r>
              <a:rPr lang="en-US" sz="2800" b="1" i="1" dirty="0" smtClean="0">
                <a:cs typeface="Arial" charset="0"/>
              </a:rPr>
              <a:t>Re</a:t>
            </a:r>
            <a:r>
              <a:rPr lang="en-US" sz="2800" i="1" dirty="0" smtClean="0">
                <a:cs typeface="Arial" charset="0"/>
              </a:rPr>
              <a:t>pository of </a:t>
            </a:r>
            <a:r>
              <a:rPr lang="en-US" sz="2800" b="1" i="1" dirty="0" smtClean="0">
                <a:cs typeface="Arial" charset="0"/>
              </a:rPr>
              <a:t>S</a:t>
            </a:r>
            <a:r>
              <a:rPr lang="en-US" sz="2800" i="1" dirty="0" smtClean="0">
                <a:cs typeface="Arial" charset="0"/>
              </a:rPr>
              <a:t>oftware </a:t>
            </a:r>
            <a:r>
              <a:rPr lang="en-US" sz="2800" b="1" i="1" dirty="0" smtClean="0">
                <a:cs typeface="Arial" charset="0"/>
              </a:rPr>
              <a:t>T</a:t>
            </a:r>
            <a:r>
              <a:rPr lang="en-US" sz="2800" i="1" dirty="0" smtClean="0">
                <a:cs typeface="Arial" charset="0"/>
              </a:rPr>
              <a:t>esting </a:t>
            </a:r>
            <a:r>
              <a:rPr lang="en-US" sz="2800" b="1" i="1" dirty="0" smtClean="0">
                <a:cs typeface="Arial" charset="0"/>
              </a:rPr>
              <a:t>Tutorials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smtClean="0"/>
              <a:t>is a cyberlearning environment that helps to improve students’ conceptual and practical understanding of software testing concepts and skills.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/>
              <a:t>WReSTT uses a combination of </a:t>
            </a:r>
            <a:r>
              <a:rPr lang="en-US" sz="2800" i="1" dirty="0" smtClean="0"/>
              <a:t>learning and engagement strategies</a:t>
            </a:r>
            <a:r>
              <a:rPr lang="en-US" sz="2800" dirty="0" smtClean="0"/>
              <a:t> (</a:t>
            </a:r>
            <a:r>
              <a:rPr lang="en-US" sz="2800" b="1" i="1" dirty="0" smtClean="0"/>
              <a:t>LESs</a:t>
            </a:r>
            <a:r>
              <a:rPr lang="en-US" sz="2800" dirty="0" smtClean="0"/>
              <a:t>) to get students more involved in the learning process. 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>
                <a:cs typeface="Arial" charset="0"/>
              </a:rPr>
              <a:t>LESs  include </a:t>
            </a:r>
            <a:r>
              <a:rPr lang="en-US" sz="2800" i="1" dirty="0" smtClean="0">
                <a:cs typeface="Arial" charset="0"/>
              </a:rPr>
              <a:t>collaborative learning, gamification</a:t>
            </a:r>
            <a:r>
              <a:rPr lang="en-US" sz="2800" dirty="0" smtClean="0">
                <a:cs typeface="Arial" charset="0"/>
              </a:rPr>
              <a:t>, and </a:t>
            </a:r>
            <a:r>
              <a:rPr lang="en-US" sz="2800" i="1" dirty="0" smtClean="0">
                <a:cs typeface="Arial" charset="0"/>
              </a:rPr>
              <a:t>social interaction</a:t>
            </a:r>
            <a:endParaRPr lang="en-US" sz="2800" dirty="0" smtClean="0"/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/>
              <a:t>Learning content organized as “</a:t>
            </a:r>
            <a:r>
              <a:rPr lang="en-US" sz="2800" i="1" dirty="0" smtClean="0"/>
              <a:t>Learning Objects</a:t>
            </a:r>
            <a:r>
              <a:rPr lang="en-US" sz="2800" dirty="0" smtClean="0"/>
              <a:t>”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What is WReSTT today?  cont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046" y="914400"/>
            <a:ext cx="11857792" cy="54102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Collaborative learning [Smith et al. 1992, Wiki]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i="1" dirty="0" smtClean="0">
                <a:cs typeface="Arial" charset="0"/>
              </a:rPr>
              <a:t>Involvement</a:t>
            </a:r>
            <a:r>
              <a:rPr lang="en-US" sz="2400" dirty="0" smtClean="0">
                <a:cs typeface="Arial" charset="0"/>
              </a:rPr>
              <a:t> – interacting more with other students and teachers (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forums</a:t>
            </a:r>
            <a:r>
              <a:rPr lang="en-US" sz="2400" dirty="0" smtClean="0">
                <a:cs typeface="Arial" charset="0"/>
              </a:rPr>
              <a:t>)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i="1" dirty="0" smtClean="0">
                <a:cs typeface="Arial" charset="0"/>
              </a:rPr>
              <a:t>Cooperation and teamwork </a:t>
            </a:r>
            <a:r>
              <a:rPr lang="en-US" sz="2400" dirty="0" smtClean="0">
                <a:cs typeface="Arial" charset="0"/>
              </a:rPr>
              <a:t>– students engaging in common tasks (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virtual teams</a:t>
            </a:r>
            <a:r>
              <a:rPr lang="en-US" sz="2400" dirty="0" smtClean="0">
                <a:cs typeface="Arial" charset="0"/>
              </a:rPr>
              <a:t>)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i="1" dirty="0" smtClean="0">
                <a:cs typeface="Arial" charset="0"/>
              </a:rPr>
              <a:t>Civic responsibility </a:t>
            </a:r>
            <a:r>
              <a:rPr lang="en-US" sz="2400" dirty="0" smtClean="0">
                <a:cs typeface="Arial" charset="0"/>
              </a:rPr>
              <a:t>- each individual depends on and is accountable to each other (</a:t>
            </a:r>
            <a:r>
              <a:rPr lang="en-US" sz="2400" i="1" dirty="0" smtClean="0">
                <a:latin typeface="Comic Sans MS" pitchFamily="66" charset="0"/>
                <a:cs typeface="Arial" charset="0"/>
              </a:rPr>
              <a:t>bonus points</a:t>
            </a:r>
            <a:r>
              <a:rPr lang="en-US" sz="2400" dirty="0" smtClean="0">
                <a:cs typeface="Arial" charset="0"/>
              </a:rPr>
              <a:t>)</a:t>
            </a: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Gamification [Malone 1980]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Uses game design elements and game mechanics to increase user experience and engagement with a system, which can be applied to an educational context (</a:t>
            </a:r>
            <a:r>
              <a:rPr lang="en-US" sz="2400" i="1" dirty="0" smtClean="0">
                <a:latin typeface="Comic Sans MS" pitchFamily="66" charset="0"/>
              </a:rPr>
              <a:t>virtual points, leader board</a:t>
            </a:r>
            <a:r>
              <a:rPr lang="en-US" sz="2400" dirty="0" smtClean="0"/>
              <a:t>)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What is WReSTT today?  cont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319" y="914400"/>
            <a:ext cx="11857792" cy="54102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Social Interaction [Wiki]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600" i="1" dirty="0" smtClean="0">
                <a:cs typeface="Arial" charset="0"/>
              </a:rPr>
              <a:t>Online learning community </a:t>
            </a:r>
            <a:r>
              <a:rPr lang="en-US" sz="2600" dirty="0" smtClean="0">
                <a:cs typeface="Arial" charset="0"/>
              </a:rPr>
              <a:t>– uses positive reinforcement, presents new information in motivating ways, and encourages group collaboration </a:t>
            </a:r>
            <a:r>
              <a:rPr lang="en-US" sz="2600" dirty="0" smtClean="0"/>
              <a:t>(</a:t>
            </a:r>
            <a:r>
              <a:rPr lang="en-US" sz="2600" i="1" dirty="0" smtClean="0">
                <a:latin typeface="Comic Sans MS" pitchFamily="66" charset="0"/>
              </a:rPr>
              <a:t>LOs, forums and activity streams</a:t>
            </a:r>
            <a:r>
              <a:rPr lang="en-US" sz="2600" dirty="0" smtClean="0"/>
              <a:t>)</a:t>
            </a:r>
            <a:endParaRPr lang="en-US" sz="2600" dirty="0" smtClean="0">
              <a:cs typeface="Arial" charset="0"/>
            </a:endParaRPr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Cyberlearning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The use of networked computing and communications technologies to support learning</a:t>
            </a:r>
          </a:p>
          <a:p>
            <a:pPr marL="914400" lvl="1" indent="-514350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Issues</a:t>
            </a:r>
          </a:p>
          <a:p>
            <a:pPr marL="1314450" lvl="2" indent="-51435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standards used to create learning materials (</a:t>
            </a:r>
            <a:r>
              <a:rPr lang="en-US" sz="2600" i="1" dirty="0" smtClean="0">
                <a:latin typeface="Comic Sans MS" pitchFamily="66" charset="0"/>
              </a:rPr>
              <a:t>LO – SCORM</a:t>
            </a:r>
            <a:r>
              <a:rPr lang="en-US" sz="2600" dirty="0" smtClean="0"/>
              <a:t>), </a:t>
            </a:r>
          </a:p>
          <a:p>
            <a:pPr marL="1314450" lvl="2" indent="-51435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support for content delivery using different multimedia formats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Current Versions of WReSTT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3119" y="1219200"/>
            <a:ext cx="10653673" cy="43434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smtClean="0"/>
              <a:t>Three versions of WReSTT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Live (used by classes) 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devel (site used for development and testing)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demo (demonstration site used during workshops)</a:t>
            </a:r>
          </a:p>
          <a:p>
            <a:pPr marL="914400" lvl="1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smtClean="0"/>
              <a:t>	</a:t>
            </a:r>
            <a:r>
              <a:rPr lang="en-US" b="1" dirty="0" smtClean="0">
                <a:hlinkClick r:id="rId3"/>
              </a:rPr>
              <a:t>http://demo.wrestt.cis.fiu.edu/</a:t>
            </a:r>
            <a:endParaRPr lang="en-US" b="1" dirty="0" smtClean="0"/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0"/>
            <a:ext cx="10945654" cy="792162"/>
          </a:xfrm>
        </p:spPr>
        <p:txBody>
          <a:bodyPr/>
          <a:lstStyle/>
          <a:p>
            <a:r>
              <a:rPr lang="en-US" dirty="0" smtClean="0"/>
              <a:t>Future of WReSTT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B7B4A-AE39-4DED-96B8-4D579351C8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2719" y="874693"/>
            <a:ext cx="9982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cs typeface="Arial" charset="0"/>
              </a:rPr>
              <a:t>SEP-CyLE</a:t>
            </a:r>
            <a:r>
              <a:rPr lang="en-US" sz="2800" dirty="0" smtClean="0">
                <a:cs typeface="Arial" charset="0"/>
              </a:rPr>
              <a:t> – </a:t>
            </a:r>
            <a:r>
              <a:rPr lang="en-US" sz="2800" b="1" dirty="0" smtClean="0">
                <a:cs typeface="Arial" charset="0"/>
              </a:rPr>
              <a:t>S</a:t>
            </a:r>
            <a:r>
              <a:rPr lang="en-US" sz="2800" dirty="0" smtClean="0">
                <a:cs typeface="Arial" charset="0"/>
              </a:rPr>
              <a:t>oftware </a:t>
            </a:r>
            <a:r>
              <a:rPr lang="en-US" sz="2800" b="1" dirty="0" smtClean="0">
                <a:cs typeface="Arial" charset="0"/>
              </a:rPr>
              <a:t>E</a:t>
            </a:r>
            <a:r>
              <a:rPr lang="en-US" sz="2800" dirty="0" smtClean="0">
                <a:cs typeface="Arial" charset="0"/>
              </a:rPr>
              <a:t>ngineering and </a:t>
            </a:r>
            <a:r>
              <a:rPr lang="en-US" sz="2800" b="1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rogramming </a:t>
            </a:r>
          </a:p>
          <a:p>
            <a:pPr algn="ctr"/>
            <a:r>
              <a:rPr lang="en-US" sz="2800" b="1" dirty="0" smtClean="0">
                <a:cs typeface="Arial" charset="0"/>
              </a:rPr>
              <a:t>Cy</a:t>
            </a:r>
            <a:r>
              <a:rPr lang="en-US" sz="2800" dirty="0" smtClean="0">
                <a:cs typeface="Arial" charset="0"/>
              </a:rPr>
              <a:t>ber</a:t>
            </a:r>
            <a:r>
              <a:rPr lang="en-US" sz="2800" b="1" dirty="0" smtClean="0">
                <a:cs typeface="Arial" charset="0"/>
              </a:rPr>
              <a:t>L</a:t>
            </a:r>
            <a:r>
              <a:rPr lang="en-US" sz="2800" dirty="0" smtClean="0">
                <a:cs typeface="Arial" charset="0"/>
              </a:rPr>
              <a:t>earning </a:t>
            </a:r>
            <a:r>
              <a:rPr lang="en-US" sz="2800" b="1" dirty="0" smtClean="0">
                <a:cs typeface="Arial" charset="0"/>
              </a:rPr>
              <a:t>E</a:t>
            </a:r>
            <a:r>
              <a:rPr lang="en-US" sz="2800" dirty="0" smtClean="0">
                <a:cs typeface="Arial" charset="0"/>
              </a:rPr>
              <a:t>nvironment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5919" y="1905000"/>
            <a:ext cx="5928518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600" dirty="0" smtClean="0"/>
              <a:t>  </a:t>
            </a:r>
            <a:r>
              <a:rPr lang="en-US" sz="2800" dirty="0" smtClean="0"/>
              <a:t>Configurable LESs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800" dirty="0" smtClean="0"/>
              <a:t> </a:t>
            </a:r>
            <a:r>
              <a:rPr lang="en-US" sz="2600" dirty="0" smtClean="0"/>
              <a:t>collaborative learning (</a:t>
            </a:r>
            <a:r>
              <a:rPr lang="en-US" sz="2600" dirty="0" err="1" smtClean="0"/>
              <a:t>CollabL</a:t>
            </a:r>
            <a:r>
              <a:rPr lang="en-US" sz="2600" dirty="0" smtClean="0"/>
              <a:t>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problem-based learning (PBL)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gamification (Gamifi)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social interaction (SI)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600" dirty="0" smtClean="0"/>
              <a:t>  </a:t>
            </a:r>
            <a:r>
              <a:rPr lang="en-US" sz="2800" dirty="0" smtClean="0"/>
              <a:t>Learning Content (LC)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Software Testing (ST)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Software Engineering (SE)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sz="2600" dirty="0" smtClean="0"/>
              <a:t> Computer Programming 2 (CS2)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60" y="2057400"/>
            <a:ext cx="5682259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6219" y="510540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Instantiation of the SEP-</a:t>
            </a:r>
            <a:r>
              <a:rPr lang="en-US" dirty="0" err="1"/>
              <a:t>CyLE</a:t>
            </a:r>
            <a:r>
              <a:rPr lang="en-US" dirty="0"/>
              <a:t> into platforms for CS2 and software engineering (SE).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 bwMode="auto">
          <a:xfrm>
            <a:off x="912138" y="46039"/>
            <a:ext cx="10945654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Summary</a:t>
            </a:r>
            <a:br>
              <a:rPr lang="en-US" dirty="0" smtClean="0">
                <a:cs typeface="Arial" charset="0"/>
              </a:rPr>
            </a:b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51719" y="1371600"/>
            <a:ext cx="10210801" cy="3810000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Provided a historical perspective on WReSTT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Described WReSTT in its current form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Peeked into the future of WReSTT</a:t>
            </a: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smtClean="0">
                <a:cs typeface="Arial" charset="0"/>
              </a:rPr>
              <a:t>Commercialization</a:t>
            </a:r>
            <a:r>
              <a:rPr lang="en-US" sz="2800" smtClean="0">
                <a:cs typeface="Arial" charset="0"/>
              </a:rPr>
              <a:t>$$$$</a:t>
            </a: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  <a:buNone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spcBef>
                <a:spcPts val="1800"/>
              </a:spcBef>
              <a:spcAft>
                <a:spcPts val="6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UWI-Presentation-101309</Template>
  <TotalTime>2163</TotalTime>
  <Words>480</Words>
  <Application>Microsoft Office PowerPoint</Application>
  <PresentationFormat>Custom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Calibri</vt:lpstr>
      <vt:lpstr>Comic Sans MS</vt:lpstr>
      <vt:lpstr>Wingdings</vt:lpstr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PowerPoint Presentation</vt:lpstr>
      <vt:lpstr>Outline</vt:lpstr>
      <vt:lpstr>PowerPoint Presentation</vt:lpstr>
      <vt:lpstr>What is WReSTT today? </vt:lpstr>
      <vt:lpstr>What is WReSTT today?  cont </vt:lpstr>
      <vt:lpstr>What is WReSTT today?  cont </vt:lpstr>
      <vt:lpstr>Current Versions of WReSTT </vt:lpstr>
      <vt:lpstr>Future of WReSTT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</dc:creator>
  <cp:lastModifiedBy>Peter J Clarke</cp:lastModifiedBy>
  <cp:revision>241</cp:revision>
  <dcterms:created xsi:type="dcterms:W3CDTF">2008-06-08T14:38:44Z</dcterms:created>
  <dcterms:modified xsi:type="dcterms:W3CDTF">2015-06-12T14:43:19Z</dcterms:modified>
</cp:coreProperties>
</file>